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52"/>
  </p:notesMasterIdLst>
  <p:sldIdLst>
    <p:sldId id="303" r:id="rId3"/>
    <p:sldId id="304" r:id="rId4"/>
    <p:sldId id="305" r:id="rId5"/>
    <p:sldId id="306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1" r:id="rId5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>
      <p:cViewPr varScale="1">
        <p:scale>
          <a:sx n="66" d="100"/>
          <a:sy n="66" d="100"/>
        </p:scale>
        <p:origin x="166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72BB1-DB1C-470C-9809-037EDD58D44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CAB8D-A27D-4A38-BDA8-1F61F243F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4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1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8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806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555480" y="7358592"/>
            <a:ext cx="502920" cy="413808"/>
          </a:xfrm>
          <a:prstGeom prst="rect">
            <a:avLst/>
          </a:prstGeom>
        </p:spPr>
        <p:txBody>
          <a:bodyPr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8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39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83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76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59080"/>
            <a:ext cx="2263140" cy="7167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59080"/>
            <a:ext cx="6621780" cy="71678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457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accent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accent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accent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70560" y="1381760"/>
            <a:ext cx="8717280" cy="103632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79320" y="4490720"/>
            <a:ext cx="716311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5840" y="1727200"/>
            <a:ext cx="8385493" cy="198628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9320" y="4490720"/>
            <a:ext cx="7208520" cy="198628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8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29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344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/>
            </a:lvl1pPr>
            <a:lvl2pPr marL="502920" indent="0">
              <a:buNone/>
              <a:defRPr sz="1980"/>
            </a:lvl2pPr>
            <a:lvl3pPr marL="1005840" indent="0">
              <a:buNone/>
              <a:defRPr sz="1760"/>
            </a:lvl3pPr>
            <a:lvl4pPr marL="1508760" indent="0">
              <a:buNone/>
              <a:defRPr sz="1540"/>
            </a:lvl4pPr>
            <a:lvl5pPr marL="2011680" indent="0">
              <a:buNone/>
              <a:defRPr sz="1540"/>
            </a:lvl5pPr>
            <a:lvl6pPr marL="2514600" indent="0">
              <a:buNone/>
              <a:defRPr sz="1540"/>
            </a:lvl6pPr>
            <a:lvl7pPr marL="3017520" indent="0">
              <a:buNone/>
              <a:defRPr sz="1540"/>
            </a:lvl7pPr>
            <a:lvl8pPr marL="3520440" indent="0">
              <a:buNone/>
              <a:defRPr sz="1540"/>
            </a:lvl8pPr>
            <a:lvl9pPr marL="4023360" indent="0">
              <a:buNone/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446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07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0" y="1005077"/>
            <a:ext cx="5044440" cy="0"/>
          </a:xfrm>
          <a:custGeom>
            <a:avLst/>
            <a:gdLst/>
            <a:ahLst/>
            <a:cxnLst/>
            <a:rect l="l" t="t" r="r" b="b"/>
            <a:pathLst>
              <a:path w="5044440">
                <a:moveTo>
                  <a:pt x="0" y="0"/>
                </a:moveTo>
                <a:lnTo>
                  <a:pt x="5044058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241" y="128523"/>
            <a:ext cx="9487916" cy="782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accent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5153" y="1235709"/>
            <a:ext cx="9488093" cy="314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2920" y="259080"/>
            <a:ext cx="9052560" cy="8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2920" y="1209040"/>
            <a:ext cx="9052560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419100" y="172720"/>
            <a:ext cx="9052560" cy="69088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502920" y="7513320"/>
            <a:ext cx="905256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" y="7426960"/>
            <a:ext cx="2095500" cy="17272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8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>
                <a:solidFill>
                  <a:srgbClr val="003399"/>
                </a:solidFill>
              </a:rPr>
              <a:t>[501043 Lecture 1: Intro to Java]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220200" y="7306416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48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5pPr>
      <a:lvl6pPr marL="50292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6pPr>
      <a:lvl7pPr marL="100584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7pPr>
      <a:lvl8pPr marL="150876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8pPr>
      <a:lvl9pPr marL="201168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77190" indent="-37719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36918" indent="-3579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60">
          <a:solidFill>
            <a:schemeClr val="tx1"/>
          </a:solidFill>
          <a:latin typeface="+mn-lt"/>
          <a:cs typeface="+mn-cs"/>
        </a:defRPr>
      </a:lvl2pPr>
      <a:lvl3pPr marL="1124585" indent="-38592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20">
          <a:solidFill>
            <a:schemeClr val="tx1"/>
          </a:solidFill>
          <a:latin typeface="+mn-lt"/>
          <a:cs typeface="+mn-cs"/>
        </a:defRPr>
      </a:lvl3pPr>
      <a:lvl4pPr marL="1473835" indent="-34750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84927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35219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85511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35803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86095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visualgo.net/bst.html?mode=AVL&amp;create=8,6,16,3,7,13,19,2,11,15,18,10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tevenhalim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b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40" dirty="0"/>
              <a:t>Data Structures </a:t>
            </a:r>
            <a:r>
              <a:rPr lang="en-US" sz="4840"/>
              <a:t>and Algorithms</a:t>
            </a:r>
            <a:endParaRPr lang="en-US" sz="484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40" dirty="0">
                <a:solidFill>
                  <a:srgbClr val="FF0000"/>
                </a:solidFill>
              </a:rPr>
              <a:t>Balancing Act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2" y="226141"/>
            <a:ext cx="1922516" cy="106164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250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Binary </a:t>
            </a:r>
            <a:r>
              <a:rPr spc="-20" dirty="0"/>
              <a:t>Search </a:t>
            </a:r>
            <a:r>
              <a:rPr spc="-65" dirty="0"/>
              <a:t>Trees: </a:t>
            </a:r>
            <a:r>
              <a:rPr spc="-15" dirty="0"/>
              <a:t>Height</a:t>
            </a:r>
            <a:r>
              <a:rPr spc="20" dirty="0"/>
              <a:t> </a:t>
            </a:r>
            <a:r>
              <a:rPr spc="-10" dirty="0"/>
              <a:t>(h)</a:t>
            </a:r>
          </a:p>
        </p:txBody>
      </p:sp>
      <p:sp>
        <p:nvSpPr>
          <p:cNvPr id="3" name="object 3"/>
          <p:cNvSpPr/>
          <p:nvPr/>
        </p:nvSpPr>
        <p:spPr>
          <a:xfrm>
            <a:off x="1885188" y="1350263"/>
            <a:ext cx="7623809" cy="5706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64278" y="1715770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8911" y="295935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0990" y="295935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3928" y="421055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2352" y="422198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3176" y="419912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80452" y="422198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70779" y="605078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27845" y="605459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60945" y="605840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72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14414" y="1062735"/>
            <a:ext cx="79756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0" dirty="0">
                <a:solidFill>
                  <a:srgbClr val="800080"/>
                </a:solidFill>
                <a:latin typeface="Calibri"/>
                <a:cs typeface="Calibri"/>
              </a:rPr>
              <a:t>r</a:t>
            </a:r>
            <a:r>
              <a:rPr sz="3500" spc="10" dirty="0">
                <a:solidFill>
                  <a:srgbClr val="800080"/>
                </a:solidFill>
                <a:latin typeface="Calibri"/>
                <a:cs typeface="Calibri"/>
              </a:rPr>
              <a:t>oot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1072" y="4245864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25615" y="6121146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65845" y="6137147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40034" y="6117335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32861" y="4378464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96188" y="4323588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50790" y="4284738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24532" y="2978683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81164" y="2959620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21340" y="1758696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h=3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74393" y="5112270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87677" y="5112270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57436" y="6131814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44059" y="6995921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01281" y="7092695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523223" y="7013447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75579" y="7013447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35266" y="7082790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235693" y="7013447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54828" y="5191505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67297" y="5191505"/>
            <a:ext cx="487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‐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Binary </a:t>
            </a:r>
            <a:r>
              <a:rPr spc="-20" dirty="0"/>
              <a:t>Search </a:t>
            </a:r>
            <a:r>
              <a:rPr spc="-65" dirty="0"/>
              <a:t>Trees: </a:t>
            </a:r>
            <a:r>
              <a:rPr spc="-35" dirty="0"/>
              <a:t>Size</a:t>
            </a:r>
            <a:r>
              <a:rPr spc="15" dirty="0"/>
              <a:t> </a:t>
            </a:r>
            <a:r>
              <a:rPr spc="-5" dirty="0"/>
              <a:t>(s)</a:t>
            </a:r>
          </a:p>
        </p:txBody>
      </p:sp>
      <p:sp>
        <p:nvSpPr>
          <p:cNvPr id="3" name="object 3"/>
          <p:cNvSpPr/>
          <p:nvPr/>
        </p:nvSpPr>
        <p:spPr>
          <a:xfrm>
            <a:off x="1860804" y="1350263"/>
            <a:ext cx="7648194" cy="5706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64278" y="1715770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8911" y="295935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0990" y="295935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3928" y="421055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2352" y="422198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3176" y="419912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80452" y="422198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70779" y="605078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27845" y="605459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60945" y="605840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72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14414" y="1062735"/>
            <a:ext cx="79756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0" dirty="0">
                <a:solidFill>
                  <a:srgbClr val="800080"/>
                </a:solidFill>
                <a:latin typeface="Calibri"/>
                <a:cs typeface="Calibri"/>
              </a:rPr>
              <a:t>r</a:t>
            </a:r>
            <a:r>
              <a:rPr sz="3500" spc="10" dirty="0">
                <a:solidFill>
                  <a:srgbClr val="800080"/>
                </a:solidFill>
                <a:latin typeface="Calibri"/>
                <a:cs typeface="Calibri"/>
              </a:rPr>
              <a:t>oot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1072" y="4245864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25615" y="6121146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65845" y="6137147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40034" y="6117335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32861" y="4378464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96188" y="4323588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s=3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50790" y="4284738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24532" y="2978683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s=4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81164" y="2959620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s=5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21340" y="1758696"/>
            <a:ext cx="50355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s=10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74393" y="5112270"/>
            <a:ext cx="108902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25170" algn="l"/>
              </a:tabLst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1950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57410" y="6131814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44059" y="6995921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75579" y="7013447"/>
            <a:ext cx="3759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01281" y="7092695"/>
            <a:ext cx="101028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6430" algn="l"/>
              </a:tabLst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1950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2925" spc="7" baseline="2849" dirty="0">
                <a:solidFill>
                  <a:srgbClr val="C00000"/>
                </a:solidFill>
                <a:latin typeface="Calibri"/>
                <a:cs typeface="Calibri"/>
              </a:rPr>
              <a:t>s=0</a:t>
            </a:r>
            <a:endParaRPr sz="2925" baseline="2849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523223" y="7013447"/>
            <a:ext cx="108839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24535" algn="l"/>
              </a:tabLst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1950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54828" y="5191505"/>
            <a:ext cx="108839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24535" algn="l"/>
              </a:tabLst>
            </a:pP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</a:t>
            </a:r>
            <a:r>
              <a:rPr sz="1950" spc="15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1950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1950" spc="5" dirty="0">
                <a:solidFill>
                  <a:srgbClr val="C00000"/>
                </a:solidFill>
                <a:latin typeface="Calibri"/>
                <a:cs typeface="Calibri"/>
              </a:rPr>
              <a:t>s=0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836" y="382269"/>
            <a:ext cx="634936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solidFill>
                  <a:srgbClr val="000000"/>
                </a:solidFill>
              </a:rPr>
              <a:t>The </a:t>
            </a:r>
            <a:r>
              <a:rPr spc="-15" dirty="0">
                <a:solidFill>
                  <a:srgbClr val="000000"/>
                </a:solidFill>
              </a:rPr>
              <a:t>height </a:t>
            </a:r>
            <a:r>
              <a:rPr spc="-5" dirty="0">
                <a:solidFill>
                  <a:srgbClr val="000000"/>
                </a:solidFill>
              </a:rPr>
              <a:t>of </a:t>
            </a:r>
            <a:r>
              <a:rPr spc="-10" dirty="0">
                <a:solidFill>
                  <a:srgbClr val="000000"/>
                </a:solidFill>
              </a:rPr>
              <a:t>this </a:t>
            </a:r>
            <a:r>
              <a:rPr spc="-25" dirty="0">
                <a:solidFill>
                  <a:srgbClr val="000000"/>
                </a:solidFill>
              </a:rPr>
              <a:t>tree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is?</a:t>
            </a:r>
          </a:p>
        </p:txBody>
      </p:sp>
      <p:sp>
        <p:nvSpPr>
          <p:cNvPr id="3" name="object 3"/>
          <p:cNvSpPr/>
          <p:nvPr/>
        </p:nvSpPr>
        <p:spPr>
          <a:xfrm>
            <a:off x="4402835" y="1390731"/>
            <a:ext cx="4142231" cy="552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4923" y="1448308"/>
            <a:ext cx="42227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3521" y="298373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7330" y="2697226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6938" y="3438652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32880" y="598601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5959" y="439724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6650" y="418998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18780" y="6015735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20966" y="511581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80685" y="6341871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72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69730" y="5153723"/>
            <a:ext cx="629920" cy="628015"/>
          </a:xfrm>
          <a:custGeom>
            <a:avLst/>
            <a:gdLst/>
            <a:ahLst/>
            <a:cxnLst/>
            <a:rect l="l" t="t" r="r" b="b"/>
            <a:pathLst>
              <a:path w="629920" h="628014">
                <a:moveTo>
                  <a:pt x="629412" y="312865"/>
                </a:moveTo>
                <a:lnTo>
                  <a:pt x="619280" y="237595"/>
                </a:lnTo>
                <a:lnTo>
                  <a:pt x="606545" y="197942"/>
                </a:lnTo>
                <a:lnTo>
                  <a:pt x="590043" y="161901"/>
                </a:lnTo>
                <a:lnTo>
                  <a:pt x="547172" y="100654"/>
                </a:lnTo>
                <a:lnTo>
                  <a:pt x="493544" y="53848"/>
                </a:lnTo>
                <a:lnTo>
                  <a:pt x="432037" y="21479"/>
                </a:lnTo>
                <a:lnTo>
                  <a:pt x="365526" y="3540"/>
                </a:lnTo>
                <a:lnTo>
                  <a:pt x="331470" y="0"/>
                </a:lnTo>
                <a:lnTo>
                  <a:pt x="296890" y="28"/>
                </a:lnTo>
                <a:lnTo>
                  <a:pt x="229004" y="10937"/>
                </a:lnTo>
                <a:lnTo>
                  <a:pt x="164746" y="36262"/>
                </a:lnTo>
                <a:lnTo>
                  <a:pt x="106992" y="75998"/>
                </a:lnTo>
                <a:lnTo>
                  <a:pt x="58619" y="130140"/>
                </a:lnTo>
                <a:lnTo>
                  <a:pt x="22504" y="198683"/>
                </a:lnTo>
                <a:lnTo>
                  <a:pt x="9942" y="238354"/>
                </a:lnTo>
                <a:lnTo>
                  <a:pt x="1523" y="281623"/>
                </a:lnTo>
                <a:lnTo>
                  <a:pt x="0" y="297625"/>
                </a:lnTo>
                <a:lnTo>
                  <a:pt x="0" y="330391"/>
                </a:lnTo>
                <a:lnTo>
                  <a:pt x="1524" y="346393"/>
                </a:lnTo>
                <a:lnTo>
                  <a:pt x="6096" y="377635"/>
                </a:lnTo>
                <a:lnTo>
                  <a:pt x="18924" y="421839"/>
                </a:lnTo>
                <a:lnTo>
                  <a:pt x="31242" y="449072"/>
                </a:lnTo>
                <a:lnTo>
                  <a:pt x="31242" y="312865"/>
                </a:lnTo>
                <a:lnTo>
                  <a:pt x="32766" y="283909"/>
                </a:lnTo>
                <a:lnTo>
                  <a:pt x="41650" y="240826"/>
                </a:lnTo>
                <a:lnTo>
                  <a:pt x="55023" y="201799"/>
                </a:lnTo>
                <a:lnTo>
                  <a:pt x="72445" y="166816"/>
                </a:lnTo>
                <a:lnTo>
                  <a:pt x="117689" y="108938"/>
                </a:lnTo>
                <a:lnTo>
                  <a:pt x="173881" y="67102"/>
                </a:lnTo>
                <a:lnTo>
                  <a:pt x="237520" y="41217"/>
                </a:lnTo>
                <a:lnTo>
                  <a:pt x="305104" y="31195"/>
                </a:lnTo>
                <a:lnTo>
                  <a:pt x="339282" y="32105"/>
                </a:lnTo>
                <a:lnTo>
                  <a:pt x="406220" y="45708"/>
                </a:lnTo>
                <a:lnTo>
                  <a:pt x="468352" y="74950"/>
                </a:lnTo>
                <a:lnTo>
                  <a:pt x="522175" y="119739"/>
                </a:lnTo>
                <a:lnTo>
                  <a:pt x="564188" y="179988"/>
                </a:lnTo>
                <a:lnTo>
                  <a:pt x="579672" y="215881"/>
                </a:lnTo>
                <a:lnTo>
                  <a:pt x="590891" y="255605"/>
                </a:lnTo>
                <a:lnTo>
                  <a:pt x="597408" y="299149"/>
                </a:lnTo>
                <a:lnTo>
                  <a:pt x="598170" y="313627"/>
                </a:lnTo>
                <a:lnTo>
                  <a:pt x="598170" y="448405"/>
                </a:lnTo>
                <a:lnTo>
                  <a:pt x="609749" y="423591"/>
                </a:lnTo>
                <a:lnTo>
                  <a:pt x="622968" y="377686"/>
                </a:lnTo>
                <a:lnTo>
                  <a:pt x="628650" y="329629"/>
                </a:lnTo>
                <a:lnTo>
                  <a:pt x="629412" y="312865"/>
                </a:lnTo>
                <a:close/>
              </a:path>
              <a:path w="629920" h="628014">
                <a:moveTo>
                  <a:pt x="598170" y="448405"/>
                </a:moveTo>
                <a:lnTo>
                  <a:pt x="598170" y="313627"/>
                </a:lnTo>
                <a:lnTo>
                  <a:pt x="597408" y="328867"/>
                </a:lnTo>
                <a:lnTo>
                  <a:pt x="591027" y="371350"/>
                </a:lnTo>
                <a:lnTo>
                  <a:pt x="580098" y="410236"/>
                </a:lnTo>
                <a:lnTo>
                  <a:pt x="565035" y="445502"/>
                </a:lnTo>
                <a:lnTo>
                  <a:pt x="524164" y="505083"/>
                </a:lnTo>
                <a:lnTo>
                  <a:pt x="471733" y="549917"/>
                </a:lnTo>
                <a:lnTo>
                  <a:pt x="411060" y="579824"/>
                </a:lnTo>
                <a:lnTo>
                  <a:pt x="345463" y="594628"/>
                </a:lnTo>
                <a:lnTo>
                  <a:pt x="311855" y="596310"/>
                </a:lnTo>
                <a:lnTo>
                  <a:pt x="278260" y="594149"/>
                </a:lnTo>
                <a:lnTo>
                  <a:pt x="212770" y="578211"/>
                </a:lnTo>
                <a:lnTo>
                  <a:pt x="152309" y="546634"/>
                </a:lnTo>
                <a:lnTo>
                  <a:pt x="100197" y="499242"/>
                </a:lnTo>
                <a:lnTo>
                  <a:pt x="59751" y="435856"/>
                </a:lnTo>
                <a:lnTo>
                  <a:pt x="44940" y="398110"/>
                </a:lnTo>
                <a:lnTo>
                  <a:pt x="34290" y="356299"/>
                </a:lnTo>
                <a:lnTo>
                  <a:pt x="31242" y="328105"/>
                </a:lnTo>
                <a:lnTo>
                  <a:pt x="31242" y="449072"/>
                </a:lnTo>
                <a:lnTo>
                  <a:pt x="61307" y="500409"/>
                </a:lnTo>
                <a:lnTo>
                  <a:pt x="89837" y="533927"/>
                </a:lnTo>
                <a:lnTo>
                  <a:pt x="122577" y="563034"/>
                </a:lnTo>
                <a:lnTo>
                  <a:pt x="159012" y="587307"/>
                </a:lnTo>
                <a:lnTo>
                  <a:pt x="198632" y="606320"/>
                </a:lnTo>
                <a:lnTo>
                  <a:pt x="240923" y="619652"/>
                </a:lnTo>
                <a:lnTo>
                  <a:pt x="285373" y="626877"/>
                </a:lnTo>
                <a:lnTo>
                  <a:pt x="331470" y="627571"/>
                </a:lnTo>
                <a:lnTo>
                  <a:pt x="347472" y="626809"/>
                </a:lnTo>
                <a:lnTo>
                  <a:pt x="409846" y="613730"/>
                </a:lnTo>
                <a:lnTo>
                  <a:pt x="454155" y="595773"/>
                </a:lnTo>
                <a:lnTo>
                  <a:pt x="494964" y="571369"/>
                </a:lnTo>
                <a:lnTo>
                  <a:pt x="531601" y="541233"/>
                </a:lnTo>
                <a:lnTo>
                  <a:pt x="563392" y="506080"/>
                </a:lnTo>
                <a:lnTo>
                  <a:pt x="589666" y="466628"/>
                </a:lnTo>
                <a:lnTo>
                  <a:pt x="598170" y="44840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72854" y="521106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60842" y="3160014"/>
            <a:ext cx="1117600" cy="2095500"/>
          </a:xfrm>
          <a:custGeom>
            <a:avLst/>
            <a:gdLst/>
            <a:ahLst/>
            <a:cxnLst/>
            <a:rect l="l" t="t" r="r" b="b"/>
            <a:pathLst>
              <a:path w="1117600" h="2095500">
                <a:moveTo>
                  <a:pt x="1093489" y="2038012"/>
                </a:moveTo>
                <a:lnTo>
                  <a:pt x="18288" y="0"/>
                </a:lnTo>
                <a:lnTo>
                  <a:pt x="0" y="9144"/>
                </a:lnTo>
                <a:lnTo>
                  <a:pt x="1074321" y="2047657"/>
                </a:lnTo>
                <a:lnTo>
                  <a:pt x="1092655" y="2059201"/>
                </a:lnTo>
                <a:lnTo>
                  <a:pt x="1093489" y="2038012"/>
                </a:lnTo>
                <a:close/>
              </a:path>
              <a:path w="1117600" h="2095500">
                <a:moveTo>
                  <a:pt x="1111758" y="2095500"/>
                </a:moveTo>
                <a:lnTo>
                  <a:pt x="1111758" y="2072640"/>
                </a:lnTo>
                <a:lnTo>
                  <a:pt x="1092708" y="2082546"/>
                </a:lnTo>
                <a:lnTo>
                  <a:pt x="1074321" y="2047657"/>
                </a:lnTo>
                <a:lnTo>
                  <a:pt x="1025652" y="2017014"/>
                </a:lnTo>
                <a:lnTo>
                  <a:pt x="1020318" y="2013966"/>
                </a:lnTo>
                <a:lnTo>
                  <a:pt x="1014222" y="2015490"/>
                </a:lnTo>
                <a:lnTo>
                  <a:pt x="1011174" y="2020824"/>
                </a:lnTo>
                <a:lnTo>
                  <a:pt x="1008126" y="2025396"/>
                </a:lnTo>
                <a:lnTo>
                  <a:pt x="1009650" y="2032254"/>
                </a:lnTo>
                <a:lnTo>
                  <a:pt x="1014222" y="2035302"/>
                </a:lnTo>
                <a:lnTo>
                  <a:pt x="1111758" y="2095500"/>
                </a:lnTo>
                <a:close/>
              </a:path>
              <a:path w="1117600" h="2095500">
                <a:moveTo>
                  <a:pt x="1092655" y="2059201"/>
                </a:moveTo>
                <a:lnTo>
                  <a:pt x="1074321" y="2047657"/>
                </a:lnTo>
                <a:lnTo>
                  <a:pt x="1091946" y="2081100"/>
                </a:lnTo>
                <a:lnTo>
                  <a:pt x="1091946" y="2077212"/>
                </a:lnTo>
                <a:lnTo>
                  <a:pt x="1092655" y="2059201"/>
                </a:lnTo>
                <a:close/>
              </a:path>
              <a:path w="1117600" h="2095500">
                <a:moveTo>
                  <a:pt x="1107948" y="2068830"/>
                </a:moveTo>
                <a:lnTo>
                  <a:pt x="1092655" y="2059201"/>
                </a:lnTo>
                <a:lnTo>
                  <a:pt x="1091946" y="2077212"/>
                </a:lnTo>
                <a:lnTo>
                  <a:pt x="1107948" y="2068830"/>
                </a:lnTo>
                <a:close/>
              </a:path>
              <a:path w="1117600" h="2095500">
                <a:moveTo>
                  <a:pt x="1107948" y="2074621"/>
                </a:moveTo>
                <a:lnTo>
                  <a:pt x="1107948" y="2068830"/>
                </a:lnTo>
                <a:lnTo>
                  <a:pt x="1091946" y="2077212"/>
                </a:lnTo>
                <a:lnTo>
                  <a:pt x="1091946" y="2081100"/>
                </a:lnTo>
                <a:lnTo>
                  <a:pt x="1092708" y="2082546"/>
                </a:lnTo>
                <a:lnTo>
                  <a:pt x="1107948" y="2074621"/>
                </a:lnTo>
                <a:close/>
              </a:path>
              <a:path w="1117600" h="2095500">
                <a:moveTo>
                  <a:pt x="1111758" y="2072640"/>
                </a:moveTo>
                <a:lnTo>
                  <a:pt x="1093489" y="2038012"/>
                </a:lnTo>
                <a:lnTo>
                  <a:pt x="1092655" y="2059201"/>
                </a:lnTo>
                <a:lnTo>
                  <a:pt x="1107948" y="2068830"/>
                </a:lnTo>
                <a:lnTo>
                  <a:pt x="1107948" y="2074621"/>
                </a:lnTo>
                <a:lnTo>
                  <a:pt x="1111758" y="2072640"/>
                </a:lnTo>
                <a:close/>
              </a:path>
              <a:path w="1117600" h="2095500">
                <a:moveTo>
                  <a:pt x="1117092" y="1981200"/>
                </a:moveTo>
                <a:lnTo>
                  <a:pt x="1117092" y="1975104"/>
                </a:lnTo>
                <a:lnTo>
                  <a:pt x="1112520" y="1970532"/>
                </a:lnTo>
                <a:lnTo>
                  <a:pt x="1107948" y="1969878"/>
                </a:lnTo>
                <a:lnTo>
                  <a:pt x="1101090" y="1969770"/>
                </a:lnTo>
                <a:lnTo>
                  <a:pt x="1096518" y="1974342"/>
                </a:lnTo>
                <a:lnTo>
                  <a:pt x="1095756" y="1980438"/>
                </a:lnTo>
                <a:lnTo>
                  <a:pt x="1093489" y="2038012"/>
                </a:lnTo>
                <a:lnTo>
                  <a:pt x="1111758" y="2072640"/>
                </a:lnTo>
                <a:lnTo>
                  <a:pt x="1111758" y="2095500"/>
                </a:lnTo>
                <a:lnTo>
                  <a:pt x="1117092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0804" y="1479296"/>
            <a:ext cx="931544" cy="284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8485" algn="l"/>
              </a:tabLst>
            </a:pPr>
            <a:r>
              <a:rPr sz="2650" spc="-10" dirty="0">
                <a:latin typeface="Calibri"/>
                <a:cs typeface="Calibri"/>
              </a:rPr>
              <a:t>1.	</a:t>
            </a:r>
            <a:r>
              <a:rPr sz="2650" spc="-5" dirty="0">
                <a:latin typeface="Calibri"/>
                <a:cs typeface="Calibri"/>
              </a:rPr>
              <a:t>2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578485" algn="l"/>
              </a:tabLst>
            </a:pPr>
            <a:r>
              <a:rPr sz="2650" spc="-10" dirty="0">
                <a:latin typeface="Calibri"/>
                <a:cs typeface="Calibri"/>
              </a:rPr>
              <a:t>2.	</a:t>
            </a:r>
            <a:r>
              <a:rPr sz="2650" spc="-5" dirty="0">
                <a:latin typeface="Calibri"/>
                <a:cs typeface="Calibri"/>
              </a:rPr>
              <a:t>4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78485" algn="l"/>
              </a:tabLst>
            </a:pPr>
            <a:r>
              <a:rPr sz="2600" spc="10" dirty="0">
                <a:latin typeface="Calibri"/>
                <a:cs typeface="Calibri"/>
              </a:rPr>
              <a:t>3.	</a:t>
            </a:r>
            <a:r>
              <a:rPr sz="2600" spc="20" dirty="0">
                <a:latin typeface="Calibri"/>
                <a:cs typeface="Calibri"/>
              </a:rPr>
              <a:t>5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578485" algn="l"/>
              </a:tabLst>
            </a:pPr>
            <a:r>
              <a:rPr sz="2650" spc="-10" dirty="0">
                <a:latin typeface="Calibri"/>
                <a:cs typeface="Calibri"/>
              </a:rPr>
              <a:t>4.	</a:t>
            </a:r>
            <a:r>
              <a:rPr sz="2650" spc="-5" dirty="0">
                <a:latin typeface="Calibri"/>
                <a:cs typeface="Calibri"/>
              </a:rPr>
              <a:t>6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578485" algn="l"/>
              </a:tabLst>
            </a:pPr>
            <a:r>
              <a:rPr sz="2650" spc="-10" dirty="0">
                <a:latin typeface="Calibri"/>
                <a:cs typeface="Calibri"/>
              </a:rPr>
              <a:t>5.	</a:t>
            </a:r>
            <a:r>
              <a:rPr sz="2650" spc="-5" dirty="0">
                <a:latin typeface="Calibri"/>
                <a:cs typeface="Calibri"/>
              </a:rPr>
              <a:t>7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578485" algn="l"/>
              </a:tabLst>
            </a:pPr>
            <a:r>
              <a:rPr sz="2650" spc="-10" dirty="0">
                <a:latin typeface="Calibri"/>
                <a:cs typeface="Calibri"/>
              </a:rPr>
              <a:t>6</a:t>
            </a:r>
            <a:r>
              <a:rPr sz="2650" spc="-5" dirty="0">
                <a:latin typeface="Calibri"/>
                <a:cs typeface="Calibri"/>
              </a:rPr>
              <a:t>.</a:t>
            </a:r>
            <a:r>
              <a:rPr sz="2650" dirty="0">
                <a:latin typeface="Calibri"/>
                <a:cs typeface="Calibri"/>
              </a:rPr>
              <a:t>	</a:t>
            </a:r>
            <a:r>
              <a:rPr sz="2650" spc="-10" dirty="0">
                <a:latin typeface="Calibri"/>
                <a:cs typeface="Calibri"/>
              </a:rPr>
              <a:t>42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1829" y="382269"/>
            <a:ext cx="568388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solidFill>
                  <a:srgbClr val="000000"/>
                </a:solidFill>
              </a:rPr>
              <a:t>The </a:t>
            </a:r>
            <a:r>
              <a:rPr spc="-35" dirty="0">
                <a:solidFill>
                  <a:srgbClr val="000000"/>
                </a:solidFill>
              </a:rPr>
              <a:t>size </a:t>
            </a:r>
            <a:r>
              <a:rPr spc="-10" dirty="0">
                <a:solidFill>
                  <a:srgbClr val="000000"/>
                </a:solidFill>
              </a:rPr>
              <a:t>of this </a:t>
            </a:r>
            <a:r>
              <a:rPr spc="-25" dirty="0">
                <a:solidFill>
                  <a:srgbClr val="000000"/>
                </a:solidFill>
              </a:rPr>
              <a:t>tree</a:t>
            </a:r>
            <a:r>
              <a:rPr spc="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is?</a:t>
            </a:r>
          </a:p>
        </p:txBody>
      </p:sp>
      <p:sp>
        <p:nvSpPr>
          <p:cNvPr id="3" name="object 3"/>
          <p:cNvSpPr/>
          <p:nvPr/>
        </p:nvSpPr>
        <p:spPr>
          <a:xfrm>
            <a:off x="4402835" y="1390731"/>
            <a:ext cx="4142231" cy="552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4923" y="1448308"/>
            <a:ext cx="42227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3521" y="298373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7330" y="2697226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6938" y="3438652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32880" y="598601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5959" y="439724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6650" y="418998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18780" y="6015735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20966" y="511581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80685" y="6341871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72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69730" y="5153723"/>
            <a:ext cx="629920" cy="628015"/>
          </a:xfrm>
          <a:custGeom>
            <a:avLst/>
            <a:gdLst/>
            <a:ahLst/>
            <a:cxnLst/>
            <a:rect l="l" t="t" r="r" b="b"/>
            <a:pathLst>
              <a:path w="629920" h="628014">
                <a:moveTo>
                  <a:pt x="629412" y="312865"/>
                </a:moveTo>
                <a:lnTo>
                  <a:pt x="619280" y="237595"/>
                </a:lnTo>
                <a:lnTo>
                  <a:pt x="606545" y="197942"/>
                </a:lnTo>
                <a:lnTo>
                  <a:pt x="590043" y="161901"/>
                </a:lnTo>
                <a:lnTo>
                  <a:pt x="547172" y="100654"/>
                </a:lnTo>
                <a:lnTo>
                  <a:pt x="493544" y="53848"/>
                </a:lnTo>
                <a:lnTo>
                  <a:pt x="432037" y="21479"/>
                </a:lnTo>
                <a:lnTo>
                  <a:pt x="365526" y="3540"/>
                </a:lnTo>
                <a:lnTo>
                  <a:pt x="331470" y="0"/>
                </a:lnTo>
                <a:lnTo>
                  <a:pt x="296890" y="28"/>
                </a:lnTo>
                <a:lnTo>
                  <a:pt x="229004" y="10937"/>
                </a:lnTo>
                <a:lnTo>
                  <a:pt x="164746" y="36262"/>
                </a:lnTo>
                <a:lnTo>
                  <a:pt x="106992" y="75998"/>
                </a:lnTo>
                <a:lnTo>
                  <a:pt x="58619" y="130140"/>
                </a:lnTo>
                <a:lnTo>
                  <a:pt x="22504" y="198683"/>
                </a:lnTo>
                <a:lnTo>
                  <a:pt x="9942" y="238354"/>
                </a:lnTo>
                <a:lnTo>
                  <a:pt x="1523" y="281623"/>
                </a:lnTo>
                <a:lnTo>
                  <a:pt x="0" y="297625"/>
                </a:lnTo>
                <a:lnTo>
                  <a:pt x="0" y="330391"/>
                </a:lnTo>
                <a:lnTo>
                  <a:pt x="1524" y="346393"/>
                </a:lnTo>
                <a:lnTo>
                  <a:pt x="6096" y="377635"/>
                </a:lnTo>
                <a:lnTo>
                  <a:pt x="18924" y="421839"/>
                </a:lnTo>
                <a:lnTo>
                  <a:pt x="31242" y="449072"/>
                </a:lnTo>
                <a:lnTo>
                  <a:pt x="31242" y="312865"/>
                </a:lnTo>
                <a:lnTo>
                  <a:pt x="32766" y="283909"/>
                </a:lnTo>
                <a:lnTo>
                  <a:pt x="41650" y="240826"/>
                </a:lnTo>
                <a:lnTo>
                  <a:pt x="55023" y="201799"/>
                </a:lnTo>
                <a:lnTo>
                  <a:pt x="72445" y="166816"/>
                </a:lnTo>
                <a:lnTo>
                  <a:pt x="117689" y="108938"/>
                </a:lnTo>
                <a:lnTo>
                  <a:pt x="173881" y="67102"/>
                </a:lnTo>
                <a:lnTo>
                  <a:pt x="237520" y="41217"/>
                </a:lnTo>
                <a:lnTo>
                  <a:pt x="305104" y="31195"/>
                </a:lnTo>
                <a:lnTo>
                  <a:pt x="339282" y="32105"/>
                </a:lnTo>
                <a:lnTo>
                  <a:pt x="406220" y="45708"/>
                </a:lnTo>
                <a:lnTo>
                  <a:pt x="468352" y="74950"/>
                </a:lnTo>
                <a:lnTo>
                  <a:pt x="522175" y="119739"/>
                </a:lnTo>
                <a:lnTo>
                  <a:pt x="564188" y="179988"/>
                </a:lnTo>
                <a:lnTo>
                  <a:pt x="579672" y="215881"/>
                </a:lnTo>
                <a:lnTo>
                  <a:pt x="590891" y="255605"/>
                </a:lnTo>
                <a:lnTo>
                  <a:pt x="597408" y="299149"/>
                </a:lnTo>
                <a:lnTo>
                  <a:pt x="598170" y="313627"/>
                </a:lnTo>
                <a:lnTo>
                  <a:pt x="598170" y="448405"/>
                </a:lnTo>
                <a:lnTo>
                  <a:pt x="609749" y="423591"/>
                </a:lnTo>
                <a:lnTo>
                  <a:pt x="622968" y="377686"/>
                </a:lnTo>
                <a:lnTo>
                  <a:pt x="628650" y="329629"/>
                </a:lnTo>
                <a:lnTo>
                  <a:pt x="629412" y="312865"/>
                </a:lnTo>
                <a:close/>
              </a:path>
              <a:path w="629920" h="628014">
                <a:moveTo>
                  <a:pt x="598170" y="448405"/>
                </a:moveTo>
                <a:lnTo>
                  <a:pt x="598170" y="313627"/>
                </a:lnTo>
                <a:lnTo>
                  <a:pt x="597408" y="328867"/>
                </a:lnTo>
                <a:lnTo>
                  <a:pt x="591027" y="371350"/>
                </a:lnTo>
                <a:lnTo>
                  <a:pt x="580098" y="410236"/>
                </a:lnTo>
                <a:lnTo>
                  <a:pt x="565035" y="445502"/>
                </a:lnTo>
                <a:lnTo>
                  <a:pt x="524164" y="505083"/>
                </a:lnTo>
                <a:lnTo>
                  <a:pt x="471733" y="549917"/>
                </a:lnTo>
                <a:lnTo>
                  <a:pt x="411060" y="579824"/>
                </a:lnTo>
                <a:lnTo>
                  <a:pt x="345463" y="594628"/>
                </a:lnTo>
                <a:lnTo>
                  <a:pt x="311855" y="596310"/>
                </a:lnTo>
                <a:lnTo>
                  <a:pt x="278260" y="594149"/>
                </a:lnTo>
                <a:lnTo>
                  <a:pt x="212770" y="578211"/>
                </a:lnTo>
                <a:lnTo>
                  <a:pt x="152309" y="546634"/>
                </a:lnTo>
                <a:lnTo>
                  <a:pt x="100197" y="499242"/>
                </a:lnTo>
                <a:lnTo>
                  <a:pt x="59751" y="435856"/>
                </a:lnTo>
                <a:lnTo>
                  <a:pt x="44940" y="398110"/>
                </a:lnTo>
                <a:lnTo>
                  <a:pt x="34290" y="356299"/>
                </a:lnTo>
                <a:lnTo>
                  <a:pt x="31242" y="328105"/>
                </a:lnTo>
                <a:lnTo>
                  <a:pt x="31242" y="449072"/>
                </a:lnTo>
                <a:lnTo>
                  <a:pt x="61307" y="500409"/>
                </a:lnTo>
                <a:lnTo>
                  <a:pt x="89837" y="533927"/>
                </a:lnTo>
                <a:lnTo>
                  <a:pt x="122577" y="563034"/>
                </a:lnTo>
                <a:lnTo>
                  <a:pt x="159012" y="587307"/>
                </a:lnTo>
                <a:lnTo>
                  <a:pt x="198632" y="606320"/>
                </a:lnTo>
                <a:lnTo>
                  <a:pt x="240923" y="619652"/>
                </a:lnTo>
                <a:lnTo>
                  <a:pt x="285373" y="626877"/>
                </a:lnTo>
                <a:lnTo>
                  <a:pt x="331470" y="627571"/>
                </a:lnTo>
                <a:lnTo>
                  <a:pt x="347472" y="626809"/>
                </a:lnTo>
                <a:lnTo>
                  <a:pt x="409846" y="613730"/>
                </a:lnTo>
                <a:lnTo>
                  <a:pt x="454155" y="595773"/>
                </a:lnTo>
                <a:lnTo>
                  <a:pt x="494964" y="571369"/>
                </a:lnTo>
                <a:lnTo>
                  <a:pt x="531601" y="541233"/>
                </a:lnTo>
                <a:lnTo>
                  <a:pt x="563392" y="506080"/>
                </a:lnTo>
                <a:lnTo>
                  <a:pt x="589666" y="466628"/>
                </a:lnTo>
                <a:lnTo>
                  <a:pt x="598170" y="44840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72854" y="521106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60842" y="3160014"/>
            <a:ext cx="1117600" cy="2095500"/>
          </a:xfrm>
          <a:custGeom>
            <a:avLst/>
            <a:gdLst/>
            <a:ahLst/>
            <a:cxnLst/>
            <a:rect l="l" t="t" r="r" b="b"/>
            <a:pathLst>
              <a:path w="1117600" h="2095500">
                <a:moveTo>
                  <a:pt x="1093489" y="2038012"/>
                </a:moveTo>
                <a:lnTo>
                  <a:pt x="18288" y="0"/>
                </a:lnTo>
                <a:lnTo>
                  <a:pt x="0" y="9144"/>
                </a:lnTo>
                <a:lnTo>
                  <a:pt x="1074321" y="2047657"/>
                </a:lnTo>
                <a:lnTo>
                  <a:pt x="1092655" y="2059201"/>
                </a:lnTo>
                <a:lnTo>
                  <a:pt x="1093489" y="2038012"/>
                </a:lnTo>
                <a:close/>
              </a:path>
              <a:path w="1117600" h="2095500">
                <a:moveTo>
                  <a:pt x="1111758" y="2095500"/>
                </a:moveTo>
                <a:lnTo>
                  <a:pt x="1111758" y="2072640"/>
                </a:lnTo>
                <a:lnTo>
                  <a:pt x="1092708" y="2082546"/>
                </a:lnTo>
                <a:lnTo>
                  <a:pt x="1074321" y="2047657"/>
                </a:lnTo>
                <a:lnTo>
                  <a:pt x="1025652" y="2017014"/>
                </a:lnTo>
                <a:lnTo>
                  <a:pt x="1020318" y="2013966"/>
                </a:lnTo>
                <a:lnTo>
                  <a:pt x="1014222" y="2015490"/>
                </a:lnTo>
                <a:lnTo>
                  <a:pt x="1011174" y="2020824"/>
                </a:lnTo>
                <a:lnTo>
                  <a:pt x="1008126" y="2025396"/>
                </a:lnTo>
                <a:lnTo>
                  <a:pt x="1009650" y="2032254"/>
                </a:lnTo>
                <a:lnTo>
                  <a:pt x="1014222" y="2035302"/>
                </a:lnTo>
                <a:lnTo>
                  <a:pt x="1111758" y="2095500"/>
                </a:lnTo>
                <a:close/>
              </a:path>
              <a:path w="1117600" h="2095500">
                <a:moveTo>
                  <a:pt x="1092655" y="2059201"/>
                </a:moveTo>
                <a:lnTo>
                  <a:pt x="1074321" y="2047657"/>
                </a:lnTo>
                <a:lnTo>
                  <a:pt x="1091946" y="2081100"/>
                </a:lnTo>
                <a:lnTo>
                  <a:pt x="1091946" y="2077212"/>
                </a:lnTo>
                <a:lnTo>
                  <a:pt x="1092655" y="2059201"/>
                </a:lnTo>
                <a:close/>
              </a:path>
              <a:path w="1117600" h="2095500">
                <a:moveTo>
                  <a:pt x="1107948" y="2068830"/>
                </a:moveTo>
                <a:lnTo>
                  <a:pt x="1092655" y="2059201"/>
                </a:lnTo>
                <a:lnTo>
                  <a:pt x="1091946" y="2077212"/>
                </a:lnTo>
                <a:lnTo>
                  <a:pt x="1107948" y="2068830"/>
                </a:lnTo>
                <a:close/>
              </a:path>
              <a:path w="1117600" h="2095500">
                <a:moveTo>
                  <a:pt x="1107948" y="2074621"/>
                </a:moveTo>
                <a:lnTo>
                  <a:pt x="1107948" y="2068830"/>
                </a:lnTo>
                <a:lnTo>
                  <a:pt x="1091946" y="2077212"/>
                </a:lnTo>
                <a:lnTo>
                  <a:pt x="1091946" y="2081100"/>
                </a:lnTo>
                <a:lnTo>
                  <a:pt x="1092708" y="2082546"/>
                </a:lnTo>
                <a:lnTo>
                  <a:pt x="1107948" y="2074621"/>
                </a:lnTo>
                <a:close/>
              </a:path>
              <a:path w="1117600" h="2095500">
                <a:moveTo>
                  <a:pt x="1111758" y="2072640"/>
                </a:moveTo>
                <a:lnTo>
                  <a:pt x="1093489" y="2038012"/>
                </a:lnTo>
                <a:lnTo>
                  <a:pt x="1092655" y="2059201"/>
                </a:lnTo>
                <a:lnTo>
                  <a:pt x="1107948" y="2068830"/>
                </a:lnTo>
                <a:lnTo>
                  <a:pt x="1107948" y="2074621"/>
                </a:lnTo>
                <a:lnTo>
                  <a:pt x="1111758" y="2072640"/>
                </a:lnTo>
                <a:close/>
              </a:path>
              <a:path w="1117600" h="2095500">
                <a:moveTo>
                  <a:pt x="1117092" y="1981200"/>
                </a:moveTo>
                <a:lnTo>
                  <a:pt x="1117092" y="1975104"/>
                </a:lnTo>
                <a:lnTo>
                  <a:pt x="1112520" y="1970532"/>
                </a:lnTo>
                <a:lnTo>
                  <a:pt x="1107948" y="1969878"/>
                </a:lnTo>
                <a:lnTo>
                  <a:pt x="1101090" y="1969770"/>
                </a:lnTo>
                <a:lnTo>
                  <a:pt x="1096518" y="1974342"/>
                </a:lnTo>
                <a:lnTo>
                  <a:pt x="1095756" y="1980438"/>
                </a:lnTo>
                <a:lnTo>
                  <a:pt x="1093489" y="2038012"/>
                </a:lnTo>
                <a:lnTo>
                  <a:pt x="1111758" y="2072640"/>
                </a:lnTo>
                <a:lnTo>
                  <a:pt x="1111758" y="2095500"/>
                </a:lnTo>
                <a:lnTo>
                  <a:pt x="1117092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0804" y="1479296"/>
            <a:ext cx="931544" cy="284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8485" algn="l"/>
              </a:tabLst>
            </a:pPr>
            <a:r>
              <a:rPr sz="2650" spc="-10" dirty="0">
                <a:latin typeface="Calibri"/>
                <a:cs typeface="Calibri"/>
              </a:rPr>
              <a:t>1</a:t>
            </a:r>
            <a:r>
              <a:rPr sz="2650" spc="-5" dirty="0">
                <a:latin typeface="Calibri"/>
                <a:cs typeface="Calibri"/>
              </a:rPr>
              <a:t>.</a:t>
            </a:r>
            <a:r>
              <a:rPr sz="2650" dirty="0">
                <a:latin typeface="Calibri"/>
                <a:cs typeface="Calibri"/>
              </a:rPr>
              <a:t>	</a:t>
            </a:r>
            <a:r>
              <a:rPr sz="2650" spc="-10" dirty="0">
                <a:latin typeface="Calibri"/>
                <a:cs typeface="Calibri"/>
              </a:rPr>
              <a:t>10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578485" algn="l"/>
              </a:tabLst>
            </a:pPr>
            <a:r>
              <a:rPr sz="2650" spc="-10" dirty="0">
                <a:latin typeface="Calibri"/>
                <a:cs typeface="Calibri"/>
              </a:rPr>
              <a:t>2</a:t>
            </a:r>
            <a:r>
              <a:rPr sz="2650" spc="-5" dirty="0">
                <a:latin typeface="Calibri"/>
                <a:cs typeface="Calibri"/>
              </a:rPr>
              <a:t>.</a:t>
            </a:r>
            <a:r>
              <a:rPr sz="2650" dirty="0">
                <a:latin typeface="Calibri"/>
                <a:cs typeface="Calibri"/>
              </a:rPr>
              <a:t>	</a:t>
            </a:r>
            <a:r>
              <a:rPr sz="2650" spc="-10" dirty="0">
                <a:latin typeface="Calibri"/>
                <a:cs typeface="Calibri"/>
              </a:rPr>
              <a:t>11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78485" algn="l"/>
              </a:tabLst>
            </a:pPr>
            <a:r>
              <a:rPr sz="2600" spc="15" dirty="0">
                <a:latin typeface="Calibri"/>
                <a:cs typeface="Calibri"/>
              </a:rPr>
              <a:t>3</a:t>
            </a:r>
            <a:r>
              <a:rPr sz="2600" spc="10" dirty="0">
                <a:latin typeface="Calibri"/>
                <a:cs typeface="Calibri"/>
              </a:rPr>
              <a:t>.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15" dirty="0">
                <a:latin typeface="Calibri"/>
                <a:cs typeface="Calibri"/>
              </a:rPr>
              <a:t>12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578485" algn="l"/>
              </a:tabLst>
            </a:pPr>
            <a:r>
              <a:rPr sz="2650" spc="-10" dirty="0">
                <a:latin typeface="Calibri"/>
                <a:cs typeface="Calibri"/>
              </a:rPr>
              <a:t>4</a:t>
            </a:r>
            <a:r>
              <a:rPr sz="2650" spc="-5" dirty="0">
                <a:latin typeface="Calibri"/>
                <a:cs typeface="Calibri"/>
              </a:rPr>
              <a:t>.</a:t>
            </a:r>
            <a:r>
              <a:rPr sz="2650" dirty="0">
                <a:latin typeface="Calibri"/>
                <a:cs typeface="Calibri"/>
              </a:rPr>
              <a:t>	</a:t>
            </a:r>
            <a:r>
              <a:rPr sz="2650" spc="-10" dirty="0">
                <a:latin typeface="Calibri"/>
                <a:cs typeface="Calibri"/>
              </a:rPr>
              <a:t>13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578485" algn="l"/>
              </a:tabLst>
            </a:pPr>
            <a:r>
              <a:rPr sz="2650" spc="-10" dirty="0">
                <a:latin typeface="Calibri"/>
                <a:cs typeface="Calibri"/>
              </a:rPr>
              <a:t>5</a:t>
            </a:r>
            <a:r>
              <a:rPr sz="2650" spc="-5" dirty="0">
                <a:latin typeface="Calibri"/>
                <a:cs typeface="Calibri"/>
              </a:rPr>
              <a:t>.</a:t>
            </a:r>
            <a:r>
              <a:rPr sz="2650" dirty="0">
                <a:latin typeface="Calibri"/>
                <a:cs typeface="Calibri"/>
              </a:rPr>
              <a:t>	</a:t>
            </a:r>
            <a:r>
              <a:rPr sz="2650" spc="-10" dirty="0">
                <a:latin typeface="Calibri"/>
                <a:cs typeface="Calibri"/>
              </a:rPr>
              <a:t>14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578485" algn="l"/>
              </a:tabLst>
            </a:pPr>
            <a:r>
              <a:rPr sz="2650" spc="-10" dirty="0">
                <a:latin typeface="Calibri"/>
                <a:cs typeface="Calibri"/>
              </a:rPr>
              <a:t>6</a:t>
            </a:r>
            <a:r>
              <a:rPr sz="2650" spc="-5" dirty="0">
                <a:latin typeface="Calibri"/>
                <a:cs typeface="Calibri"/>
              </a:rPr>
              <a:t>.</a:t>
            </a:r>
            <a:r>
              <a:rPr sz="2650" dirty="0">
                <a:latin typeface="Calibri"/>
                <a:cs typeface="Calibri"/>
              </a:rPr>
              <a:t>	</a:t>
            </a:r>
            <a:r>
              <a:rPr sz="2650" spc="-10" dirty="0">
                <a:latin typeface="Calibri"/>
                <a:cs typeface="Calibri"/>
              </a:rPr>
              <a:t>15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41044"/>
            <a:ext cx="9576435" cy="6177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Operations that </a:t>
            </a:r>
            <a:r>
              <a:rPr sz="3050" b="1" spc="10" dirty="0">
                <a:solidFill>
                  <a:srgbClr val="FF0000"/>
                </a:solidFill>
                <a:latin typeface="Calibri"/>
                <a:cs typeface="Calibri"/>
              </a:rPr>
              <a:t>modify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5" dirty="0">
                <a:latin typeface="Calibri"/>
                <a:cs typeface="Calibri"/>
              </a:rPr>
              <a:t>BST </a:t>
            </a:r>
            <a:r>
              <a:rPr sz="3050" spc="10" dirty="0">
                <a:latin typeface="Calibri"/>
                <a:cs typeface="Calibri"/>
              </a:rPr>
              <a:t>(</a:t>
            </a:r>
            <a:r>
              <a:rPr sz="3050" i="1" spc="10" dirty="0">
                <a:latin typeface="Calibri"/>
                <a:cs typeface="Calibri"/>
              </a:rPr>
              <a:t>dynamic </a:t>
            </a:r>
            <a:r>
              <a:rPr sz="3050" spc="-5" dirty="0">
                <a:latin typeface="Calibri"/>
                <a:cs typeface="Calibri"/>
              </a:rPr>
              <a:t>data</a:t>
            </a:r>
            <a:r>
              <a:rPr sz="3050" spc="4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structure):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90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10" dirty="0">
                <a:latin typeface="Calibri"/>
                <a:cs typeface="Calibri"/>
              </a:rPr>
              <a:t>insert: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O(</a:t>
            </a:r>
            <a:r>
              <a:rPr sz="2600" b="1" spc="10" dirty="0">
                <a:latin typeface="Calibri"/>
                <a:cs typeface="Calibri"/>
              </a:rPr>
              <a:t>h</a:t>
            </a:r>
            <a:r>
              <a:rPr sz="2600" spc="1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65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5" dirty="0">
                <a:latin typeface="Calibri"/>
                <a:cs typeface="Calibri"/>
              </a:rPr>
              <a:t>delete: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O(</a:t>
            </a:r>
            <a:r>
              <a:rPr sz="2600" b="1" spc="10" dirty="0">
                <a:latin typeface="Calibri"/>
                <a:cs typeface="Calibri"/>
              </a:rPr>
              <a:t>h</a:t>
            </a:r>
            <a:r>
              <a:rPr sz="2600" spc="1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3050" spc="10" dirty="0">
                <a:latin typeface="Calibri"/>
                <a:cs typeface="Calibri"/>
              </a:rPr>
              <a:t>Query </a:t>
            </a:r>
            <a:r>
              <a:rPr sz="3050" dirty="0">
                <a:latin typeface="Calibri"/>
                <a:cs typeface="Calibri"/>
              </a:rPr>
              <a:t>operations </a:t>
            </a:r>
            <a:r>
              <a:rPr sz="3050" spc="10" dirty="0">
                <a:latin typeface="Calibri"/>
                <a:cs typeface="Calibri"/>
              </a:rPr>
              <a:t>(the </a:t>
            </a:r>
            <a:r>
              <a:rPr sz="3050" spc="5" dirty="0">
                <a:latin typeface="Calibri"/>
                <a:cs typeface="Calibri"/>
              </a:rPr>
              <a:t>BST </a:t>
            </a:r>
            <a:r>
              <a:rPr sz="3050" dirty="0">
                <a:latin typeface="Calibri"/>
                <a:cs typeface="Calibri"/>
              </a:rPr>
              <a:t>structure </a:t>
            </a:r>
            <a:r>
              <a:rPr sz="3050" spc="5" dirty="0">
                <a:latin typeface="Calibri"/>
                <a:cs typeface="Calibri"/>
              </a:rPr>
              <a:t>remains </a:t>
            </a:r>
            <a:r>
              <a:rPr sz="3050" spc="10" dirty="0">
                <a:latin typeface="Calibri"/>
                <a:cs typeface="Calibri"/>
              </a:rPr>
              <a:t>the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same):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90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10" dirty="0">
                <a:latin typeface="Calibri"/>
                <a:cs typeface="Calibri"/>
              </a:rPr>
              <a:t>search: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O(</a:t>
            </a:r>
            <a:r>
              <a:rPr sz="2600" b="1" spc="10" dirty="0">
                <a:latin typeface="Calibri"/>
                <a:cs typeface="Calibri"/>
              </a:rPr>
              <a:t>h</a:t>
            </a:r>
            <a:r>
              <a:rPr sz="2600" spc="1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65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10" dirty="0">
                <a:latin typeface="Calibri"/>
                <a:cs typeface="Calibri"/>
              </a:rPr>
              <a:t>findMin, findMax: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O(</a:t>
            </a:r>
            <a:r>
              <a:rPr sz="2600" b="1" spc="10" dirty="0">
                <a:latin typeface="Calibri"/>
                <a:cs typeface="Calibri"/>
              </a:rPr>
              <a:t>h</a:t>
            </a:r>
            <a:r>
              <a:rPr sz="2600" spc="1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65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-10" dirty="0">
                <a:latin typeface="Calibri"/>
                <a:cs typeface="Calibri"/>
              </a:rPr>
              <a:t>predecessor, </a:t>
            </a:r>
            <a:r>
              <a:rPr sz="2600" spc="10" dirty="0">
                <a:latin typeface="Calibri"/>
                <a:cs typeface="Calibri"/>
              </a:rPr>
              <a:t>successor: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O(</a:t>
            </a:r>
            <a:r>
              <a:rPr sz="2600" b="1" spc="10" dirty="0">
                <a:latin typeface="Calibri"/>
                <a:cs typeface="Calibri"/>
              </a:rPr>
              <a:t>h</a:t>
            </a:r>
            <a:r>
              <a:rPr sz="2600" spc="1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15"/>
              </a:spcBef>
              <a:buFont typeface="Arial"/>
              <a:buChar char="–"/>
              <a:tabLst>
                <a:tab pos="821690" algn="l"/>
              </a:tabLst>
            </a:pPr>
            <a:r>
              <a:rPr sz="2650" spc="-15" dirty="0">
                <a:latin typeface="Calibri"/>
                <a:cs typeface="Calibri"/>
              </a:rPr>
              <a:t>inorder </a:t>
            </a:r>
            <a:r>
              <a:rPr sz="2650" spc="-25" dirty="0">
                <a:latin typeface="Calibri"/>
                <a:cs typeface="Calibri"/>
              </a:rPr>
              <a:t>traversal: </a:t>
            </a:r>
            <a:r>
              <a:rPr sz="2650" spc="-10" dirty="0">
                <a:latin typeface="Calibri"/>
                <a:cs typeface="Calibri"/>
              </a:rPr>
              <a:t>O(</a:t>
            </a:r>
            <a:r>
              <a:rPr sz="2650" b="1" spc="-10" dirty="0">
                <a:latin typeface="Calibri"/>
                <a:cs typeface="Calibri"/>
              </a:rPr>
              <a:t>n</a:t>
            </a:r>
            <a:r>
              <a:rPr sz="2650" spc="-10" dirty="0">
                <a:latin typeface="Calibri"/>
                <a:cs typeface="Calibri"/>
              </a:rPr>
              <a:t>) </a:t>
            </a:r>
            <a:r>
              <a:rPr sz="2650" spc="-5" dirty="0">
                <a:latin typeface="Calibri"/>
                <a:cs typeface="Calibri"/>
              </a:rPr>
              <a:t>– </a:t>
            </a:r>
            <a:r>
              <a:rPr sz="2650" spc="-10" dirty="0">
                <a:latin typeface="Calibri"/>
                <a:cs typeface="Calibri"/>
              </a:rPr>
              <a:t>the only one </a:t>
            </a:r>
            <a:r>
              <a:rPr sz="2650" spc="-15" dirty="0">
                <a:latin typeface="Calibri"/>
                <a:cs typeface="Calibri"/>
              </a:rPr>
              <a:t>that </a:t>
            </a:r>
            <a:r>
              <a:rPr sz="2650" spc="-10" dirty="0">
                <a:latin typeface="Calibri"/>
                <a:cs typeface="Calibri"/>
              </a:rPr>
              <a:t>does not depend on</a:t>
            </a:r>
            <a:r>
              <a:rPr sz="2650" spc="60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h</a:t>
            </a:r>
            <a:endParaRPr sz="2650">
              <a:latin typeface="Calibri"/>
              <a:cs typeface="Calibri"/>
            </a:endParaRPr>
          </a:p>
          <a:p>
            <a:pPr marL="1200150" marR="1999614" lvl="1" indent="-379095">
              <a:lnSpc>
                <a:spcPct val="100800"/>
              </a:lnSpc>
              <a:spcBef>
                <a:spcPts val="1330"/>
              </a:spcBef>
              <a:buFont typeface="Arial"/>
              <a:buChar char="•"/>
              <a:tabLst>
                <a:tab pos="1200785" algn="l"/>
              </a:tabLst>
            </a:pPr>
            <a:r>
              <a:rPr sz="2400" dirty="0">
                <a:latin typeface="Calibri"/>
                <a:cs typeface="Calibri"/>
              </a:rPr>
              <a:t>PS: </a:t>
            </a:r>
            <a:r>
              <a:rPr sz="2400" spc="-35" dirty="0">
                <a:latin typeface="Calibri"/>
                <a:cs typeface="Calibri"/>
              </a:rPr>
              <a:t>We </a:t>
            </a:r>
            <a:r>
              <a:rPr sz="2400" spc="5" dirty="0">
                <a:latin typeface="Calibri"/>
                <a:cs typeface="Calibri"/>
              </a:rPr>
              <a:t>also </a:t>
            </a:r>
            <a:r>
              <a:rPr sz="2400" spc="-1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preorder </a:t>
            </a:r>
            <a:r>
              <a:rPr sz="2400" spc="5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postorder </a:t>
            </a:r>
            <a:r>
              <a:rPr sz="2400" spc="-10" dirty="0">
                <a:latin typeface="Calibri"/>
                <a:cs typeface="Calibri"/>
              </a:rPr>
              <a:t>traversals  for </a:t>
            </a:r>
            <a:r>
              <a:rPr sz="2400" dirty="0">
                <a:latin typeface="Calibri"/>
                <a:cs typeface="Calibri"/>
              </a:rPr>
              <a:t>tree </a:t>
            </a:r>
            <a:r>
              <a:rPr sz="2400" spc="-5" dirty="0">
                <a:latin typeface="Calibri"/>
                <a:cs typeface="Calibri"/>
              </a:rPr>
              <a:t>structure </a:t>
            </a:r>
            <a:r>
              <a:rPr sz="2400" spc="5" dirty="0">
                <a:latin typeface="Calibri"/>
                <a:cs typeface="Calibri"/>
              </a:rPr>
              <a:t>(discussed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tutorial)</a:t>
            </a:r>
            <a:endParaRPr sz="24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821690" algn="l"/>
              </a:tabLst>
            </a:pPr>
            <a:r>
              <a:rPr sz="2650" spc="-15" dirty="0">
                <a:latin typeface="Calibri"/>
                <a:cs typeface="Calibri"/>
              </a:rPr>
              <a:t>select/rank: </a:t>
            </a:r>
            <a:r>
              <a:rPr sz="2650" spc="-5" dirty="0">
                <a:latin typeface="Calibri"/>
                <a:cs typeface="Calibri"/>
              </a:rPr>
              <a:t>? </a:t>
            </a:r>
            <a:r>
              <a:rPr sz="2650" spc="-15" dirty="0">
                <a:latin typeface="Calibri"/>
                <a:cs typeface="Calibri"/>
              </a:rPr>
              <a:t>(we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10" dirty="0">
                <a:latin typeface="Calibri"/>
                <a:cs typeface="Calibri"/>
              </a:rPr>
              <a:t>not discuss this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yet)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Binary </a:t>
            </a:r>
            <a:r>
              <a:rPr spc="-20" dirty="0"/>
              <a:t>Search </a:t>
            </a:r>
            <a:r>
              <a:rPr spc="-80" dirty="0"/>
              <a:t>Tree:</a:t>
            </a:r>
            <a:r>
              <a:rPr spc="-60" dirty="0"/>
              <a:t> </a:t>
            </a:r>
            <a:r>
              <a:rPr dirty="0"/>
              <a:t>Summary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067" y="5429757"/>
            <a:ext cx="8985885" cy="219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0" dirty="0">
                <a:latin typeface="Calibri"/>
                <a:cs typeface="Calibri"/>
              </a:rPr>
              <a:t>n </a:t>
            </a:r>
            <a:r>
              <a:rPr sz="2600" spc="15" dirty="0">
                <a:latin typeface="Calibri"/>
                <a:cs typeface="Calibri"/>
              </a:rPr>
              <a:t>≤ </a:t>
            </a:r>
            <a:r>
              <a:rPr sz="2600" spc="20" dirty="0">
                <a:latin typeface="Calibri"/>
                <a:cs typeface="Calibri"/>
              </a:rPr>
              <a:t>1 + 2 + 4 + </a:t>
            </a:r>
            <a:r>
              <a:rPr sz="2600" spc="25" dirty="0">
                <a:latin typeface="Calibri"/>
                <a:cs typeface="Calibri"/>
              </a:rPr>
              <a:t>… </a:t>
            </a:r>
            <a:r>
              <a:rPr sz="2600" spc="20" dirty="0">
                <a:latin typeface="Calibri"/>
                <a:cs typeface="Calibri"/>
              </a:rPr>
              <a:t>+</a:t>
            </a:r>
            <a:r>
              <a:rPr sz="2600" spc="-2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2</a:t>
            </a:r>
            <a:r>
              <a:rPr sz="2625" spc="15" baseline="25396" dirty="0">
                <a:latin typeface="Calibri"/>
                <a:cs typeface="Calibri"/>
              </a:rPr>
              <a:t>h</a:t>
            </a:r>
            <a:endParaRPr sz="2625" baseline="25396" dirty="0">
              <a:latin typeface="Calibri"/>
              <a:cs typeface="Calibri"/>
            </a:endParaRPr>
          </a:p>
          <a:p>
            <a:pPr marL="238125">
              <a:lnSpc>
                <a:spcPct val="100000"/>
              </a:lnSpc>
              <a:spcBef>
                <a:spcPts val="1365"/>
              </a:spcBef>
            </a:pPr>
            <a:r>
              <a:rPr sz="2600" spc="15" dirty="0">
                <a:latin typeface="Calibri"/>
                <a:cs typeface="Calibri"/>
              </a:rPr>
              <a:t>≤ </a:t>
            </a:r>
            <a:r>
              <a:rPr sz="2600" spc="10" dirty="0">
                <a:latin typeface="Calibri"/>
                <a:cs typeface="Calibri"/>
              </a:rPr>
              <a:t>2</a:t>
            </a:r>
            <a:r>
              <a:rPr sz="2625" spc="15" baseline="25396" dirty="0">
                <a:latin typeface="Calibri"/>
                <a:cs typeface="Calibri"/>
              </a:rPr>
              <a:t>0 </a:t>
            </a:r>
            <a:r>
              <a:rPr sz="2600" spc="20" dirty="0">
                <a:latin typeface="Calibri"/>
                <a:cs typeface="Calibri"/>
              </a:rPr>
              <a:t>+ </a:t>
            </a:r>
            <a:r>
              <a:rPr sz="2600" spc="10" dirty="0">
                <a:latin typeface="Calibri"/>
                <a:cs typeface="Calibri"/>
              </a:rPr>
              <a:t>2</a:t>
            </a:r>
            <a:r>
              <a:rPr sz="2625" spc="15" baseline="25396" dirty="0">
                <a:latin typeface="Calibri"/>
                <a:cs typeface="Calibri"/>
              </a:rPr>
              <a:t>1 </a:t>
            </a:r>
            <a:r>
              <a:rPr sz="2600" spc="20" dirty="0">
                <a:latin typeface="Calibri"/>
                <a:cs typeface="Calibri"/>
              </a:rPr>
              <a:t>+ </a:t>
            </a:r>
            <a:r>
              <a:rPr sz="2600" spc="10" dirty="0">
                <a:latin typeface="Calibri"/>
                <a:cs typeface="Calibri"/>
              </a:rPr>
              <a:t>2</a:t>
            </a:r>
            <a:r>
              <a:rPr sz="2625" spc="15" baseline="25396" dirty="0">
                <a:latin typeface="Calibri"/>
                <a:cs typeface="Calibri"/>
              </a:rPr>
              <a:t>2 </a:t>
            </a:r>
            <a:r>
              <a:rPr sz="2600" spc="20" dirty="0">
                <a:latin typeface="Calibri"/>
                <a:cs typeface="Calibri"/>
              </a:rPr>
              <a:t>+ </a:t>
            </a:r>
            <a:r>
              <a:rPr sz="2600" spc="25" dirty="0">
                <a:latin typeface="Calibri"/>
                <a:cs typeface="Calibri"/>
              </a:rPr>
              <a:t>… </a:t>
            </a:r>
            <a:r>
              <a:rPr sz="2600" spc="20" dirty="0">
                <a:latin typeface="Calibri"/>
                <a:cs typeface="Calibri"/>
              </a:rPr>
              <a:t>+ </a:t>
            </a:r>
            <a:r>
              <a:rPr sz="2600" spc="10" dirty="0">
                <a:latin typeface="Calibri"/>
                <a:cs typeface="Calibri"/>
              </a:rPr>
              <a:t>2</a:t>
            </a:r>
            <a:r>
              <a:rPr sz="2625" spc="15" baseline="25396" dirty="0">
                <a:latin typeface="Calibri"/>
                <a:cs typeface="Calibri"/>
              </a:rPr>
              <a:t>h  </a:t>
            </a:r>
            <a:r>
              <a:rPr sz="2600" spc="20" dirty="0">
                <a:latin typeface="Calibri"/>
                <a:cs typeface="Calibri"/>
              </a:rPr>
              <a:t>&lt; </a:t>
            </a:r>
            <a:r>
              <a:rPr sz="2600" spc="5" dirty="0">
                <a:latin typeface="Calibri"/>
                <a:cs typeface="Calibri"/>
              </a:rPr>
              <a:t>2</a:t>
            </a:r>
            <a:r>
              <a:rPr sz="2625" spc="7" baseline="25396" dirty="0">
                <a:latin typeface="Calibri"/>
                <a:cs typeface="Calibri"/>
              </a:rPr>
              <a:t>h+1 </a:t>
            </a:r>
            <a:r>
              <a:rPr sz="2600" spc="15" dirty="0">
                <a:latin typeface="Calibri"/>
                <a:cs typeface="Calibri"/>
              </a:rPr>
              <a:t>(sum </a:t>
            </a:r>
            <a:r>
              <a:rPr sz="2600" spc="10" dirty="0">
                <a:latin typeface="Calibri"/>
                <a:cs typeface="Calibri"/>
              </a:rPr>
              <a:t>of geometric</a:t>
            </a:r>
            <a:r>
              <a:rPr sz="2600" spc="38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progression)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650" spc="-5" dirty="0">
                <a:latin typeface="Calibri"/>
                <a:cs typeface="Calibri"/>
              </a:rPr>
              <a:t>log</a:t>
            </a:r>
            <a:r>
              <a:rPr sz="2625" spc="-7" baseline="-20634" dirty="0">
                <a:latin typeface="Calibri"/>
                <a:cs typeface="Calibri"/>
              </a:rPr>
              <a:t>2 </a:t>
            </a:r>
            <a:r>
              <a:rPr sz="2650" spc="-10" dirty="0">
                <a:latin typeface="Calibri"/>
                <a:cs typeface="Calibri"/>
              </a:rPr>
              <a:t>(n) </a:t>
            </a:r>
            <a:r>
              <a:rPr sz="2650" spc="-5" dirty="0">
                <a:latin typeface="Calibri"/>
                <a:cs typeface="Calibri"/>
              </a:rPr>
              <a:t>&lt; log</a:t>
            </a:r>
            <a:r>
              <a:rPr sz="2625" spc="-7" baseline="-20634" dirty="0">
                <a:latin typeface="Calibri"/>
                <a:cs typeface="Calibri"/>
              </a:rPr>
              <a:t>2</a:t>
            </a:r>
            <a:r>
              <a:rPr sz="2650" spc="-5" dirty="0">
                <a:latin typeface="Calibri"/>
                <a:cs typeface="Calibri"/>
              </a:rPr>
              <a:t>(2</a:t>
            </a:r>
            <a:r>
              <a:rPr sz="2625" spc="-7" baseline="25396" dirty="0">
                <a:latin typeface="Calibri"/>
                <a:cs typeface="Calibri"/>
              </a:rPr>
              <a:t>h+1</a:t>
            </a:r>
            <a:r>
              <a:rPr sz="2650" spc="-5" dirty="0">
                <a:latin typeface="Calibri"/>
                <a:cs typeface="Calibri"/>
              </a:rPr>
              <a:t>) </a:t>
            </a:r>
            <a:r>
              <a:rPr sz="2650" spc="-15" dirty="0">
                <a:latin typeface="Wingdings"/>
                <a:cs typeface="Wingdings"/>
              </a:rPr>
              <a:t></a:t>
            </a:r>
            <a:r>
              <a:rPr sz="2650" spc="-1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Calibri"/>
                <a:cs typeface="Calibri"/>
              </a:rPr>
              <a:t>log</a:t>
            </a:r>
            <a:r>
              <a:rPr sz="2625" spc="-7" baseline="-20634" dirty="0">
                <a:latin typeface="Calibri"/>
                <a:cs typeface="Calibri"/>
              </a:rPr>
              <a:t>2 </a:t>
            </a:r>
            <a:r>
              <a:rPr sz="2650" spc="-10" dirty="0">
                <a:latin typeface="Calibri"/>
                <a:cs typeface="Calibri"/>
              </a:rPr>
              <a:t>(n) </a:t>
            </a:r>
            <a:r>
              <a:rPr sz="2650" spc="-5" dirty="0">
                <a:latin typeface="Calibri"/>
                <a:cs typeface="Calibri"/>
              </a:rPr>
              <a:t>&lt; </a:t>
            </a:r>
            <a:r>
              <a:rPr sz="2650" spc="-10" dirty="0">
                <a:latin typeface="Calibri"/>
                <a:cs typeface="Calibri"/>
              </a:rPr>
              <a:t>(h </a:t>
            </a:r>
            <a:r>
              <a:rPr sz="2650" spc="-5" dirty="0">
                <a:latin typeface="Calibri"/>
                <a:cs typeface="Calibri"/>
              </a:rPr>
              <a:t>+ 1) * log</a:t>
            </a:r>
            <a:r>
              <a:rPr sz="2625" spc="-7" baseline="-20634" dirty="0">
                <a:latin typeface="Calibri"/>
                <a:cs typeface="Calibri"/>
              </a:rPr>
              <a:t>2 </a:t>
            </a:r>
            <a:r>
              <a:rPr sz="2650" spc="-10" dirty="0">
                <a:latin typeface="Calibri"/>
                <a:cs typeface="Calibri"/>
              </a:rPr>
              <a:t>(2) </a:t>
            </a:r>
            <a:r>
              <a:rPr sz="2650" spc="-15" dirty="0">
                <a:latin typeface="Wingdings"/>
                <a:cs typeface="Wingdings"/>
              </a:rPr>
              <a:t></a:t>
            </a:r>
            <a:r>
              <a:rPr sz="2650" spc="-1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Calibri"/>
                <a:cs typeface="Calibri"/>
              </a:rPr>
              <a:t>h </a:t>
            </a:r>
            <a:r>
              <a:rPr sz="2650" spc="-5" dirty="0">
                <a:latin typeface="Calibri"/>
                <a:cs typeface="Calibri"/>
              </a:rPr>
              <a:t>&gt; log</a:t>
            </a:r>
            <a:r>
              <a:rPr sz="2625" spc="-7" baseline="-20634" dirty="0">
                <a:latin typeface="Calibri"/>
                <a:cs typeface="Calibri"/>
              </a:rPr>
              <a:t>2 </a:t>
            </a:r>
            <a:r>
              <a:rPr sz="2650" spc="-10" dirty="0">
                <a:latin typeface="Calibri"/>
                <a:cs typeface="Calibri"/>
              </a:rPr>
              <a:t>(n) </a:t>
            </a:r>
            <a:r>
              <a:rPr sz="2650" spc="-5" dirty="0">
                <a:latin typeface="Calibri"/>
                <a:cs typeface="Calibri"/>
              </a:rPr>
              <a:t>–</a:t>
            </a:r>
            <a:r>
              <a:rPr sz="2650" spc="58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1</a:t>
            </a:r>
            <a:endParaRPr sz="26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650" spc="-15" dirty="0">
                <a:latin typeface="Wingdings"/>
                <a:cs typeface="Wingdings"/>
              </a:rPr>
              <a:t></a:t>
            </a:r>
            <a:r>
              <a:rPr sz="2650" spc="-1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Calibri"/>
                <a:cs typeface="Calibri"/>
              </a:rPr>
              <a:t>h </a:t>
            </a:r>
            <a:r>
              <a:rPr sz="2650" spc="-5" dirty="0">
                <a:latin typeface="Calibri"/>
                <a:cs typeface="Calibri"/>
              </a:rPr>
              <a:t>&gt; log</a:t>
            </a:r>
            <a:r>
              <a:rPr sz="2625" spc="-7" baseline="-20634" dirty="0">
                <a:latin typeface="Calibri"/>
                <a:cs typeface="Calibri"/>
              </a:rPr>
              <a:t>2</a:t>
            </a:r>
            <a:r>
              <a:rPr sz="2625" spc="60" baseline="-20634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(n)</a:t>
            </a:r>
            <a:endParaRPr sz="26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The </a:t>
            </a:r>
            <a:r>
              <a:rPr spc="-15" dirty="0"/>
              <a:t>Importance </a:t>
            </a:r>
            <a:r>
              <a:rPr spc="-5" dirty="0"/>
              <a:t>of Being</a:t>
            </a:r>
            <a:r>
              <a:rPr spc="20" dirty="0"/>
              <a:t> </a:t>
            </a:r>
            <a:r>
              <a:rPr spc="-5" dirty="0"/>
              <a:t>Balanced</a:t>
            </a:r>
          </a:p>
        </p:txBody>
      </p:sp>
      <p:sp>
        <p:nvSpPr>
          <p:cNvPr id="4" name="object 4"/>
          <p:cNvSpPr/>
          <p:nvPr/>
        </p:nvSpPr>
        <p:spPr>
          <a:xfrm>
            <a:off x="2029967" y="1593856"/>
            <a:ext cx="7324344" cy="3716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29147" y="1758188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41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241" y="1142966"/>
            <a:ext cx="5012690" cy="175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100"/>
              </a:lnSpc>
            </a:pPr>
            <a:r>
              <a:rPr sz="3050" dirty="0">
                <a:latin typeface="Calibri"/>
                <a:cs typeface="Calibri"/>
              </a:rPr>
              <a:t>Most operations </a:t>
            </a:r>
            <a:r>
              <a:rPr sz="3050" spc="-25" dirty="0">
                <a:latin typeface="Calibri"/>
                <a:cs typeface="Calibri"/>
              </a:rPr>
              <a:t>take </a:t>
            </a:r>
            <a:r>
              <a:rPr sz="3050" spc="10" dirty="0">
                <a:latin typeface="Calibri"/>
                <a:cs typeface="Calibri"/>
              </a:rPr>
              <a:t>O(</a:t>
            </a:r>
            <a:r>
              <a:rPr sz="3050" b="1" spc="10" dirty="0">
                <a:latin typeface="Calibri"/>
                <a:cs typeface="Calibri"/>
              </a:rPr>
              <a:t>h</a:t>
            </a:r>
            <a:r>
              <a:rPr sz="3050" spc="10" dirty="0">
                <a:latin typeface="Calibri"/>
                <a:cs typeface="Calibri"/>
              </a:rPr>
              <a:t>) time  </a:t>
            </a:r>
            <a:r>
              <a:rPr sz="3050" spc="5" dirty="0">
                <a:latin typeface="Calibri"/>
                <a:cs typeface="Calibri"/>
              </a:rPr>
              <a:t>Lower </a:t>
            </a:r>
            <a:r>
              <a:rPr sz="3050" spc="10" dirty="0">
                <a:latin typeface="Calibri"/>
                <a:cs typeface="Calibri"/>
              </a:rPr>
              <a:t>bound: </a:t>
            </a:r>
            <a:r>
              <a:rPr sz="3050" b="1" spc="15" dirty="0">
                <a:latin typeface="Calibri"/>
                <a:cs typeface="Calibri"/>
              </a:rPr>
              <a:t>h </a:t>
            </a:r>
            <a:r>
              <a:rPr sz="3050" spc="10" dirty="0">
                <a:latin typeface="Calibri"/>
                <a:cs typeface="Calibri"/>
              </a:rPr>
              <a:t>&gt;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log</a:t>
            </a:r>
            <a:r>
              <a:rPr sz="3075" spc="7" baseline="-20325" dirty="0">
                <a:latin typeface="Calibri"/>
                <a:cs typeface="Calibri"/>
              </a:rPr>
              <a:t>2</a:t>
            </a:r>
            <a:r>
              <a:rPr sz="3050" spc="5" dirty="0">
                <a:latin typeface="Calibri"/>
                <a:cs typeface="Calibri"/>
              </a:rPr>
              <a:t>(</a:t>
            </a:r>
            <a:r>
              <a:rPr sz="3050" b="1" spc="5" dirty="0">
                <a:latin typeface="Calibri"/>
                <a:cs typeface="Calibri"/>
              </a:rPr>
              <a:t>n</a:t>
            </a:r>
            <a:r>
              <a:rPr sz="3050" spc="5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R="1422400" algn="r">
              <a:lnSpc>
                <a:spcPct val="100000"/>
              </a:lnSpc>
              <a:spcBef>
                <a:spcPts val="3200"/>
              </a:spcBef>
            </a:pPr>
            <a:r>
              <a:rPr sz="1300" spc="10" dirty="0">
                <a:latin typeface="Calibri"/>
                <a:cs typeface="Calibri"/>
              </a:rPr>
              <a:t>20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4523" y="2615438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65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14414" y="3708908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50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31690" y="3820159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29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43454" y="3760723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11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65490" y="3743197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91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09870" y="4908295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32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81185" y="4859528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99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38769" y="4862576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72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66685" y="4879340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52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13017" y="4908295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49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24959" y="4928107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64484" y="4911344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13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48154" y="4896866"/>
            <a:ext cx="110489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73978" y="1627632"/>
            <a:ext cx="4902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950" spc="15" baseline="25641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95170" y="2498585"/>
            <a:ext cx="4902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950" spc="15" baseline="25641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=2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66123" y="3686543"/>
            <a:ext cx="49022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950" spc="15" baseline="2564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=4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00120" y="4794516"/>
            <a:ext cx="4902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950" spc="15" baseline="25641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=8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139713"/>
            <a:ext cx="5012690" cy="1165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800"/>
              </a:lnSpc>
            </a:pPr>
            <a:r>
              <a:rPr sz="3050" dirty="0">
                <a:latin typeface="Calibri"/>
                <a:cs typeface="Calibri"/>
              </a:rPr>
              <a:t>Most operations </a:t>
            </a:r>
            <a:r>
              <a:rPr sz="3050" spc="-25" dirty="0">
                <a:latin typeface="Calibri"/>
                <a:cs typeface="Calibri"/>
              </a:rPr>
              <a:t>take </a:t>
            </a:r>
            <a:r>
              <a:rPr sz="3050" spc="10" dirty="0">
                <a:latin typeface="Calibri"/>
                <a:cs typeface="Calibri"/>
              </a:rPr>
              <a:t>O(</a:t>
            </a:r>
            <a:r>
              <a:rPr sz="3050" b="1" spc="10" dirty="0">
                <a:latin typeface="Calibri"/>
                <a:cs typeface="Calibri"/>
              </a:rPr>
              <a:t>h</a:t>
            </a:r>
            <a:r>
              <a:rPr sz="3050" spc="10" dirty="0">
                <a:latin typeface="Calibri"/>
                <a:cs typeface="Calibri"/>
              </a:rPr>
              <a:t>) time  Upper bound: </a:t>
            </a:r>
            <a:r>
              <a:rPr sz="3050" b="1" spc="15" dirty="0">
                <a:latin typeface="Calibri"/>
                <a:cs typeface="Calibri"/>
              </a:rPr>
              <a:t>h </a:t>
            </a:r>
            <a:r>
              <a:rPr sz="3050" spc="10" dirty="0">
                <a:latin typeface="Calibri"/>
                <a:cs typeface="Calibri"/>
              </a:rPr>
              <a:t>≤ </a:t>
            </a:r>
            <a:r>
              <a:rPr sz="3050" b="1" spc="10" dirty="0">
                <a:latin typeface="Calibri"/>
                <a:cs typeface="Calibri"/>
              </a:rPr>
              <a:t>n</a:t>
            </a:r>
            <a:r>
              <a:rPr sz="3050" spc="10" dirty="0">
                <a:latin typeface="Calibri"/>
                <a:cs typeface="Calibri"/>
              </a:rPr>
              <a:t>‐1 </a:t>
            </a:r>
            <a:r>
              <a:rPr sz="3050" spc="25" dirty="0">
                <a:latin typeface="Wingdings"/>
                <a:cs typeface="Wingdings"/>
              </a:rPr>
              <a:t>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spc="15" dirty="0">
                <a:latin typeface="Calibri"/>
                <a:cs typeface="Calibri"/>
              </a:rPr>
              <a:t>h </a:t>
            </a:r>
            <a:r>
              <a:rPr sz="3050" spc="10" dirty="0">
                <a:latin typeface="Calibri"/>
                <a:cs typeface="Calibri"/>
              </a:rPr>
              <a:t>&lt;</a:t>
            </a:r>
            <a:r>
              <a:rPr sz="3050" spc="-100" dirty="0">
                <a:latin typeface="Calibri"/>
                <a:cs typeface="Calibri"/>
              </a:rPr>
              <a:t> </a:t>
            </a:r>
            <a:r>
              <a:rPr sz="3050" b="1" spc="15" dirty="0">
                <a:latin typeface="Calibri"/>
                <a:cs typeface="Calibri"/>
              </a:rPr>
              <a:t>n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The </a:t>
            </a:r>
            <a:r>
              <a:rPr spc="-15" dirty="0"/>
              <a:t>Importance </a:t>
            </a:r>
            <a:r>
              <a:rPr spc="-5" dirty="0"/>
              <a:t>of Being</a:t>
            </a:r>
            <a:r>
              <a:rPr spc="20" dirty="0"/>
              <a:t> </a:t>
            </a:r>
            <a:r>
              <a:rPr spc="-5" dirty="0"/>
              <a:t>Balanced</a:t>
            </a:r>
          </a:p>
        </p:txBody>
      </p:sp>
      <p:sp>
        <p:nvSpPr>
          <p:cNvPr id="4" name="object 4"/>
          <p:cNvSpPr/>
          <p:nvPr/>
        </p:nvSpPr>
        <p:spPr>
          <a:xfrm>
            <a:off x="460248" y="2643463"/>
            <a:ext cx="7687056" cy="4853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5762" y="2808223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41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4283" y="3513073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65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1272" y="4220209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91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1421" y="5020309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93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20894" y="5736590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95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9059" y="6478778"/>
            <a:ext cx="1521460" cy="855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96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6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97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10" y="1142966"/>
            <a:ext cx="9162415" cy="2007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975735">
              <a:lnSpc>
                <a:spcPct val="121100"/>
              </a:lnSpc>
            </a:pPr>
            <a:r>
              <a:rPr sz="3050" dirty="0">
                <a:latin typeface="Calibri"/>
                <a:cs typeface="Calibri"/>
              </a:rPr>
              <a:t>Most operations </a:t>
            </a:r>
            <a:r>
              <a:rPr sz="3050" spc="-25" dirty="0">
                <a:latin typeface="Calibri"/>
                <a:cs typeface="Calibri"/>
              </a:rPr>
              <a:t>take </a:t>
            </a:r>
            <a:r>
              <a:rPr sz="3050" spc="10" dirty="0">
                <a:latin typeface="Calibri"/>
                <a:cs typeface="Calibri"/>
              </a:rPr>
              <a:t>O(</a:t>
            </a:r>
            <a:r>
              <a:rPr sz="3050" b="1" spc="10" dirty="0">
                <a:latin typeface="Calibri"/>
                <a:cs typeface="Calibri"/>
              </a:rPr>
              <a:t>h</a:t>
            </a:r>
            <a:r>
              <a:rPr sz="3050" spc="10" dirty="0">
                <a:latin typeface="Calibri"/>
                <a:cs typeface="Calibri"/>
              </a:rPr>
              <a:t>) time  Combined bound: </a:t>
            </a:r>
            <a:r>
              <a:rPr sz="3050" spc="5" dirty="0">
                <a:latin typeface="Calibri"/>
                <a:cs typeface="Calibri"/>
              </a:rPr>
              <a:t>log</a:t>
            </a:r>
            <a:r>
              <a:rPr sz="3075" spc="7" baseline="-20325" dirty="0">
                <a:latin typeface="Calibri"/>
                <a:cs typeface="Calibri"/>
              </a:rPr>
              <a:t>2</a:t>
            </a:r>
            <a:r>
              <a:rPr sz="3050" spc="5" dirty="0">
                <a:latin typeface="Calibri"/>
                <a:cs typeface="Calibri"/>
              </a:rPr>
              <a:t>(</a:t>
            </a:r>
            <a:r>
              <a:rPr sz="3050" b="1" spc="5" dirty="0">
                <a:latin typeface="Calibri"/>
                <a:cs typeface="Calibri"/>
              </a:rPr>
              <a:t>n</a:t>
            </a:r>
            <a:r>
              <a:rPr sz="3050" spc="5" dirty="0">
                <a:latin typeface="Calibri"/>
                <a:cs typeface="Calibri"/>
              </a:rPr>
              <a:t>) </a:t>
            </a:r>
            <a:r>
              <a:rPr sz="3050" spc="10" dirty="0">
                <a:latin typeface="Calibri"/>
                <a:cs typeface="Calibri"/>
              </a:rPr>
              <a:t>&lt;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latin typeface="Calibri"/>
                <a:cs typeface="Calibri"/>
              </a:rPr>
              <a:t>&lt; </a:t>
            </a:r>
            <a:r>
              <a:rPr sz="3050" b="1" spc="15" dirty="0">
                <a:latin typeface="Calibri"/>
                <a:cs typeface="Calibri"/>
              </a:rPr>
              <a:t>n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15"/>
              </a:spcBef>
            </a:pPr>
            <a:r>
              <a:rPr sz="3050" spc="5" dirty="0">
                <a:latin typeface="Calibri"/>
                <a:cs typeface="Calibri"/>
              </a:rPr>
              <a:t>log</a:t>
            </a:r>
            <a:r>
              <a:rPr sz="3075" spc="7" baseline="-20325" dirty="0">
                <a:latin typeface="Calibri"/>
                <a:cs typeface="Calibri"/>
              </a:rPr>
              <a:t>2</a:t>
            </a:r>
            <a:r>
              <a:rPr sz="3050" spc="5" dirty="0">
                <a:latin typeface="Calibri"/>
                <a:cs typeface="Calibri"/>
              </a:rPr>
              <a:t>(</a:t>
            </a:r>
            <a:r>
              <a:rPr sz="3050" b="1" spc="5" dirty="0">
                <a:latin typeface="Calibri"/>
                <a:cs typeface="Calibri"/>
              </a:rPr>
              <a:t>n</a:t>
            </a:r>
            <a:r>
              <a:rPr sz="3050" spc="5" dirty="0">
                <a:latin typeface="Calibri"/>
                <a:cs typeface="Calibri"/>
              </a:rPr>
              <a:t>) </a:t>
            </a:r>
            <a:r>
              <a:rPr sz="3050" spc="-5" dirty="0">
                <a:latin typeface="Calibri"/>
                <a:cs typeface="Calibri"/>
              </a:rPr>
              <a:t>versus </a:t>
            </a:r>
            <a:r>
              <a:rPr sz="3050" b="1" spc="15" dirty="0">
                <a:latin typeface="Calibri"/>
                <a:cs typeface="Calibri"/>
              </a:rPr>
              <a:t>n </a:t>
            </a:r>
            <a:r>
              <a:rPr sz="3050" spc="10" dirty="0">
                <a:latin typeface="Calibri"/>
                <a:cs typeface="Calibri"/>
              </a:rPr>
              <a:t>in </a:t>
            </a:r>
            <a:r>
              <a:rPr sz="3050" spc="5" dirty="0">
                <a:latin typeface="Calibri"/>
                <a:cs typeface="Calibri"/>
              </a:rPr>
              <a:t>picture </a:t>
            </a:r>
            <a:r>
              <a:rPr sz="3050" spc="-5" dirty="0">
                <a:latin typeface="Calibri"/>
                <a:cs typeface="Calibri"/>
              </a:rPr>
              <a:t>(revisited </a:t>
            </a:r>
            <a:r>
              <a:rPr sz="3050" spc="10" dirty="0">
                <a:latin typeface="Calibri"/>
                <a:cs typeface="Calibri"/>
              </a:rPr>
              <a:t>with </a:t>
            </a:r>
            <a:r>
              <a:rPr sz="3050" u="heavy" spc="-5" dirty="0">
                <a:latin typeface="Calibri"/>
                <a:cs typeface="Calibri"/>
              </a:rPr>
              <a:t>larger</a:t>
            </a:r>
            <a:r>
              <a:rPr sz="3050" u="heavy" spc="35" dirty="0">
                <a:latin typeface="Calibri"/>
                <a:cs typeface="Calibri"/>
              </a:rPr>
              <a:t> </a:t>
            </a:r>
            <a:r>
              <a:rPr sz="3050" u="heavy" spc="5" dirty="0">
                <a:latin typeface="Calibri"/>
                <a:cs typeface="Calibri"/>
              </a:rPr>
              <a:t>numbers</a:t>
            </a:r>
            <a:r>
              <a:rPr sz="3050" spc="5" dirty="0">
                <a:latin typeface="Calibri"/>
                <a:cs typeface="Calibri"/>
              </a:rPr>
              <a:t>):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804" y="3152140"/>
            <a:ext cx="1854200" cy="2251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15" dirty="0">
                <a:latin typeface="Calibri"/>
                <a:cs typeface="Calibri"/>
              </a:rPr>
              <a:t>n </a:t>
            </a:r>
            <a:r>
              <a:rPr sz="3050" spc="10" dirty="0">
                <a:latin typeface="Calibri"/>
                <a:cs typeface="Calibri"/>
              </a:rPr>
              <a:t>=</a:t>
            </a:r>
            <a:r>
              <a:rPr sz="3050" spc="-7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500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log</a:t>
            </a:r>
            <a:r>
              <a:rPr sz="3075" spc="7" baseline="-20325" dirty="0">
                <a:latin typeface="Calibri"/>
                <a:cs typeface="Calibri"/>
              </a:rPr>
              <a:t>2</a:t>
            </a:r>
            <a:r>
              <a:rPr sz="3050" spc="5" dirty="0">
                <a:latin typeface="Calibri"/>
                <a:cs typeface="Calibri"/>
              </a:rPr>
              <a:t>(</a:t>
            </a:r>
            <a:r>
              <a:rPr sz="3050" b="1" spc="5" dirty="0">
                <a:latin typeface="Calibri"/>
                <a:cs typeface="Calibri"/>
              </a:rPr>
              <a:t>n</a:t>
            </a:r>
            <a:r>
              <a:rPr sz="3050" spc="5" dirty="0">
                <a:latin typeface="Calibri"/>
                <a:cs typeface="Calibri"/>
              </a:rPr>
              <a:t>) </a:t>
            </a:r>
            <a:r>
              <a:rPr sz="3050" spc="10" dirty="0">
                <a:latin typeface="Calibri"/>
                <a:cs typeface="Calibri"/>
              </a:rPr>
              <a:t>~</a:t>
            </a:r>
            <a:r>
              <a:rPr sz="3050" spc="-5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9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050" b="1" spc="15" dirty="0">
                <a:latin typeface="Calibri"/>
                <a:cs typeface="Calibri"/>
              </a:rPr>
              <a:t>n </a:t>
            </a:r>
            <a:r>
              <a:rPr sz="3050" spc="10" dirty="0">
                <a:latin typeface="Calibri"/>
                <a:cs typeface="Calibri"/>
              </a:rPr>
              <a:t>=</a:t>
            </a:r>
            <a:r>
              <a:rPr sz="3050" spc="-7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1000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log</a:t>
            </a:r>
            <a:r>
              <a:rPr sz="3075" spc="7" baseline="-20325" dirty="0">
                <a:latin typeface="Calibri"/>
                <a:cs typeface="Calibri"/>
              </a:rPr>
              <a:t>2</a:t>
            </a:r>
            <a:r>
              <a:rPr sz="3050" spc="5" dirty="0">
                <a:latin typeface="Calibri"/>
                <a:cs typeface="Calibri"/>
              </a:rPr>
              <a:t>(</a:t>
            </a:r>
            <a:r>
              <a:rPr sz="3050" b="1" spc="5" dirty="0">
                <a:latin typeface="Calibri"/>
                <a:cs typeface="Calibri"/>
              </a:rPr>
              <a:t>n</a:t>
            </a:r>
            <a:r>
              <a:rPr sz="3050" spc="5" dirty="0">
                <a:latin typeface="Calibri"/>
                <a:cs typeface="Calibri"/>
              </a:rPr>
              <a:t>) </a:t>
            </a:r>
            <a:r>
              <a:rPr sz="3050" spc="10" dirty="0">
                <a:latin typeface="Calibri"/>
                <a:cs typeface="Calibri"/>
              </a:rPr>
              <a:t>~</a:t>
            </a:r>
            <a:r>
              <a:rPr sz="3050" spc="-5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343" y="5700280"/>
            <a:ext cx="8769350" cy="1068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45" dirty="0">
                <a:latin typeface="Calibri"/>
                <a:cs typeface="Calibri"/>
              </a:rPr>
              <a:t>We </a:t>
            </a:r>
            <a:r>
              <a:rPr sz="3050" spc="-10" dirty="0">
                <a:latin typeface="Calibri"/>
                <a:cs typeface="Calibri"/>
              </a:rPr>
              <a:t>say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spc="5" dirty="0">
                <a:latin typeface="Calibri"/>
                <a:cs typeface="Calibri"/>
              </a:rPr>
              <a:t>BST is </a:t>
            </a:r>
            <a:r>
              <a:rPr sz="3050" u="heavy" spc="10" dirty="0">
                <a:latin typeface="Calibri"/>
                <a:cs typeface="Calibri"/>
              </a:rPr>
              <a:t>balanced </a:t>
            </a: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= O(log 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), </a:t>
            </a:r>
            <a:r>
              <a:rPr sz="3050" dirty="0">
                <a:solidFill>
                  <a:srgbClr val="800080"/>
                </a:solidFill>
                <a:latin typeface="Calibri"/>
                <a:cs typeface="Calibri"/>
              </a:rPr>
              <a:t>i.e.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O(</a:t>
            </a:r>
            <a:r>
              <a:rPr sz="3050" b="1" u="heavy" spc="10" dirty="0">
                <a:solidFill>
                  <a:srgbClr val="FF0000"/>
                </a:solidFill>
                <a:latin typeface="Calibri"/>
                <a:cs typeface="Calibri"/>
              </a:rPr>
              <a:t>c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* log</a:t>
            </a:r>
            <a:r>
              <a:rPr sz="3050" spc="10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L="385445">
              <a:lnSpc>
                <a:spcPct val="100000"/>
              </a:lnSpc>
              <a:spcBef>
                <a:spcPts val="1340"/>
              </a:spcBef>
            </a:pPr>
            <a:r>
              <a:rPr sz="2650" spc="-10" dirty="0">
                <a:latin typeface="Calibri"/>
                <a:cs typeface="Calibri"/>
              </a:rPr>
              <a:t>On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0" dirty="0">
                <a:latin typeface="Calibri"/>
                <a:cs typeface="Calibri"/>
              </a:rPr>
              <a:t>balanced </a:t>
            </a:r>
            <a:r>
              <a:rPr sz="2650" spc="-85" dirty="0">
                <a:latin typeface="Calibri"/>
                <a:cs typeface="Calibri"/>
              </a:rPr>
              <a:t>BST, </a:t>
            </a:r>
            <a:r>
              <a:rPr sz="2650" spc="-5" dirty="0">
                <a:latin typeface="Calibri"/>
                <a:cs typeface="Calibri"/>
              </a:rPr>
              <a:t>all </a:t>
            </a:r>
            <a:r>
              <a:rPr sz="2650" spc="-20" dirty="0">
                <a:latin typeface="Calibri"/>
                <a:cs typeface="Calibri"/>
              </a:rPr>
              <a:t>operations </a:t>
            </a:r>
            <a:r>
              <a:rPr sz="2650" spc="-10" dirty="0">
                <a:latin typeface="Calibri"/>
                <a:cs typeface="Calibri"/>
              </a:rPr>
              <a:t>run in </a:t>
            </a:r>
            <a:r>
              <a:rPr sz="2650" spc="-10" dirty="0">
                <a:solidFill>
                  <a:srgbClr val="800080"/>
                </a:solidFill>
                <a:latin typeface="Calibri"/>
                <a:cs typeface="Calibri"/>
              </a:rPr>
              <a:t>O(log </a:t>
            </a:r>
            <a:r>
              <a:rPr sz="2650" b="1" spc="-10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2650" spc="-10" dirty="0">
                <a:solidFill>
                  <a:srgbClr val="800080"/>
                </a:solidFill>
                <a:latin typeface="Calibri"/>
                <a:cs typeface="Calibri"/>
              </a:rPr>
              <a:t>)</a:t>
            </a:r>
            <a:r>
              <a:rPr sz="2650" spc="9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time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The </a:t>
            </a:r>
            <a:r>
              <a:rPr spc="-15" dirty="0"/>
              <a:t>Importance </a:t>
            </a:r>
            <a:r>
              <a:rPr spc="-5" dirty="0"/>
              <a:t>of Being</a:t>
            </a:r>
            <a:r>
              <a:rPr spc="20" dirty="0"/>
              <a:t> </a:t>
            </a:r>
            <a:r>
              <a:rPr spc="-5" dirty="0"/>
              <a:t>Balanced</a:t>
            </a:r>
          </a:p>
        </p:txBody>
      </p:sp>
      <p:sp>
        <p:nvSpPr>
          <p:cNvPr id="6" name="object 6"/>
          <p:cNvSpPr/>
          <p:nvPr/>
        </p:nvSpPr>
        <p:spPr>
          <a:xfrm>
            <a:off x="2686050" y="3275076"/>
            <a:ext cx="3736975" cy="251460"/>
          </a:xfrm>
          <a:custGeom>
            <a:avLst/>
            <a:gdLst/>
            <a:ahLst/>
            <a:cxnLst/>
            <a:rect l="l" t="t" r="r" b="b"/>
            <a:pathLst>
              <a:path w="3736975" h="251460">
                <a:moveTo>
                  <a:pt x="242980" y="83820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30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30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30" y="251460"/>
                </a:lnTo>
                <a:lnTo>
                  <a:pt x="125730" y="83820"/>
                </a:lnTo>
                <a:lnTo>
                  <a:pt x="242980" y="83820"/>
                </a:lnTo>
                <a:close/>
              </a:path>
              <a:path w="3736975" h="251460">
                <a:moveTo>
                  <a:pt x="251460" y="125730"/>
                </a:moveTo>
                <a:lnTo>
                  <a:pt x="242980" y="83820"/>
                </a:lnTo>
                <a:lnTo>
                  <a:pt x="125730" y="83820"/>
                </a:lnTo>
                <a:lnTo>
                  <a:pt x="125730" y="167640"/>
                </a:lnTo>
                <a:lnTo>
                  <a:pt x="242980" y="167640"/>
                </a:lnTo>
                <a:lnTo>
                  <a:pt x="251460" y="125730"/>
                </a:lnTo>
                <a:close/>
              </a:path>
              <a:path w="3736975" h="251460">
                <a:moveTo>
                  <a:pt x="242980" y="167640"/>
                </a:moveTo>
                <a:lnTo>
                  <a:pt x="125730" y="167640"/>
                </a:lnTo>
                <a:lnTo>
                  <a:pt x="125730" y="251460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40"/>
                </a:lnTo>
                <a:close/>
              </a:path>
              <a:path w="3736975" h="251460">
                <a:moveTo>
                  <a:pt x="3493867" y="83819"/>
                </a:moveTo>
                <a:lnTo>
                  <a:pt x="242980" y="83820"/>
                </a:lnTo>
                <a:lnTo>
                  <a:pt x="251460" y="125730"/>
                </a:lnTo>
                <a:lnTo>
                  <a:pt x="251460" y="167640"/>
                </a:lnTo>
                <a:lnTo>
                  <a:pt x="3485387" y="167639"/>
                </a:lnTo>
                <a:lnTo>
                  <a:pt x="3485387" y="125729"/>
                </a:lnTo>
                <a:lnTo>
                  <a:pt x="3493867" y="83819"/>
                </a:lnTo>
                <a:close/>
              </a:path>
              <a:path w="3736975" h="251460">
                <a:moveTo>
                  <a:pt x="251460" y="167640"/>
                </a:moveTo>
                <a:lnTo>
                  <a:pt x="251460" y="125730"/>
                </a:lnTo>
                <a:lnTo>
                  <a:pt x="242980" y="167640"/>
                </a:lnTo>
                <a:lnTo>
                  <a:pt x="251460" y="167640"/>
                </a:lnTo>
                <a:close/>
              </a:path>
              <a:path w="3736975" h="251460">
                <a:moveTo>
                  <a:pt x="3611118" y="167639"/>
                </a:moveTo>
                <a:lnTo>
                  <a:pt x="3611118" y="83819"/>
                </a:lnTo>
                <a:lnTo>
                  <a:pt x="3493867" y="83819"/>
                </a:lnTo>
                <a:lnTo>
                  <a:pt x="3485387" y="125729"/>
                </a:lnTo>
                <a:lnTo>
                  <a:pt x="3493867" y="167639"/>
                </a:lnTo>
                <a:lnTo>
                  <a:pt x="3611118" y="167639"/>
                </a:lnTo>
                <a:close/>
              </a:path>
              <a:path w="3736975" h="251460">
                <a:moveTo>
                  <a:pt x="3493867" y="167639"/>
                </a:moveTo>
                <a:lnTo>
                  <a:pt x="3485387" y="125729"/>
                </a:lnTo>
                <a:lnTo>
                  <a:pt x="3485387" y="167639"/>
                </a:lnTo>
                <a:lnTo>
                  <a:pt x="3493867" y="167639"/>
                </a:lnTo>
                <a:close/>
              </a:path>
              <a:path w="3736975" h="251460">
                <a:moveTo>
                  <a:pt x="3736848" y="125729"/>
                </a:moveTo>
                <a:lnTo>
                  <a:pt x="3726953" y="76831"/>
                </a:lnTo>
                <a:lnTo>
                  <a:pt x="3699986" y="36861"/>
                </a:lnTo>
                <a:lnTo>
                  <a:pt x="3660016" y="9894"/>
                </a:lnTo>
                <a:lnTo>
                  <a:pt x="3611117" y="0"/>
                </a:lnTo>
                <a:lnTo>
                  <a:pt x="3562219" y="9894"/>
                </a:lnTo>
                <a:lnTo>
                  <a:pt x="3522249" y="36861"/>
                </a:lnTo>
                <a:lnTo>
                  <a:pt x="3495282" y="76831"/>
                </a:lnTo>
                <a:lnTo>
                  <a:pt x="3493867" y="83819"/>
                </a:lnTo>
                <a:lnTo>
                  <a:pt x="3611118" y="83819"/>
                </a:lnTo>
                <a:lnTo>
                  <a:pt x="3611117" y="251460"/>
                </a:lnTo>
                <a:lnTo>
                  <a:pt x="3660016" y="241565"/>
                </a:lnTo>
                <a:lnTo>
                  <a:pt x="3699986" y="214598"/>
                </a:lnTo>
                <a:lnTo>
                  <a:pt x="3726953" y="174628"/>
                </a:lnTo>
                <a:lnTo>
                  <a:pt x="3736848" y="125729"/>
                </a:lnTo>
                <a:close/>
              </a:path>
              <a:path w="3736975" h="251460">
                <a:moveTo>
                  <a:pt x="3611117" y="251460"/>
                </a:moveTo>
                <a:lnTo>
                  <a:pt x="3611118" y="167639"/>
                </a:lnTo>
                <a:lnTo>
                  <a:pt x="3493867" y="167639"/>
                </a:lnTo>
                <a:lnTo>
                  <a:pt x="3495282" y="174628"/>
                </a:lnTo>
                <a:lnTo>
                  <a:pt x="3522249" y="214598"/>
                </a:lnTo>
                <a:lnTo>
                  <a:pt x="3562219" y="241565"/>
                </a:lnTo>
                <a:lnTo>
                  <a:pt x="3611117" y="25146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85288" y="3908297"/>
            <a:ext cx="253365" cy="94615"/>
          </a:xfrm>
          <a:custGeom>
            <a:avLst/>
            <a:gdLst/>
            <a:ahLst/>
            <a:cxnLst/>
            <a:rect l="l" t="t" r="r" b="b"/>
            <a:pathLst>
              <a:path w="253364" h="94614">
                <a:moveTo>
                  <a:pt x="91221" y="31242"/>
                </a:moveTo>
                <a:lnTo>
                  <a:pt x="90749" y="28932"/>
                </a:lnTo>
                <a:lnTo>
                  <a:pt x="80581" y="13906"/>
                </a:lnTo>
                <a:lnTo>
                  <a:pt x="65555" y="3738"/>
                </a:lnTo>
                <a:lnTo>
                  <a:pt x="47243" y="0"/>
                </a:lnTo>
                <a:lnTo>
                  <a:pt x="28932" y="3738"/>
                </a:lnTo>
                <a:lnTo>
                  <a:pt x="13906" y="13906"/>
                </a:lnTo>
                <a:lnTo>
                  <a:pt x="3738" y="28932"/>
                </a:lnTo>
                <a:lnTo>
                  <a:pt x="0" y="47243"/>
                </a:lnTo>
                <a:lnTo>
                  <a:pt x="3738" y="65555"/>
                </a:lnTo>
                <a:lnTo>
                  <a:pt x="13906" y="80581"/>
                </a:lnTo>
                <a:lnTo>
                  <a:pt x="28932" y="90749"/>
                </a:lnTo>
                <a:lnTo>
                  <a:pt x="47243" y="94487"/>
                </a:lnTo>
                <a:lnTo>
                  <a:pt x="47243" y="31242"/>
                </a:lnTo>
                <a:lnTo>
                  <a:pt x="91221" y="31242"/>
                </a:lnTo>
                <a:close/>
              </a:path>
              <a:path w="253364" h="94614">
                <a:moveTo>
                  <a:pt x="94487" y="47243"/>
                </a:moveTo>
                <a:lnTo>
                  <a:pt x="91221" y="31242"/>
                </a:lnTo>
                <a:lnTo>
                  <a:pt x="47243" y="31242"/>
                </a:lnTo>
                <a:lnTo>
                  <a:pt x="47243" y="63246"/>
                </a:lnTo>
                <a:lnTo>
                  <a:pt x="91221" y="63246"/>
                </a:lnTo>
                <a:lnTo>
                  <a:pt x="94487" y="47243"/>
                </a:lnTo>
                <a:close/>
              </a:path>
              <a:path w="253364" h="94614">
                <a:moveTo>
                  <a:pt x="91221" y="63246"/>
                </a:moveTo>
                <a:lnTo>
                  <a:pt x="47243" y="63246"/>
                </a:lnTo>
                <a:lnTo>
                  <a:pt x="47243" y="94487"/>
                </a:lnTo>
                <a:lnTo>
                  <a:pt x="65555" y="90749"/>
                </a:lnTo>
                <a:lnTo>
                  <a:pt x="80581" y="80581"/>
                </a:lnTo>
                <a:lnTo>
                  <a:pt x="90749" y="65555"/>
                </a:lnTo>
                <a:lnTo>
                  <a:pt x="91221" y="63246"/>
                </a:lnTo>
                <a:close/>
              </a:path>
              <a:path w="253364" h="94614">
                <a:moveTo>
                  <a:pt x="161762" y="31242"/>
                </a:moveTo>
                <a:lnTo>
                  <a:pt x="91221" y="31242"/>
                </a:lnTo>
                <a:lnTo>
                  <a:pt x="94487" y="47243"/>
                </a:lnTo>
                <a:lnTo>
                  <a:pt x="94487" y="63246"/>
                </a:lnTo>
                <a:lnTo>
                  <a:pt x="158495" y="63246"/>
                </a:lnTo>
                <a:lnTo>
                  <a:pt x="158495" y="47243"/>
                </a:lnTo>
                <a:lnTo>
                  <a:pt x="161762" y="31242"/>
                </a:lnTo>
                <a:close/>
              </a:path>
              <a:path w="253364" h="94614">
                <a:moveTo>
                  <a:pt x="94487" y="63246"/>
                </a:moveTo>
                <a:lnTo>
                  <a:pt x="94487" y="47243"/>
                </a:lnTo>
                <a:lnTo>
                  <a:pt x="91221" y="63246"/>
                </a:lnTo>
                <a:lnTo>
                  <a:pt x="94487" y="63246"/>
                </a:lnTo>
                <a:close/>
              </a:path>
              <a:path w="253364" h="94614">
                <a:moveTo>
                  <a:pt x="205739" y="63246"/>
                </a:moveTo>
                <a:lnTo>
                  <a:pt x="205739" y="31242"/>
                </a:lnTo>
                <a:lnTo>
                  <a:pt x="161762" y="31242"/>
                </a:lnTo>
                <a:lnTo>
                  <a:pt x="158495" y="47243"/>
                </a:lnTo>
                <a:lnTo>
                  <a:pt x="161762" y="63246"/>
                </a:lnTo>
                <a:lnTo>
                  <a:pt x="205739" y="63246"/>
                </a:lnTo>
                <a:close/>
              </a:path>
              <a:path w="253364" h="94614">
                <a:moveTo>
                  <a:pt x="161762" y="63246"/>
                </a:moveTo>
                <a:lnTo>
                  <a:pt x="158495" y="47243"/>
                </a:lnTo>
                <a:lnTo>
                  <a:pt x="158495" y="63246"/>
                </a:lnTo>
                <a:lnTo>
                  <a:pt x="161762" y="63246"/>
                </a:lnTo>
                <a:close/>
              </a:path>
              <a:path w="253364" h="94614">
                <a:moveTo>
                  <a:pt x="252984" y="47243"/>
                </a:moveTo>
                <a:lnTo>
                  <a:pt x="249245" y="28932"/>
                </a:lnTo>
                <a:lnTo>
                  <a:pt x="239077" y="13906"/>
                </a:lnTo>
                <a:lnTo>
                  <a:pt x="224051" y="3738"/>
                </a:lnTo>
                <a:lnTo>
                  <a:pt x="205739" y="0"/>
                </a:lnTo>
                <a:lnTo>
                  <a:pt x="187428" y="3738"/>
                </a:lnTo>
                <a:lnTo>
                  <a:pt x="172402" y="13906"/>
                </a:lnTo>
                <a:lnTo>
                  <a:pt x="162234" y="28932"/>
                </a:lnTo>
                <a:lnTo>
                  <a:pt x="161762" y="31242"/>
                </a:lnTo>
                <a:lnTo>
                  <a:pt x="205739" y="31242"/>
                </a:lnTo>
                <a:lnTo>
                  <a:pt x="205739" y="94487"/>
                </a:lnTo>
                <a:lnTo>
                  <a:pt x="224051" y="90749"/>
                </a:lnTo>
                <a:lnTo>
                  <a:pt x="239077" y="80581"/>
                </a:lnTo>
                <a:lnTo>
                  <a:pt x="249245" y="65555"/>
                </a:lnTo>
                <a:lnTo>
                  <a:pt x="252984" y="47243"/>
                </a:lnTo>
                <a:close/>
              </a:path>
              <a:path w="253364" h="94614">
                <a:moveTo>
                  <a:pt x="205739" y="94487"/>
                </a:moveTo>
                <a:lnTo>
                  <a:pt x="205739" y="63246"/>
                </a:lnTo>
                <a:lnTo>
                  <a:pt x="161762" y="63246"/>
                </a:lnTo>
                <a:lnTo>
                  <a:pt x="162234" y="65555"/>
                </a:lnTo>
                <a:lnTo>
                  <a:pt x="172402" y="80581"/>
                </a:lnTo>
                <a:lnTo>
                  <a:pt x="187428" y="90749"/>
                </a:lnTo>
                <a:lnTo>
                  <a:pt x="205739" y="9448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62800" y="3158489"/>
            <a:ext cx="2742565" cy="417195"/>
          </a:xfrm>
          <a:custGeom>
            <a:avLst/>
            <a:gdLst/>
            <a:ahLst/>
            <a:cxnLst/>
            <a:rect l="l" t="t" r="r" b="b"/>
            <a:pathLst>
              <a:path w="2742565" h="417195">
                <a:moveTo>
                  <a:pt x="2742438" y="413766"/>
                </a:moveTo>
                <a:lnTo>
                  <a:pt x="2742438" y="2286"/>
                </a:lnTo>
                <a:lnTo>
                  <a:pt x="2740152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3766"/>
                </a:lnTo>
                <a:lnTo>
                  <a:pt x="2286" y="416814"/>
                </a:lnTo>
                <a:lnTo>
                  <a:pt x="5333" y="416814"/>
                </a:lnTo>
                <a:lnTo>
                  <a:pt x="5334" y="9906"/>
                </a:lnTo>
                <a:lnTo>
                  <a:pt x="10668" y="5334"/>
                </a:lnTo>
                <a:lnTo>
                  <a:pt x="10667" y="9906"/>
                </a:lnTo>
                <a:lnTo>
                  <a:pt x="2732532" y="9906"/>
                </a:lnTo>
                <a:lnTo>
                  <a:pt x="2732532" y="5334"/>
                </a:lnTo>
                <a:lnTo>
                  <a:pt x="2737866" y="9906"/>
                </a:lnTo>
                <a:lnTo>
                  <a:pt x="2737866" y="416814"/>
                </a:lnTo>
                <a:lnTo>
                  <a:pt x="2740152" y="416814"/>
                </a:lnTo>
                <a:lnTo>
                  <a:pt x="2742438" y="413766"/>
                </a:lnTo>
                <a:close/>
              </a:path>
              <a:path w="2742565" h="417195">
                <a:moveTo>
                  <a:pt x="10667" y="9906"/>
                </a:moveTo>
                <a:lnTo>
                  <a:pt x="10668" y="5334"/>
                </a:lnTo>
                <a:lnTo>
                  <a:pt x="5334" y="9906"/>
                </a:lnTo>
                <a:lnTo>
                  <a:pt x="10667" y="9906"/>
                </a:lnTo>
                <a:close/>
              </a:path>
              <a:path w="2742565" h="417195">
                <a:moveTo>
                  <a:pt x="10667" y="406146"/>
                </a:moveTo>
                <a:lnTo>
                  <a:pt x="10667" y="9906"/>
                </a:lnTo>
                <a:lnTo>
                  <a:pt x="5334" y="9906"/>
                </a:lnTo>
                <a:lnTo>
                  <a:pt x="5334" y="406146"/>
                </a:lnTo>
                <a:lnTo>
                  <a:pt x="10667" y="406146"/>
                </a:lnTo>
                <a:close/>
              </a:path>
              <a:path w="2742565" h="417195">
                <a:moveTo>
                  <a:pt x="2737866" y="406146"/>
                </a:moveTo>
                <a:lnTo>
                  <a:pt x="5334" y="406146"/>
                </a:lnTo>
                <a:lnTo>
                  <a:pt x="10668" y="411480"/>
                </a:lnTo>
                <a:lnTo>
                  <a:pt x="10667" y="416814"/>
                </a:lnTo>
                <a:lnTo>
                  <a:pt x="2732532" y="416814"/>
                </a:lnTo>
                <a:lnTo>
                  <a:pt x="2732532" y="411480"/>
                </a:lnTo>
                <a:lnTo>
                  <a:pt x="2737866" y="406146"/>
                </a:lnTo>
                <a:close/>
              </a:path>
              <a:path w="2742565" h="417195">
                <a:moveTo>
                  <a:pt x="10667" y="416814"/>
                </a:moveTo>
                <a:lnTo>
                  <a:pt x="10668" y="411480"/>
                </a:lnTo>
                <a:lnTo>
                  <a:pt x="5334" y="406146"/>
                </a:lnTo>
                <a:lnTo>
                  <a:pt x="5333" y="416814"/>
                </a:lnTo>
                <a:lnTo>
                  <a:pt x="10667" y="416814"/>
                </a:lnTo>
                <a:close/>
              </a:path>
              <a:path w="2742565" h="417195">
                <a:moveTo>
                  <a:pt x="2737866" y="9906"/>
                </a:moveTo>
                <a:lnTo>
                  <a:pt x="2732532" y="5334"/>
                </a:lnTo>
                <a:lnTo>
                  <a:pt x="2732532" y="9906"/>
                </a:lnTo>
                <a:lnTo>
                  <a:pt x="2737866" y="9906"/>
                </a:lnTo>
                <a:close/>
              </a:path>
              <a:path w="2742565" h="417195">
                <a:moveTo>
                  <a:pt x="2737866" y="406146"/>
                </a:moveTo>
                <a:lnTo>
                  <a:pt x="2737866" y="9906"/>
                </a:lnTo>
                <a:lnTo>
                  <a:pt x="2732532" y="9906"/>
                </a:lnTo>
                <a:lnTo>
                  <a:pt x="2732532" y="406146"/>
                </a:lnTo>
                <a:lnTo>
                  <a:pt x="2737866" y="406146"/>
                </a:lnTo>
                <a:close/>
              </a:path>
              <a:path w="2742565" h="417195">
                <a:moveTo>
                  <a:pt x="2737866" y="416814"/>
                </a:moveTo>
                <a:lnTo>
                  <a:pt x="2737866" y="406146"/>
                </a:lnTo>
                <a:lnTo>
                  <a:pt x="2732532" y="411480"/>
                </a:lnTo>
                <a:lnTo>
                  <a:pt x="2732532" y="416814"/>
                </a:lnTo>
                <a:lnTo>
                  <a:pt x="2737866" y="4168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56018" y="3201161"/>
            <a:ext cx="25298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If we </a:t>
            </a:r>
            <a:r>
              <a:rPr sz="1950" dirty="0">
                <a:latin typeface="Calibri"/>
                <a:cs typeface="Calibri"/>
              </a:rPr>
              <a:t>just stop at</a:t>
            </a:r>
            <a:r>
              <a:rPr sz="1950" spc="-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CS1020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23438" y="3712464"/>
            <a:ext cx="2742565" cy="417195"/>
          </a:xfrm>
          <a:custGeom>
            <a:avLst/>
            <a:gdLst/>
            <a:ahLst/>
            <a:cxnLst/>
            <a:rect l="l" t="t" r="r" b="b"/>
            <a:pathLst>
              <a:path w="2742565" h="417195">
                <a:moveTo>
                  <a:pt x="2742438" y="414528"/>
                </a:moveTo>
                <a:lnTo>
                  <a:pt x="2742438" y="2286"/>
                </a:lnTo>
                <a:lnTo>
                  <a:pt x="2740152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4528"/>
                </a:lnTo>
                <a:lnTo>
                  <a:pt x="2286" y="416814"/>
                </a:lnTo>
                <a:lnTo>
                  <a:pt x="5333" y="4168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8" y="10668"/>
                </a:lnTo>
                <a:lnTo>
                  <a:pt x="2731770" y="10668"/>
                </a:lnTo>
                <a:lnTo>
                  <a:pt x="2731770" y="5334"/>
                </a:lnTo>
                <a:lnTo>
                  <a:pt x="2737104" y="10668"/>
                </a:lnTo>
                <a:lnTo>
                  <a:pt x="2737104" y="416814"/>
                </a:lnTo>
                <a:lnTo>
                  <a:pt x="2740152" y="416814"/>
                </a:lnTo>
                <a:lnTo>
                  <a:pt x="2742438" y="414528"/>
                </a:lnTo>
                <a:close/>
              </a:path>
              <a:path w="2742565" h="417195">
                <a:moveTo>
                  <a:pt x="10668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8" y="10668"/>
                </a:lnTo>
                <a:close/>
              </a:path>
              <a:path w="2742565" h="417195">
                <a:moveTo>
                  <a:pt x="10668" y="406146"/>
                </a:moveTo>
                <a:lnTo>
                  <a:pt x="10668" y="10668"/>
                </a:lnTo>
                <a:lnTo>
                  <a:pt x="5334" y="10668"/>
                </a:lnTo>
                <a:lnTo>
                  <a:pt x="5334" y="406146"/>
                </a:lnTo>
                <a:lnTo>
                  <a:pt x="10668" y="406146"/>
                </a:lnTo>
                <a:close/>
              </a:path>
              <a:path w="2742565" h="417195">
                <a:moveTo>
                  <a:pt x="2737104" y="406146"/>
                </a:moveTo>
                <a:lnTo>
                  <a:pt x="5334" y="406146"/>
                </a:lnTo>
                <a:lnTo>
                  <a:pt x="10668" y="411480"/>
                </a:lnTo>
                <a:lnTo>
                  <a:pt x="10667" y="416814"/>
                </a:lnTo>
                <a:lnTo>
                  <a:pt x="2731770" y="416814"/>
                </a:lnTo>
                <a:lnTo>
                  <a:pt x="2731770" y="411480"/>
                </a:lnTo>
                <a:lnTo>
                  <a:pt x="2737104" y="406146"/>
                </a:lnTo>
                <a:close/>
              </a:path>
              <a:path w="2742565" h="417195">
                <a:moveTo>
                  <a:pt x="10667" y="416814"/>
                </a:moveTo>
                <a:lnTo>
                  <a:pt x="10668" y="411480"/>
                </a:lnTo>
                <a:lnTo>
                  <a:pt x="5334" y="406146"/>
                </a:lnTo>
                <a:lnTo>
                  <a:pt x="5333" y="416814"/>
                </a:lnTo>
                <a:lnTo>
                  <a:pt x="10667" y="416814"/>
                </a:lnTo>
                <a:close/>
              </a:path>
              <a:path w="2742565" h="417195">
                <a:moveTo>
                  <a:pt x="2737104" y="10668"/>
                </a:moveTo>
                <a:lnTo>
                  <a:pt x="2731770" y="5334"/>
                </a:lnTo>
                <a:lnTo>
                  <a:pt x="2731770" y="10668"/>
                </a:lnTo>
                <a:lnTo>
                  <a:pt x="2737104" y="10668"/>
                </a:lnTo>
                <a:close/>
              </a:path>
              <a:path w="2742565" h="417195">
                <a:moveTo>
                  <a:pt x="2737104" y="406146"/>
                </a:moveTo>
                <a:lnTo>
                  <a:pt x="2737104" y="10668"/>
                </a:lnTo>
                <a:lnTo>
                  <a:pt x="2731770" y="10668"/>
                </a:lnTo>
                <a:lnTo>
                  <a:pt x="2731770" y="406146"/>
                </a:lnTo>
                <a:lnTo>
                  <a:pt x="2737104" y="406146"/>
                </a:lnTo>
                <a:close/>
              </a:path>
              <a:path w="2742565" h="417195">
                <a:moveTo>
                  <a:pt x="2737104" y="416814"/>
                </a:moveTo>
                <a:lnTo>
                  <a:pt x="2737104" y="406146"/>
                </a:lnTo>
                <a:lnTo>
                  <a:pt x="2731770" y="411480"/>
                </a:lnTo>
                <a:lnTo>
                  <a:pt x="2731770" y="416814"/>
                </a:lnTo>
                <a:lnTo>
                  <a:pt x="2737104" y="4168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15894" y="3757421"/>
            <a:ext cx="2519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After learning </a:t>
            </a:r>
            <a:r>
              <a:rPr sz="1950" spc="10" dirty="0">
                <a:latin typeface="Calibri"/>
                <a:cs typeface="Calibri"/>
              </a:rPr>
              <a:t>CS2010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20" dirty="0">
                <a:latin typeface="Wingdings"/>
                <a:cs typeface="Wingdings"/>
              </a:rPr>
              <a:t></a:t>
            </a:r>
            <a:endParaRPr sz="1950">
              <a:latin typeface="Wingdings"/>
              <a:cs typeface="Wingding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86050" y="4384547"/>
            <a:ext cx="7292340" cy="251460"/>
          </a:xfrm>
          <a:custGeom>
            <a:avLst/>
            <a:gdLst/>
            <a:ahLst/>
            <a:cxnLst/>
            <a:rect l="l" t="t" r="r" b="b"/>
            <a:pathLst>
              <a:path w="7292340" h="251460">
                <a:moveTo>
                  <a:pt x="242980" y="83820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30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30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30" y="251460"/>
                </a:lnTo>
                <a:lnTo>
                  <a:pt x="125730" y="83820"/>
                </a:lnTo>
                <a:lnTo>
                  <a:pt x="242980" y="83820"/>
                </a:lnTo>
                <a:close/>
              </a:path>
              <a:path w="7292340" h="251460">
                <a:moveTo>
                  <a:pt x="251460" y="125730"/>
                </a:moveTo>
                <a:lnTo>
                  <a:pt x="242980" y="83820"/>
                </a:lnTo>
                <a:lnTo>
                  <a:pt x="125730" y="83820"/>
                </a:lnTo>
                <a:lnTo>
                  <a:pt x="125730" y="167640"/>
                </a:lnTo>
                <a:lnTo>
                  <a:pt x="242980" y="167640"/>
                </a:lnTo>
                <a:lnTo>
                  <a:pt x="251460" y="125730"/>
                </a:lnTo>
                <a:close/>
              </a:path>
              <a:path w="7292340" h="251460">
                <a:moveTo>
                  <a:pt x="242980" y="167640"/>
                </a:moveTo>
                <a:lnTo>
                  <a:pt x="125730" y="167640"/>
                </a:lnTo>
                <a:lnTo>
                  <a:pt x="125730" y="251460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40"/>
                </a:lnTo>
                <a:close/>
              </a:path>
              <a:path w="7292340" h="251460">
                <a:moveTo>
                  <a:pt x="7049359" y="83819"/>
                </a:moveTo>
                <a:lnTo>
                  <a:pt x="242980" y="83820"/>
                </a:lnTo>
                <a:lnTo>
                  <a:pt x="251460" y="125730"/>
                </a:lnTo>
                <a:lnTo>
                  <a:pt x="251459" y="167640"/>
                </a:lnTo>
                <a:lnTo>
                  <a:pt x="7040880" y="167639"/>
                </a:lnTo>
                <a:lnTo>
                  <a:pt x="7040880" y="125729"/>
                </a:lnTo>
                <a:lnTo>
                  <a:pt x="7049359" y="83819"/>
                </a:lnTo>
                <a:close/>
              </a:path>
              <a:path w="7292340" h="251460">
                <a:moveTo>
                  <a:pt x="251459" y="167640"/>
                </a:moveTo>
                <a:lnTo>
                  <a:pt x="251460" y="125730"/>
                </a:lnTo>
                <a:lnTo>
                  <a:pt x="242980" y="167640"/>
                </a:lnTo>
                <a:lnTo>
                  <a:pt x="251459" y="167640"/>
                </a:lnTo>
                <a:close/>
              </a:path>
              <a:path w="7292340" h="251460">
                <a:moveTo>
                  <a:pt x="7166609" y="167639"/>
                </a:moveTo>
                <a:lnTo>
                  <a:pt x="7166609" y="83819"/>
                </a:lnTo>
                <a:lnTo>
                  <a:pt x="7049359" y="83819"/>
                </a:lnTo>
                <a:lnTo>
                  <a:pt x="7040880" y="125729"/>
                </a:lnTo>
                <a:lnTo>
                  <a:pt x="7049359" y="167639"/>
                </a:lnTo>
                <a:lnTo>
                  <a:pt x="7166609" y="167639"/>
                </a:lnTo>
                <a:close/>
              </a:path>
              <a:path w="7292340" h="251460">
                <a:moveTo>
                  <a:pt x="7049359" y="167639"/>
                </a:moveTo>
                <a:lnTo>
                  <a:pt x="7040880" y="125729"/>
                </a:lnTo>
                <a:lnTo>
                  <a:pt x="7040880" y="167639"/>
                </a:lnTo>
                <a:lnTo>
                  <a:pt x="7049359" y="167639"/>
                </a:lnTo>
                <a:close/>
              </a:path>
              <a:path w="7292340" h="251460">
                <a:moveTo>
                  <a:pt x="7292340" y="125729"/>
                </a:moveTo>
                <a:lnTo>
                  <a:pt x="7282445" y="76831"/>
                </a:lnTo>
                <a:lnTo>
                  <a:pt x="7255478" y="36861"/>
                </a:lnTo>
                <a:lnTo>
                  <a:pt x="7215508" y="9894"/>
                </a:lnTo>
                <a:lnTo>
                  <a:pt x="7166609" y="0"/>
                </a:lnTo>
                <a:lnTo>
                  <a:pt x="7117711" y="9894"/>
                </a:lnTo>
                <a:lnTo>
                  <a:pt x="7077741" y="36861"/>
                </a:lnTo>
                <a:lnTo>
                  <a:pt x="7050774" y="76831"/>
                </a:lnTo>
                <a:lnTo>
                  <a:pt x="7049359" y="83819"/>
                </a:lnTo>
                <a:lnTo>
                  <a:pt x="7166609" y="83819"/>
                </a:lnTo>
                <a:lnTo>
                  <a:pt x="7166609" y="251460"/>
                </a:lnTo>
                <a:lnTo>
                  <a:pt x="7215508" y="241565"/>
                </a:lnTo>
                <a:lnTo>
                  <a:pt x="7255478" y="214598"/>
                </a:lnTo>
                <a:lnTo>
                  <a:pt x="7282445" y="174628"/>
                </a:lnTo>
                <a:lnTo>
                  <a:pt x="7292340" y="125729"/>
                </a:lnTo>
                <a:close/>
              </a:path>
              <a:path w="7292340" h="251460">
                <a:moveTo>
                  <a:pt x="7166609" y="251460"/>
                </a:moveTo>
                <a:lnTo>
                  <a:pt x="7166609" y="167639"/>
                </a:lnTo>
                <a:lnTo>
                  <a:pt x="7049359" y="167639"/>
                </a:lnTo>
                <a:lnTo>
                  <a:pt x="7050774" y="174628"/>
                </a:lnTo>
                <a:lnTo>
                  <a:pt x="7077741" y="214598"/>
                </a:lnTo>
                <a:lnTo>
                  <a:pt x="7117711" y="241565"/>
                </a:lnTo>
                <a:lnTo>
                  <a:pt x="7166609" y="25146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85288" y="5096255"/>
            <a:ext cx="253365" cy="94615"/>
          </a:xfrm>
          <a:custGeom>
            <a:avLst/>
            <a:gdLst/>
            <a:ahLst/>
            <a:cxnLst/>
            <a:rect l="l" t="t" r="r" b="b"/>
            <a:pathLst>
              <a:path w="253364" h="94614">
                <a:moveTo>
                  <a:pt x="91376" y="32004"/>
                </a:moveTo>
                <a:lnTo>
                  <a:pt x="90749" y="28932"/>
                </a:lnTo>
                <a:lnTo>
                  <a:pt x="80581" y="13906"/>
                </a:lnTo>
                <a:lnTo>
                  <a:pt x="65555" y="3738"/>
                </a:lnTo>
                <a:lnTo>
                  <a:pt x="47243" y="0"/>
                </a:lnTo>
                <a:lnTo>
                  <a:pt x="28932" y="3738"/>
                </a:lnTo>
                <a:lnTo>
                  <a:pt x="13906" y="13906"/>
                </a:lnTo>
                <a:lnTo>
                  <a:pt x="3738" y="28932"/>
                </a:lnTo>
                <a:lnTo>
                  <a:pt x="0" y="47244"/>
                </a:lnTo>
                <a:lnTo>
                  <a:pt x="3738" y="65555"/>
                </a:lnTo>
                <a:lnTo>
                  <a:pt x="13906" y="80581"/>
                </a:lnTo>
                <a:lnTo>
                  <a:pt x="28932" y="90749"/>
                </a:lnTo>
                <a:lnTo>
                  <a:pt x="47243" y="94488"/>
                </a:lnTo>
                <a:lnTo>
                  <a:pt x="47243" y="32004"/>
                </a:lnTo>
                <a:lnTo>
                  <a:pt x="91376" y="32004"/>
                </a:lnTo>
                <a:close/>
              </a:path>
              <a:path w="253364" h="94614">
                <a:moveTo>
                  <a:pt x="94487" y="47244"/>
                </a:moveTo>
                <a:lnTo>
                  <a:pt x="91376" y="32004"/>
                </a:lnTo>
                <a:lnTo>
                  <a:pt x="47243" y="32004"/>
                </a:lnTo>
                <a:lnTo>
                  <a:pt x="47243" y="63246"/>
                </a:lnTo>
                <a:lnTo>
                  <a:pt x="91221" y="63246"/>
                </a:lnTo>
                <a:lnTo>
                  <a:pt x="94487" y="47244"/>
                </a:lnTo>
                <a:close/>
              </a:path>
              <a:path w="253364" h="94614">
                <a:moveTo>
                  <a:pt x="91221" y="63246"/>
                </a:moveTo>
                <a:lnTo>
                  <a:pt x="47243" y="63246"/>
                </a:lnTo>
                <a:lnTo>
                  <a:pt x="47243" y="94488"/>
                </a:lnTo>
                <a:lnTo>
                  <a:pt x="65555" y="90749"/>
                </a:lnTo>
                <a:lnTo>
                  <a:pt x="80581" y="80581"/>
                </a:lnTo>
                <a:lnTo>
                  <a:pt x="90749" y="65555"/>
                </a:lnTo>
                <a:lnTo>
                  <a:pt x="91221" y="63246"/>
                </a:lnTo>
                <a:close/>
              </a:path>
              <a:path w="253364" h="94614">
                <a:moveTo>
                  <a:pt x="94487" y="63246"/>
                </a:moveTo>
                <a:lnTo>
                  <a:pt x="94487" y="47244"/>
                </a:lnTo>
                <a:lnTo>
                  <a:pt x="91221" y="63246"/>
                </a:lnTo>
                <a:lnTo>
                  <a:pt x="94487" y="63246"/>
                </a:lnTo>
                <a:close/>
              </a:path>
              <a:path w="253364" h="94614">
                <a:moveTo>
                  <a:pt x="161607" y="32004"/>
                </a:moveTo>
                <a:lnTo>
                  <a:pt x="91376" y="32004"/>
                </a:lnTo>
                <a:lnTo>
                  <a:pt x="94487" y="47244"/>
                </a:lnTo>
                <a:lnTo>
                  <a:pt x="94487" y="63246"/>
                </a:lnTo>
                <a:lnTo>
                  <a:pt x="158495" y="63246"/>
                </a:lnTo>
                <a:lnTo>
                  <a:pt x="158495" y="47244"/>
                </a:lnTo>
                <a:lnTo>
                  <a:pt x="161607" y="32004"/>
                </a:lnTo>
                <a:close/>
              </a:path>
              <a:path w="253364" h="94614">
                <a:moveTo>
                  <a:pt x="205739" y="63246"/>
                </a:moveTo>
                <a:lnTo>
                  <a:pt x="205739" y="32004"/>
                </a:lnTo>
                <a:lnTo>
                  <a:pt x="161607" y="32004"/>
                </a:lnTo>
                <a:lnTo>
                  <a:pt x="158495" y="47244"/>
                </a:lnTo>
                <a:lnTo>
                  <a:pt x="161762" y="63246"/>
                </a:lnTo>
                <a:lnTo>
                  <a:pt x="205739" y="63246"/>
                </a:lnTo>
                <a:close/>
              </a:path>
              <a:path w="253364" h="94614">
                <a:moveTo>
                  <a:pt x="161762" y="63246"/>
                </a:moveTo>
                <a:lnTo>
                  <a:pt x="158495" y="47244"/>
                </a:lnTo>
                <a:lnTo>
                  <a:pt x="158495" y="63246"/>
                </a:lnTo>
                <a:lnTo>
                  <a:pt x="161762" y="63246"/>
                </a:lnTo>
                <a:close/>
              </a:path>
              <a:path w="253364" h="94614">
                <a:moveTo>
                  <a:pt x="252984" y="47244"/>
                </a:moveTo>
                <a:lnTo>
                  <a:pt x="249245" y="28932"/>
                </a:lnTo>
                <a:lnTo>
                  <a:pt x="239077" y="13906"/>
                </a:lnTo>
                <a:lnTo>
                  <a:pt x="224051" y="3738"/>
                </a:lnTo>
                <a:lnTo>
                  <a:pt x="205739" y="0"/>
                </a:lnTo>
                <a:lnTo>
                  <a:pt x="187428" y="3738"/>
                </a:lnTo>
                <a:lnTo>
                  <a:pt x="172402" y="13906"/>
                </a:lnTo>
                <a:lnTo>
                  <a:pt x="162234" y="28932"/>
                </a:lnTo>
                <a:lnTo>
                  <a:pt x="161607" y="32004"/>
                </a:lnTo>
                <a:lnTo>
                  <a:pt x="205739" y="32004"/>
                </a:lnTo>
                <a:lnTo>
                  <a:pt x="205739" y="94488"/>
                </a:lnTo>
                <a:lnTo>
                  <a:pt x="224051" y="90749"/>
                </a:lnTo>
                <a:lnTo>
                  <a:pt x="239077" y="80581"/>
                </a:lnTo>
                <a:lnTo>
                  <a:pt x="249245" y="65555"/>
                </a:lnTo>
                <a:lnTo>
                  <a:pt x="252984" y="47244"/>
                </a:lnTo>
                <a:close/>
              </a:path>
              <a:path w="253364" h="94614">
                <a:moveTo>
                  <a:pt x="205739" y="94488"/>
                </a:moveTo>
                <a:lnTo>
                  <a:pt x="205739" y="63246"/>
                </a:lnTo>
                <a:lnTo>
                  <a:pt x="161762" y="63246"/>
                </a:lnTo>
                <a:lnTo>
                  <a:pt x="162234" y="65555"/>
                </a:lnTo>
                <a:lnTo>
                  <a:pt x="172402" y="80581"/>
                </a:lnTo>
                <a:lnTo>
                  <a:pt x="187428" y="90749"/>
                </a:lnTo>
                <a:lnTo>
                  <a:pt x="205739" y="9448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84576" y="4901184"/>
            <a:ext cx="2742565" cy="416559"/>
          </a:xfrm>
          <a:custGeom>
            <a:avLst/>
            <a:gdLst/>
            <a:ahLst/>
            <a:cxnLst/>
            <a:rect l="l" t="t" r="r" b="b"/>
            <a:pathLst>
              <a:path w="2742565" h="416560">
                <a:moveTo>
                  <a:pt x="2742438" y="413766"/>
                </a:moveTo>
                <a:lnTo>
                  <a:pt x="2742438" y="2286"/>
                </a:lnTo>
                <a:lnTo>
                  <a:pt x="2740152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3766"/>
                </a:lnTo>
                <a:lnTo>
                  <a:pt x="2286" y="416052"/>
                </a:lnTo>
                <a:lnTo>
                  <a:pt x="4572" y="416052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2731770" y="9906"/>
                </a:lnTo>
                <a:lnTo>
                  <a:pt x="2731770" y="4572"/>
                </a:lnTo>
                <a:lnTo>
                  <a:pt x="2737104" y="9906"/>
                </a:lnTo>
                <a:lnTo>
                  <a:pt x="2737104" y="416052"/>
                </a:lnTo>
                <a:lnTo>
                  <a:pt x="2740152" y="416052"/>
                </a:lnTo>
                <a:lnTo>
                  <a:pt x="2742438" y="413766"/>
                </a:lnTo>
                <a:close/>
              </a:path>
              <a:path w="2742565" h="416560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2742565" h="416560">
                <a:moveTo>
                  <a:pt x="9906" y="406146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406146"/>
                </a:lnTo>
                <a:lnTo>
                  <a:pt x="9906" y="406146"/>
                </a:lnTo>
                <a:close/>
              </a:path>
              <a:path w="2742565" h="416560">
                <a:moveTo>
                  <a:pt x="2737104" y="406146"/>
                </a:moveTo>
                <a:lnTo>
                  <a:pt x="4572" y="406146"/>
                </a:lnTo>
                <a:lnTo>
                  <a:pt x="9906" y="411480"/>
                </a:lnTo>
                <a:lnTo>
                  <a:pt x="9906" y="416052"/>
                </a:lnTo>
                <a:lnTo>
                  <a:pt x="2731770" y="416052"/>
                </a:lnTo>
                <a:lnTo>
                  <a:pt x="2731770" y="411480"/>
                </a:lnTo>
                <a:lnTo>
                  <a:pt x="2737104" y="406146"/>
                </a:lnTo>
                <a:close/>
              </a:path>
              <a:path w="2742565" h="416560">
                <a:moveTo>
                  <a:pt x="9906" y="416052"/>
                </a:moveTo>
                <a:lnTo>
                  <a:pt x="9906" y="411480"/>
                </a:lnTo>
                <a:lnTo>
                  <a:pt x="4572" y="406146"/>
                </a:lnTo>
                <a:lnTo>
                  <a:pt x="4572" y="416052"/>
                </a:lnTo>
                <a:lnTo>
                  <a:pt x="9906" y="416052"/>
                </a:lnTo>
                <a:close/>
              </a:path>
              <a:path w="2742565" h="416560">
                <a:moveTo>
                  <a:pt x="2737104" y="9906"/>
                </a:moveTo>
                <a:lnTo>
                  <a:pt x="2731770" y="4572"/>
                </a:lnTo>
                <a:lnTo>
                  <a:pt x="2731770" y="9906"/>
                </a:lnTo>
                <a:lnTo>
                  <a:pt x="2737104" y="9906"/>
                </a:lnTo>
                <a:close/>
              </a:path>
              <a:path w="2742565" h="416560">
                <a:moveTo>
                  <a:pt x="2737104" y="406146"/>
                </a:moveTo>
                <a:lnTo>
                  <a:pt x="2737104" y="9906"/>
                </a:lnTo>
                <a:lnTo>
                  <a:pt x="2731770" y="9906"/>
                </a:lnTo>
                <a:lnTo>
                  <a:pt x="2731770" y="406146"/>
                </a:lnTo>
                <a:lnTo>
                  <a:pt x="2737104" y="406146"/>
                </a:lnTo>
                <a:close/>
              </a:path>
              <a:path w="2742565" h="416560">
                <a:moveTo>
                  <a:pt x="2737104" y="416052"/>
                </a:moveTo>
                <a:lnTo>
                  <a:pt x="2737104" y="406146"/>
                </a:lnTo>
                <a:lnTo>
                  <a:pt x="2731770" y="411480"/>
                </a:lnTo>
                <a:lnTo>
                  <a:pt x="2731770" y="416052"/>
                </a:lnTo>
                <a:lnTo>
                  <a:pt x="2737104" y="41605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77032" y="4945379"/>
            <a:ext cx="251904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After learning </a:t>
            </a:r>
            <a:r>
              <a:rPr sz="1950" spc="10" dirty="0">
                <a:latin typeface="Calibri"/>
                <a:cs typeface="Calibri"/>
              </a:rPr>
              <a:t>CS2010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20" dirty="0">
                <a:latin typeface="Wingdings"/>
                <a:cs typeface="Wingdings"/>
              </a:rPr>
              <a:t></a:t>
            </a:r>
            <a:endParaRPr sz="1950">
              <a:latin typeface="Wingdings"/>
              <a:cs typeface="Wingding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62800" y="3870959"/>
            <a:ext cx="2742565" cy="417195"/>
          </a:xfrm>
          <a:custGeom>
            <a:avLst/>
            <a:gdLst/>
            <a:ahLst/>
            <a:cxnLst/>
            <a:rect l="l" t="t" r="r" b="b"/>
            <a:pathLst>
              <a:path w="2742565" h="417195">
                <a:moveTo>
                  <a:pt x="2742438" y="414528"/>
                </a:moveTo>
                <a:lnTo>
                  <a:pt x="2742438" y="2286"/>
                </a:lnTo>
                <a:lnTo>
                  <a:pt x="2740152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4528"/>
                </a:lnTo>
                <a:lnTo>
                  <a:pt x="2286" y="416814"/>
                </a:lnTo>
                <a:lnTo>
                  <a:pt x="5333" y="4168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2732532" y="10668"/>
                </a:lnTo>
                <a:lnTo>
                  <a:pt x="2732532" y="5334"/>
                </a:lnTo>
                <a:lnTo>
                  <a:pt x="2737866" y="10668"/>
                </a:lnTo>
                <a:lnTo>
                  <a:pt x="2737866" y="416814"/>
                </a:lnTo>
                <a:lnTo>
                  <a:pt x="2740152" y="416814"/>
                </a:lnTo>
                <a:lnTo>
                  <a:pt x="2742438" y="414528"/>
                </a:lnTo>
                <a:close/>
              </a:path>
              <a:path w="2742565" h="417195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2742565" h="417195">
                <a:moveTo>
                  <a:pt x="10667" y="406146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406146"/>
                </a:lnTo>
                <a:lnTo>
                  <a:pt x="10667" y="406146"/>
                </a:lnTo>
                <a:close/>
              </a:path>
              <a:path w="2742565" h="417195">
                <a:moveTo>
                  <a:pt x="2737866" y="406146"/>
                </a:moveTo>
                <a:lnTo>
                  <a:pt x="5334" y="406146"/>
                </a:lnTo>
                <a:lnTo>
                  <a:pt x="10668" y="411480"/>
                </a:lnTo>
                <a:lnTo>
                  <a:pt x="10667" y="416814"/>
                </a:lnTo>
                <a:lnTo>
                  <a:pt x="2732532" y="416814"/>
                </a:lnTo>
                <a:lnTo>
                  <a:pt x="2732532" y="411480"/>
                </a:lnTo>
                <a:lnTo>
                  <a:pt x="2737866" y="406146"/>
                </a:lnTo>
                <a:close/>
              </a:path>
              <a:path w="2742565" h="417195">
                <a:moveTo>
                  <a:pt x="10667" y="416814"/>
                </a:moveTo>
                <a:lnTo>
                  <a:pt x="10668" y="411480"/>
                </a:lnTo>
                <a:lnTo>
                  <a:pt x="5334" y="406146"/>
                </a:lnTo>
                <a:lnTo>
                  <a:pt x="5333" y="416814"/>
                </a:lnTo>
                <a:lnTo>
                  <a:pt x="10667" y="416814"/>
                </a:lnTo>
                <a:close/>
              </a:path>
              <a:path w="2742565" h="417195">
                <a:moveTo>
                  <a:pt x="2737866" y="10668"/>
                </a:moveTo>
                <a:lnTo>
                  <a:pt x="2732532" y="5334"/>
                </a:lnTo>
                <a:lnTo>
                  <a:pt x="2732532" y="10668"/>
                </a:lnTo>
                <a:lnTo>
                  <a:pt x="2737866" y="10668"/>
                </a:lnTo>
                <a:close/>
              </a:path>
              <a:path w="2742565" h="417195">
                <a:moveTo>
                  <a:pt x="2737866" y="406146"/>
                </a:moveTo>
                <a:lnTo>
                  <a:pt x="2737866" y="10668"/>
                </a:lnTo>
                <a:lnTo>
                  <a:pt x="2732532" y="10668"/>
                </a:lnTo>
                <a:lnTo>
                  <a:pt x="2732532" y="406146"/>
                </a:lnTo>
                <a:lnTo>
                  <a:pt x="2737866" y="406146"/>
                </a:lnTo>
                <a:close/>
              </a:path>
              <a:path w="2742565" h="417195">
                <a:moveTo>
                  <a:pt x="2737866" y="416814"/>
                </a:moveTo>
                <a:lnTo>
                  <a:pt x="2737866" y="406146"/>
                </a:lnTo>
                <a:lnTo>
                  <a:pt x="2732532" y="411480"/>
                </a:lnTo>
                <a:lnTo>
                  <a:pt x="2732532" y="416814"/>
                </a:lnTo>
                <a:lnTo>
                  <a:pt x="2737866" y="4168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256018" y="3914394"/>
            <a:ext cx="25298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If we </a:t>
            </a:r>
            <a:r>
              <a:rPr sz="1950" dirty="0">
                <a:latin typeface="Calibri"/>
                <a:cs typeface="Calibri"/>
              </a:rPr>
              <a:t>just stop at</a:t>
            </a:r>
            <a:r>
              <a:rPr sz="1950" spc="-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CS1020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142966"/>
            <a:ext cx="5824220" cy="1159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135" marR="5080" indent="-306070">
              <a:lnSpc>
                <a:spcPct val="121100"/>
              </a:lnSpc>
            </a:pPr>
            <a:r>
              <a:rPr sz="3050" dirty="0">
                <a:latin typeface="Calibri"/>
                <a:cs typeface="Calibri"/>
              </a:rPr>
              <a:t>Example </a:t>
            </a:r>
            <a:r>
              <a:rPr sz="3050" spc="10" dirty="0">
                <a:latin typeface="Calibri"/>
                <a:cs typeface="Calibri"/>
              </a:rPr>
              <a:t>of a </a:t>
            </a:r>
            <a:r>
              <a:rPr sz="3050" dirty="0">
                <a:latin typeface="Calibri"/>
                <a:cs typeface="Calibri"/>
              </a:rPr>
              <a:t>perfectly </a:t>
            </a:r>
            <a:r>
              <a:rPr sz="3050" spc="10" dirty="0">
                <a:latin typeface="Calibri"/>
                <a:cs typeface="Calibri"/>
              </a:rPr>
              <a:t>balanced </a:t>
            </a:r>
            <a:r>
              <a:rPr sz="3050" spc="-50" dirty="0">
                <a:latin typeface="Calibri"/>
                <a:cs typeface="Calibri"/>
              </a:rPr>
              <a:t>BST:  </a:t>
            </a:r>
            <a:r>
              <a:rPr sz="3050" spc="10" dirty="0">
                <a:latin typeface="Calibri"/>
                <a:cs typeface="Calibri"/>
              </a:rPr>
              <a:t>This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dirty="0">
                <a:latin typeface="Calibri"/>
                <a:cs typeface="Calibri"/>
              </a:rPr>
              <a:t>hard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achieve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though…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The </a:t>
            </a:r>
            <a:r>
              <a:rPr spc="-15" dirty="0"/>
              <a:t>Importance </a:t>
            </a:r>
            <a:r>
              <a:rPr spc="-5" dirty="0"/>
              <a:t>of Being</a:t>
            </a:r>
            <a:r>
              <a:rPr spc="20" dirty="0"/>
              <a:t> </a:t>
            </a:r>
            <a:r>
              <a:rPr spc="-5" dirty="0"/>
              <a:t>Balanced</a:t>
            </a:r>
          </a:p>
        </p:txBody>
      </p:sp>
      <p:sp>
        <p:nvSpPr>
          <p:cNvPr id="4" name="object 4"/>
          <p:cNvSpPr/>
          <p:nvPr/>
        </p:nvSpPr>
        <p:spPr>
          <a:xfrm>
            <a:off x="1444752" y="2798649"/>
            <a:ext cx="7323582" cy="3716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43170" y="2962909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41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7783" y="3880358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20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8545" y="3820159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65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8435" y="4914392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50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6473" y="5024882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29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8238" y="4965445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11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79511" y="4947920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91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23891" y="6113017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32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95207" y="6064250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99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52792" y="6067297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72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80707" y="6084823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52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27040" y="6113017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49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38982" y="6132829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78505" y="6116066"/>
            <a:ext cx="1962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13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62176" y="6101588"/>
            <a:ext cx="110489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Calibri"/>
                <a:cs typeface="Calibri"/>
              </a:rPr>
              <a:t>5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41044"/>
            <a:ext cx="9667240" cy="2745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How </a:t>
            </a:r>
            <a:r>
              <a:rPr sz="3050" spc="-5" dirty="0">
                <a:latin typeface="Calibri"/>
                <a:cs typeface="Calibri"/>
              </a:rPr>
              <a:t>to get </a:t>
            </a:r>
            <a:r>
              <a:rPr sz="3050" spc="10" dirty="0">
                <a:latin typeface="Calibri"/>
                <a:cs typeface="Calibri"/>
              </a:rPr>
              <a:t>a balanced</a:t>
            </a:r>
            <a:r>
              <a:rPr sz="3050" spc="-3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tree: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90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10" dirty="0">
                <a:latin typeface="Calibri"/>
                <a:cs typeface="Calibri"/>
              </a:rPr>
              <a:t>Define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u="heavy" spc="10" dirty="0">
                <a:latin typeface="Calibri"/>
                <a:cs typeface="Calibri"/>
              </a:rPr>
              <a:t>good </a:t>
            </a:r>
            <a:r>
              <a:rPr sz="2600" u="heavy" spc="5" dirty="0">
                <a:latin typeface="Calibri"/>
                <a:cs typeface="Calibri"/>
              </a:rPr>
              <a:t>property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15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tree</a:t>
            </a:r>
            <a:endParaRPr sz="26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65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10" dirty="0">
                <a:latin typeface="Calibri"/>
                <a:cs typeface="Calibri"/>
              </a:rPr>
              <a:t>Show </a:t>
            </a:r>
            <a:r>
              <a:rPr sz="2600" spc="5" dirty="0">
                <a:latin typeface="Calibri"/>
                <a:cs typeface="Calibri"/>
              </a:rPr>
              <a:t>that if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u="heavy" spc="10" dirty="0">
                <a:latin typeface="Calibri"/>
                <a:cs typeface="Calibri"/>
              </a:rPr>
              <a:t>good </a:t>
            </a:r>
            <a:r>
              <a:rPr sz="2600" u="heavy" spc="5" dirty="0">
                <a:latin typeface="Calibri"/>
                <a:cs typeface="Calibri"/>
              </a:rPr>
              <a:t>property </a:t>
            </a:r>
            <a:r>
              <a:rPr sz="2600" spc="10" dirty="0">
                <a:latin typeface="Calibri"/>
                <a:cs typeface="Calibri"/>
              </a:rPr>
              <a:t>holds, </a:t>
            </a:r>
            <a:r>
              <a:rPr sz="2600" spc="15" dirty="0">
                <a:latin typeface="Calibri"/>
                <a:cs typeface="Calibri"/>
              </a:rPr>
              <a:t>then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tree </a:t>
            </a:r>
            <a:r>
              <a:rPr sz="2600" spc="10" dirty="0">
                <a:latin typeface="Calibri"/>
                <a:cs typeface="Calibri"/>
              </a:rPr>
              <a:t>is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balanced</a:t>
            </a:r>
            <a:endParaRPr sz="26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65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5" dirty="0">
                <a:latin typeface="Calibri"/>
                <a:cs typeface="Calibri"/>
              </a:rPr>
              <a:t>After </a:t>
            </a:r>
            <a:r>
              <a:rPr sz="2600" spc="10" dirty="0">
                <a:latin typeface="Calibri"/>
                <a:cs typeface="Calibri"/>
              </a:rPr>
              <a:t>every insert/delete, </a:t>
            </a:r>
            <a:r>
              <a:rPr sz="2600" spc="-5" dirty="0">
                <a:latin typeface="Calibri"/>
                <a:cs typeface="Calibri"/>
              </a:rPr>
              <a:t>make </a:t>
            </a:r>
            <a:r>
              <a:rPr sz="2600" spc="5" dirty="0">
                <a:latin typeface="Calibri"/>
                <a:cs typeface="Calibri"/>
              </a:rPr>
              <a:t>sure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u="heavy" spc="10" dirty="0">
                <a:latin typeface="Calibri"/>
                <a:cs typeface="Calibri"/>
              </a:rPr>
              <a:t>good </a:t>
            </a:r>
            <a:r>
              <a:rPr sz="2600" u="heavy" spc="5" dirty="0">
                <a:latin typeface="Calibri"/>
                <a:cs typeface="Calibri"/>
              </a:rPr>
              <a:t>property </a:t>
            </a:r>
            <a:r>
              <a:rPr sz="2600" dirty="0">
                <a:latin typeface="Calibri"/>
                <a:cs typeface="Calibri"/>
              </a:rPr>
              <a:t>still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holds</a:t>
            </a:r>
            <a:endParaRPr sz="2600">
              <a:latin typeface="Calibri"/>
              <a:cs typeface="Calibri"/>
            </a:endParaRPr>
          </a:p>
          <a:p>
            <a:pPr marL="1200150" lvl="1" indent="-379095">
              <a:lnSpc>
                <a:spcPct val="100000"/>
              </a:lnSpc>
              <a:spcBef>
                <a:spcPts val="1355"/>
              </a:spcBef>
              <a:buFont typeface="Arial"/>
              <a:buChar char="•"/>
              <a:tabLst>
                <a:tab pos="1200785" algn="l"/>
              </a:tabLst>
            </a:pPr>
            <a:r>
              <a:rPr sz="2400" spc="5" dirty="0">
                <a:latin typeface="Calibri"/>
                <a:cs typeface="Calibri"/>
              </a:rPr>
              <a:t>If not, </a:t>
            </a:r>
            <a:r>
              <a:rPr sz="2400" dirty="0">
                <a:latin typeface="Calibri"/>
                <a:cs typeface="Calibri"/>
              </a:rPr>
              <a:t>fix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The </a:t>
            </a:r>
            <a:r>
              <a:rPr spc="-15" dirty="0"/>
              <a:t>Importance </a:t>
            </a:r>
            <a:r>
              <a:rPr spc="-5" dirty="0"/>
              <a:t>of Being</a:t>
            </a:r>
            <a:r>
              <a:rPr spc="20" dirty="0"/>
              <a:t> </a:t>
            </a:r>
            <a:r>
              <a:rPr spc="-5" dirty="0"/>
              <a:t>Balanced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Dr. Steven Halim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394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0" y="3351529"/>
            <a:ext cx="578485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898989"/>
                </a:solidFill>
                <a:latin typeface="Calibri"/>
                <a:cs typeface="Calibri"/>
              </a:rPr>
              <a:t>Adelson‐Velskii </a:t>
            </a: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&amp; Landis, 1962 (~53 </a:t>
            </a:r>
            <a:r>
              <a:rPr sz="2200" spc="-15" dirty="0">
                <a:solidFill>
                  <a:srgbClr val="898989"/>
                </a:solidFill>
                <a:latin typeface="Calibri"/>
                <a:cs typeface="Calibri"/>
              </a:rPr>
              <a:t>years </a:t>
            </a:r>
            <a:r>
              <a:rPr sz="2200" spc="-5" dirty="0">
                <a:solidFill>
                  <a:srgbClr val="898989"/>
                </a:solidFill>
                <a:latin typeface="Calibri"/>
                <a:cs typeface="Calibri"/>
              </a:rPr>
              <a:t>ago…</a:t>
            </a:r>
            <a:r>
              <a:rPr sz="2200" spc="-4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:O)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622" y="4089146"/>
            <a:ext cx="7917815" cy="173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20000"/>
              </a:lnSpc>
            </a:pP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Can be a </a:t>
            </a:r>
            <a:r>
              <a:rPr sz="2200" spc="-10" dirty="0">
                <a:solidFill>
                  <a:srgbClr val="898989"/>
                </a:solidFill>
                <a:latin typeface="Calibri"/>
                <a:cs typeface="Calibri"/>
              </a:rPr>
              <a:t>little </a:t>
            </a:r>
            <a:r>
              <a:rPr sz="2200" spc="-5" dirty="0">
                <a:solidFill>
                  <a:srgbClr val="898989"/>
                </a:solidFill>
                <a:latin typeface="Calibri"/>
                <a:cs typeface="Calibri"/>
              </a:rPr>
              <a:t>bit </a:t>
            </a:r>
            <a:r>
              <a:rPr sz="2200" spc="-10" dirty="0">
                <a:solidFill>
                  <a:srgbClr val="898989"/>
                </a:solidFill>
                <a:latin typeface="Calibri"/>
                <a:cs typeface="Calibri"/>
              </a:rPr>
              <a:t>frustrating </a:t>
            </a:r>
            <a:r>
              <a:rPr sz="2200" spc="-5" dirty="0">
                <a:solidFill>
                  <a:srgbClr val="898989"/>
                </a:solidFill>
                <a:latin typeface="Calibri"/>
                <a:cs typeface="Calibri"/>
              </a:rPr>
              <a:t>if </a:t>
            </a:r>
            <a:r>
              <a:rPr sz="2200" spc="-10" dirty="0">
                <a:solidFill>
                  <a:srgbClr val="898989"/>
                </a:solidFill>
                <a:latin typeface="Calibri"/>
                <a:cs typeface="Calibri"/>
              </a:rPr>
              <a:t>you are </a:t>
            </a: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not </a:t>
            </a:r>
            <a:r>
              <a:rPr sz="2200" spc="-10" dirty="0">
                <a:solidFill>
                  <a:srgbClr val="898989"/>
                </a:solidFill>
                <a:latin typeface="Calibri"/>
                <a:cs typeface="Calibri"/>
              </a:rPr>
              <a:t>comfortable </a:t>
            </a:r>
            <a:r>
              <a:rPr sz="2200" spc="-5" dirty="0">
                <a:solidFill>
                  <a:srgbClr val="898989"/>
                </a:solidFill>
                <a:latin typeface="Calibri"/>
                <a:cs typeface="Calibri"/>
              </a:rPr>
              <a:t>with </a:t>
            </a:r>
            <a:r>
              <a:rPr sz="2200" spc="-10" dirty="0">
                <a:solidFill>
                  <a:srgbClr val="898989"/>
                </a:solidFill>
                <a:latin typeface="Calibri"/>
                <a:cs typeface="Calibri"/>
              </a:rPr>
              <a:t>recursion  </a:t>
            </a: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Hang</a:t>
            </a:r>
            <a:r>
              <a:rPr sz="2200" spc="-10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on…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5250" b="1" spc="-80" dirty="0">
                <a:latin typeface="Calibri"/>
                <a:cs typeface="Calibri"/>
              </a:rPr>
              <a:t>AVL </a:t>
            </a:r>
            <a:r>
              <a:rPr sz="5250" b="1" dirty="0">
                <a:latin typeface="Calibri"/>
                <a:cs typeface="Calibri"/>
              </a:rPr>
              <a:t>TREES</a:t>
            </a:r>
            <a:endParaRPr sz="5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41044"/>
            <a:ext cx="7662545" cy="3187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Step </a:t>
            </a:r>
            <a:r>
              <a:rPr sz="3050" spc="10" dirty="0">
                <a:latin typeface="Calibri"/>
                <a:cs typeface="Calibri"/>
              </a:rPr>
              <a:t>1: Augment </a:t>
            </a:r>
            <a:r>
              <a:rPr sz="3050" spc="5" dirty="0">
                <a:latin typeface="Calibri"/>
                <a:cs typeface="Calibri"/>
              </a:rPr>
              <a:t>(i.e. </a:t>
            </a:r>
            <a:r>
              <a:rPr sz="3050" spc="10" dirty="0">
                <a:latin typeface="Calibri"/>
                <a:cs typeface="Calibri"/>
              </a:rPr>
              <a:t>add </a:t>
            </a:r>
            <a:r>
              <a:rPr sz="3050" dirty="0">
                <a:latin typeface="Calibri"/>
                <a:cs typeface="Calibri"/>
              </a:rPr>
              <a:t>more</a:t>
            </a:r>
            <a:r>
              <a:rPr sz="3050" spc="6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information)</a:t>
            </a:r>
            <a:endParaRPr sz="305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  <a:spcBef>
                <a:spcPts val="1390"/>
              </a:spcBef>
            </a:pPr>
            <a:r>
              <a:rPr sz="2600" spc="15" dirty="0">
                <a:latin typeface="Calibri"/>
                <a:cs typeface="Calibri"/>
              </a:rPr>
              <a:t>In </a:t>
            </a:r>
            <a:r>
              <a:rPr sz="2600" spc="10" dirty="0">
                <a:latin typeface="Calibri"/>
                <a:cs typeface="Calibri"/>
              </a:rPr>
              <a:t>every </a:t>
            </a:r>
            <a:r>
              <a:rPr sz="2600" spc="-5" dirty="0">
                <a:latin typeface="Calibri"/>
                <a:cs typeface="Calibri"/>
              </a:rPr>
              <a:t>vertex </a:t>
            </a:r>
            <a:r>
              <a:rPr sz="2600" spc="10" dirty="0">
                <a:latin typeface="Calibri"/>
                <a:cs typeface="Calibri"/>
              </a:rPr>
              <a:t>x, we </a:t>
            </a:r>
            <a:r>
              <a:rPr sz="2600" spc="15" dirty="0">
                <a:latin typeface="Calibri"/>
                <a:cs typeface="Calibri"/>
              </a:rPr>
              <a:t>also </a:t>
            </a:r>
            <a:r>
              <a:rPr sz="2600" spc="-5" dirty="0">
                <a:latin typeface="Calibri"/>
                <a:cs typeface="Calibri"/>
              </a:rPr>
              <a:t>store </a:t>
            </a:r>
            <a:r>
              <a:rPr sz="2600" spc="5" dirty="0">
                <a:latin typeface="Calibri"/>
                <a:cs typeface="Calibri"/>
              </a:rPr>
              <a:t>its height: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b="1" spc="10" dirty="0">
                <a:latin typeface="Calibri"/>
                <a:cs typeface="Calibri"/>
              </a:rPr>
              <a:t>x.height</a:t>
            </a:r>
            <a:endParaRPr sz="2600">
              <a:latin typeface="Calibri"/>
              <a:cs typeface="Calibri"/>
            </a:endParaRPr>
          </a:p>
          <a:p>
            <a:pPr marL="384175" indent="436245">
              <a:lnSpc>
                <a:spcPct val="100000"/>
              </a:lnSpc>
              <a:spcBef>
                <a:spcPts val="1355"/>
              </a:spcBef>
            </a:pPr>
            <a:r>
              <a:rPr sz="2200" spc="-5" dirty="0">
                <a:latin typeface="Calibri"/>
                <a:cs typeface="Calibri"/>
              </a:rPr>
              <a:t>(Note that </a:t>
            </a:r>
            <a:r>
              <a:rPr sz="2200" dirty="0">
                <a:latin typeface="Calibri"/>
                <a:cs typeface="Calibri"/>
              </a:rPr>
              <a:t>x </a:t>
            </a:r>
            <a:r>
              <a:rPr sz="2200" spc="-5" dirty="0">
                <a:latin typeface="Calibri"/>
                <a:cs typeface="Calibri"/>
              </a:rPr>
              <a:t>already </a:t>
            </a:r>
            <a:r>
              <a:rPr sz="2200" dirty="0">
                <a:latin typeface="Calibri"/>
                <a:cs typeface="Calibri"/>
              </a:rPr>
              <a:t>has: </a:t>
            </a:r>
            <a:r>
              <a:rPr sz="2200" b="1" spc="-5" dirty="0">
                <a:latin typeface="Calibri"/>
                <a:cs typeface="Calibri"/>
              </a:rPr>
              <a:t>x.left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b="1" spc="-5" dirty="0">
                <a:latin typeface="Calibri"/>
                <a:cs typeface="Calibri"/>
              </a:rPr>
              <a:t>x.right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b="1" spc="-10" dirty="0">
                <a:latin typeface="Calibri"/>
                <a:cs typeface="Calibri"/>
              </a:rPr>
              <a:t>x.parent</a:t>
            </a:r>
            <a:r>
              <a:rPr sz="2200" spc="-10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x.key</a:t>
            </a:r>
            <a:r>
              <a:rPr sz="2200" spc="-1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050">
              <a:latin typeface="Times New Roman"/>
              <a:cs typeface="Times New Roman"/>
            </a:endParaRPr>
          </a:p>
          <a:p>
            <a:pPr marL="384175">
              <a:lnSpc>
                <a:spcPct val="100000"/>
              </a:lnSpc>
            </a:pPr>
            <a:r>
              <a:rPr sz="2650" spc="-10" dirty="0">
                <a:latin typeface="Calibri"/>
                <a:cs typeface="Calibri"/>
              </a:rPr>
              <a:t>During insertion and deletion,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i="1" spc="-10" dirty="0">
                <a:latin typeface="Calibri"/>
                <a:cs typeface="Calibri"/>
              </a:rPr>
              <a:t>also </a:t>
            </a:r>
            <a:r>
              <a:rPr sz="2650" spc="-20" dirty="0">
                <a:latin typeface="Calibri"/>
                <a:cs typeface="Calibri"/>
              </a:rPr>
              <a:t>update</a:t>
            </a:r>
            <a:r>
              <a:rPr sz="2650" spc="60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height</a:t>
            </a:r>
            <a:r>
              <a:rPr sz="2650" spc="-10" dirty="0">
                <a:latin typeface="Calibri"/>
                <a:cs typeface="Calibri"/>
              </a:rPr>
              <a:t>: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384175">
              <a:lnSpc>
                <a:spcPct val="100000"/>
              </a:lnSpc>
              <a:spcBef>
                <a:spcPts val="1495"/>
              </a:spcBef>
            </a:pPr>
            <a:r>
              <a:rPr sz="2200" spc="-5" dirty="0">
                <a:latin typeface="Courier New"/>
                <a:cs typeface="Courier New"/>
              </a:rPr>
              <a:t>insert(x,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v)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2375" y="4397006"/>
            <a:ext cx="4886960" cy="1036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... same as before ...  </a:t>
            </a:r>
            <a:r>
              <a:rPr sz="2200" spc="-5" dirty="0">
                <a:latin typeface="Courier New"/>
                <a:cs typeface="Courier New"/>
              </a:rPr>
              <a:t>x.height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max(x.left.height,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1113" y="5067579"/>
            <a:ext cx="32105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x.right.height) </a:t>
            </a:r>
            <a:r>
              <a:rPr sz="2200" dirty="0">
                <a:latin typeface="Courier New"/>
                <a:cs typeface="Courier New"/>
              </a:rPr>
              <a:t>+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098" y="6073406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update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3344" y="6073406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height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6716" y="6073406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during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0088" y="6073406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deletion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8710" y="6073406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too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(same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64956" y="6073406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as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above)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/>
              <a:t>AVL Trees </a:t>
            </a:r>
            <a:r>
              <a:rPr sz="3500" spc="-5" dirty="0">
                <a:solidFill>
                  <a:srgbClr val="800080"/>
                </a:solidFill>
              </a:rPr>
              <a:t>[Adelson</a:t>
            </a:r>
            <a:r>
              <a:rPr sz="3500" spc="-5" dirty="0">
                <a:solidFill>
                  <a:srgbClr val="800080"/>
                </a:solidFill>
                <a:latin typeface="Calibri"/>
                <a:cs typeface="Calibri"/>
              </a:rPr>
              <a:t>‐</a:t>
            </a:r>
            <a:r>
              <a:rPr sz="3500" spc="-5" dirty="0">
                <a:solidFill>
                  <a:srgbClr val="800080"/>
                </a:solidFill>
              </a:rPr>
              <a:t>Velskii </a:t>
            </a:r>
            <a:r>
              <a:rPr sz="3500" spc="15" dirty="0">
                <a:solidFill>
                  <a:srgbClr val="800080"/>
                </a:solidFill>
              </a:rPr>
              <a:t>&amp; </a:t>
            </a:r>
            <a:r>
              <a:rPr sz="3500" spc="5" dirty="0">
                <a:solidFill>
                  <a:srgbClr val="800080"/>
                </a:solidFill>
              </a:rPr>
              <a:t>Landis</a:t>
            </a:r>
            <a:r>
              <a:rPr sz="3500" spc="145" dirty="0">
                <a:solidFill>
                  <a:srgbClr val="800080"/>
                </a:solidFill>
              </a:rPr>
              <a:t> </a:t>
            </a:r>
            <a:r>
              <a:rPr sz="3500" spc="10" dirty="0">
                <a:solidFill>
                  <a:srgbClr val="800080"/>
                </a:solidFill>
              </a:rPr>
              <a:t>1962]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35709"/>
            <a:ext cx="179070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dirty="0">
                <a:solidFill>
                  <a:srgbClr val="800080"/>
                </a:solidFill>
                <a:latin typeface="Calibri"/>
                <a:cs typeface="Calibri"/>
              </a:rPr>
              <a:t>insert(27)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Binary </a:t>
            </a:r>
            <a:r>
              <a:rPr spc="-20" dirty="0"/>
              <a:t>Search</a:t>
            </a:r>
            <a:r>
              <a:rPr spc="-80" dirty="0"/>
              <a:t> Trees</a:t>
            </a:r>
          </a:p>
        </p:txBody>
      </p:sp>
      <p:sp>
        <p:nvSpPr>
          <p:cNvPr id="4" name="object 4"/>
          <p:cNvSpPr/>
          <p:nvPr/>
        </p:nvSpPr>
        <p:spPr>
          <a:xfrm>
            <a:off x="2142744" y="2281083"/>
            <a:ext cx="5346954" cy="3244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21834" y="2393950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705" y="36375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8545" y="36375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1484" y="488873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9908" y="4900929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9970" y="487730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88584" y="2420111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2352" y="3714750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1026" y="3726192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11950" y="5004066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29238" y="4997983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19476" y="4991899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29200" y="1510283"/>
            <a:ext cx="396240" cy="634365"/>
          </a:xfrm>
          <a:custGeom>
            <a:avLst/>
            <a:gdLst/>
            <a:ahLst/>
            <a:cxnLst/>
            <a:rect l="l" t="t" r="r" b="b"/>
            <a:pathLst>
              <a:path w="396239" h="634364">
                <a:moveTo>
                  <a:pt x="396240" y="435863"/>
                </a:moveTo>
                <a:lnTo>
                  <a:pt x="297180" y="435863"/>
                </a:lnTo>
                <a:lnTo>
                  <a:pt x="297179" y="0"/>
                </a:lnTo>
                <a:lnTo>
                  <a:pt x="99059" y="0"/>
                </a:lnTo>
                <a:lnTo>
                  <a:pt x="99060" y="435863"/>
                </a:lnTo>
                <a:lnTo>
                  <a:pt x="0" y="435863"/>
                </a:lnTo>
                <a:lnTo>
                  <a:pt x="198120" y="633983"/>
                </a:lnTo>
                <a:lnTo>
                  <a:pt x="396240" y="435863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95671" y="1496567"/>
            <a:ext cx="463550" cy="668020"/>
          </a:xfrm>
          <a:custGeom>
            <a:avLst/>
            <a:gdLst/>
            <a:ahLst/>
            <a:cxnLst/>
            <a:rect l="l" t="t" r="r" b="b"/>
            <a:pathLst>
              <a:path w="463550" h="668019">
                <a:moveTo>
                  <a:pt x="132588" y="435101"/>
                </a:moveTo>
                <a:lnTo>
                  <a:pt x="0" y="435101"/>
                </a:lnTo>
                <a:lnTo>
                  <a:pt x="33528" y="468740"/>
                </a:lnTo>
                <a:lnTo>
                  <a:pt x="33528" y="463295"/>
                </a:lnTo>
                <a:lnTo>
                  <a:pt x="43434" y="439673"/>
                </a:lnTo>
                <a:lnTo>
                  <a:pt x="67055" y="463295"/>
                </a:lnTo>
                <a:lnTo>
                  <a:pt x="118872" y="463295"/>
                </a:lnTo>
                <a:lnTo>
                  <a:pt x="118872" y="449579"/>
                </a:lnTo>
                <a:lnTo>
                  <a:pt x="132588" y="435101"/>
                </a:lnTo>
                <a:close/>
              </a:path>
              <a:path w="463550" h="668019">
                <a:moveTo>
                  <a:pt x="67055" y="463295"/>
                </a:moveTo>
                <a:lnTo>
                  <a:pt x="43434" y="439673"/>
                </a:lnTo>
                <a:lnTo>
                  <a:pt x="33528" y="463295"/>
                </a:lnTo>
                <a:lnTo>
                  <a:pt x="67055" y="463295"/>
                </a:lnTo>
                <a:close/>
              </a:path>
              <a:path w="463550" h="668019">
                <a:moveTo>
                  <a:pt x="231647" y="627888"/>
                </a:moveTo>
                <a:lnTo>
                  <a:pt x="67055" y="463295"/>
                </a:lnTo>
                <a:lnTo>
                  <a:pt x="33528" y="463295"/>
                </a:lnTo>
                <a:lnTo>
                  <a:pt x="33528" y="468740"/>
                </a:lnTo>
                <a:lnTo>
                  <a:pt x="221742" y="657573"/>
                </a:lnTo>
                <a:lnTo>
                  <a:pt x="221742" y="637793"/>
                </a:lnTo>
                <a:lnTo>
                  <a:pt x="231647" y="627888"/>
                </a:lnTo>
                <a:close/>
              </a:path>
              <a:path w="463550" h="668019">
                <a:moveTo>
                  <a:pt x="345186" y="435101"/>
                </a:moveTo>
                <a:lnTo>
                  <a:pt x="345185" y="0"/>
                </a:lnTo>
                <a:lnTo>
                  <a:pt x="118871" y="0"/>
                </a:lnTo>
                <a:lnTo>
                  <a:pt x="118872" y="435101"/>
                </a:lnTo>
                <a:lnTo>
                  <a:pt x="132588" y="435101"/>
                </a:lnTo>
                <a:lnTo>
                  <a:pt x="132587" y="27431"/>
                </a:lnTo>
                <a:lnTo>
                  <a:pt x="147065" y="13715"/>
                </a:lnTo>
                <a:lnTo>
                  <a:pt x="147065" y="27431"/>
                </a:lnTo>
                <a:lnTo>
                  <a:pt x="316991" y="27431"/>
                </a:lnTo>
                <a:lnTo>
                  <a:pt x="316991" y="13715"/>
                </a:lnTo>
                <a:lnTo>
                  <a:pt x="330707" y="27431"/>
                </a:lnTo>
                <a:lnTo>
                  <a:pt x="330708" y="435101"/>
                </a:lnTo>
                <a:lnTo>
                  <a:pt x="345186" y="435101"/>
                </a:lnTo>
                <a:close/>
              </a:path>
              <a:path w="463550" h="668019">
                <a:moveTo>
                  <a:pt x="147066" y="463295"/>
                </a:moveTo>
                <a:lnTo>
                  <a:pt x="147065" y="27431"/>
                </a:lnTo>
                <a:lnTo>
                  <a:pt x="132587" y="27431"/>
                </a:lnTo>
                <a:lnTo>
                  <a:pt x="132588" y="435101"/>
                </a:lnTo>
                <a:lnTo>
                  <a:pt x="118872" y="449579"/>
                </a:lnTo>
                <a:lnTo>
                  <a:pt x="118872" y="463295"/>
                </a:lnTo>
                <a:lnTo>
                  <a:pt x="147066" y="463295"/>
                </a:lnTo>
                <a:close/>
              </a:path>
              <a:path w="463550" h="668019">
                <a:moveTo>
                  <a:pt x="147065" y="27431"/>
                </a:moveTo>
                <a:lnTo>
                  <a:pt x="147065" y="13715"/>
                </a:lnTo>
                <a:lnTo>
                  <a:pt x="132587" y="27431"/>
                </a:lnTo>
                <a:lnTo>
                  <a:pt x="147065" y="27431"/>
                </a:lnTo>
                <a:close/>
              </a:path>
              <a:path w="463550" h="668019">
                <a:moveTo>
                  <a:pt x="241554" y="637793"/>
                </a:moveTo>
                <a:lnTo>
                  <a:pt x="231647" y="627888"/>
                </a:lnTo>
                <a:lnTo>
                  <a:pt x="221742" y="637793"/>
                </a:lnTo>
                <a:lnTo>
                  <a:pt x="241554" y="637793"/>
                </a:lnTo>
                <a:close/>
              </a:path>
              <a:path w="463550" h="668019">
                <a:moveTo>
                  <a:pt x="241554" y="657573"/>
                </a:moveTo>
                <a:lnTo>
                  <a:pt x="241554" y="637793"/>
                </a:lnTo>
                <a:lnTo>
                  <a:pt x="221742" y="637793"/>
                </a:lnTo>
                <a:lnTo>
                  <a:pt x="221742" y="657573"/>
                </a:lnTo>
                <a:lnTo>
                  <a:pt x="231647" y="667511"/>
                </a:lnTo>
                <a:lnTo>
                  <a:pt x="241554" y="657573"/>
                </a:lnTo>
                <a:close/>
              </a:path>
              <a:path w="463550" h="668019">
                <a:moveTo>
                  <a:pt x="429768" y="468740"/>
                </a:moveTo>
                <a:lnTo>
                  <a:pt x="429768" y="463295"/>
                </a:lnTo>
                <a:lnTo>
                  <a:pt x="396240" y="463295"/>
                </a:lnTo>
                <a:lnTo>
                  <a:pt x="231647" y="627888"/>
                </a:lnTo>
                <a:lnTo>
                  <a:pt x="241554" y="637793"/>
                </a:lnTo>
                <a:lnTo>
                  <a:pt x="241554" y="657573"/>
                </a:lnTo>
                <a:lnTo>
                  <a:pt x="429768" y="468740"/>
                </a:lnTo>
                <a:close/>
              </a:path>
              <a:path w="463550" h="668019">
                <a:moveTo>
                  <a:pt x="330707" y="27431"/>
                </a:moveTo>
                <a:lnTo>
                  <a:pt x="316991" y="13715"/>
                </a:lnTo>
                <a:lnTo>
                  <a:pt x="316991" y="27431"/>
                </a:lnTo>
                <a:lnTo>
                  <a:pt x="330707" y="27431"/>
                </a:lnTo>
                <a:close/>
              </a:path>
              <a:path w="463550" h="668019">
                <a:moveTo>
                  <a:pt x="345186" y="463295"/>
                </a:moveTo>
                <a:lnTo>
                  <a:pt x="345186" y="449579"/>
                </a:lnTo>
                <a:lnTo>
                  <a:pt x="330708" y="435101"/>
                </a:lnTo>
                <a:lnTo>
                  <a:pt x="330707" y="27431"/>
                </a:lnTo>
                <a:lnTo>
                  <a:pt x="316991" y="27431"/>
                </a:lnTo>
                <a:lnTo>
                  <a:pt x="316992" y="463295"/>
                </a:lnTo>
                <a:lnTo>
                  <a:pt x="345186" y="463295"/>
                </a:lnTo>
                <a:close/>
              </a:path>
              <a:path w="463550" h="668019">
                <a:moveTo>
                  <a:pt x="463295" y="435101"/>
                </a:moveTo>
                <a:lnTo>
                  <a:pt x="330708" y="435101"/>
                </a:lnTo>
                <a:lnTo>
                  <a:pt x="345186" y="449579"/>
                </a:lnTo>
                <a:lnTo>
                  <a:pt x="345186" y="463295"/>
                </a:lnTo>
                <a:lnTo>
                  <a:pt x="396240" y="463295"/>
                </a:lnTo>
                <a:lnTo>
                  <a:pt x="419862" y="439673"/>
                </a:lnTo>
                <a:lnTo>
                  <a:pt x="429768" y="463295"/>
                </a:lnTo>
                <a:lnTo>
                  <a:pt x="429768" y="468740"/>
                </a:lnTo>
                <a:lnTo>
                  <a:pt x="463295" y="435101"/>
                </a:lnTo>
                <a:close/>
              </a:path>
              <a:path w="463550" h="668019">
                <a:moveTo>
                  <a:pt x="429768" y="463295"/>
                </a:moveTo>
                <a:lnTo>
                  <a:pt x="419862" y="439673"/>
                </a:lnTo>
                <a:lnTo>
                  <a:pt x="396240" y="463295"/>
                </a:lnTo>
                <a:lnTo>
                  <a:pt x="429768" y="463295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12585" y="237743"/>
            <a:ext cx="3653790" cy="721995"/>
          </a:xfrm>
          <a:custGeom>
            <a:avLst/>
            <a:gdLst/>
            <a:ahLst/>
            <a:cxnLst/>
            <a:rect l="l" t="t" r="r" b="b"/>
            <a:pathLst>
              <a:path w="3653790" h="721994">
                <a:moveTo>
                  <a:pt x="3653790" y="719328"/>
                </a:moveTo>
                <a:lnTo>
                  <a:pt x="3653790" y="2286"/>
                </a:lnTo>
                <a:lnTo>
                  <a:pt x="3651504" y="0"/>
                </a:lnTo>
                <a:lnTo>
                  <a:pt x="2285" y="0"/>
                </a:lnTo>
                <a:lnTo>
                  <a:pt x="0" y="2286"/>
                </a:lnTo>
                <a:lnTo>
                  <a:pt x="0" y="719328"/>
                </a:lnTo>
                <a:lnTo>
                  <a:pt x="2286" y="721614"/>
                </a:lnTo>
                <a:lnTo>
                  <a:pt x="5334" y="7216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3643122" y="10668"/>
                </a:lnTo>
                <a:lnTo>
                  <a:pt x="3643122" y="5334"/>
                </a:lnTo>
                <a:lnTo>
                  <a:pt x="3648455" y="10668"/>
                </a:lnTo>
                <a:lnTo>
                  <a:pt x="3648455" y="721614"/>
                </a:lnTo>
                <a:lnTo>
                  <a:pt x="3651504" y="721614"/>
                </a:lnTo>
                <a:lnTo>
                  <a:pt x="3653790" y="719328"/>
                </a:lnTo>
                <a:close/>
              </a:path>
              <a:path w="3653790" h="721994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3653790" h="721994">
                <a:moveTo>
                  <a:pt x="10667" y="710946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710946"/>
                </a:lnTo>
                <a:lnTo>
                  <a:pt x="10667" y="710946"/>
                </a:lnTo>
                <a:close/>
              </a:path>
              <a:path w="3653790" h="721994">
                <a:moveTo>
                  <a:pt x="3648455" y="710946"/>
                </a:moveTo>
                <a:lnTo>
                  <a:pt x="5334" y="710946"/>
                </a:lnTo>
                <a:lnTo>
                  <a:pt x="10668" y="716280"/>
                </a:lnTo>
                <a:lnTo>
                  <a:pt x="10667" y="721614"/>
                </a:lnTo>
                <a:lnTo>
                  <a:pt x="3643122" y="721614"/>
                </a:lnTo>
                <a:lnTo>
                  <a:pt x="3643122" y="716280"/>
                </a:lnTo>
                <a:lnTo>
                  <a:pt x="3648455" y="710946"/>
                </a:lnTo>
                <a:close/>
              </a:path>
              <a:path w="3653790" h="721994">
                <a:moveTo>
                  <a:pt x="10667" y="721614"/>
                </a:moveTo>
                <a:lnTo>
                  <a:pt x="10668" y="716280"/>
                </a:lnTo>
                <a:lnTo>
                  <a:pt x="5334" y="710946"/>
                </a:lnTo>
                <a:lnTo>
                  <a:pt x="5334" y="721614"/>
                </a:lnTo>
                <a:lnTo>
                  <a:pt x="10667" y="721614"/>
                </a:lnTo>
                <a:close/>
              </a:path>
              <a:path w="3653790" h="721994">
                <a:moveTo>
                  <a:pt x="3648455" y="10668"/>
                </a:moveTo>
                <a:lnTo>
                  <a:pt x="3643122" y="5334"/>
                </a:lnTo>
                <a:lnTo>
                  <a:pt x="3643122" y="10668"/>
                </a:lnTo>
                <a:lnTo>
                  <a:pt x="3648455" y="10668"/>
                </a:lnTo>
                <a:close/>
              </a:path>
              <a:path w="3653790" h="721994">
                <a:moveTo>
                  <a:pt x="3648455" y="710946"/>
                </a:moveTo>
                <a:lnTo>
                  <a:pt x="3648455" y="10668"/>
                </a:lnTo>
                <a:lnTo>
                  <a:pt x="3643122" y="10668"/>
                </a:lnTo>
                <a:lnTo>
                  <a:pt x="3643122" y="710946"/>
                </a:lnTo>
                <a:lnTo>
                  <a:pt x="3648455" y="710946"/>
                </a:lnTo>
                <a:close/>
              </a:path>
              <a:path w="3653790" h="721994">
                <a:moveTo>
                  <a:pt x="3648455" y="721614"/>
                </a:moveTo>
                <a:lnTo>
                  <a:pt x="3648455" y="710946"/>
                </a:lnTo>
                <a:lnTo>
                  <a:pt x="3643122" y="716280"/>
                </a:lnTo>
                <a:lnTo>
                  <a:pt x="3643122" y="721614"/>
                </a:lnTo>
                <a:lnTo>
                  <a:pt x="3648455" y="7216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66002" y="275958"/>
            <a:ext cx="3345179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51790">
              <a:lnSpc>
                <a:spcPct val="101499"/>
              </a:lnSpc>
            </a:pPr>
            <a:r>
              <a:rPr sz="1950" spc="5" dirty="0">
                <a:latin typeface="Calibri"/>
                <a:cs typeface="Calibri"/>
              </a:rPr>
              <a:t>Height </a:t>
            </a:r>
            <a:r>
              <a:rPr sz="1950" spc="10" dirty="0">
                <a:latin typeface="Calibri"/>
                <a:cs typeface="Calibri"/>
              </a:rPr>
              <a:t>of empty </a:t>
            </a:r>
            <a:r>
              <a:rPr sz="1950" spc="5" dirty="0">
                <a:latin typeface="Calibri"/>
                <a:cs typeface="Calibri"/>
              </a:rPr>
              <a:t>trees </a:t>
            </a:r>
            <a:r>
              <a:rPr sz="1950" dirty="0">
                <a:latin typeface="Calibri"/>
                <a:cs typeface="Calibri"/>
              </a:rPr>
              <a:t>are  </a:t>
            </a:r>
            <a:r>
              <a:rPr sz="1950" spc="5" dirty="0">
                <a:latin typeface="Calibri"/>
                <a:cs typeface="Calibri"/>
              </a:rPr>
              <a:t>ignored </a:t>
            </a:r>
            <a:r>
              <a:rPr sz="1950" spc="10" dirty="0">
                <a:latin typeface="Calibri"/>
                <a:cs typeface="Calibri"/>
              </a:rPr>
              <a:t>in this </a:t>
            </a:r>
            <a:r>
              <a:rPr sz="1950" dirty="0">
                <a:latin typeface="Calibri"/>
                <a:cs typeface="Calibri"/>
              </a:rPr>
              <a:t>illustration </a:t>
            </a:r>
            <a:r>
              <a:rPr sz="1950" spc="5" dirty="0">
                <a:latin typeface="Calibri"/>
                <a:cs typeface="Calibri"/>
              </a:rPr>
              <a:t>(all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‐1)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27003" y="3067811"/>
            <a:ext cx="920115" cy="3274695"/>
          </a:xfrm>
          <a:custGeom>
            <a:avLst/>
            <a:gdLst/>
            <a:ahLst/>
            <a:cxnLst/>
            <a:rect l="l" t="t" r="r" b="b"/>
            <a:pathLst>
              <a:path w="920114" h="3274695">
                <a:moveTo>
                  <a:pt x="919722" y="53340"/>
                </a:moveTo>
                <a:lnTo>
                  <a:pt x="885432" y="0"/>
                </a:lnTo>
                <a:lnTo>
                  <a:pt x="14466" y="554736"/>
                </a:lnTo>
                <a:lnTo>
                  <a:pt x="0" y="585275"/>
                </a:lnTo>
                <a:lnTo>
                  <a:pt x="3798" y="596646"/>
                </a:lnTo>
                <a:lnTo>
                  <a:pt x="47994" y="678485"/>
                </a:lnTo>
                <a:lnTo>
                  <a:pt x="47994" y="608076"/>
                </a:lnTo>
                <a:lnTo>
                  <a:pt x="58662" y="566928"/>
                </a:lnTo>
                <a:lnTo>
                  <a:pt x="72482" y="592492"/>
                </a:lnTo>
                <a:lnTo>
                  <a:pt x="919722" y="53340"/>
                </a:lnTo>
                <a:close/>
              </a:path>
              <a:path w="920114" h="3274695">
                <a:moveTo>
                  <a:pt x="72482" y="592492"/>
                </a:moveTo>
                <a:lnTo>
                  <a:pt x="58662" y="566928"/>
                </a:lnTo>
                <a:lnTo>
                  <a:pt x="47994" y="608076"/>
                </a:lnTo>
                <a:lnTo>
                  <a:pt x="72482" y="592492"/>
                </a:lnTo>
                <a:close/>
              </a:path>
              <a:path w="920114" h="3274695">
                <a:moveTo>
                  <a:pt x="787991" y="1922240"/>
                </a:moveTo>
                <a:lnTo>
                  <a:pt x="786788" y="1915346"/>
                </a:lnTo>
                <a:lnTo>
                  <a:pt x="784086" y="1908810"/>
                </a:lnTo>
                <a:lnTo>
                  <a:pt x="72482" y="592492"/>
                </a:lnTo>
                <a:lnTo>
                  <a:pt x="47994" y="608076"/>
                </a:lnTo>
                <a:lnTo>
                  <a:pt x="47994" y="678485"/>
                </a:lnTo>
                <a:lnTo>
                  <a:pt x="721733" y="1926073"/>
                </a:lnTo>
                <a:lnTo>
                  <a:pt x="727698" y="1911858"/>
                </a:lnTo>
                <a:lnTo>
                  <a:pt x="728460" y="1938528"/>
                </a:lnTo>
                <a:lnTo>
                  <a:pt x="728460" y="2072454"/>
                </a:lnTo>
                <a:lnTo>
                  <a:pt x="785610" y="1936242"/>
                </a:lnTo>
                <a:lnTo>
                  <a:pt x="787622" y="1929276"/>
                </a:lnTo>
                <a:lnTo>
                  <a:pt x="787991" y="1922240"/>
                </a:lnTo>
                <a:close/>
              </a:path>
              <a:path w="920114" h="3274695">
                <a:moveTo>
                  <a:pt x="229749" y="3098681"/>
                </a:moveTo>
                <a:lnTo>
                  <a:pt x="216396" y="2996184"/>
                </a:lnTo>
                <a:lnTo>
                  <a:pt x="181344" y="2969514"/>
                </a:lnTo>
                <a:lnTo>
                  <a:pt x="169342" y="2973490"/>
                </a:lnTo>
                <a:lnTo>
                  <a:pt x="160198" y="2981325"/>
                </a:lnTo>
                <a:lnTo>
                  <a:pt x="154769" y="2992016"/>
                </a:lnTo>
                <a:lnTo>
                  <a:pt x="153912" y="3004566"/>
                </a:lnTo>
                <a:lnTo>
                  <a:pt x="185154" y="3239878"/>
                </a:lnTo>
                <a:lnTo>
                  <a:pt x="185154" y="3204972"/>
                </a:lnTo>
                <a:lnTo>
                  <a:pt x="229749" y="3098681"/>
                </a:lnTo>
                <a:close/>
              </a:path>
              <a:path w="920114" h="3274695">
                <a:moveTo>
                  <a:pt x="237711" y="3159796"/>
                </a:moveTo>
                <a:lnTo>
                  <a:pt x="229749" y="3098681"/>
                </a:lnTo>
                <a:lnTo>
                  <a:pt x="185154" y="3204972"/>
                </a:lnTo>
                <a:lnTo>
                  <a:pt x="195060" y="3209142"/>
                </a:lnTo>
                <a:lnTo>
                  <a:pt x="195060" y="3192018"/>
                </a:lnTo>
                <a:lnTo>
                  <a:pt x="237711" y="3159796"/>
                </a:lnTo>
                <a:close/>
              </a:path>
              <a:path w="920114" h="3274695">
                <a:moveTo>
                  <a:pt x="419088" y="3089814"/>
                </a:moveTo>
                <a:lnTo>
                  <a:pt x="418468" y="3077801"/>
                </a:lnTo>
                <a:lnTo>
                  <a:pt x="412992" y="3066288"/>
                </a:lnTo>
                <a:lnTo>
                  <a:pt x="403955" y="3058156"/>
                </a:lnTo>
                <a:lnTo>
                  <a:pt x="392703" y="3054381"/>
                </a:lnTo>
                <a:lnTo>
                  <a:pt x="380738" y="3055036"/>
                </a:lnTo>
                <a:lnTo>
                  <a:pt x="369558" y="3060192"/>
                </a:lnTo>
                <a:lnTo>
                  <a:pt x="288278" y="3121595"/>
                </a:lnTo>
                <a:lnTo>
                  <a:pt x="243066" y="3229356"/>
                </a:lnTo>
                <a:lnTo>
                  <a:pt x="185154" y="3204972"/>
                </a:lnTo>
                <a:lnTo>
                  <a:pt x="185154" y="3239878"/>
                </a:lnTo>
                <a:lnTo>
                  <a:pt x="189726" y="3274314"/>
                </a:lnTo>
                <a:lnTo>
                  <a:pt x="406896" y="3110484"/>
                </a:lnTo>
                <a:lnTo>
                  <a:pt x="415135" y="3101113"/>
                </a:lnTo>
                <a:lnTo>
                  <a:pt x="419088" y="3089814"/>
                </a:lnTo>
                <a:close/>
              </a:path>
              <a:path w="920114" h="3274695">
                <a:moveTo>
                  <a:pt x="244590" y="3212592"/>
                </a:moveTo>
                <a:lnTo>
                  <a:pt x="237711" y="3159796"/>
                </a:lnTo>
                <a:lnTo>
                  <a:pt x="195060" y="3192018"/>
                </a:lnTo>
                <a:lnTo>
                  <a:pt x="244590" y="3212592"/>
                </a:lnTo>
                <a:close/>
              </a:path>
              <a:path w="920114" h="3274695">
                <a:moveTo>
                  <a:pt x="244590" y="3225723"/>
                </a:moveTo>
                <a:lnTo>
                  <a:pt x="244590" y="3212592"/>
                </a:lnTo>
                <a:lnTo>
                  <a:pt x="195060" y="3192018"/>
                </a:lnTo>
                <a:lnTo>
                  <a:pt x="195060" y="3209142"/>
                </a:lnTo>
                <a:lnTo>
                  <a:pt x="243066" y="3229356"/>
                </a:lnTo>
                <a:lnTo>
                  <a:pt x="244590" y="3225723"/>
                </a:lnTo>
                <a:close/>
              </a:path>
              <a:path w="920114" h="3274695">
                <a:moveTo>
                  <a:pt x="728460" y="2072454"/>
                </a:moveTo>
                <a:lnTo>
                  <a:pt x="728460" y="1938528"/>
                </a:lnTo>
                <a:lnTo>
                  <a:pt x="721733" y="1926073"/>
                </a:lnTo>
                <a:lnTo>
                  <a:pt x="229749" y="3098681"/>
                </a:lnTo>
                <a:lnTo>
                  <a:pt x="237711" y="3159796"/>
                </a:lnTo>
                <a:lnTo>
                  <a:pt x="288278" y="3121595"/>
                </a:lnTo>
                <a:lnTo>
                  <a:pt x="728460" y="2072454"/>
                </a:lnTo>
                <a:close/>
              </a:path>
              <a:path w="920114" h="3274695">
                <a:moveTo>
                  <a:pt x="288278" y="3121595"/>
                </a:moveTo>
                <a:lnTo>
                  <a:pt x="237711" y="3159796"/>
                </a:lnTo>
                <a:lnTo>
                  <a:pt x="244590" y="3212592"/>
                </a:lnTo>
                <a:lnTo>
                  <a:pt x="244590" y="3225723"/>
                </a:lnTo>
                <a:lnTo>
                  <a:pt x="288278" y="3121595"/>
                </a:lnTo>
                <a:close/>
              </a:path>
              <a:path w="920114" h="3274695">
                <a:moveTo>
                  <a:pt x="728460" y="1938528"/>
                </a:moveTo>
                <a:lnTo>
                  <a:pt x="727698" y="1911858"/>
                </a:lnTo>
                <a:lnTo>
                  <a:pt x="721733" y="1926073"/>
                </a:lnTo>
                <a:lnTo>
                  <a:pt x="728460" y="193852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97355" y="7311390"/>
            <a:ext cx="766318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Height information during insertion/deletion is </a:t>
            </a:r>
            <a:r>
              <a:rPr sz="1950" spc="10" dirty="0">
                <a:latin typeface="Calibri"/>
                <a:cs typeface="Calibri"/>
              </a:rPr>
              <a:t>not shown in </a:t>
            </a:r>
            <a:r>
              <a:rPr sz="1950" spc="5" dirty="0">
                <a:latin typeface="Calibri"/>
                <a:cs typeface="Calibri"/>
              </a:rPr>
              <a:t>VisuAlgo</a:t>
            </a:r>
            <a:r>
              <a:rPr sz="1950" spc="17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(yet)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35709"/>
            <a:ext cx="179070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dirty="0">
                <a:solidFill>
                  <a:srgbClr val="800080"/>
                </a:solidFill>
                <a:latin typeface="Calibri"/>
                <a:cs typeface="Calibri"/>
              </a:rPr>
              <a:t>insert(27)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Binary </a:t>
            </a:r>
            <a:r>
              <a:rPr spc="-20" dirty="0"/>
              <a:t>Search</a:t>
            </a:r>
            <a:r>
              <a:rPr spc="-80" dirty="0"/>
              <a:t> Trees</a:t>
            </a:r>
          </a:p>
        </p:txBody>
      </p:sp>
      <p:sp>
        <p:nvSpPr>
          <p:cNvPr id="4" name="object 4"/>
          <p:cNvSpPr/>
          <p:nvPr/>
        </p:nvSpPr>
        <p:spPr>
          <a:xfrm>
            <a:off x="2142744" y="2281083"/>
            <a:ext cx="5346954" cy="4651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21834" y="2393950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705" y="36375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8545" y="36375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1484" y="488873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9908" y="4900929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9970" y="487730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88584" y="2420111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2352" y="3714750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1026" y="3726192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11950" y="5004066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29238" y="4997983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19476" y="4991899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76091" y="628167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27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29126" y="6379464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27003" y="3094482"/>
            <a:ext cx="902969" cy="3260090"/>
          </a:xfrm>
          <a:custGeom>
            <a:avLst/>
            <a:gdLst/>
            <a:ahLst/>
            <a:cxnLst/>
            <a:rect l="l" t="t" r="r" b="b"/>
            <a:pathLst>
              <a:path w="902970" h="3260090">
                <a:moveTo>
                  <a:pt x="797641" y="66827"/>
                </a:moveTo>
                <a:lnTo>
                  <a:pt x="734902" y="69240"/>
                </a:lnTo>
                <a:lnTo>
                  <a:pt x="14466" y="528065"/>
                </a:lnTo>
                <a:lnTo>
                  <a:pt x="0" y="558605"/>
                </a:lnTo>
                <a:lnTo>
                  <a:pt x="3798" y="569976"/>
                </a:lnTo>
                <a:lnTo>
                  <a:pt x="47994" y="651815"/>
                </a:lnTo>
                <a:lnTo>
                  <a:pt x="47994" y="581406"/>
                </a:lnTo>
                <a:lnTo>
                  <a:pt x="58662" y="540257"/>
                </a:lnTo>
                <a:lnTo>
                  <a:pt x="72483" y="565824"/>
                </a:lnTo>
                <a:lnTo>
                  <a:pt x="768950" y="122676"/>
                </a:lnTo>
                <a:lnTo>
                  <a:pt x="797641" y="66827"/>
                </a:lnTo>
                <a:close/>
              </a:path>
              <a:path w="902970" h="3260090">
                <a:moveTo>
                  <a:pt x="72483" y="565824"/>
                </a:moveTo>
                <a:lnTo>
                  <a:pt x="58662" y="540257"/>
                </a:lnTo>
                <a:lnTo>
                  <a:pt x="47994" y="581406"/>
                </a:lnTo>
                <a:lnTo>
                  <a:pt x="72483" y="565824"/>
                </a:lnTo>
                <a:close/>
              </a:path>
              <a:path w="902970" h="3260090">
                <a:moveTo>
                  <a:pt x="787991" y="1895570"/>
                </a:moveTo>
                <a:lnTo>
                  <a:pt x="786788" y="1888676"/>
                </a:lnTo>
                <a:lnTo>
                  <a:pt x="784086" y="1882139"/>
                </a:lnTo>
                <a:lnTo>
                  <a:pt x="72483" y="565824"/>
                </a:lnTo>
                <a:lnTo>
                  <a:pt x="47994" y="581406"/>
                </a:lnTo>
                <a:lnTo>
                  <a:pt x="47994" y="651815"/>
                </a:lnTo>
                <a:lnTo>
                  <a:pt x="721731" y="1899398"/>
                </a:lnTo>
                <a:lnTo>
                  <a:pt x="727698" y="1885188"/>
                </a:lnTo>
                <a:lnTo>
                  <a:pt x="728460" y="1911858"/>
                </a:lnTo>
                <a:lnTo>
                  <a:pt x="728460" y="2045687"/>
                </a:lnTo>
                <a:lnTo>
                  <a:pt x="785610" y="1909571"/>
                </a:lnTo>
                <a:lnTo>
                  <a:pt x="787622" y="1902606"/>
                </a:lnTo>
                <a:lnTo>
                  <a:pt x="787991" y="1895570"/>
                </a:lnTo>
                <a:close/>
              </a:path>
              <a:path w="902970" h="3260090">
                <a:moveTo>
                  <a:pt x="728460" y="2045687"/>
                </a:moveTo>
                <a:lnTo>
                  <a:pt x="728460" y="1911858"/>
                </a:lnTo>
                <a:lnTo>
                  <a:pt x="721731" y="1899398"/>
                </a:lnTo>
                <a:lnTo>
                  <a:pt x="160770" y="3235452"/>
                </a:lnTo>
                <a:lnTo>
                  <a:pt x="218682" y="3259836"/>
                </a:lnTo>
                <a:lnTo>
                  <a:pt x="728460" y="2045687"/>
                </a:lnTo>
                <a:close/>
              </a:path>
              <a:path w="902970" h="3260090">
                <a:moveTo>
                  <a:pt x="902958" y="0"/>
                </a:moveTo>
                <a:lnTo>
                  <a:pt x="630924" y="10668"/>
                </a:lnTo>
                <a:lnTo>
                  <a:pt x="600444" y="43433"/>
                </a:lnTo>
                <a:lnTo>
                  <a:pt x="603420" y="55256"/>
                </a:lnTo>
                <a:lnTo>
                  <a:pt x="610540" y="64865"/>
                </a:lnTo>
                <a:lnTo>
                  <a:pt x="620803" y="71187"/>
                </a:lnTo>
                <a:lnTo>
                  <a:pt x="633210" y="73151"/>
                </a:lnTo>
                <a:lnTo>
                  <a:pt x="734902" y="69240"/>
                </a:lnTo>
                <a:lnTo>
                  <a:pt x="832854" y="6857"/>
                </a:lnTo>
                <a:lnTo>
                  <a:pt x="867144" y="60197"/>
                </a:lnTo>
                <a:lnTo>
                  <a:pt x="867144" y="69225"/>
                </a:lnTo>
                <a:lnTo>
                  <a:pt x="902958" y="0"/>
                </a:lnTo>
                <a:close/>
              </a:path>
              <a:path w="902970" h="3260090">
                <a:moveTo>
                  <a:pt x="867144" y="69225"/>
                </a:moveTo>
                <a:lnTo>
                  <a:pt x="867144" y="60197"/>
                </a:lnTo>
                <a:lnTo>
                  <a:pt x="768950" y="122676"/>
                </a:lnTo>
                <a:lnTo>
                  <a:pt x="722364" y="213359"/>
                </a:lnTo>
                <a:lnTo>
                  <a:pt x="718708" y="225266"/>
                </a:lnTo>
                <a:lnTo>
                  <a:pt x="719982" y="237172"/>
                </a:lnTo>
                <a:lnTo>
                  <a:pt x="725685" y="247650"/>
                </a:lnTo>
                <a:lnTo>
                  <a:pt x="735318" y="255269"/>
                </a:lnTo>
                <a:lnTo>
                  <a:pt x="747664" y="258913"/>
                </a:lnTo>
                <a:lnTo>
                  <a:pt x="759797" y="257556"/>
                </a:lnTo>
                <a:lnTo>
                  <a:pt x="770358" y="251626"/>
                </a:lnTo>
                <a:lnTo>
                  <a:pt x="777990" y="241553"/>
                </a:lnTo>
                <a:lnTo>
                  <a:pt x="867144" y="69225"/>
                </a:lnTo>
                <a:close/>
              </a:path>
              <a:path w="902970" h="3260090">
                <a:moveTo>
                  <a:pt x="728460" y="1911858"/>
                </a:moveTo>
                <a:lnTo>
                  <a:pt x="727698" y="1885188"/>
                </a:lnTo>
                <a:lnTo>
                  <a:pt x="721731" y="1899398"/>
                </a:lnTo>
                <a:lnTo>
                  <a:pt x="728460" y="1911858"/>
                </a:lnTo>
                <a:close/>
              </a:path>
              <a:path w="902970" h="3260090">
                <a:moveTo>
                  <a:pt x="867144" y="60197"/>
                </a:moveTo>
                <a:lnTo>
                  <a:pt x="832854" y="6857"/>
                </a:lnTo>
                <a:lnTo>
                  <a:pt x="734902" y="69240"/>
                </a:lnTo>
                <a:lnTo>
                  <a:pt x="797641" y="66827"/>
                </a:lnTo>
                <a:lnTo>
                  <a:pt x="822186" y="19050"/>
                </a:lnTo>
                <a:lnTo>
                  <a:pt x="851142" y="64769"/>
                </a:lnTo>
                <a:lnTo>
                  <a:pt x="851142" y="70379"/>
                </a:lnTo>
                <a:lnTo>
                  <a:pt x="867144" y="60197"/>
                </a:lnTo>
                <a:close/>
              </a:path>
              <a:path w="902970" h="3260090">
                <a:moveTo>
                  <a:pt x="851142" y="70379"/>
                </a:moveTo>
                <a:lnTo>
                  <a:pt x="851142" y="64769"/>
                </a:lnTo>
                <a:lnTo>
                  <a:pt x="797641" y="66827"/>
                </a:lnTo>
                <a:lnTo>
                  <a:pt x="768950" y="122676"/>
                </a:lnTo>
                <a:lnTo>
                  <a:pt x="851142" y="70379"/>
                </a:lnTo>
                <a:close/>
              </a:path>
              <a:path w="902970" h="3260090">
                <a:moveTo>
                  <a:pt x="851142" y="64769"/>
                </a:moveTo>
                <a:lnTo>
                  <a:pt x="822186" y="19050"/>
                </a:lnTo>
                <a:lnTo>
                  <a:pt x="797641" y="66827"/>
                </a:lnTo>
                <a:lnTo>
                  <a:pt x="851142" y="6476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35709"/>
            <a:ext cx="179070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dirty="0">
                <a:solidFill>
                  <a:srgbClr val="800080"/>
                </a:solidFill>
                <a:latin typeface="Calibri"/>
                <a:cs typeface="Calibri"/>
              </a:rPr>
              <a:t>insert(27)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Binary </a:t>
            </a:r>
            <a:r>
              <a:rPr spc="-20" dirty="0"/>
              <a:t>Search</a:t>
            </a:r>
            <a:r>
              <a:rPr spc="-80" dirty="0"/>
              <a:t> Trees</a:t>
            </a:r>
          </a:p>
        </p:txBody>
      </p:sp>
      <p:sp>
        <p:nvSpPr>
          <p:cNvPr id="4" name="object 4"/>
          <p:cNvSpPr/>
          <p:nvPr/>
        </p:nvSpPr>
        <p:spPr>
          <a:xfrm>
            <a:off x="2142744" y="2255109"/>
            <a:ext cx="5346954" cy="4677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21834" y="2393950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705" y="36375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8545" y="36375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1484" y="488873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9908" y="4900929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9970" y="487730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88584" y="2420111"/>
            <a:ext cx="413384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0" dirty="0">
                <a:solidFill>
                  <a:srgbClr val="C00000"/>
                </a:solidFill>
                <a:latin typeface="Calibri"/>
                <a:cs typeface="Calibri"/>
              </a:rPr>
              <a:t>h=3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2352" y="3714750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1026" y="3726192"/>
            <a:ext cx="413384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0" dirty="0">
                <a:solidFill>
                  <a:srgbClr val="C00000"/>
                </a:solidFill>
                <a:latin typeface="Calibri"/>
                <a:cs typeface="Calibri"/>
              </a:rPr>
              <a:t>h=2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11950" y="5004066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19476" y="4991874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76091" y="628167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27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29126" y="6379464"/>
            <a:ext cx="40957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C00000"/>
                </a:solidFill>
                <a:latin typeface="Calibri"/>
                <a:cs typeface="Calibri"/>
              </a:rPr>
              <a:t>h=0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29226" y="4997970"/>
            <a:ext cx="413384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0" dirty="0">
                <a:solidFill>
                  <a:srgbClr val="C00000"/>
                </a:solidFill>
                <a:latin typeface="Calibri"/>
                <a:cs typeface="Calibri"/>
              </a:rPr>
              <a:t>h=1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73823" y="464819"/>
            <a:ext cx="2830830" cy="1331595"/>
          </a:xfrm>
          <a:custGeom>
            <a:avLst/>
            <a:gdLst/>
            <a:ahLst/>
            <a:cxnLst/>
            <a:rect l="l" t="t" r="r" b="b"/>
            <a:pathLst>
              <a:path w="2830829" h="1331595">
                <a:moveTo>
                  <a:pt x="2830830" y="1328927"/>
                </a:moveTo>
                <a:lnTo>
                  <a:pt x="2830830" y="2285"/>
                </a:lnTo>
                <a:lnTo>
                  <a:pt x="2828544" y="0"/>
                </a:lnTo>
                <a:lnTo>
                  <a:pt x="2285" y="0"/>
                </a:lnTo>
                <a:lnTo>
                  <a:pt x="0" y="2285"/>
                </a:lnTo>
                <a:lnTo>
                  <a:pt x="0" y="1328927"/>
                </a:lnTo>
                <a:lnTo>
                  <a:pt x="2286" y="1331213"/>
                </a:lnTo>
                <a:lnTo>
                  <a:pt x="5333" y="1331213"/>
                </a:lnTo>
                <a:lnTo>
                  <a:pt x="5334" y="10667"/>
                </a:lnTo>
                <a:lnTo>
                  <a:pt x="9906" y="5333"/>
                </a:lnTo>
                <a:lnTo>
                  <a:pt x="9906" y="10667"/>
                </a:lnTo>
                <a:lnTo>
                  <a:pt x="2820162" y="10667"/>
                </a:lnTo>
                <a:lnTo>
                  <a:pt x="2820162" y="5333"/>
                </a:lnTo>
                <a:lnTo>
                  <a:pt x="2825496" y="10667"/>
                </a:lnTo>
                <a:lnTo>
                  <a:pt x="2825496" y="1331213"/>
                </a:lnTo>
                <a:lnTo>
                  <a:pt x="2828544" y="1331213"/>
                </a:lnTo>
                <a:lnTo>
                  <a:pt x="2830830" y="1328927"/>
                </a:lnTo>
                <a:close/>
              </a:path>
              <a:path w="2830829" h="1331595">
                <a:moveTo>
                  <a:pt x="9906" y="10667"/>
                </a:moveTo>
                <a:lnTo>
                  <a:pt x="9906" y="5333"/>
                </a:lnTo>
                <a:lnTo>
                  <a:pt x="5334" y="10667"/>
                </a:lnTo>
                <a:lnTo>
                  <a:pt x="9906" y="10667"/>
                </a:lnTo>
                <a:close/>
              </a:path>
              <a:path w="2830829" h="1331595">
                <a:moveTo>
                  <a:pt x="9906" y="1320545"/>
                </a:moveTo>
                <a:lnTo>
                  <a:pt x="9906" y="10667"/>
                </a:lnTo>
                <a:lnTo>
                  <a:pt x="5334" y="10667"/>
                </a:lnTo>
                <a:lnTo>
                  <a:pt x="5334" y="1320545"/>
                </a:lnTo>
                <a:lnTo>
                  <a:pt x="9906" y="1320545"/>
                </a:lnTo>
                <a:close/>
              </a:path>
              <a:path w="2830829" h="1331595">
                <a:moveTo>
                  <a:pt x="2825496" y="1320545"/>
                </a:moveTo>
                <a:lnTo>
                  <a:pt x="5334" y="1320545"/>
                </a:lnTo>
                <a:lnTo>
                  <a:pt x="9906" y="1325879"/>
                </a:lnTo>
                <a:lnTo>
                  <a:pt x="9906" y="1331213"/>
                </a:lnTo>
                <a:lnTo>
                  <a:pt x="2820162" y="1331213"/>
                </a:lnTo>
                <a:lnTo>
                  <a:pt x="2820162" y="1325879"/>
                </a:lnTo>
                <a:lnTo>
                  <a:pt x="2825496" y="1320545"/>
                </a:lnTo>
                <a:close/>
              </a:path>
              <a:path w="2830829" h="1331595">
                <a:moveTo>
                  <a:pt x="9906" y="1331213"/>
                </a:moveTo>
                <a:lnTo>
                  <a:pt x="9906" y="1325879"/>
                </a:lnTo>
                <a:lnTo>
                  <a:pt x="5334" y="1320545"/>
                </a:lnTo>
                <a:lnTo>
                  <a:pt x="5333" y="1331213"/>
                </a:lnTo>
                <a:lnTo>
                  <a:pt x="9906" y="1331213"/>
                </a:lnTo>
                <a:close/>
              </a:path>
              <a:path w="2830829" h="1331595">
                <a:moveTo>
                  <a:pt x="2825496" y="10667"/>
                </a:moveTo>
                <a:lnTo>
                  <a:pt x="2820162" y="5333"/>
                </a:lnTo>
                <a:lnTo>
                  <a:pt x="2820162" y="10667"/>
                </a:lnTo>
                <a:lnTo>
                  <a:pt x="2825496" y="10667"/>
                </a:lnTo>
                <a:close/>
              </a:path>
              <a:path w="2830829" h="1331595">
                <a:moveTo>
                  <a:pt x="2825496" y="1320545"/>
                </a:moveTo>
                <a:lnTo>
                  <a:pt x="2825496" y="10667"/>
                </a:lnTo>
                <a:lnTo>
                  <a:pt x="2820162" y="10667"/>
                </a:lnTo>
                <a:lnTo>
                  <a:pt x="2820162" y="1320545"/>
                </a:lnTo>
                <a:lnTo>
                  <a:pt x="2825496" y="1320545"/>
                </a:lnTo>
                <a:close/>
              </a:path>
              <a:path w="2830829" h="1331595">
                <a:moveTo>
                  <a:pt x="2825496" y="1331213"/>
                </a:moveTo>
                <a:lnTo>
                  <a:pt x="2825496" y="1320545"/>
                </a:lnTo>
                <a:lnTo>
                  <a:pt x="2820162" y="1325879"/>
                </a:lnTo>
                <a:lnTo>
                  <a:pt x="2820162" y="1331213"/>
                </a:lnTo>
                <a:lnTo>
                  <a:pt x="2825496" y="133121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79157" y="470154"/>
            <a:ext cx="2820670" cy="1320800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33655" rIns="0" bIns="0" rtlCol="0">
            <a:spAutoFit/>
          </a:bodyPr>
          <a:lstStyle/>
          <a:p>
            <a:pPr marL="99695" marR="219710">
              <a:lnSpc>
                <a:spcPct val="101499"/>
              </a:lnSpc>
              <a:spcBef>
                <a:spcPts val="265"/>
              </a:spcBef>
            </a:pPr>
            <a:r>
              <a:rPr sz="1950" spc="10" dirty="0">
                <a:latin typeface="Calibri"/>
                <a:cs typeface="Calibri"/>
              </a:rPr>
              <a:t>Notice </a:t>
            </a:r>
            <a:r>
              <a:rPr sz="1950" spc="5" dirty="0">
                <a:latin typeface="Calibri"/>
                <a:cs typeface="Calibri"/>
              </a:rPr>
              <a:t>that only vertices  along </a:t>
            </a: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spc="5" dirty="0">
                <a:latin typeface="Calibri"/>
                <a:cs typeface="Calibri"/>
              </a:rPr>
              <a:t>insertion path  </a:t>
            </a:r>
            <a:r>
              <a:rPr sz="1950" dirty="0">
                <a:latin typeface="Calibri"/>
                <a:cs typeface="Calibri"/>
              </a:rPr>
              <a:t>may </a:t>
            </a:r>
            <a:r>
              <a:rPr sz="1950" spc="-5" dirty="0">
                <a:latin typeface="Calibri"/>
                <a:cs typeface="Calibri"/>
              </a:rPr>
              <a:t>have </a:t>
            </a:r>
            <a:r>
              <a:rPr sz="1950" spc="10" dirty="0">
                <a:latin typeface="Calibri"/>
                <a:cs typeface="Calibri"/>
              </a:rPr>
              <a:t>their </a:t>
            </a:r>
            <a:r>
              <a:rPr sz="1950" spc="5" dirty="0">
                <a:latin typeface="Calibri"/>
                <a:cs typeface="Calibri"/>
              </a:rPr>
              <a:t>height  </a:t>
            </a:r>
            <a:r>
              <a:rPr sz="1950" dirty="0">
                <a:latin typeface="Calibri"/>
                <a:cs typeface="Calibri"/>
              </a:rPr>
              <a:t>attribute</a:t>
            </a:r>
            <a:r>
              <a:rPr sz="1950" spc="-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updated...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/>
              <a:t>AVL Trees </a:t>
            </a:r>
            <a:r>
              <a:rPr sz="3500" spc="-5" dirty="0">
                <a:solidFill>
                  <a:srgbClr val="800080"/>
                </a:solidFill>
              </a:rPr>
              <a:t>[Adelson</a:t>
            </a:r>
            <a:r>
              <a:rPr sz="3500" spc="-5" dirty="0">
                <a:solidFill>
                  <a:srgbClr val="800080"/>
                </a:solidFill>
                <a:latin typeface="Calibri"/>
                <a:cs typeface="Calibri"/>
              </a:rPr>
              <a:t>‐</a:t>
            </a:r>
            <a:r>
              <a:rPr sz="3500" spc="-5" dirty="0">
                <a:solidFill>
                  <a:srgbClr val="800080"/>
                </a:solidFill>
              </a:rPr>
              <a:t>Velskii </a:t>
            </a:r>
            <a:r>
              <a:rPr sz="3500" spc="15" dirty="0">
                <a:solidFill>
                  <a:srgbClr val="800080"/>
                </a:solidFill>
              </a:rPr>
              <a:t>&amp; </a:t>
            </a:r>
            <a:r>
              <a:rPr sz="3500" spc="5" dirty="0">
                <a:solidFill>
                  <a:srgbClr val="800080"/>
                </a:solidFill>
              </a:rPr>
              <a:t>Landis</a:t>
            </a:r>
            <a:r>
              <a:rPr sz="3500" spc="145" dirty="0">
                <a:solidFill>
                  <a:srgbClr val="800080"/>
                </a:solidFill>
              </a:rPr>
              <a:t> </a:t>
            </a:r>
            <a:r>
              <a:rPr sz="3500" spc="10" dirty="0">
                <a:solidFill>
                  <a:srgbClr val="800080"/>
                </a:solidFill>
              </a:rPr>
              <a:t>1962]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41876" y="3886200"/>
            <a:ext cx="708025" cy="708025"/>
          </a:xfrm>
          <a:custGeom>
            <a:avLst/>
            <a:gdLst/>
            <a:ahLst/>
            <a:cxnLst/>
            <a:rect l="l" t="t" r="r" b="b"/>
            <a:pathLst>
              <a:path w="708025" h="708025">
                <a:moveTo>
                  <a:pt x="707898" y="354329"/>
                </a:moveTo>
                <a:lnTo>
                  <a:pt x="704666" y="306219"/>
                </a:lnTo>
                <a:lnTo>
                  <a:pt x="695250" y="260085"/>
                </a:lnTo>
                <a:lnTo>
                  <a:pt x="680073" y="216348"/>
                </a:lnTo>
                <a:lnTo>
                  <a:pt x="659553" y="175429"/>
                </a:lnTo>
                <a:lnTo>
                  <a:pt x="634112" y="137748"/>
                </a:lnTo>
                <a:lnTo>
                  <a:pt x="604170" y="103727"/>
                </a:lnTo>
                <a:lnTo>
                  <a:pt x="570149" y="73785"/>
                </a:lnTo>
                <a:lnTo>
                  <a:pt x="532468" y="48344"/>
                </a:lnTo>
                <a:lnTo>
                  <a:pt x="491549" y="27824"/>
                </a:lnTo>
                <a:lnTo>
                  <a:pt x="447812" y="12647"/>
                </a:lnTo>
                <a:lnTo>
                  <a:pt x="401678" y="3231"/>
                </a:lnTo>
                <a:lnTo>
                  <a:pt x="353568" y="0"/>
                </a:lnTo>
                <a:lnTo>
                  <a:pt x="305632" y="3231"/>
                </a:lnTo>
                <a:lnTo>
                  <a:pt x="259644" y="12647"/>
                </a:lnTo>
                <a:lnTo>
                  <a:pt x="216027" y="27824"/>
                </a:lnTo>
                <a:lnTo>
                  <a:pt x="175203" y="48344"/>
                </a:lnTo>
                <a:lnTo>
                  <a:pt x="137597" y="73785"/>
                </a:lnTo>
                <a:lnTo>
                  <a:pt x="103631" y="103727"/>
                </a:lnTo>
                <a:lnTo>
                  <a:pt x="73730" y="137748"/>
                </a:lnTo>
                <a:lnTo>
                  <a:pt x="48316" y="175429"/>
                </a:lnTo>
                <a:lnTo>
                  <a:pt x="27813" y="216348"/>
                </a:lnTo>
                <a:lnTo>
                  <a:pt x="12643" y="260085"/>
                </a:lnTo>
                <a:lnTo>
                  <a:pt x="3231" y="306219"/>
                </a:lnTo>
                <a:lnTo>
                  <a:pt x="0" y="354329"/>
                </a:lnTo>
                <a:lnTo>
                  <a:pt x="3231" y="402265"/>
                </a:lnTo>
                <a:lnTo>
                  <a:pt x="12643" y="448253"/>
                </a:lnTo>
                <a:lnTo>
                  <a:pt x="27812" y="491870"/>
                </a:lnTo>
                <a:lnTo>
                  <a:pt x="48316" y="532694"/>
                </a:lnTo>
                <a:lnTo>
                  <a:pt x="73730" y="570300"/>
                </a:lnTo>
                <a:lnTo>
                  <a:pt x="103632" y="604265"/>
                </a:lnTo>
                <a:lnTo>
                  <a:pt x="137597" y="634167"/>
                </a:lnTo>
                <a:lnTo>
                  <a:pt x="175203" y="659581"/>
                </a:lnTo>
                <a:lnTo>
                  <a:pt x="216026" y="680084"/>
                </a:lnTo>
                <a:lnTo>
                  <a:pt x="259644" y="695254"/>
                </a:lnTo>
                <a:lnTo>
                  <a:pt x="305632" y="704666"/>
                </a:lnTo>
                <a:lnTo>
                  <a:pt x="353568" y="707897"/>
                </a:lnTo>
                <a:lnTo>
                  <a:pt x="401678" y="704666"/>
                </a:lnTo>
                <a:lnTo>
                  <a:pt x="447812" y="695254"/>
                </a:lnTo>
                <a:lnTo>
                  <a:pt x="491549" y="680084"/>
                </a:lnTo>
                <a:lnTo>
                  <a:pt x="532468" y="659581"/>
                </a:lnTo>
                <a:lnTo>
                  <a:pt x="570149" y="634167"/>
                </a:lnTo>
                <a:lnTo>
                  <a:pt x="604170" y="604265"/>
                </a:lnTo>
                <a:lnTo>
                  <a:pt x="634112" y="570300"/>
                </a:lnTo>
                <a:lnTo>
                  <a:pt x="659553" y="532694"/>
                </a:lnTo>
                <a:lnTo>
                  <a:pt x="680073" y="491870"/>
                </a:lnTo>
                <a:lnTo>
                  <a:pt x="695250" y="448253"/>
                </a:lnTo>
                <a:lnTo>
                  <a:pt x="704666" y="402265"/>
                </a:lnTo>
                <a:lnTo>
                  <a:pt x="707898" y="354329"/>
                </a:lnTo>
                <a:close/>
              </a:path>
            </a:pathLst>
          </a:custGeom>
          <a:solidFill>
            <a:srgbClr val="C59E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25873" y="3871664"/>
            <a:ext cx="739140" cy="737870"/>
          </a:xfrm>
          <a:custGeom>
            <a:avLst/>
            <a:gdLst/>
            <a:ahLst/>
            <a:cxnLst/>
            <a:rect l="l" t="t" r="r" b="b"/>
            <a:pathLst>
              <a:path w="739139" h="737870">
                <a:moveTo>
                  <a:pt x="739140" y="387153"/>
                </a:moveTo>
                <a:lnTo>
                  <a:pt x="739140" y="349053"/>
                </a:lnTo>
                <a:lnTo>
                  <a:pt x="737616" y="330765"/>
                </a:lnTo>
                <a:lnTo>
                  <a:pt x="729631" y="288106"/>
                </a:lnTo>
                <a:lnTo>
                  <a:pt x="718216" y="248391"/>
                </a:lnTo>
                <a:lnTo>
                  <a:pt x="703616" y="211620"/>
                </a:lnTo>
                <a:lnTo>
                  <a:pt x="686077" y="177793"/>
                </a:lnTo>
                <a:lnTo>
                  <a:pt x="643162" y="118973"/>
                </a:lnTo>
                <a:lnTo>
                  <a:pt x="591433" y="71928"/>
                </a:lnTo>
                <a:lnTo>
                  <a:pt x="532855" y="36658"/>
                </a:lnTo>
                <a:lnTo>
                  <a:pt x="469390" y="13164"/>
                </a:lnTo>
                <a:lnTo>
                  <a:pt x="403003" y="1444"/>
                </a:lnTo>
                <a:lnTo>
                  <a:pt x="369327" y="0"/>
                </a:lnTo>
                <a:lnTo>
                  <a:pt x="335656" y="1499"/>
                </a:lnTo>
                <a:lnTo>
                  <a:pt x="269313" y="13327"/>
                </a:lnTo>
                <a:lnTo>
                  <a:pt x="205937" y="36929"/>
                </a:lnTo>
                <a:lnTo>
                  <a:pt x="147492" y="72304"/>
                </a:lnTo>
                <a:lnTo>
                  <a:pt x="95941" y="119452"/>
                </a:lnTo>
                <a:lnTo>
                  <a:pt x="53247" y="178372"/>
                </a:lnTo>
                <a:lnTo>
                  <a:pt x="35813" y="212302"/>
                </a:lnTo>
                <a:lnTo>
                  <a:pt x="21374" y="249063"/>
                </a:lnTo>
                <a:lnTo>
                  <a:pt x="10109" y="288824"/>
                </a:lnTo>
                <a:lnTo>
                  <a:pt x="2285" y="331527"/>
                </a:lnTo>
                <a:lnTo>
                  <a:pt x="0" y="368865"/>
                </a:lnTo>
                <a:lnTo>
                  <a:pt x="762" y="387915"/>
                </a:lnTo>
                <a:lnTo>
                  <a:pt x="7620" y="443541"/>
                </a:lnTo>
                <a:lnTo>
                  <a:pt x="20913" y="490876"/>
                </a:lnTo>
                <a:lnTo>
                  <a:pt x="32004" y="516800"/>
                </a:lnTo>
                <a:lnTo>
                  <a:pt x="32004" y="350577"/>
                </a:lnTo>
                <a:lnTo>
                  <a:pt x="33528" y="333813"/>
                </a:lnTo>
                <a:lnTo>
                  <a:pt x="41731" y="291166"/>
                </a:lnTo>
                <a:lnTo>
                  <a:pt x="53628" y="251791"/>
                </a:lnTo>
                <a:lnTo>
                  <a:pt x="68927" y="215678"/>
                </a:lnTo>
                <a:lnTo>
                  <a:pt x="108568" y="153213"/>
                </a:lnTo>
                <a:lnTo>
                  <a:pt x="158331" y="103711"/>
                </a:lnTo>
                <a:lnTo>
                  <a:pt x="215891" y="67111"/>
                </a:lnTo>
                <a:lnTo>
                  <a:pt x="278923" y="43353"/>
                </a:lnTo>
                <a:lnTo>
                  <a:pt x="345103" y="32375"/>
                </a:lnTo>
                <a:lnTo>
                  <a:pt x="378647" y="31661"/>
                </a:lnTo>
                <a:lnTo>
                  <a:pt x="412106" y="34119"/>
                </a:lnTo>
                <a:lnTo>
                  <a:pt x="477607" y="48522"/>
                </a:lnTo>
                <a:lnTo>
                  <a:pt x="539281" y="75525"/>
                </a:lnTo>
                <a:lnTo>
                  <a:pt x="594805" y="115067"/>
                </a:lnTo>
                <a:lnTo>
                  <a:pt x="641853" y="167089"/>
                </a:lnTo>
                <a:lnTo>
                  <a:pt x="678100" y="231528"/>
                </a:lnTo>
                <a:lnTo>
                  <a:pt x="691447" y="268385"/>
                </a:lnTo>
                <a:lnTo>
                  <a:pt x="701223" y="308325"/>
                </a:lnTo>
                <a:lnTo>
                  <a:pt x="707136" y="351339"/>
                </a:lnTo>
                <a:lnTo>
                  <a:pt x="707898" y="368865"/>
                </a:lnTo>
                <a:lnTo>
                  <a:pt x="707898" y="517651"/>
                </a:lnTo>
                <a:lnTo>
                  <a:pt x="722617" y="479204"/>
                </a:lnTo>
                <a:lnTo>
                  <a:pt x="733694" y="434146"/>
                </a:lnTo>
                <a:lnTo>
                  <a:pt x="739140" y="387153"/>
                </a:lnTo>
                <a:close/>
              </a:path>
              <a:path w="739139" h="737870">
                <a:moveTo>
                  <a:pt x="707898" y="517651"/>
                </a:moveTo>
                <a:lnTo>
                  <a:pt x="707898" y="368865"/>
                </a:lnTo>
                <a:lnTo>
                  <a:pt x="706374" y="403917"/>
                </a:lnTo>
                <a:lnTo>
                  <a:pt x="698167" y="450402"/>
                </a:lnTo>
                <a:lnTo>
                  <a:pt x="683782" y="494575"/>
                </a:lnTo>
                <a:lnTo>
                  <a:pt x="663697" y="535936"/>
                </a:lnTo>
                <a:lnTo>
                  <a:pt x="638394" y="573988"/>
                </a:lnTo>
                <a:lnTo>
                  <a:pt x="608352" y="608233"/>
                </a:lnTo>
                <a:lnTo>
                  <a:pt x="574051" y="638171"/>
                </a:lnTo>
                <a:lnTo>
                  <a:pt x="535971" y="663306"/>
                </a:lnTo>
                <a:lnTo>
                  <a:pt x="494592" y="683139"/>
                </a:lnTo>
                <a:lnTo>
                  <a:pt x="450395" y="697172"/>
                </a:lnTo>
                <a:lnTo>
                  <a:pt x="403860" y="704907"/>
                </a:lnTo>
                <a:lnTo>
                  <a:pt x="387096" y="706431"/>
                </a:lnTo>
                <a:lnTo>
                  <a:pt x="369327" y="706415"/>
                </a:lnTo>
                <a:lnTo>
                  <a:pt x="322468" y="703346"/>
                </a:lnTo>
                <a:lnTo>
                  <a:pt x="277011" y="693757"/>
                </a:lnTo>
                <a:lnTo>
                  <a:pt x="233752" y="678113"/>
                </a:lnTo>
                <a:lnTo>
                  <a:pt x="193241" y="656861"/>
                </a:lnTo>
                <a:lnTo>
                  <a:pt x="156033" y="630450"/>
                </a:lnTo>
                <a:lnTo>
                  <a:pt x="122680" y="599327"/>
                </a:lnTo>
                <a:lnTo>
                  <a:pt x="93733" y="563941"/>
                </a:lnTo>
                <a:lnTo>
                  <a:pt x="69746" y="524739"/>
                </a:lnTo>
                <a:lnTo>
                  <a:pt x="51272" y="482171"/>
                </a:lnTo>
                <a:lnTo>
                  <a:pt x="38862" y="436683"/>
                </a:lnTo>
                <a:lnTo>
                  <a:pt x="32004" y="385629"/>
                </a:lnTo>
                <a:lnTo>
                  <a:pt x="32004" y="516800"/>
                </a:lnTo>
                <a:lnTo>
                  <a:pt x="64032" y="576119"/>
                </a:lnTo>
                <a:lnTo>
                  <a:pt x="92937" y="613295"/>
                </a:lnTo>
                <a:lnTo>
                  <a:pt x="126124" y="646351"/>
                </a:lnTo>
                <a:lnTo>
                  <a:pt x="163133" y="674922"/>
                </a:lnTo>
                <a:lnTo>
                  <a:pt x="203503" y="698641"/>
                </a:lnTo>
                <a:lnTo>
                  <a:pt x="246868" y="717169"/>
                </a:lnTo>
                <a:lnTo>
                  <a:pt x="292484" y="730059"/>
                </a:lnTo>
                <a:lnTo>
                  <a:pt x="340173" y="737024"/>
                </a:lnTo>
                <a:lnTo>
                  <a:pt x="389382" y="737673"/>
                </a:lnTo>
                <a:lnTo>
                  <a:pt x="407670" y="736149"/>
                </a:lnTo>
                <a:lnTo>
                  <a:pt x="472879" y="723612"/>
                </a:lnTo>
                <a:lnTo>
                  <a:pt x="516526" y="707949"/>
                </a:lnTo>
                <a:lnTo>
                  <a:pt x="557315" y="687260"/>
                </a:lnTo>
                <a:lnTo>
                  <a:pt x="594899" y="661930"/>
                </a:lnTo>
                <a:lnTo>
                  <a:pt x="628932" y="632347"/>
                </a:lnTo>
                <a:lnTo>
                  <a:pt x="659067" y="598897"/>
                </a:lnTo>
                <a:lnTo>
                  <a:pt x="684957" y="561965"/>
                </a:lnTo>
                <a:lnTo>
                  <a:pt x="706256" y="521939"/>
                </a:lnTo>
                <a:lnTo>
                  <a:pt x="707898" y="51765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5241" y="1241044"/>
            <a:ext cx="8985250" cy="3241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Step </a:t>
            </a:r>
            <a:r>
              <a:rPr sz="3050" spc="10" dirty="0">
                <a:latin typeface="Calibri"/>
                <a:cs typeface="Calibri"/>
              </a:rPr>
              <a:t>2: </a:t>
            </a:r>
            <a:r>
              <a:rPr sz="3050" spc="5" dirty="0">
                <a:latin typeface="Calibri"/>
                <a:cs typeface="Calibri"/>
              </a:rPr>
              <a:t>Define </a:t>
            </a:r>
            <a:r>
              <a:rPr sz="3050" spc="-10" dirty="0">
                <a:latin typeface="Calibri"/>
                <a:cs typeface="Calibri"/>
              </a:rPr>
              <a:t>Invariant </a:t>
            </a:r>
            <a:r>
              <a:rPr sz="3050" spc="10" dirty="0">
                <a:latin typeface="Calibri"/>
                <a:cs typeface="Calibri"/>
              </a:rPr>
              <a:t>(something </a:t>
            </a:r>
            <a:r>
              <a:rPr sz="3050" dirty="0">
                <a:latin typeface="Calibri"/>
                <a:cs typeface="Calibri"/>
              </a:rPr>
              <a:t>that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10" dirty="0">
                <a:latin typeface="Calibri"/>
                <a:cs typeface="Calibri"/>
              </a:rPr>
              <a:t>not</a:t>
            </a:r>
            <a:r>
              <a:rPr sz="3050" spc="5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change)</a:t>
            </a:r>
            <a:endParaRPr sz="3050">
              <a:latin typeface="Calibri"/>
              <a:cs typeface="Calibri"/>
            </a:endParaRPr>
          </a:p>
          <a:p>
            <a:pPr marL="499745" algn="ctr">
              <a:lnSpc>
                <a:spcPct val="100000"/>
              </a:lnSpc>
              <a:spcBef>
                <a:spcPts val="1390"/>
              </a:spcBef>
            </a:pPr>
            <a:r>
              <a:rPr sz="2600" spc="2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vertex </a:t>
            </a:r>
            <a:r>
              <a:rPr sz="2600" spc="15" dirty="0">
                <a:latin typeface="Calibri"/>
                <a:cs typeface="Calibri"/>
              </a:rPr>
              <a:t>x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15" dirty="0">
                <a:latin typeface="Calibri"/>
                <a:cs typeface="Calibri"/>
              </a:rPr>
              <a:t>said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15" dirty="0">
                <a:latin typeface="Calibri"/>
                <a:cs typeface="Calibri"/>
              </a:rPr>
              <a:t>be </a:t>
            </a:r>
            <a:r>
              <a:rPr sz="2600" u="heavy" spc="10" dirty="0">
                <a:latin typeface="Calibri"/>
                <a:cs typeface="Calibri"/>
              </a:rPr>
              <a:t>height‐balanced</a:t>
            </a:r>
            <a:r>
              <a:rPr sz="2600" u="heavy" spc="-6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if:</a:t>
            </a:r>
            <a:endParaRPr sz="2600">
              <a:latin typeface="Calibri"/>
              <a:cs typeface="Calibri"/>
            </a:endParaRPr>
          </a:p>
          <a:p>
            <a:pPr marL="500380" algn="ctr">
              <a:lnSpc>
                <a:spcPct val="100000"/>
              </a:lnSpc>
              <a:spcBef>
                <a:spcPts val="40"/>
              </a:spcBef>
            </a:pPr>
            <a:r>
              <a:rPr sz="3050" dirty="0">
                <a:solidFill>
                  <a:srgbClr val="800080"/>
                </a:solidFill>
                <a:latin typeface="Calibri"/>
                <a:cs typeface="Calibri"/>
              </a:rPr>
              <a:t>|x.left.height 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‐ x.right.height| </a:t>
            </a:r>
            <a:r>
              <a:rPr sz="3050" spc="15" dirty="0">
                <a:solidFill>
                  <a:srgbClr val="800080"/>
                </a:solidFill>
                <a:latin typeface="Symbol"/>
                <a:cs typeface="Symbol"/>
              </a:rPr>
              <a:t></a:t>
            </a:r>
            <a:r>
              <a:rPr sz="3050" spc="-65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1</a:t>
            </a:r>
            <a:endParaRPr sz="3050">
              <a:latin typeface="Calibri"/>
              <a:cs typeface="Calibri"/>
            </a:endParaRPr>
          </a:p>
          <a:p>
            <a:pPr marL="499745" algn="ctr">
              <a:lnSpc>
                <a:spcPts val="3120"/>
              </a:lnSpc>
              <a:spcBef>
                <a:spcPts val="1360"/>
              </a:spcBef>
            </a:pPr>
            <a:r>
              <a:rPr sz="2600" spc="20" dirty="0">
                <a:latin typeface="Calibri"/>
                <a:cs typeface="Calibri"/>
              </a:rPr>
              <a:t>An </a:t>
            </a:r>
            <a:r>
              <a:rPr sz="2600" spc="15" dirty="0">
                <a:latin typeface="Calibri"/>
                <a:cs typeface="Calibri"/>
              </a:rPr>
              <a:t>binary </a:t>
            </a:r>
            <a:r>
              <a:rPr sz="2600" spc="10" dirty="0">
                <a:latin typeface="Calibri"/>
                <a:cs typeface="Calibri"/>
              </a:rPr>
              <a:t>search </a:t>
            </a:r>
            <a:r>
              <a:rPr sz="2600" spc="5" dirty="0">
                <a:latin typeface="Calibri"/>
                <a:cs typeface="Calibri"/>
              </a:rPr>
              <a:t>tree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15" dirty="0">
                <a:latin typeface="Calibri"/>
                <a:cs typeface="Calibri"/>
              </a:rPr>
              <a:t>said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15" dirty="0">
                <a:latin typeface="Calibri"/>
                <a:cs typeface="Calibri"/>
              </a:rPr>
              <a:t>be </a:t>
            </a:r>
            <a:r>
              <a:rPr sz="2600" u="heavy" spc="5" dirty="0">
                <a:latin typeface="Calibri"/>
                <a:cs typeface="Calibri"/>
              </a:rPr>
              <a:t>height </a:t>
            </a:r>
            <a:r>
              <a:rPr sz="2600" u="heavy" spc="10" dirty="0">
                <a:latin typeface="Calibri"/>
                <a:cs typeface="Calibri"/>
              </a:rPr>
              <a:t>balanced</a:t>
            </a:r>
            <a:r>
              <a:rPr sz="2600" u="heavy" spc="-4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if:</a:t>
            </a:r>
            <a:endParaRPr sz="2600">
              <a:latin typeface="Calibri"/>
              <a:cs typeface="Calibri"/>
            </a:endParaRPr>
          </a:p>
          <a:p>
            <a:pPr marL="499745" algn="ctr">
              <a:lnSpc>
                <a:spcPct val="100000"/>
              </a:lnSpc>
            </a:pPr>
            <a:r>
              <a:rPr sz="2650" i="1" spc="-10" dirty="0">
                <a:latin typeface="Calibri"/>
                <a:cs typeface="Calibri"/>
              </a:rPr>
              <a:t>every </a:t>
            </a:r>
            <a:r>
              <a:rPr sz="2650" i="1" spc="-20" dirty="0">
                <a:latin typeface="Calibri"/>
                <a:cs typeface="Calibri"/>
              </a:rPr>
              <a:t>vertex </a:t>
            </a:r>
            <a:r>
              <a:rPr sz="2650" spc="-10" dirty="0">
                <a:latin typeface="Calibri"/>
                <a:cs typeface="Calibri"/>
              </a:rPr>
              <a:t>in the </a:t>
            </a:r>
            <a:r>
              <a:rPr sz="2650" spc="-20" dirty="0">
                <a:latin typeface="Calibri"/>
                <a:cs typeface="Calibri"/>
              </a:rPr>
              <a:t>tree </a:t>
            </a:r>
            <a:r>
              <a:rPr sz="2650" spc="-10" dirty="0">
                <a:latin typeface="Calibri"/>
                <a:cs typeface="Calibri"/>
              </a:rPr>
              <a:t>is</a:t>
            </a:r>
            <a:r>
              <a:rPr sz="2650" spc="9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height‐balanced</a:t>
            </a:r>
            <a:endParaRPr sz="2650">
              <a:latin typeface="Calibri"/>
              <a:cs typeface="Calibri"/>
            </a:endParaRPr>
          </a:p>
          <a:p>
            <a:pPr marR="157480" algn="ctr">
              <a:lnSpc>
                <a:spcPct val="100000"/>
              </a:lnSpc>
              <a:spcBef>
                <a:spcPts val="2065"/>
              </a:spcBef>
            </a:pPr>
            <a:r>
              <a:rPr sz="3050" spc="10" dirty="0">
                <a:latin typeface="Calibri"/>
                <a:cs typeface="Calibri"/>
              </a:rPr>
              <a:t>x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41620" y="5190744"/>
            <a:ext cx="1852930" cy="1942464"/>
          </a:xfrm>
          <a:custGeom>
            <a:avLst/>
            <a:gdLst/>
            <a:ahLst/>
            <a:cxnLst/>
            <a:rect l="l" t="t" r="r" b="b"/>
            <a:pathLst>
              <a:path w="1852929" h="1942465">
                <a:moveTo>
                  <a:pt x="1852422" y="1942338"/>
                </a:moveTo>
                <a:lnTo>
                  <a:pt x="926591" y="0"/>
                </a:lnTo>
                <a:lnTo>
                  <a:pt x="0" y="1942338"/>
                </a:lnTo>
                <a:lnTo>
                  <a:pt x="1852422" y="1942338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21808" y="5171694"/>
            <a:ext cx="1892935" cy="1981200"/>
          </a:xfrm>
          <a:custGeom>
            <a:avLst/>
            <a:gdLst/>
            <a:ahLst/>
            <a:cxnLst/>
            <a:rect l="l" t="t" r="r" b="b"/>
            <a:pathLst>
              <a:path w="1892934" h="1981200">
                <a:moveTo>
                  <a:pt x="1892808" y="1959102"/>
                </a:moveTo>
                <a:lnTo>
                  <a:pt x="1889760" y="1953006"/>
                </a:lnTo>
                <a:lnTo>
                  <a:pt x="963929" y="11430"/>
                </a:lnTo>
                <a:lnTo>
                  <a:pt x="960119" y="4572"/>
                </a:lnTo>
                <a:lnTo>
                  <a:pt x="953261" y="0"/>
                </a:lnTo>
                <a:lnTo>
                  <a:pt x="938783" y="0"/>
                </a:lnTo>
                <a:lnTo>
                  <a:pt x="931925" y="4572"/>
                </a:lnTo>
                <a:lnTo>
                  <a:pt x="928877" y="11430"/>
                </a:lnTo>
                <a:lnTo>
                  <a:pt x="2286" y="1953006"/>
                </a:lnTo>
                <a:lnTo>
                  <a:pt x="0" y="1959102"/>
                </a:lnTo>
                <a:lnTo>
                  <a:pt x="0" y="1965960"/>
                </a:lnTo>
                <a:lnTo>
                  <a:pt x="3810" y="1972056"/>
                </a:lnTo>
                <a:lnTo>
                  <a:pt x="6858" y="1977389"/>
                </a:lnTo>
                <a:lnTo>
                  <a:pt x="12954" y="1981200"/>
                </a:lnTo>
                <a:lnTo>
                  <a:pt x="19812" y="1981200"/>
                </a:lnTo>
                <a:lnTo>
                  <a:pt x="19812" y="1942338"/>
                </a:lnTo>
                <a:lnTo>
                  <a:pt x="50424" y="1942338"/>
                </a:lnTo>
                <a:lnTo>
                  <a:pt x="928877" y="100908"/>
                </a:lnTo>
                <a:lnTo>
                  <a:pt x="928877" y="27431"/>
                </a:lnTo>
                <a:lnTo>
                  <a:pt x="963929" y="27431"/>
                </a:lnTo>
                <a:lnTo>
                  <a:pt x="963929" y="100908"/>
                </a:lnTo>
                <a:lnTo>
                  <a:pt x="1842383" y="1942338"/>
                </a:lnTo>
                <a:lnTo>
                  <a:pt x="1872234" y="1942338"/>
                </a:lnTo>
                <a:lnTo>
                  <a:pt x="1872234" y="1981200"/>
                </a:lnTo>
                <a:lnTo>
                  <a:pt x="1879092" y="1981200"/>
                </a:lnTo>
                <a:lnTo>
                  <a:pt x="1885188" y="1977389"/>
                </a:lnTo>
                <a:lnTo>
                  <a:pt x="1888998" y="1972056"/>
                </a:lnTo>
                <a:lnTo>
                  <a:pt x="1892045" y="1965959"/>
                </a:lnTo>
                <a:lnTo>
                  <a:pt x="1892808" y="1959102"/>
                </a:lnTo>
                <a:close/>
              </a:path>
              <a:path w="1892934" h="1981200">
                <a:moveTo>
                  <a:pt x="50424" y="1942338"/>
                </a:moveTo>
                <a:lnTo>
                  <a:pt x="19812" y="1942338"/>
                </a:lnTo>
                <a:lnTo>
                  <a:pt x="37338" y="1969770"/>
                </a:lnTo>
                <a:lnTo>
                  <a:pt x="50424" y="1942338"/>
                </a:lnTo>
                <a:close/>
              </a:path>
              <a:path w="1892934" h="1981200">
                <a:moveTo>
                  <a:pt x="1872234" y="1981200"/>
                </a:moveTo>
                <a:lnTo>
                  <a:pt x="1872234" y="1942338"/>
                </a:lnTo>
                <a:lnTo>
                  <a:pt x="1855470" y="1969770"/>
                </a:lnTo>
                <a:lnTo>
                  <a:pt x="1842383" y="1942338"/>
                </a:lnTo>
                <a:lnTo>
                  <a:pt x="50424" y="1942338"/>
                </a:lnTo>
                <a:lnTo>
                  <a:pt x="37338" y="1969770"/>
                </a:lnTo>
                <a:lnTo>
                  <a:pt x="19812" y="1942338"/>
                </a:lnTo>
                <a:lnTo>
                  <a:pt x="19812" y="1981200"/>
                </a:lnTo>
                <a:lnTo>
                  <a:pt x="1872234" y="1981200"/>
                </a:lnTo>
                <a:close/>
              </a:path>
              <a:path w="1892934" h="1981200">
                <a:moveTo>
                  <a:pt x="963929" y="27431"/>
                </a:moveTo>
                <a:lnTo>
                  <a:pt x="928877" y="27431"/>
                </a:lnTo>
                <a:lnTo>
                  <a:pt x="946404" y="64170"/>
                </a:lnTo>
                <a:lnTo>
                  <a:pt x="963929" y="27431"/>
                </a:lnTo>
                <a:close/>
              </a:path>
              <a:path w="1892934" h="1981200">
                <a:moveTo>
                  <a:pt x="946404" y="64170"/>
                </a:moveTo>
                <a:lnTo>
                  <a:pt x="928877" y="27431"/>
                </a:lnTo>
                <a:lnTo>
                  <a:pt x="928877" y="100908"/>
                </a:lnTo>
                <a:lnTo>
                  <a:pt x="946404" y="64170"/>
                </a:lnTo>
                <a:close/>
              </a:path>
              <a:path w="1892934" h="1981200">
                <a:moveTo>
                  <a:pt x="963929" y="100908"/>
                </a:moveTo>
                <a:lnTo>
                  <a:pt x="963929" y="27431"/>
                </a:lnTo>
                <a:lnTo>
                  <a:pt x="946404" y="64170"/>
                </a:lnTo>
                <a:lnTo>
                  <a:pt x="963929" y="100908"/>
                </a:lnTo>
                <a:close/>
              </a:path>
              <a:path w="1892934" h="1981200">
                <a:moveTo>
                  <a:pt x="1872234" y="1942338"/>
                </a:moveTo>
                <a:lnTo>
                  <a:pt x="1842383" y="1942338"/>
                </a:lnTo>
                <a:lnTo>
                  <a:pt x="1855470" y="1969770"/>
                </a:lnTo>
                <a:lnTo>
                  <a:pt x="1872234" y="1942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27504" y="5254752"/>
            <a:ext cx="2150745" cy="2254250"/>
          </a:xfrm>
          <a:custGeom>
            <a:avLst/>
            <a:gdLst/>
            <a:ahLst/>
            <a:cxnLst/>
            <a:rect l="l" t="t" r="r" b="b"/>
            <a:pathLst>
              <a:path w="2150745" h="2254250">
                <a:moveTo>
                  <a:pt x="2150364" y="2253996"/>
                </a:moveTo>
                <a:lnTo>
                  <a:pt x="1075181" y="0"/>
                </a:lnTo>
                <a:lnTo>
                  <a:pt x="0" y="2253996"/>
                </a:lnTo>
                <a:lnTo>
                  <a:pt x="2150364" y="2253996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07692" y="5235702"/>
            <a:ext cx="2190750" cy="2292985"/>
          </a:xfrm>
          <a:custGeom>
            <a:avLst/>
            <a:gdLst/>
            <a:ahLst/>
            <a:cxnLst/>
            <a:rect l="l" t="t" r="r" b="b"/>
            <a:pathLst>
              <a:path w="2190750" h="2292984">
                <a:moveTo>
                  <a:pt x="2190750" y="2270759"/>
                </a:moveTo>
                <a:lnTo>
                  <a:pt x="2187702" y="2265425"/>
                </a:lnTo>
                <a:lnTo>
                  <a:pt x="1112520" y="10667"/>
                </a:lnTo>
                <a:lnTo>
                  <a:pt x="1109471" y="3809"/>
                </a:lnTo>
                <a:lnTo>
                  <a:pt x="1102614" y="0"/>
                </a:lnTo>
                <a:lnTo>
                  <a:pt x="1087373" y="0"/>
                </a:lnTo>
                <a:lnTo>
                  <a:pt x="1081277" y="3809"/>
                </a:lnTo>
                <a:lnTo>
                  <a:pt x="1077467" y="10667"/>
                </a:lnTo>
                <a:lnTo>
                  <a:pt x="2286" y="2265425"/>
                </a:lnTo>
                <a:lnTo>
                  <a:pt x="0" y="2270759"/>
                </a:lnTo>
                <a:lnTo>
                  <a:pt x="0" y="2278379"/>
                </a:lnTo>
                <a:lnTo>
                  <a:pt x="3810" y="2283713"/>
                </a:lnTo>
                <a:lnTo>
                  <a:pt x="6858" y="2289047"/>
                </a:lnTo>
                <a:lnTo>
                  <a:pt x="13716" y="2292857"/>
                </a:lnTo>
                <a:lnTo>
                  <a:pt x="19812" y="2292857"/>
                </a:lnTo>
                <a:lnTo>
                  <a:pt x="19812" y="2253995"/>
                </a:lnTo>
                <a:lnTo>
                  <a:pt x="50423" y="2253995"/>
                </a:lnTo>
                <a:lnTo>
                  <a:pt x="1077467" y="100914"/>
                </a:lnTo>
                <a:lnTo>
                  <a:pt x="1077467" y="27431"/>
                </a:lnTo>
                <a:lnTo>
                  <a:pt x="1112520" y="27431"/>
                </a:lnTo>
                <a:lnTo>
                  <a:pt x="1112520" y="100914"/>
                </a:lnTo>
                <a:lnTo>
                  <a:pt x="2139564" y="2253995"/>
                </a:lnTo>
                <a:lnTo>
                  <a:pt x="2170176" y="2253995"/>
                </a:lnTo>
                <a:lnTo>
                  <a:pt x="2170176" y="2292857"/>
                </a:lnTo>
                <a:lnTo>
                  <a:pt x="2177034" y="2292857"/>
                </a:lnTo>
                <a:lnTo>
                  <a:pt x="2183130" y="2289047"/>
                </a:lnTo>
                <a:lnTo>
                  <a:pt x="2186940" y="2283713"/>
                </a:lnTo>
                <a:lnTo>
                  <a:pt x="2189988" y="2278379"/>
                </a:lnTo>
                <a:lnTo>
                  <a:pt x="2190750" y="2270759"/>
                </a:lnTo>
                <a:close/>
              </a:path>
              <a:path w="2190750" h="2292984">
                <a:moveTo>
                  <a:pt x="50423" y="2253995"/>
                </a:moveTo>
                <a:lnTo>
                  <a:pt x="19812" y="2253995"/>
                </a:lnTo>
                <a:lnTo>
                  <a:pt x="37338" y="2281427"/>
                </a:lnTo>
                <a:lnTo>
                  <a:pt x="50423" y="2253995"/>
                </a:lnTo>
                <a:close/>
              </a:path>
              <a:path w="2190750" h="2292984">
                <a:moveTo>
                  <a:pt x="2170176" y="2292857"/>
                </a:moveTo>
                <a:lnTo>
                  <a:pt x="2170176" y="2253995"/>
                </a:lnTo>
                <a:lnTo>
                  <a:pt x="2152650" y="2281427"/>
                </a:lnTo>
                <a:lnTo>
                  <a:pt x="2139564" y="2253995"/>
                </a:lnTo>
                <a:lnTo>
                  <a:pt x="50423" y="2253995"/>
                </a:lnTo>
                <a:lnTo>
                  <a:pt x="37338" y="2281427"/>
                </a:lnTo>
                <a:lnTo>
                  <a:pt x="19812" y="2253995"/>
                </a:lnTo>
                <a:lnTo>
                  <a:pt x="19812" y="2292857"/>
                </a:lnTo>
                <a:lnTo>
                  <a:pt x="2170176" y="2292857"/>
                </a:lnTo>
                <a:close/>
              </a:path>
              <a:path w="2190750" h="2292984">
                <a:moveTo>
                  <a:pt x="1112520" y="27431"/>
                </a:moveTo>
                <a:lnTo>
                  <a:pt x="1077467" y="27431"/>
                </a:lnTo>
                <a:lnTo>
                  <a:pt x="1094993" y="64173"/>
                </a:lnTo>
                <a:lnTo>
                  <a:pt x="1112520" y="27431"/>
                </a:lnTo>
                <a:close/>
              </a:path>
              <a:path w="2190750" h="2292984">
                <a:moveTo>
                  <a:pt x="1094993" y="64173"/>
                </a:moveTo>
                <a:lnTo>
                  <a:pt x="1077467" y="27431"/>
                </a:lnTo>
                <a:lnTo>
                  <a:pt x="1077467" y="100914"/>
                </a:lnTo>
                <a:lnTo>
                  <a:pt x="1094993" y="64173"/>
                </a:lnTo>
                <a:close/>
              </a:path>
              <a:path w="2190750" h="2292984">
                <a:moveTo>
                  <a:pt x="1112520" y="100914"/>
                </a:moveTo>
                <a:lnTo>
                  <a:pt x="1112520" y="27431"/>
                </a:lnTo>
                <a:lnTo>
                  <a:pt x="1094993" y="64173"/>
                </a:lnTo>
                <a:lnTo>
                  <a:pt x="1112520" y="100914"/>
                </a:lnTo>
                <a:close/>
              </a:path>
              <a:path w="2190750" h="2292984">
                <a:moveTo>
                  <a:pt x="2170176" y="2253995"/>
                </a:moveTo>
                <a:lnTo>
                  <a:pt x="2139564" y="2253995"/>
                </a:lnTo>
                <a:lnTo>
                  <a:pt x="2152650" y="2281427"/>
                </a:lnTo>
                <a:lnTo>
                  <a:pt x="2170176" y="22539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36997" y="4473702"/>
            <a:ext cx="1331595" cy="723900"/>
          </a:xfrm>
          <a:custGeom>
            <a:avLst/>
            <a:gdLst/>
            <a:ahLst/>
            <a:cxnLst/>
            <a:rect l="l" t="t" r="r" b="b"/>
            <a:pathLst>
              <a:path w="1331595" h="723900">
                <a:moveTo>
                  <a:pt x="1263747" y="681793"/>
                </a:moveTo>
                <a:lnTo>
                  <a:pt x="1243850" y="649785"/>
                </a:lnTo>
                <a:lnTo>
                  <a:pt x="17525" y="0"/>
                </a:lnTo>
                <a:lnTo>
                  <a:pt x="0" y="33527"/>
                </a:lnTo>
                <a:lnTo>
                  <a:pt x="1226283" y="683291"/>
                </a:lnTo>
                <a:lnTo>
                  <a:pt x="1263747" y="681793"/>
                </a:lnTo>
                <a:close/>
              </a:path>
              <a:path w="1331595" h="723900">
                <a:moveTo>
                  <a:pt x="1306068" y="718080"/>
                </a:moveTo>
                <a:lnTo>
                  <a:pt x="1306068" y="682751"/>
                </a:lnTo>
                <a:lnTo>
                  <a:pt x="1288542" y="716279"/>
                </a:lnTo>
                <a:lnTo>
                  <a:pt x="1226283" y="683291"/>
                </a:lnTo>
                <a:lnTo>
                  <a:pt x="1163574" y="685799"/>
                </a:lnTo>
                <a:lnTo>
                  <a:pt x="1145286" y="705611"/>
                </a:lnTo>
                <a:lnTo>
                  <a:pt x="1146881" y="713077"/>
                </a:lnTo>
                <a:lnTo>
                  <a:pt x="1151191" y="719042"/>
                </a:lnTo>
                <a:lnTo>
                  <a:pt x="1157501" y="722864"/>
                </a:lnTo>
                <a:lnTo>
                  <a:pt x="1165098" y="723899"/>
                </a:lnTo>
                <a:lnTo>
                  <a:pt x="1306068" y="718080"/>
                </a:lnTo>
                <a:close/>
              </a:path>
              <a:path w="1331595" h="723900">
                <a:moveTo>
                  <a:pt x="1331214" y="717041"/>
                </a:moveTo>
                <a:lnTo>
                  <a:pt x="1243584" y="576071"/>
                </a:lnTo>
                <a:lnTo>
                  <a:pt x="1238130" y="570404"/>
                </a:lnTo>
                <a:lnTo>
                  <a:pt x="1231392" y="567308"/>
                </a:lnTo>
                <a:lnTo>
                  <a:pt x="1224081" y="567070"/>
                </a:lnTo>
                <a:lnTo>
                  <a:pt x="1216914" y="569975"/>
                </a:lnTo>
                <a:lnTo>
                  <a:pt x="1211353" y="575107"/>
                </a:lnTo>
                <a:lnTo>
                  <a:pt x="1208436" y="581882"/>
                </a:lnTo>
                <a:lnTo>
                  <a:pt x="1208234" y="589371"/>
                </a:lnTo>
                <a:lnTo>
                  <a:pt x="1210818" y="596645"/>
                </a:lnTo>
                <a:lnTo>
                  <a:pt x="1243850" y="649785"/>
                </a:lnTo>
                <a:lnTo>
                  <a:pt x="1306068" y="682751"/>
                </a:lnTo>
                <a:lnTo>
                  <a:pt x="1306068" y="718080"/>
                </a:lnTo>
                <a:lnTo>
                  <a:pt x="1331214" y="717041"/>
                </a:lnTo>
                <a:close/>
              </a:path>
              <a:path w="1331595" h="723900">
                <a:moveTo>
                  <a:pt x="1296924" y="700244"/>
                </a:moveTo>
                <a:lnTo>
                  <a:pt x="1296924" y="680465"/>
                </a:lnTo>
                <a:lnTo>
                  <a:pt x="1280922" y="709421"/>
                </a:lnTo>
                <a:lnTo>
                  <a:pt x="1263747" y="681793"/>
                </a:lnTo>
                <a:lnTo>
                  <a:pt x="1226283" y="683291"/>
                </a:lnTo>
                <a:lnTo>
                  <a:pt x="1288542" y="716279"/>
                </a:lnTo>
                <a:lnTo>
                  <a:pt x="1296924" y="700244"/>
                </a:lnTo>
                <a:close/>
              </a:path>
              <a:path w="1331595" h="723900">
                <a:moveTo>
                  <a:pt x="1306068" y="682751"/>
                </a:moveTo>
                <a:lnTo>
                  <a:pt x="1243850" y="649785"/>
                </a:lnTo>
                <a:lnTo>
                  <a:pt x="1263747" y="681793"/>
                </a:lnTo>
                <a:lnTo>
                  <a:pt x="1296924" y="680465"/>
                </a:lnTo>
                <a:lnTo>
                  <a:pt x="1296924" y="700244"/>
                </a:lnTo>
                <a:lnTo>
                  <a:pt x="1306068" y="682751"/>
                </a:lnTo>
                <a:close/>
              </a:path>
              <a:path w="1331595" h="723900">
                <a:moveTo>
                  <a:pt x="1296924" y="680465"/>
                </a:moveTo>
                <a:lnTo>
                  <a:pt x="1263747" y="681793"/>
                </a:lnTo>
                <a:lnTo>
                  <a:pt x="1280922" y="709421"/>
                </a:lnTo>
                <a:lnTo>
                  <a:pt x="1296924" y="680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02685" y="4474464"/>
            <a:ext cx="1252855" cy="780415"/>
          </a:xfrm>
          <a:custGeom>
            <a:avLst/>
            <a:gdLst/>
            <a:ahLst/>
            <a:cxnLst/>
            <a:rect l="l" t="t" r="r" b="b"/>
            <a:pathLst>
              <a:path w="1252854" h="780414">
                <a:moveTo>
                  <a:pt x="114788" y="644354"/>
                </a:moveTo>
                <a:lnTo>
                  <a:pt x="114014" y="637127"/>
                </a:lnTo>
                <a:lnTo>
                  <a:pt x="110525" y="630614"/>
                </a:lnTo>
                <a:lnTo>
                  <a:pt x="104393" y="625601"/>
                </a:lnTo>
                <a:lnTo>
                  <a:pt x="97238" y="623256"/>
                </a:lnTo>
                <a:lnTo>
                  <a:pt x="90011" y="623982"/>
                </a:lnTo>
                <a:lnTo>
                  <a:pt x="83498" y="627423"/>
                </a:lnTo>
                <a:lnTo>
                  <a:pt x="78485" y="633221"/>
                </a:lnTo>
                <a:lnTo>
                  <a:pt x="0" y="780287"/>
                </a:lnTo>
                <a:lnTo>
                  <a:pt x="22859" y="779763"/>
                </a:lnTo>
                <a:lnTo>
                  <a:pt x="22859" y="743711"/>
                </a:lnTo>
                <a:lnTo>
                  <a:pt x="83292" y="706569"/>
                </a:lnTo>
                <a:lnTo>
                  <a:pt x="112775" y="651509"/>
                </a:lnTo>
                <a:lnTo>
                  <a:pt x="114788" y="644354"/>
                </a:lnTo>
                <a:close/>
              </a:path>
              <a:path w="1252854" h="780414">
                <a:moveTo>
                  <a:pt x="83292" y="706569"/>
                </a:moveTo>
                <a:lnTo>
                  <a:pt x="22859" y="743711"/>
                </a:lnTo>
                <a:lnTo>
                  <a:pt x="32003" y="758834"/>
                </a:lnTo>
                <a:lnTo>
                  <a:pt x="32003" y="740663"/>
                </a:lnTo>
                <a:lnTo>
                  <a:pt x="65444" y="739899"/>
                </a:lnTo>
                <a:lnTo>
                  <a:pt x="83292" y="706569"/>
                </a:lnTo>
                <a:close/>
              </a:path>
              <a:path w="1252854" h="780414">
                <a:moveTo>
                  <a:pt x="185165" y="756665"/>
                </a:moveTo>
                <a:lnTo>
                  <a:pt x="183570" y="749188"/>
                </a:lnTo>
                <a:lnTo>
                  <a:pt x="179260" y="743140"/>
                </a:lnTo>
                <a:lnTo>
                  <a:pt x="172950" y="739092"/>
                </a:lnTo>
                <a:lnTo>
                  <a:pt x="165353" y="737615"/>
                </a:lnTo>
                <a:lnTo>
                  <a:pt x="103605" y="739027"/>
                </a:lnTo>
                <a:lnTo>
                  <a:pt x="42671" y="776477"/>
                </a:lnTo>
                <a:lnTo>
                  <a:pt x="22859" y="743711"/>
                </a:lnTo>
                <a:lnTo>
                  <a:pt x="22859" y="779763"/>
                </a:lnTo>
                <a:lnTo>
                  <a:pt x="166115" y="776477"/>
                </a:lnTo>
                <a:lnTo>
                  <a:pt x="173593" y="774561"/>
                </a:lnTo>
                <a:lnTo>
                  <a:pt x="179641" y="770286"/>
                </a:lnTo>
                <a:lnTo>
                  <a:pt x="183689" y="764155"/>
                </a:lnTo>
                <a:lnTo>
                  <a:pt x="185165" y="756665"/>
                </a:lnTo>
                <a:close/>
              </a:path>
              <a:path w="1252854" h="780414">
                <a:moveTo>
                  <a:pt x="65444" y="739899"/>
                </a:moveTo>
                <a:lnTo>
                  <a:pt x="32003" y="740663"/>
                </a:lnTo>
                <a:lnTo>
                  <a:pt x="49529" y="769619"/>
                </a:lnTo>
                <a:lnTo>
                  <a:pt x="65444" y="739899"/>
                </a:lnTo>
                <a:close/>
              </a:path>
              <a:path w="1252854" h="780414">
                <a:moveTo>
                  <a:pt x="103605" y="739027"/>
                </a:moveTo>
                <a:lnTo>
                  <a:pt x="65444" y="739899"/>
                </a:lnTo>
                <a:lnTo>
                  <a:pt x="49529" y="769619"/>
                </a:lnTo>
                <a:lnTo>
                  <a:pt x="32003" y="740663"/>
                </a:lnTo>
                <a:lnTo>
                  <a:pt x="32003" y="758834"/>
                </a:lnTo>
                <a:lnTo>
                  <a:pt x="42671" y="776477"/>
                </a:lnTo>
                <a:lnTo>
                  <a:pt x="103605" y="739027"/>
                </a:lnTo>
                <a:close/>
              </a:path>
              <a:path w="1252854" h="780414">
                <a:moveTo>
                  <a:pt x="1252727" y="32765"/>
                </a:moveTo>
                <a:lnTo>
                  <a:pt x="1232915" y="0"/>
                </a:lnTo>
                <a:lnTo>
                  <a:pt x="83292" y="706569"/>
                </a:lnTo>
                <a:lnTo>
                  <a:pt x="65444" y="739899"/>
                </a:lnTo>
                <a:lnTo>
                  <a:pt x="103605" y="739027"/>
                </a:lnTo>
                <a:lnTo>
                  <a:pt x="1252727" y="32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73934" y="5192267"/>
            <a:ext cx="192405" cy="1941830"/>
          </a:xfrm>
          <a:custGeom>
            <a:avLst/>
            <a:gdLst/>
            <a:ahLst/>
            <a:cxnLst/>
            <a:rect l="l" t="t" r="r" b="b"/>
            <a:pathLst>
              <a:path w="192404" h="1941829">
                <a:moveTo>
                  <a:pt x="190261" y="172974"/>
                </a:moveTo>
                <a:lnTo>
                  <a:pt x="94249" y="0"/>
                </a:lnTo>
                <a:lnTo>
                  <a:pt x="2047" y="166116"/>
                </a:lnTo>
                <a:lnTo>
                  <a:pt x="0" y="172021"/>
                </a:lnTo>
                <a:lnTo>
                  <a:pt x="523" y="177926"/>
                </a:lnTo>
                <a:lnTo>
                  <a:pt x="3333" y="183261"/>
                </a:lnTo>
                <a:lnTo>
                  <a:pt x="8143" y="187452"/>
                </a:lnTo>
                <a:lnTo>
                  <a:pt x="15763" y="191262"/>
                </a:lnTo>
                <a:lnTo>
                  <a:pt x="24907" y="188976"/>
                </a:lnTo>
                <a:lnTo>
                  <a:pt x="29479" y="181356"/>
                </a:lnTo>
                <a:lnTo>
                  <a:pt x="78247" y="93289"/>
                </a:lnTo>
                <a:lnTo>
                  <a:pt x="78247" y="32004"/>
                </a:lnTo>
                <a:lnTo>
                  <a:pt x="109489" y="32004"/>
                </a:lnTo>
                <a:lnTo>
                  <a:pt x="109489" y="91913"/>
                </a:lnTo>
                <a:lnTo>
                  <a:pt x="159019" y="181356"/>
                </a:lnTo>
                <a:lnTo>
                  <a:pt x="162829" y="188976"/>
                </a:lnTo>
                <a:lnTo>
                  <a:pt x="172735" y="191262"/>
                </a:lnTo>
                <a:lnTo>
                  <a:pt x="180355" y="187452"/>
                </a:lnTo>
                <a:lnTo>
                  <a:pt x="187975" y="182880"/>
                </a:lnTo>
                <a:lnTo>
                  <a:pt x="190261" y="172974"/>
                </a:lnTo>
                <a:close/>
              </a:path>
              <a:path w="192404" h="1941829">
                <a:moveTo>
                  <a:pt x="109489" y="91913"/>
                </a:moveTo>
                <a:lnTo>
                  <a:pt x="109489" y="32004"/>
                </a:lnTo>
                <a:lnTo>
                  <a:pt x="78247" y="32004"/>
                </a:lnTo>
                <a:lnTo>
                  <a:pt x="78247" y="93289"/>
                </a:lnTo>
                <a:lnTo>
                  <a:pt x="80533" y="89161"/>
                </a:lnTo>
                <a:lnTo>
                  <a:pt x="80533" y="39624"/>
                </a:lnTo>
                <a:lnTo>
                  <a:pt x="107965" y="39624"/>
                </a:lnTo>
                <a:lnTo>
                  <a:pt x="107965" y="89161"/>
                </a:lnTo>
                <a:lnTo>
                  <a:pt x="109489" y="91913"/>
                </a:lnTo>
                <a:close/>
              </a:path>
              <a:path w="192404" h="1941829">
                <a:moveTo>
                  <a:pt x="109489" y="126492"/>
                </a:moveTo>
                <a:lnTo>
                  <a:pt x="109489" y="91913"/>
                </a:lnTo>
                <a:lnTo>
                  <a:pt x="94249" y="64392"/>
                </a:lnTo>
                <a:lnTo>
                  <a:pt x="78247" y="93289"/>
                </a:lnTo>
                <a:lnTo>
                  <a:pt x="78247" y="126492"/>
                </a:lnTo>
                <a:lnTo>
                  <a:pt x="109489" y="126492"/>
                </a:lnTo>
                <a:close/>
              </a:path>
              <a:path w="192404" h="1941829">
                <a:moveTo>
                  <a:pt x="110251" y="252222"/>
                </a:moveTo>
                <a:lnTo>
                  <a:pt x="109489" y="157734"/>
                </a:lnTo>
                <a:lnTo>
                  <a:pt x="78247" y="157734"/>
                </a:lnTo>
                <a:lnTo>
                  <a:pt x="78247" y="252222"/>
                </a:lnTo>
                <a:lnTo>
                  <a:pt x="110251" y="252222"/>
                </a:lnTo>
                <a:close/>
              </a:path>
              <a:path w="192404" h="1941829">
                <a:moveTo>
                  <a:pt x="107965" y="39624"/>
                </a:moveTo>
                <a:lnTo>
                  <a:pt x="80533" y="39624"/>
                </a:lnTo>
                <a:lnTo>
                  <a:pt x="94249" y="64392"/>
                </a:lnTo>
                <a:lnTo>
                  <a:pt x="107965" y="39624"/>
                </a:lnTo>
                <a:close/>
              </a:path>
              <a:path w="192404" h="1941829">
                <a:moveTo>
                  <a:pt x="94249" y="64392"/>
                </a:moveTo>
                <a:lnTo>
                  <a:pt x="80533" y="39624"/>
                </a:lnTo>
                <a:lnTo>
                  <a:pt x="80533" y="89161"/>
                </a:lnTo>
                <a:lnTo>
                  <a:pt x="94249" y="64392"/>
                </a:lnTo>
                <a:close/>
              </a:path>
              <a:path w="192404" h="1941829">
                <a:moveTo>
                  <a:pt x="107965" y="89161"/>
                </a:moveTo>
                <a:lnTo>
                  <a:pt x="107965" y="39624"/>
                </a:lnTo>
                <a:lnTo>
                  <a:pt x="94249" y="64392"/>
                </a:lnTo>
                <a:lnTo>
                  <a:pt x="107965" y="89161"/>
                </a:lnTo>
                <a:close/>
              </a:path>
              <a:path w="192404" h="1941829">
                <a:moveTo>
                  <a:pt x="110251" y="377952"/>
                </a:moveTo>
                <a:lnTo>
                  <a:pt x="110251" y="283464"/>
                </a:lnTo>
                <a:lnTo>
                  <a:pt x="78247" y="283464"/>
                </a:lnTo>
                <a:lnTo>
                  <a:pt x="78247" y="377952"/>
                </a:lnTo>
                <a:lnTo>
                  <a:pt x="110251" y="377952"/>
                </a:lnTo>
                <a:close/>
              </a:path>
              <a:path w="192404" h="1941829">
                <a:moveTo>
                  <a:pt x="110251" y="503682"/>
                </a:moveTo>
                <a:lnTo>
                  <a:pt x="110251" y="409194"/>
                </a:lnTo>
                <a:lnTo>
                  <a:pt x="78247" y="409194"/>
                </a:lnTo>
                <a:lnTo>
                  <a:pt x="79009" y="503682"/>
                </a:lnTo>
                <a:lnTo>
                  <a:pt x="110251" y="503682"/>
                </a:lnTo>
                <a:close/>
              </a:path>
              <a:path w="192404" h="1941829">
                <a:moveTo>
                  <a:pt x="110251" y="629412"/>
                </a:moveTo>
                <a:lnTo>
                  <a:pt x="110251" y="534924"/>
                </a:lnTo>
                <a:lnTo>
                  <a:pt x="79009" y="534924"/>
                </a:lnTo>
                <a:lnTo>
                  <a:pt x="79009" y="629412"/>
                </a:lnTo>
                <a:lnTo>
                  <a:pt x="110251" y="629412"/>
                </a:lnTo>
                <a:close/>
              </a:path>
              <a:path w="192404" h="1941829">
                <a:moveTo>
                  <a:pt x="110251" y="755142"/>
                </a:moveTo>
                <a:lnTo>
                  <a:pt x="110251" y="660654"/>
                </a:lnTo>
                <a:lnTo>
                  <a:pt x="79009" y="660654"/>
                </a:lnTo>
                <a:lnTo>
                  <a:pt x="79009" y="755142"/>
                </a:lnTo>
                <a:lnTo>
                  <a:pt x="110251" y="755142"/>
                </a:lnTo>
                <a:close/>
              </a:path>
              <a:path w="192404" h="1941829">
                <a:moveTo>
                  <a:pt x="110251" y="880872"/>
                </a:moveTo>
                <a:lnTo>
                  <a:pt x="110251" y="786384"/>
                </a:lnTo>
                <a:lnTo>
                  <a:pt x="79009" y="786384"/>
                </a:lnTo>
                <a:lnTo>
                  <a:pt x="79009" y="880872"/>
                </a:lnTo>
                <a:lnTo>
                  <a:pt x="110251" y="880872"/>
                </a:lnTo>
                <a:close/>
              </a:path>
              <a:path w="192404" h="1941829">
                <a:moveTo>
                  <a:pt x="110251" y="1006602"/>
                </a:moveTo>
                <a:lnTo>
                  <a:pt x="110251" y="912114"/>
                </a:lnTo>
                <a:lnTo>
                  <a:pt x="79009" y="912114"/>
                </a:lnTo>
                <a:lnTo>
                  <a:pt x="79009" y="1006602"/>
                </a:lnTo>
                <a:lnTo>
                  <a:pt x="110251" y="1006602"/>
                </a:lnTo>
                <a:close/>
              </a:path>
              <a:path w="192404" h="1941829">
                <a:moveTo>
                  <a:pt x="111013" y="1132332"/>
                </a:moveTo>
                <a:lnTo>
                  <a:pt x="110251" y="1037844"/>
                </a:lnTo>
                <a:lnTo>
                  <a:pt x="79009" y="1037844"/>
                </a:lnTo>
                <a:lnTo>
                  <a:pt x="79009" y="1132332"/>
                </a:lnTo>
                <a:lnTo>
                  <a:pt x="111013" y="1132332"/>
                </a:lnTo>
                <a:close/>
              </a:path>
              <a:path w="192404" h="1941829">
                <a:moveTo>
                  <a:pt x="111013" y="1258062"/>
                </a:moveTo>
                <a:lnTo>
                  <a:pt x="111013" y="1163574"/>
                </a:lnTo>
                <a:lnTo>
                  <a:pt x="79009" y="1163574"/>
                </a:lnTo>
                <a:lnTo>
                  <a:pt x="79009" y="1258062"/>
                </a:lnTo>
                <a:lnTo>
                  <a:pt x="111013" y="1258062"/>
                </a:lnTo>
                <a:close/>
              </a:path>
              <a:path w="192404" h="1941829">
                <a:moveTo>
                  <a:pt x="111013" y="1383792"/>
                </a:moveTo>
                <a:lnTo>
                  <a:pt x="111013" y="1289304"/>
                </a:lnTo>
                <a:lnTo>
                  <a:pt x="79009" y="1289304"/>
                </a:lnTo>
                <a:lnTo>
                  <a:pt x="79771" y="1383792"/>
                </a:lnTo>
                <a:lnTo>
                  <a:pt x="111013" y="1383792"/>
                </a:lnTo>
                <a:close/>
              </a:path>
              <a:path w="192404" h="1941829">
                <a:moveTo>
                  <a:pt x="111013" y="1509522"/>
                </a:moveTo>
                <a:lnTo>
                  <a:pt x="111013" y="1415034"/>
                </a:lnTo>
                <a:lnTo>
                  <a:pt x="79771" y="1415034"/>
                </a:lnTo>
                <a:lnTo>
                  <a:pt x="79771" y="1509522"/>
                </a:lnTo>
                <a:lnTo>
                  <a:pt x="111013" y="1509522"/>
                </a:lnTo>
                <a:close/>
              </a:path>
              <a:path w="192404" h="1941829">
                <a:moveTo>
                  <a:pt x="111013" y="1635252"/>
                </a:moveTo>
                <a:lnTo>
                  <a:pt x="111013" y="1540764"/>
                </a:lnTo>
                <a:lnTo>
                  <a:pt x="79771" y="1540764"/>
                </a:lnTo>
                <a:lnTo>
                  <a:pt x="79771" y="1635252"/>
                </a:lnTo>
                <a:lnTo>
                  <a:pt x="111013" y="1635252"/>
                </a:lnTo>
                <a:close/>
              </a:path>
              <a:path w="192404" h="1941829">
                <a:moveTo>
                  <a:pt x="95773" y="1877183"/>
                </a:moveTo>
                <a:lnTo>
                  <a:pt x="31003" y="1760220"/>
                </a:lnTo>
                <a:lnTo>
                  <a:pt x="26431" y="1752600"/>
                </a:lnTo>
                <a:lnTo>
                  <a:pt x="16525" y="1750314"/>
                </a:lnTo>
                <a:lnTo>
                  <a:pt x="9667" y="1754124"/>
                </a:lnTo>
                <a:lnTo>
                  <a:pt x="4857" y="1758422"/>
                </a:lnTo>
                <a:lnTo>
                  <a:pt x="2047" y="1763934"/>
                </a:lnTo>
                <a:lnTo>
                  <a:pt x="1524" y="1769875"/>
                </a:lnTo>
                <a:lnTo>
                  <a:pt x="3571" y="1775460"/>
                </a:lnTo>
                <a:lnTo>
                  <a:pt x="79771" y="1912745"/>
                </a:lnTo>
                <a:lnTo>
                  <a:pt x="79771" y="1886712"/>
                </a:lnTo>
                <a:lnTo>
                  <a:pt x="90497" y="1886712"/>
                </a:lnTo>
                <a:lnTo>
                  <a:pt x="95773" y="1877183"/>
                </a:lnTo>
                <a:close/>
              </a:path>
              <a:path w="192404" h="1941829">
                <a:moveTo>
                  <a:pt x="111013" y="1760982"/>
                </a:moveTo>
                <a:lnTo>
                  <a:pt x="111013" y="1666494"/>
                </a:lnTo>
                <a:lnTo>
                  <a:pt x="79771" y="1666494"/>
                </a:lnTo>
                <a:lnTo>
                  <a:pt x="79771" y="1760982"/>
                </a:lnTo>
                <a:lnTo>
                  <a:pt x="111013" y="1760982"/>
                </a:lnTo>
                <a:close/>
              </a:path>
              <a:path w="192404" h="1941829">
                <a:moveTo>
                  <a:pt x="111013" y="1849662"/>
                </a:moveTo>
                <a:lnTo>
                  <a:pt x="111013" y="1792224"/>
                </a:lnTo>
                <a:lnTo>
                  <a:pt x="79771" y="1792224"/>
                </a:lnTo>
                <a:lnTo>
                  <a:pt x="79771" y="1848286"/>
                </a:lnTo>
                <a:lnTo>
                  <a:pt x="95773" y="1877183"/>
                </a:lnTo>
                <a:lnTo>
                  <a:pt x="111013" y="1849662"/>
                </a:lnTo>
                <a:close/>
              </a:path>
              <a:path w="192404" h="1941829">
                <a:moveTo>
                  <a:pt x="90497" y="1886712"/>
                </a:moveTo>
                <a:lnTo>
                  <a:pt x="79771" y="1886712"/>
                </a:lnTo>
                <a:lnTo>
                  <a:pt x="79771" y="1912745"/>
                </a:lnTo>
                <a:lnTo>
                  <a:pt x="82057" y="1916864"/>
                </a:lnTo>
                <a:lnTo>
                  <a:pt x="82057" y="1901952"/>
                </a:lnTo>
                <a:lnTo>
                  <a:pt x="90497" y="1886712"/>
                </a:lnTo>
                <a:close/>
              </a:path>
              <a:path w="192404" h="1941829">
                <a:moveTo>
                  <a:pt x="109489" y="1901952"/>
                </a:moveTo>
                <a:lnTo>
                  <a:pt x="101050" y="1886712"/>
                </a:lnTo>
                <a:lnTo>
                  <a:pt x="90497" y="1886712"/>
                </a:lnTo>
                <a:lnTo>
                  <a:pt x="82057" y="1901952"/>
                </a:lnTo>
                <a:lnTo>
                  <a:pt x="109489" y="1901952"/>
                </a:lnTo>
                <a:close/>
              </a:path>
              <a:path w="192404" h="1941829">
                <a:moveTo>
                  <a:pt x="109489" y="1916864"/>
                </a:moveTo>
                <a:lnTo>
                  <a:pt x="109489" y="1901952"/>
                </a:lnTo>
                <a:lnTo>
                  <a:pt x="82057" y="1901952"/>
                </a:lnTo>
                <a:lnTo>
                  <a:pt x="82057" y="1916864"/>
                </a:lnTo>
                <a:lnTo>
                  <a:pt x="95773" y="1941576"/>
                </a:lnTo>
                <a:lnTo>
                  <a:pt x="109489" y="1916864"/>
                </a:lnTo>
                <a:close/>
              </a:path>
              <a:path w="192404" h="1941829">
                <a:moveTo>
                  <a:pt x="101050" y="1886712"/>
                </a:moveTo>
                <a:lnTo>
                  <a:pt x="95773" y="1877183"/>
                </a:lnTo>
                <a:lnTo>
                  <a:pt x="90497" y="1886712"/>
                </a:lnTo>
                <a:lnTo>
                  <a:pt x="101050" y="1886712"/>
                </a:lnTo>
                <a:close/>
              </a:path>
              <a:path w="192404" h="1941829">
                <a:moveTo>
                  <a:pt x="191785" y="1767840"/>
                </a:moveTo>
                <a:lnTo>
                  <a:pt x="189499" y="1758696"/>
                </a:lnTo>
                <a:lnTo>
                  <a:pt x="181879" y="1754124"/>
                </a:lnTo>
                <a:lnTo>
                  <a:pt x="174259" y="1750314"/>
                </a:lnTo>
                <a:lnTo>
                  <a:pt x="164353" y="1752600"/>
                </a:lnTo>
                <a:lnTo>
                  <a:pt x="160543" y="1760220"/>
                </a:lnTo>
                <a:lnTo>
                  <a:pt x="95773" y="1877183"/>
                </a:lnTo>
                <a:lnTo>
                  <a:pt x="101050" y="1886712"/>
                </a:lnTo>
                <a:lnTo>
                  <a:pt x="111013" y="1886712"/>
                </a:lnTo>
                <a:lnTo>
                  <a:pt x="111013" y="1914118"/>
                </a:lnTo>
                <a:lnTo>
                  <a:pt x="187975" y="1775460"/>
                </a:lnTo>
                <a:lnTo>
                  <a:pt x="191785" y="1767840"/>
                </a:lnTo>
                <a:close/>
              </a:path>
              <a:path w="192404" h="1941829">
                <a:moveTo>
                  <a:pt x="111013" y="1914118"/>
                </a:moveTo>
                <a:lnTo>
                  <a:pt x="111013" y="1886712"/>
                </a:lnTo>
                <a:lnTo>
                  <a:pt x="101050" y="1886712"/>
                </a:lnTo>
                <a:lnTo>
                  <a:pt x="109489" y="1901952"/>
                </a:lnTo>
                <a:lnTo>
                  <a:pt x="109489" y="1916864"/>
                </a:lnTo>
                <a:lnTo>
                  <a:pt x="111013" y="1914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8310" y="5255514"/>
            <a:ext cx="194310" cy="2254885"/>
          </a:xfrm>
          <a:custGeom>
            <a:avLst/>
            <a:gdLst/>
            <a:ahLst/>
            <a:cxnLst/>
            <a:rect l="l" t="t" r="r" b="b"/>
            <a:pathLst>
              <a:path w="194310" h="2254884">
                <a:moveTo>
                  <a:pt x="192785" y="173736"/>
                </a:moveTo>
                <a:lnTo>
                  <a:pt x="188975" y="166115"/>
                </a:lnTo>
                <a:lnTo>
                  <a:pt x="96012" y="0"/>
                </a:lnTo>
                <a:lnTo>
                  <a:pt x="3809" y="166115"/>
                </a:lnTo>
                <a:lnTo>
                  <a:pt x="0" y="173736"/>
                </a:lnTo>
                <a:lnTo>
                  <a:pt x="2285" y="183641"/>
                </a:lnTo>
                <a:lnTo>
                  <a:pt x="9906" y="187451"/>
                </a:lnTo>
                <a:lnTo>
                  <a:pt x="15918" y="189499"/>
                </a:lnTo>
                <a:lnTo>
                  <a:pt x="22002" y="188975"/>
                </a:lnTo>
                <a:lnTo>
                  <a:pt x="27372" y="186166"/>
                </a:lnTo>
                <a:lnTo>
                  <a:pt x="31241" y="181356"/>
                </a:lnTo>
                <a:lnTo>
                  <a:pt x="80771" y="91913"/>
                </a:lnTo>
                <a:lnTo>
                  <a:pt x="80771" y="32003"/>
                </a:lnTo>
                <a:lnTo>
                  <a:pt x="112013" y="32003"/>
                </a:lnTo>
                <a:lnTo>
                  <a:pt x="112013" y="92773"/>
                </a:lnTo>
                <a:lnTo>
                  <a:pt x="161544" y="181356"/>
                </a:lnTo>
                <a:lnTo>
                  <a:pt x="165413" y="186166"/>
                </a:lnTo>
                <a:lnTo>
                  <a:pt x="170783" y="188975"/>
                </a:lnTo>
                <a:lnTo>
                  <a:pt x="176867" y="189499"/>
                </a:lnTo>
                <a:lnTo>
                  <a:pt x="182879" y="187451"/>
                </a:lnTo>
                <a:lnTo>
                  <a:pt x="190500" y="182880"/>
                </a:lnTo>
                <a:lnTo>
                  <a:pt x="192785" y="173736"/>
                </a:lnTo>
                <a:close/>
              </a:path>
              <a:path w="194310" h="2254884">
                <a:moveTo>
                  <a:pt x="112013" y="92773"/>
                </a:moveTo>
                <a:lnTo>
                  <a:pt x="112013" y="32003"/>
                </a:lnTo>
                <a:lnTo>
                  <a:pt x="80771" y="32003"/>
                </a:lnTo>
                <a:lnTo>
                  <a:pt x="80771" y="91913"/>
                </a:lnTo>
                <a:lnTo>
                  <a:pt x="82295" y="89161"/>
                </a:lnTo>
                <a:lnTo>
                  <a:pt x="82295" y="39624"/>
                </a:lnTo>
                <a:lnTo>
                  <a:pt x="109727" y="39624"/>
                </a:lnTo>
                <a:lnTo>
                  <a:pt x="109727" y="88685"/>
                </a:lnTo>
                <a:lnTo>
                  <a:pt x="112013" y="92773"/>
                </a:lnTo>
                <a:close/>
              </a:path>
              <a:path w="194310" h="2254884">
                <a:moveTo>
                  <a:pt x="112013" y="126491"/>
                </a:moveTo>
                <a:lnTo>
                  <a:pt x="112013" y="92773"/>
                </a:lnTo>
                <a:lnTo>
                  <a:pt x="96078" y="64273"/>
                </a:lnTo>
                <a:lnTo>
                  <a:pt x="80771" y="91913"/>
                </a:lnTo>
                <a:lnTo>
                  <a:pt x="80771" y="126491"/>
                </a:lnTo>
                <a:lnTo>
                  <a:pt x="112013" y="126491"/>
                </a:lnTo>
                <a:close/>
              </a:path>
              <a:path w="194310" h="2254884">
                <a:moveTo>
                  <a:pt x="112013" y="252222"/>
                </a:moveTo>
                <a:lnTo>
                  <a:pt x="112013" y="157734"/>
                </a:lnTo>
                <a:lnTo>
                  <a:pt x="80771" y="157734"/>
                </a:lnTo>
                <a:lnTo>
                  <a:pt x="80771" y="252222"/>
                </a:lnTo>
                <a:lnTo>
                  <a:pt x="112013" y="252222"/>
                </a:lnTo>
                <a:close/>
              </a:path>
              <a:path w="194310" h="2254884">
                <a:moveTo>
                  <a:pt x="109727" y="39624"/>
                </a:moveTo>
                <a:lnTo>
                  <a:pt x="82295" y="39624"/>
                </a:lnTo>
                <a:lnTo>
                  <a:pt x="96078" y="64273"/>
                </a:lnTo>
                <a:lnTo>
                  <a:pt x="109727" y="39624"/>
                </a:lnTo>
                <a:close/>
              </a:path>
              <a:path w="194310" h="2254884">
                <a:moveTo>
                  <a:pt x="96078" y="64273"/>
                </a:moveTo>
                <a:lnTo>
                  <a:pt x="82295" y="39624"/>
                </a:lnTo>
                <a:lnTo>
                  <a:pt x="82295" y="89161"/>
                </a:lnTo>
                <a:lnTo>
                  <a:pt x="96078" y="64273"/>
                </a:lnTo>
                <a:close/>
              </a:path>
              <a:path w="194310" h="2254884">
                <a:moveTo>
                  <a:pt x="109727" y="88685"/>
                </a:moveTo>
                <a:lnTo>
                  <a:pt x="109727" y="39624"/>
                </a:lnTo>
                <a:lnTo>
                  <a:pt x="96078" y="64273"/>
                </a:lnTo>
                <a:lnTo>
                  <a:pt x="109727" y="88685"/>
                </a:lnTo>
                <a:close/>
              </a:path>
              <a:path w="194310" h="2254884">
                <a:moveTo>
                  <a:pt x="112013" y="377951"/>
                </a:moveTo>
                <a:lnTo>
                  <a:pt x="112013" y="283463"/>
                </a:lnTo>
                <a:lnTo>
                  <a:pt x="80771" y="283463"/>
                </a:lnTo>
                <a:lnTo>
                  <a:pt x="80771" y="377951"/>
                </a:lnTo>
                <a:lnTo>
                  <a:pt x="112013" y="377951"/>
                </a:lnTo>
                <a:close/>
              </a:path>
              <a:path w="194310" h="2254884">
                <a:moveTo>
                  <a:pt x="112013" y="503682"/>
                </a:moveTo>
                <a:lnTo>
                  <a:pt x="112013" y="409194"/>
                </a:lnTo>
                <a:lnTo>
                  <a:pt x="80771" y="409194"/>
                </a:lnTo>
                <a:lnTo>
                  <a:pt x="80771" y="503682"/>
                </a:lnTo>
                <a:lnTo>
                  <a:pt x="112013" y="503682"/>
                </a:lnTo>
                <a:close/>
              </a:path>
              <a:path w="194310" h="2254884">
                <a:moveTo>
                  <a:pt x="112775" y="629412"/>
                </a:moveTo>
                <a:lnTo>
                  <a:pt x="112013" y="534924"/>
                </a:lnTo>
                <a:lnTo>
                  <a:pt x="80771" y="534924"/>
                </a:lnTo>
                <a:lnTo>
                  <a:pt x="80771" y="629412"/>
                </a:lnTo>
                <a:lnTo>
                  <a:pt x="112775" y="629412"/>
                </a:lnTo>
                <a:close/>
              </a:path>
              <a:path w="194310" h="2254884">
                <a:moveTo>
                  <a:pt x="112775" y="755141"/>
                </a:moveTo>
                <a:lnTo>
                  <a:pt x="112775" y="660653"/>
                </a:lnTo>
                <a:lnTo>
                  <a:pt x="80771" y="660653"/>
                </a:lnTo>
                <a:lnTo>
                  <a:pt x="80771" y="755141"/>
                </a:lnTo>
                <a:lnTo>
                  <a:pt x="112775" y="755141"/>
                </a:lnTo>
                <a:close/>
              </a:path>
              <a:path w="194310" h="2254884">
                <a:moveTo>
                  <a:pt x="112775" y="880872"/>
                </a:moveTo>
                <a:lnTo>
                  <a:pt x="112775" y="786384"/>
                </a:lnTo>
                <a:lnTo>
                  <a:pt x="80771" y="786384"/>
                </a:lnTo>
                <a:lnTo>
                  <a:pt x="81533" y="880872"/>
                </a:lnTo>
                <a:lnTo>
                  <a:pt x="112775" y="880872"/>
                </a:lnTo>
                <a:close/>
              </a:path>
              <a:path w="194310" h="2254884">
                <a:moveTo>
                  <a:pt x="112775" y="1006601"/>
                </a:moveTo>
                <a:lnTo>
                  <a:pt x="112775" y="912113"/>
                </a:lnTo>
                <a:lnTo>
                  <a:pt x="81533" y="912113"/>
                </a:lnTo>
                <a:lnTo>
                  <a:pt x="81533" y="1006601"/>
                </a:lnTo>
                <a:lnTo>
                  <a:pt x="112775" y="1006601"/>
                </a:lnTo>
                <a:close/>
              </a:path>
              <a:path w="194310" h="2254884">
                <a:moveTo>
                  <a:pt x="112775" y="1132332"/>
                </a:moveTo>
                <a:lnTo>
                  <a:pt x="112775" y="1037844"/>
                </a:lnTo>
                <a:lnTo>
                  <a:pt x="81533" y="1037844"/>
                </a:lnTo>
                <a:lnTo>
                  <a:pt x="81533" y="1132332"/>
                </a:lnTo>
                <a:lnTo>
                  <a:pt x="112775" y="1132332"/>
                </a:lnTo>
                <a:close/>
              </a:path>
              <a:path w="194310" h="2254884">
                <a:moveTo>
                  <a:pt x="112775" y="1258062"/>
                </a:moveTo>
                <a:lnTo>
                  <a:pt x="112775" y="1163574"/>
                </a:lnTo>
                <a:lnTo>
                  <a:pt x="81533" y="1163574"/>
                </a:lnTo>
                <a:lnTo>
                  <a:pt x="81533" y="1258062"/>
                </a:lnTo>
                <a:lnTo>
                  <a:pt x="112775" y="1258062"/>
                </a:lnTo>
                <a:close/>
              </a:path>
              <a:path w="194310" h="2254884">
                <a:moveTo>
                  <a:pt x="112775" y="1383792"/>
                </a:moveTo>
                <a:lnTo>
                  <a:pt x="112775" y="1289304"/>
                </a:lnTo>
                <a:lnTo>
                  <a:pt x="81533" y="1289304"/>
                </a:lnTo>
                <a:lnTo>
                  <a:pt x="81533" y="1383792"/>
                </a:lnTo>
                <a:lnTo>
                  <a:pt x="112775" y="1383792"/>
                </a:lnTo>
                <a:close/>
              </a:path>
              <a:path w="194310" h="2254884">
                <a:moveTo>
                  <a:pt x="112775" y="1509522"/>
                </a:moveTo>
                <a:lnTo>
                  <a:pt x="112775" y="1415034"/>
                </a:lnTo>
                <a:lnTo>
                  <a:pt x="81533" y="1415034"/>
                </a:lnTo>
                <a:lnTo>
                  <a:pt x="81533" y="1509522"/>
                </a:lnTo>
                <a:lnTo>
                  <a:pt x="112775" y="1509522"/>
                </a:lnTo>
                <a:close/>
              </a:path>
              <a:path w="194310" h="2254884">
                <a:moveTo>
                  <a:pt x="113537" y="1635252"/>
                </a:moveTo>
                <a:lnTo>
                  <a:pt x="113537" y="1540764"/>
                </a:lnTo>
                <a:lnTo>
                  <a:pt x="81533" y="1540764"/>
                </a:lnTo>
                <a:lnTo>
                  <a:pt x="81533" y="1635252"/>
                </a:lnTo>
                <a:lnTo>
                  <a:pt x="113537" y="1635252"/>
                </a:lnTo>
                <a:close/>
              </a:path>
              <a:path w="194310" h="2254884">
                <a:moveTo>
                  <a:pt x="113537" y="1760983"/>
                </a:moveTo>
                <a:lnTo>
                  <a:pt x="113537" y="1666493"/>
                </a:lnTo>
                <a:lnTo>
                  <a:pt x="81533" y="1666493"/>
                </a:lnTo>
                <a:lnTo>
                  <a:pt x="81533" y="1760983"/>
                </a:lnTo>
                <a:lnTo>
                  <a:pt x="113537" y="1760983"/>
                </a:lnTo>
                <a:close/>
              </a:path>
              <a:path w="194310" h="2254884">
                <a:moveTo>
                  <a:pt x="113537" y="1886712"/>
                </a:moveTo>
                <a:lnTo>
                  <a:pt x="113537" y="1792224"/>
                </a:lnTo>
                <a:lnTo>
                  <a:pt x="82295" y="1792224"/>
                </a:lnTo>
                <a:lnTo>
                  <a:pt x="82295" y="1886712"/>
                </a:lnTo>
                <a:lnTo>
                  <a:pt x="113537" y="1886712"/>
                </a:lnTo>
                <a:close/>
              </a:path>
              <a:path w="194310" h="2254884">
                <a:moveTo>
                  <a:pt x="113537" y="2012440"/>
                </a:moveTo>
                <a:lnTo>
                  <a:pt x="113537" y="1917954"/>
                </a:lnTo>
                <a:lnTo>
                  <a:pt x="82295" y="1917954"/>
                </a:lnTo>
                <a:lnTo>
                  <a:pt x="82295" y="2012440"/>
                </a:lnTo>
                <a:lnTo>
                  <a:pt x="113537" y="2012440"/>
                </a:lnTo>
                <a:close/>
              </a:path>
              <a:path w="194310" h="2254884">
                <a:moveTo>
                  <a:pt x="86740" y="2169414"/>
                </a:moveTo>
                <a:lnTo>
                  <a:pt x="32765" y="2073402"/>
                </a:lnTo>
                <a:lnTo>
                  <a:pt x="28896" y="2068591"/>
                </a:lnTo>
                <a:lnTo>
                  <a:pt x="23526" y="2065782"/>
                </a:lnTo>
                <a:lnTo>
                  <a:pt x="17442" y="2065258"/>
                </a:lnTo>
                <a:lnTo>
                  <a:pt x="11429" y="2067306"/>
                </a:lnTo>
                <a:lnTo>
                  <a:pt x="3809" y="2071115"/>
                </a:lnTo>
                <a:lnTo>
                  <a:pt x="1523" y="2081021"/>
                </a:lnTo>
                <a:lnTo>
                  <a:pt x="5333" y="2088641"/>
                </a:lnTo>
                <a:lnTo>
                  <a:pt x="82295" y="2226164"/>
                </a:lnTo>
                <a:lnTo>
                  <a:pt x="82295" y="2169414"/>
                </a:lnTo>
                <a:lnTo>
                  <a:pt x="86740" y="2169414"/>
                </a:lnTo>
                <a:close/>
              </a:path>
              <a:path w="194310" h="2254884">
                <a:moveTo>
                  <a:pt x="113537" y="2138170"/>
                </a:moveTo>
                <a:lnTo>
                  <a:pt x="113537" y="2043684"/>
                </a:lnTo>
                <a:lnTo>
                  <a:pt x="82295" y="2043684"/>
                </a:lnTo>
                <a:lnTo>
                  <a:pt x="82295" y="2138170"/>
                </a:lnTo>
                <a:lnTo>
                  <a:pt x="113537" y="2138170"/>
                </a:lnTo>
                <a:close/>
              </a:path>
              <a:path w="194310" h="2254884">
                <a:moveTo>
                  <a:pt x="98194" y="2189789"/>
                </a:moveTo>
                <a:lnTo>
                  <a:pt x="86740" y="2169414"/>
                </a:lnTo>
                <a:lnTo>
                  <a:pt x="82295" y="2169414"/>
                </a:lnTo>
                <a:lnTo>
                  <a:pt x="82295" y="2221991"/>
                </a:lnTo>
                <a:lnTo>
                  <a:pt x="84581" y="2221991"/>
                </a:lnTo>
                <a:lnTo>
                  <a:pt x="84581" y="2214371"/>
                </a:lnTo>
                <a:lnTo>
                  <a:pt x="98194" y="2189789"/>
                </a:lnTo>
                <a:close/>
              </a:path>
              <a:path w="194310" h="2254884">
                <a:moveTo>
                  <a:pt x="113537" y="2227174"/>
                </a:moveTo>
                <a:lnTo>
                  <a:pt x="113537" y="2221991"/>
                </a:lnTo>
                <a:lnTo>
                  <a:pt x="82295" y="2221991"/>
                </a:lnTo>
                <a:lnTo>
                  <a:pt x="82295" y="2226164"/>
                </a:lnTo>
                <a:lnTo>
                  <a:pt x="98297" y="2254758"/>
                </a:lnTo>
                <a:lnTo>
                  <a:pt x="113537" y="2227174"/>
                </a:lnTo>
                <a:close/>
              </a:path>
              <a:path w="194310" h="2254884">
                <a:moveTo>
                  <a:pt x="112013" y="2214371"/>
                </a:moveTo>
                <a:lnTo>
                  <a:pt x="98194" y="2189789"/>
                </a:lnTo>
                <a:lnTo>
                  <a:pt x="84581" y="2214371"/>
                </a:lnTo>
                <a:lnTo>
                  <a:pt x="112013" y="2214371"/>
                </a:lnTo>
                <a:close/>
              </a:path>
              <a:path w="194310" h="2254884">
                <a:moveTo>
                  <a:pt x="112013" y="2221991"/>
                </a:moveTo>
                <a:lnTo>
                  <a:pt x="112013" y="2214371"/>
                </a:lnTo>
                <a:lnTo>
                  <a:pt x="84581" y="2214371"/>
                </a:lnTo>
                <a:lnTo>
                  <a:pt x="84581" y="2221991"/>
                </a:lnTo>
                <a:lnTo>
                  <a:pt x="112013" y="2221991"/>
                </a:lnTo>
                <a:close/>
              </a:path>
              <a:path w="194310" h="2254884">
                <a:moveTo>
                  <a:pt x="109478" y="2169414"/>
                </a:moveTo>
                <a:lnTo>
                  <a:pt x="86740" y="2169414"/>
                </a:lnTo>
                <a:lnTo>
                  <a:pt x="98194" y="2189789"/>
                </a:lnTo>
                <a:lnTo>
                  <a:pt x="109478" y="2169414"/>
                </a:lnTo>
                <a:close/>
              </a:path>
              <a:path w="194310" h="2254884">
                <a:moveTo>
                  <a:pt x="113537" y="2221991"/>
                </a:moveTo>
                <a:lnTo>
                  <a:pt x="113537" y="2169414"/>
                </a:lnTo>
                <a:lnTo>
                  <a:pt x="109478" y="2169414"/>
                </a:lnTo>
                <a:lnTo>
                  <a:pt x="98194" y="2189789"/>
                </a:lnTo>
                <a:lnTo>
                  <a:pt x="112013" y="2214371"/>
                </a:lnTo>
                <a:lnTo>
                  <a:pt x="112013" y="2221991"/>
                </a:lnTo>
                <a:lnTo>
                  <a:pt x="113537" y="2221991"/>
                </a:lnTo>
                <a:close/>
              </a:path>
              <a:path w="194310" h="2254884">
                <a:moveTo>
                  <a:pt x="194309" y="2080260"/>
                </a:moveTo>
                <a:lnTo>
                  <a:pt x="192023" y="2071115"/>
                </a:lnTo>
                <a:lnTo>
                  <a:pt x="184403" y="2066543"/>
                </a:lnTo>
                <a:lnTo>
                  <a:pt x="176783" y="2062734"/>
                </a:lnTo>
                <a:lnTo>
                  <a:pt x="166877" y="2065019"/>
                </a:lnTo>
                <a:lnTo>
                  <a:pt x="163067" y="2072639"/>
                </a:lnTo>
                <a:lnTo>
                  <a:pt x="109478" y="2169414"/>
                </a:lnTo>
                <a:lnTo>
                  <a:pt x="113537" y="2169414"/>
                </a:lnTo>
                <a:lnTo>
                  <a:pt x="113537" y="2227174"/>
                </a:lnTo>
                <a:lnTo>
                  <a:pt x="190500" y="2087880"/>
                </a:lnTo>
                <a:lnTo>
                  <a:pt x="194309" y="2080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57960" y="5977635"/>
            <a:ext cx="26098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60626" y="5833605"/>
            <a:ext cx="62420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5" dirty="0">
                <a:solidFill>
                  <a:srgbClr val="800080"/>
                </a:solidFill>
                <a:latin typeface="Calibri"/>
                <a:cs typeface="Calibri"/>
              </a:rPr>
              <a:t>h‐</a:t>
            </a:r>
            <a:r>
              <a:rPr sz="3500" spc="10" dirty="0">
                <a:solidFill>
                  <a:srgbClr val="800080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634" y="459231"/>
            <a:ext cx="930973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50" dirty="0">
                <a:solidFill>
                  <a:srgbClr val="000000"/>
                </a:solidFill>
              </a:rPr>
              <a:t>Is this </a:t>
            </a:r>
            <a:r>
              <a:rPr sz="3950" spc="-15" dirty="0">
                <a:solidFill>
                  <a:srgbClr val="000000"/>
                </a:solidFill>
              </a:rPr>
              <a:t>tree </a:t>
            </a:r>
            <a:r>
              <a:rPr sz="3950" spc="-5" dirty="0">
                <a:solidFill>
                  <a:srgbClr val="000000"/>
                </a:solidFill>
              </a:rPr>
              <a:t>height</a:t>
            </a:r>
            <a:r>
              <a:rPr sz="3950" spc="-5" dirty="0">
                <a:solidFill>
                  <a:srgbClr val="000000"/>
                </a:solidFill>
                <a:latin typeface="Calibri"/>
                <a:cs typeface="Calibri"/>
              </a:rPr>
              <a:t>‐</a:t>
            </a:r>
            <a:r>
              <a:rPr sz="3950" spc="-5" dirty="0">
                <a:solidFill>
                  <a:srgbClr val="000000"/>
                </a:solidFill>
              </a:rPr>
              <a:t>balanced </a:t>
            </a:r>
            <a:r>
              <a:rPr sz="3950" spc="-10" dirty="0">
                <a:solidFill>
                  <a:srgbClr val="000000"/>
                </a:solidFill>
              </a:rPr>
              <a:t>according </a:t>
            </a:r>
            <a:r>
              <a:rPr sz="3950" spc="-20" dirty="0">
                <a:solidFill>
                  <a:srgbClr val="000000"/>
                </a:solidFill>
              </a:rPr>
              <a:t>to</a:t>
            </a:r>
            <a:r>
              <a:rPr sz="3950" dirty="0">
                <a:solidFill>
                  <a:srgbClr val="000000"/>
                </a:solidFill>
              </a:rPr>
              <a:t> </a:t>
            </a:r>
            <a:r>
              <a:rPr sz="3950" spc="-45" dirty="0">
                <a:solidFill>
                  <a:srgbClr val="000000"/>
                </a:solidFill>
              </a:rPr>
              <a:t>AVL?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33" y="1539747"/>
            <a:ext cx="3507740" cy="162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8485" indent="-565785">
              <a:lnSpc>
                <a:spcPct val="100000"/>
              </a:lnSpc>
              <a:buAutoNum type="arabicPeriod"/>
              <a:tabLst>
                <a:tab pos="579120" algn="l"/>
              </a:tabLst>
            </a:pPr>
            <a:r>
              <a:rPr sz="3050" spc="-65" dirty="0">
                <a:latin typeface="Calibri"/>
                <a:cs typeface="Calibri"/>
              </a:rPr>
              <a:t>Yes</a:t>
            </a:r>
            <a:endParaRPr sz="3050">
              <a:latin typeface="Calibri"/>
              <a:cs typeface="Calibri"/>
            </a:endParaRPr>
          </a:p>
          <a:p>
            <a:pPr marL="577850" indent="-56515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78485" algn="l"/>
              </a:tabLst>
            </a:pPr>
            <a:r>
              <a:rPr sz="3050" spc="15" dirty="0">
                <a:latin typeface="Calibri"/>
                <a:cs typeface="Calibri"/>
              </a:rPr>
              <a:t>No</a:t>
            </a:r>
            <a:endParaRPr sz="3050">
              <a:latin typeface="Calibri"/>
              <a:cs typeface="Calibri"/>
            </a:endParaRPr>
          </a:p>
          <a:p>
            <a:pPr marL="578485" indent="-56578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579120" algn="l"/>
              </a:tabLst>
            </a:pPr>
            <a:r>
              <a:rPr sz="3050" spc="5" dirty="0">
                <a:latin typeface="Calibri"/>
                <a:cs typeface="Calibri"/>
              </a:rPr>
              <a:t>I </a:t>
            </a:r>
            <a:r>
              <a:rPr sz="3050" spc="15" dirty="0">
                <a:latin typeface="Calibri"/>
                <a:cs typeface="Calibri"/>
              </a:rPr>
              <a:t>am </a:t>
            </a:r>
            <a:r>
              <a:rPr sz="3050" spc="5" dirty="0">
                <a:latin typeface="Calibri"/>
                <a:cs typeface="Calibri"/>
              </a:rPr>
              <a:t>confused…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20" dirty="0">
                <a:latin typeface="Wingdings"/>
                <a:cs typeface="Wingdings"/>
              </a:rPr>
              <a:t></a:t>
            </a:r>
            <a:endParaRPr sz="3050"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2984" y="2050740"/>
            <a:ext cx="5746242" cy="3830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2359" y="20754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8953" y="3011932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2728" y="3011932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2835" y="395376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1320" y="396290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34865" y="3944620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77681" y="396290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8570" y="5339079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16466" y="5341366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11338" y="534441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72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233" y="1539747"/>
            <a:ext cx="3507740" cy="162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8485" indent="-565785">
              <a:lnSpc>
                <a:spcPct val="100000"/>
              </a:lnSpc>
              <a:buAutoNum type="arabicPeriod"/>
              <a:tabLst>
                <a:tab pos="579120" algn="l"/>
              </a:tabLst>
            </a:pPr>
            <a:r>
              <a:rPr sz="3050" spc="-65" dirty="0">
                <a:latin typeface="Calibri"/>
                <a:cs typeface="Calibri"/>
              </a:rPr>
              <a:t>Yes</a:t>
            </a:r>
            <a:endParaRPr sz="3050">
              <a:latin typeface="Calibri"/>
              <a:cs typeface="Calibri"/>
            </a:endParaRPr>
          </a:p>
          <a:p>
            <a:pPr marL="577850" indent="-56515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78485" algn="l"/>
              </a:tabLst>
            </a:pPr>
            <a:r>
              <a:rPr sz="3050" spc="15" dirty="0">
                <a:latin typeface="Calibri"/>
                <a:cs typeface="Calibri"/>
              </a:rPr>
              <a:t>No</a:t>
            </a:r>
            <a:endParaRPr sz="3050">
              <a:latin typeface="Calibri"/>
              <a:cs typeface="Calibri"/>
            </a:endParaRPr>
          </a:p>
          <a:p>
            <a:pPr marL="578485" indent="-56578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579120" algn="l"/>
              </a:tabLst>
            </a:pPr>
            <a:r>
              <a:rPr sz="3050" spc="5" dirty="0">
                <a:latin typeface="Calibri"/>
                <a:cs typeface="Calibri"/>
              </a:rPr>
              <a:t>I </a:t>
            </a:r>
            <a:r>
              <a:rPr sz="3050" spc="15" dirty="0">
                <a:latin typeface="Calibri"/>
                <a:cs typeface="Calibri"/>
              </a:rPr>
              <a:t>am </a:t>
            </a:r>
            <a:r>
              <a:rPr sz="3050" spc="5" dirty="0">
                <a:latin typeface="Calibri"/>
                <a:cs typeface="Calibri"/>
              </a:rPr>
              <a:t>confused…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20" dirty="0">
                <a:latin typeface="Wingdings"/>
                <a:cs typeface="Wingdings"/>
              </a:rPr>
              <a:t></a:t>
            </a:r>
            <a:endParaRPr sz="3050">
              <a:latin typeface="Wingdings"/>
              <a:cs typeface="Wingding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634" y="459231"/>
            <a:ext cx="930973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50" dirty="0">
                <a:solidFill>
                  <a:srgbClr val="000000"/>
                </a:solidFill>
              </a:rPr>
              <a:t>Is this </a:t>
            </a:r>
            <a:r>
              <a:rPr sz="3950" spc="-15" dirty="0">
                <a:solidFill>
                  <a:srgbClr val="000000"/>
                </a:solidFill>
              </a:rPr>
              <a:t>tree </a:t>
            </a:r>
            <a:r>
              <a:rPr sz="3950" spc="-5" dirty="0">
                <a:solidFill>
                  <a:srgbClr val="000000"/>
                </a:solidFill>
              </a:rPr>
              <a:t>height</a:t>
            </a:r>
            <a:r>
              <a:rPr sz="3950" spc="-5" dirty="0">
                <a:solidFill>
                  <a:srgbClr val="000000"/>
                </a:solidFill>
                <a:latin typeface="Calibri"/>
                <a:cs typeface="Calibri"/>
              </a:rPr>
              <a:t>‐</a:t>
            </a:r>
            <a:r>
              <a:rPr sz="3950" spc="-5" dirty="0">
                <a:solidFill>
                  <a:srgbClr val="000000"/>
                </a:solidFill>
              </a:rPr>
              <a:t>balanced </a:t>
            </a:r>
            <a:r>
              <a:rPr sz="3950" spc="-10" dirty="0">
                <a:solidFill>
                  <a:srgbClr val="000000"/>
                </a:solidFill>
              </a:rPr>
              <a:t>according </a:t>
            </a:r>
            <a:r>
              <a:rPr sz="3950" spc="-20" dirty="0">
                <a:solidFill>
                  <a:srgbClr val="000000"/>
                </a:solidFill>
              </a:rPr>
              <a:t>to</a:t>
            </a:r>
            <a:r>
              <a:rPr sz="3950" dirty="0">
                <a:solidFill>
                  <a:srgbClr val="000000"/>
                </a:solidFill>
              </a:rPr>
              <a:t> </a:t>
            </a:r>
            <a:r>
              <a:rPr sz="3950" spc="-45" dirty="0">
                <a:solidFill>
                  <a:srgbClr val="000000"/>
                </a:solidFill>
              </a:rPr>
              <a:t>AVL?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1479" y="1461836"/>
            <a:ext cx="3970781" cy="5173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04330" y="151917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2928" y="305460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65973" y="2768091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6343" y="3509517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94369" y="6363323"/>
            <a:ext cx="629920" cy="628015"/>
          </a:xfrm>
          <a:custGeom>
            <a:avLst/>
            <a:gdLst/>
            <a:ahLst/>
            <a:cxnLst/>
            <a:rect l="l" t="t" r="r" b="b"/>
            <a:pathLst>
              <a:path w="629920" h="628015">
                <a:moveTo>
                  <a:pt x="629412" y="329322"/>
                </a:moveTo>
                <a:lnTo>
                  <a:pt x="629412" y="296556"/>
                </a:lnTo>
                <a:lnTo>
                  <a:pt x="627888" y="280554"/>
                </a:lnTo>
                <a:lnTo>
                  <a:pt x="619459" y="237342"/>
                </a:lnTo>
                <a:lnTo>
                  <a:pt x="606875" y="197738"/>
                </a:lnTo>
                <a:lnTo>
                  <a:pt x="590496" y="161741"/>
                </a:lnTo>
                <a:lnTo>
                  <a:pt x="547799" y="100566"/>
                </a:lnTo>
                <a:lnTo>
                  <a:pt x="494261" y="53813"/>
                </a:lnTo>
                <a:lnTo>
                  <a:pt x="432772" y="21478"/>
                </a:lnTo>
                <a:lnTo>
                  <a:pt x="366223" y="3557"/>
                </a:lnTo>
                <a:lnTo>
                  <a:pt x="331954" y="0"/>
                </a:lnTo>
                <a:lnTo>
                  <a:pt x="297504" y="44"/>
                </a:lnTo>
                <a:lnTo>
                  <a:pt x="229507" y="10936"/>
                </a:lnTo>
                <a:lnTo>
                  <a:pt x="165122" y="36229"/>
                </a:lnTo>
                <a:lnTo>
                  <a:pt x="107241" y="75917"/>
                </a:lnTo>
                <a:lnTo>
                  <a:pt x="58753" y="129998"/>
                </a:lnTo>
                <a:lnTo>
                  <a:pt x="22550" y="198465"/>
                </a:lnTo>
                <a:lnTo>
                  <a:pt x="9959" y="238093"/>
                </a:lnTo>
                <a:lnTo>
                  <a:pt x="1523" y="281316"/>
                </a:lnTo>
                <a:lnTo>
                  <a:pt x="0" y="314082"/>
                </a:lnTo>
                <a:lnTo>
                  <a:pt x="1524" y="346086"/>
                </a:lnTo>
                <a:lnTo>
                  <a:pt x="3810" y="362088"/>
                </a:lnTo>
                <a:lnTo>
                  <a:pt x="6858" y="377328"/>
                </a:lnTo>
                <a:lnTo>
                  <a:pt x="19279" y="421447"/>
                </a:lnTo>
                <a:lnTo>
                  <a:pt x="32004" y="449852"/>
                </a:lnTo>
                <a:lnTo>
                  <a:pt x="32004" y="298080"/>
                </a:lnTo>
                <a:lnTo>
                  <a:pt x="32766" y="284364"/>
                </a:lnTo>
                <a:lnTo>
                  <a:pt x="41681" y="241228"/>
                </a:lnTo>
                <a:lnTo>
                  <a:pt x="55078" y="202141"/>
                </a:lnTo>
                <a:lnTo>
                  <a:pt x="72518" y="167094"/>
                </a:lnTo>
                <a:lnTo>
                  <a:pt x="117785" y="109079"/>
                </a:lnTo>
                <a:lnTo>
                  <a:pt x="173988" y="67102"/>
                </a:lnTo>
                <a:lnTo>
                  <a:pt x="237635" y="41080"/>
                </a:lnTo>
                <a:lnTo>
                  <a:pt x="305233" y="30932"/>
                </a:lnTo>
                <a:lnTo>
                  <a:pt x="339421" y="31786"/>
                </a:lnTo>
                <a:lnTo>
                  <a:pt x="406395" y="45296"/>
                </a:lnTo>
                <a:lnTo>
                  <a:pt x="468587" y="74478"/>
                </a:lnTo>
                <a:lnTo>
                  <a:pt x="522503" y="119248"/>
                </a:lnTo>
                <a:lnTo>
                  <a:pt x="564652" y="179527"/>
                </a:lnTo>
                <a:lnTo>
                  <a:pt x="580222" y="215456"/>
                </a:lnTo>
                <a:lnTo>
                  <a:pt x="591540" y="255231"/>
                </a:lnTo>
                <a:lnTo>
                  <a:pt x="598170" y="298842"/>
                </a:lnTo>
                <a:lnTo>
                  <a:pt x="598170" y="448879"/>
                </a:lnTo>
                <a:lnTo>
                  <a:pt x="609917" y="423662"/>
                </a:lnTo>
                <a:lnTo>
                  <a:pt x="623287" y="377672"/>
                </a:lnTo>
                <a:lnTo>
                  <a:pt x="629412" y="329322"/>
                </a:lnTo>
                <a:close/>
              </a:path>
              <a:path w="629920" h="628015">
                <a:moveTo>
                  <a:pt x="598170" y="448879"/>
                </a:moveTo>
                <a:lnTo>
                  <a:pt x="598170" y="328560"/>
                </a:lnTo>
                <a:lnTo>
                  <a:pt x="591703" y="371081"/>
                </a:lnTo>
                <a:lnTo>
                  <a:pt x="580682" y="409993"/>
                </a:lnTo>
                <a:lnTo>
                  <a:pt x="565523" y="445275"/>
                </a:lnTo>
                <a:lnTo>
                  <a:pt x="524458" y="504863"/>
                </a:lnTo>
                <a:lnTo>
                  <a:pt x="471841" y="549675"/>
                </a:lnTo>
                <a:lnTo>
                  <a:pt x="411006" y="579544"/>
                </a:lnTo>
                <a:lnTo>
                  <a:pt x="345286" y="594300"/>
                </a:lnTo>
                <a:lnTo>
                  <a:pt x="311636" y="595958"/>
                </a:lnTo>
                <a:lnTo>
                  <a:pt x="278014" y="593774"/>
                </a:lnTo>
                <a:lnTo>
                  <a:pt x="212525" y="577797"/>
                </a:lnTo>
                <a:lnTo>
                  <a:pt x="152150" y="546199"/>
                </a:lnTo>
                <a:lnTo>
                  <a:pt x="100224" y="498811"/>
                </a:lnTo>
                <a:lnTo>
                  <a:pt x="60080" y="435466"/>
                </a:lnTo>
                <a:lnTo>
                  <a:pt x="45468" y="397756"/>
                </a:lnTo>
                <a:lnTo>
                  <a:pt x="35052" y="355992"/>
                </a:lnTo>
                <a:lnTo>
                  <a:pt x="32004" y="327798"/>
                </a:lnTo>
                <a:lnTo>
                  <a:pt x="32004" y="449852"/>
                </a:lnTo>
                <a:lnTo>
                  <a:pt x="61381" y="499868"/>
                </a:lnTo>
                <a:lnTo>
                  <a:pt x="89947" y="533348"/>
                </a:lnTo>
                <a:lnTo>
                  <a:pt x="122782" y="562456"/>
                </a:lnTo>
                <a:lnTo>
                  <a:pt x="159326" y="586783"/>
                </a:lnTo>
                <a:lnTo>
                  <a:pt x="199025" y="605915"/>
                </a:lnTo>
                <a:lnTo>
                  <a:pt x="241319" y="619441"/>
                </a:lnTo>
                <a:lnTo>
                  <a:pt x="285653" y="626949"/>
                </a:lnTo>
                <a:lnTo>
                  <a:pt x="331470" y="628026"/>
                </a:lnTo>
                <a:lnTo>
                  <a:pt x="347472" y="626502"/>
                </a:lnTo>
                <a:lnTo>
                  <a:pt x="410889" y="613180"/>
                </a:lnTo>
                <a:lnTo>
                  <a:pt x="455227" y="595175"/>
                </a:lnTo>
                <a:lnTo>
                  <a:pt x="495892" y="570859"/>
                </a:lnTo>
                <a:lnTo>
                  <a:pt x="532289" y="540892"/>
                </a:lnTo>
                <a:lnTo>
                  <a:pt x="563823" y="505931"/>
                </a:lnTo>
                <a:lnTo>
                  <a:pt x="589898" y="466635"/>
                </a:lnTo>
                <a:lnTo>
                  <a:pt x="598170" y="44887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98256" y="6421120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72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5365" y="446811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5294" y="4260850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14816" y="5744717"/>
            <a:ext cx="386715" cy="721360"/>
          </a:xfrm>
          <a:custGeom>
            <a:avLst/>
            <a:gdLst/>
            <a:ahLst/>
            <a:cxnLst/>
            <a:rect l="l" t="t" r="r" b="b"/>
            <a:pathLst>
              <a:path w="386715" h="721360">
                <a:moveTo>
                  <a:pt x="24057" y="662630"/>
                </a:moveTo>
                <a:lnTo>
                  <a:pt x="21335" y="605028"/>
                </a:lnTo>
                <a:lnTo>
                  <a:pt x="20573" y="598932"/>
                </a:lnTo>
                <a:lnTo>
                  <a:pt x="16001" y="594360"/>
                </a:lnTo>
                <a:lnTo>
                  <a:pt x="9905" y="594360"/>
                </a:lnTo>
                <a:lnTo>
                  <a:pt x="4571" y="595122"/>
                </a:lnTo>
                <a:lnTo>
                  <a:pt x="0" y="599694"/>
                </a:lnTo>
                <a:lnTo>
                  <a:pt x="0" y="605790"/>
                </a:lnTo>
                <a:lnTo>
                  <a:pt x="6095" y="720852"/>
                </a:lnTo>
                <a:lnTo>
                  <a:pt x="6095" y="697230"/>
                </a:lnTo>
                <a:lnTo>
                  <a:pt x="24057" y="662630"/>
                </a:lnTo>
                <a:close/>
              </a:path>
              <a:path w="386715" h="721360">
                <a:moveTo>
                  <a:pt x="25061" y="683877"/>
                </a:moveTo>
                <a:lnTo>
                  <a:pt x="24057" y="662630"/>
                </a:lnTo>
                <a:lnTo>
                  <a:pt x="6095" y="697230"/>
                </a:lnTo>
                <a:lnTo>
                  <a:pt x="9905" y="699211"/>
                </a:lnTo>
                <a:lnTo>
                  <a:pt x="9905" y="693420"/>
                </a:lnTo>
                <a:lnTo>
                  <a:pt x="25061" y="683877"/>
                </a:lnTo>
                <a:close/>
              </a:path>
              <a:path w="386715" h="721360">
                <a:moveTo>
                  <a:pt x="109727" y="649224"/>
                </a:moveTo>
                <a:lnTo>
                  <a:pt x="106679" y="644652"/>
                </a:lnTo>
                <a:lnTo>
                  <a:pt x="102869" y="639318"/>
                </a:lnTo>
                <a:lnTo>
                  <a:pt x="96773" y="638556"/>
                </a:lnTo>
                <a:lnTo>
                  <a:pt x="92201" y="641604"/>
                </a:lnTo>
                <a:lnTo>
                  <a:pt x="43067" y="672540"/>
                </a:lnTo>
                <a:lnTo>
                  <a:pt x="25145" y="707136"/>
                </a:lnTo>
                <a:lnTo>
                  <a:pt x="6095" y="697230"/>
                </a:lnTo>
                <a:lnTo>
                  <a:pt x="6095" y="720852"/>
                </a:lnTo>
                <a:lnTo>
                  <a:pt x="102869" y="659130"/>
                </a:lnTo>
                <a:lnTo>
                  <a:pt x="108203" y="656082"/>
                </a:lnTo>
                <a:lnTo>
                  <a:pt x="109727" y="649224"/>
                </a:lnTo>
                <a:close/>
              </a:path>
              <a:path w="386715" h="721360">
                <a:moveTo>
                  <a:pt x="25907" y="701802"/>
                </a:moveTo>
                <a:lnTo>
                  <a:pt x="25061" y="683877"/>
                </a:lnTo>
                <a:lnTo>
                  <a:pt x="9905" y="693420"/>
                </a:lnTo>
                <a:lnTo>
                  <a:pt x="25907" y="701802"/>
                </a:lnTo>
                <a:close/>
              </a:path>
              <a:path w="386715" h="721360">
                <a:moveTo>
                  <a:pt x="25907" y="705665"/>
                </a:moveTo>
                <a:lnTo>
                  <a:pt x="25907" y="701802"/>
                </a:lnTo>
                <a:lnTo>
                  <a:pt x="9905" y="693420"/>
                </a:lnTo>
                <a:lnTo>
                  <a:pt x="9905" y="699211"/>
                </a:lnTo>
                <a:lnTo>
                  <a:pt x="25145" y="707136"/>
                </a:lnTo>
                <a:lnTo>
                  <a:pt x="25907" y="705665"/>
                </a:lnTo>
                <a:close/>
              </a:path>
              <a:path w="386715" h="721360">
                <a:moveTo>
                  <a:pt x="386333" y="9906"/>
                </a:moveTo>
                <a:lnTo>
                  <a:pt x="368045" y="0"/>
                </a:lnTo>
                <a:lnTo>
                  <a:pt x="24057" y="662630"/>
                </a:lnTo>
                <a:lnTo>
                  <a:pt x="25061" y="683877"/>
                </a:lnTo>
                <a:lnTo>
                  <a:pt x="43067" y="672540"/>
                </a:lnTo>
                <a:lnTo>
                  <a:pt x="386333" y="9906"/>
                </a:lnTo>
                <a:close/>
              </a:path>
              <a:path w="386715" h="721360">
                <a:moveTo>
                  <a:pt x="43067" y="672540"/>
                </a:moveTo>
                <a:lnTo>
                  <a:pt x="25061" y="683877"/>
                </a:lnTo>
                <a:lnTo>
                  <a:pt x="25907" y="701802"/>
                </a:lnTo>
                <a:lnTo>
                  <a:pt x="25907" y="705665"/>
                </a:lnTo>
                <a:lnTo>
                  <a:pt x="43067" y="672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40371" y="5186679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48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3723" y="606602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04376" y="5239511"/>
            <a:ext cx="598170" cy="597535"/>
          </a:xfrm>
          <a:custGeom>
            <a:avLst/>
            <a:gdLst/>
            <a:ahLst/>
            <a:cxnLst/>
            <a:rect l="l" t="t" r="r" b="b"/>
            <a:pathLst>
              <a:path w="598170" h="597535">
                <a:moveTo>
                  <a:pt x="598170" y="298703"/>
                </a:moveTo>
                <a:lnTo>
                  <a:pt x="594249" y="250159"/>
                </a:lnTo>
                <a:lnTo>
                  <a:pt x="582899" y="204142"/>
                </a:lnTo>
                <a:lnTo>
                  <a:pt x="564737" y="161262"/>
                </a:lnTo>
                <a:lnTo>
                  <a:pt x="540379" y="122127"/>
                </a:lnTo>
                <a:lnTo>
                  <a:pt x="510444" y="87344"/>
                </a:lnTo>
                <a:lnTo>
                  <a:pt x="475548" y="57521"/>
                </a:lnTo>
                <a:lnTo>
                  <a:pt x="436309" y="33268"/>
                </a:lnTo>
                <a:lnTo>
                  <a:pt x="393344" y="15191"/>
                </a:lnTo>
                <a:lnTo>
                  <a:pt x="347270" y="3899"/>
                </a:lnTo>
                <a:lnTo>
                  <a:pt x="298704" y="0"/>
                </a:lnTo>
                <a:lnTo>
                  <a:pt x="250344" y="3899"/>
                </a:lnTo>
                <a:lnTo>
                  <a:pt x="204435" y="15191"/>
                </a:lnTo>
                <a:lnTo>
                  <a:pt x="161598" y="33268"/>
                </a:lnTo>
                <a:lnTo>
                  <a:pt x="122456" y="57521"/>
                </a:lnTo>
                <a:lnTo>
                  <a:pt x="87630" y="87344"/>
                </a:lnTo>
                <a:lnTo>
                  <a:pt x="57741" y="122127"/>
                </a:lnTo>
                <a:lnTo>
                  <a:pt x="33412" y="161262"/>
                </a:lnTo>
                <a:lnTo>
                  <a:pt x="15264" y="204142"/>
                </a:lnTo>
                <a:lnTo>
                  <a:pt x="3919" y="250159"/>
                </a:lnTo>
                <a:lnTo>
                  <a:pt x="0" y="298703"/>
                </a:lnTo>
                <a:lnTo>
                  <a:pt x="3919" y="347248"/>
                </a:lnTo>
                <a:lnTo>
                  <a:pt x="15264" y="393265"/>
                </a:lnTo>
                <a:lnTo>
                  <a:pt x="33412" y="436145"/>
                </a:lnTo>
                <a:lnTo>
                  <a:pt x="57741" y="475280"/>
                </a:lnTo>
                <a:lnTo>
                  <a:pt x="87630" y="510063"/>
                </a:lnTo>
                <a:lnTo>
                  <a:pt x="122456" y="539886"/>
                </a:lnTo>
                <a:lnTo>
                  <a:pt x="161598" y="564139"/>
                </a:lnTo>
                <a:lnTo>
                  <a:pt x="204435" y="582216"/>
                </a:lnTo>
                <a:lnTo>
                  <a:pt x="250344" y="593508"/>
                </a:lnTo>
                <a:lnTo>
                  <a:pt x="298704" y="597407"/>
                </a:lnTo>
                <a:lnTo>
                  <a:pt x="347270" y="593508"/>
                </a:lnTo>
                <a:lnTo>
                  <a:pt x="393344" y="582216"/>
                </a:lnTo>
                <a:lnTo>
                  <a:pt x="436309" y="564139"/>
                </a:lnTo>
                <a:lnTo>
                  <a:pt x="475548" y="539886"/>
                </a:lnTo>
                <a:lnTo>
                  <a:pt x="510444" y="510063"/>
                </a:lnTo>
                <a:lnTo>
                  <a:pt x="540379" y="475280"/>
                </a:lnTo>
                <a:lnTo>
                  <a:pt x="564737" y="436145"/>
                </a:lnTo>
                <a:lnTo>
                  <a:pt x="582899" y="393265"/>
                </a:lnTo>
                <a:lnTo>
                  <a:pt x="594249" y="347248"/>
                </a:lnTo>
                <a:lnTo>
                  <a:pt x="598170" y="298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88373" y="5224632"/>
            <a:ext cx="629920" cy="627380"/>
          </a:xfrm>
          <a:custGeom>
            <a:avLst/>
            <a:gdLst/>
            <a:ahLst/>
            <a:cxnLst/>
            <a:rect l="l" t="t" r="r" b="b"/>
            <a:pathLst>
              <a:path w="629920" h="627379">
                <a:moveTo>
                  <a:pt x="629412" y="312821"/>
                </a:moveTo>
                <a:lnTo>
                  <a:pt x="629412" y="296819"/>
                </a:lnTo>
                <a:lnTo>
                  <a:pt x="627888" y="280817"/>
                </a:lnTo>
                <a:lnTo>
                  <a:pt x="619415" y="237545"/>
                </a:lnTo>
                <a:lnTo>
                  <a:pt x="606796" y="197890"/>
                </a:lnTo>
                <a:lnTo>
                  <a:pt x="590391" y="161849"/>
                </a:lnTo>
                <a:lnTo>
                  <a:pt x="547664" y="100609"/>
                </a:lnTo>
                <a:lnTo>
                  <a:pt x="494121" y="53818"/>
                </a:lnTo>
                <a:lnTo>
                  <a:pt x="432646" y="21467"/>
                </a:lnTo>
                <a:lnTo>
                  <a:pt x="366125" y="3549"/>
                </a:lnTo>
                <a:lnTo>
                  <a:pt x="331874" y="0"/>
                </a:lnTo>
                <a:lnTo>
                  <a:pt x="297442" y="55"/>
                </a:lnTo>
                <a:lnTo>
                  <a:pt x="229483" y="10979"/>
                </a:lnTo>
                <a:lnTo>
                  <a:pt x="165133" y="36312"/>
                </a:lnTo>
                <a:lnTo>
                  <a:pt x="107277" y="76046"/>
                </a:lnTo>
                <a:lnTo>
                  <a:pt x="58800" y="130174"/>
                </a:lnTo>
                <a:lnTo>
                  <a:pt x="22587" y="198688"/>
                </a:lnTo>
                <a:lnTo>
                  <a:pt x="9981" y="238336"/>
                </a:lnTo>
                <a:lnTo>
                  <a:pt x="1523" y="281579"/>
                </a:lnTo>
                <a:lnTo>
                  <a:pt x="0" y="313583"/>
                </a:lnTo>
                <a:lnTo>
                  <a:pt x="1524" y="346349"/>
                </a:lnTo>
                <a:lnTo>
                  <a:pt x="3810" y="361589"/>
                </a:lnTo>
                <a:lnTo>
                  <a:pt x="14280" y="403768"/>
                </a:lnTo>
                <a:lnTo>
                  <a:pt x="28552" y="442215"/>
                </a:lnTo>
                <a:lnTo>
                  <a:pt x="31242" y="447484"/>
                </a:lnTo>
                <a:lnTo>
                  <a:pt x="31242" y="312821"/>
                </a:lnTo>
                <a:lnTo>
                  <a:pt x="32766" y="283865"/>
                </a:lnTo>
                <a:lnTo>
                  <a:pt x="41817" y="240786"/>
                </a:lnTo>
                <a:lnTo>
                  <a:pt x="55323" y="201760"/>
                </a:lnTo>
                <a:lnTo>
                  <a:pt x="72848" y="166777"/>
                </a:lnTo>
                <a:lnTo>
                  <a:pt x="118221" y="108891"/>
                </a:lnTo>
                <a:lnTo>
                  <a:pt x="174457" y="67043"/>
                </a:lnTo>
                <a:lnTo>
                  <a:pt x="238079" y="41144"/>
                </a:lnTo>
                <a:lnTo>
                  <a:pt x="305704" y="31110"/>
                </a:lnTo>
                <a:lnTo>
                  <a:pt x="339756" y="32010"/>
                </a:lnTo>
                <a:lnTo>
                  <a:pt x="406632" y="45603"/>
                </a:lnTo>
                <a:lnTo>
                  <a:pt x="468723" y="74840"/>
                </a:lnTo>
                <a:lnTo>
                  <a:pt x="522554" y="119634"/>
                </a:lnTo>
                <a:lnTo>
                  <a:pt x="564647" y="179897"/>
                </a:lnTo>
                <a:lnTo>
                  <a:pt x="580204" y="215802"/>
                </a:lnTo>
                <a:lnTo>
                  <a:pt x="591524" y="255541"/>
                </a:lnTo>
                <a:lnTo>
                  <a:pt x="598170" y="299105"/>
                </a:lnTo>
                <a:lnTo>
                  <a:pt x="598170" y="449372"/>
                </a:lnTo>
                <a:lnTo>
                  <a:pt x="605544" y="433468"/>
                </a:lnTo>
                <a:lnTo>
                  <a:pt x="617614" y="396378"/>
                </a:lnTo>
                <a:lnTo>
                  <a:pt x="625683" y="356154"/>
                </a:lnTo>
                <a:lnTo>
                  <a:pt x="629412" y="312821"/>
                </a:lnTo>
                <a:close/>
              </a:path>
              <a:path w="629920" h="627379">
                <a:moveTo>
                  <a:pt x="598170" y="449372"/>
                </a:moveTo>
                <a:lnTo>
                  <a:pt x="598170" y="328823"/>
                </a:lnTo>
                <a:lnTo>
                  <a:pt x="591732" y="371323"/>
                </a:lnTo>
                <a:lnTo>
                  <a:pt x="580731" y="410215"/>
                </a:lnTo>
                <a:lnTo>
                  <a:pt x="565585" y="445479"/>
                </a:lnTo>
                <a:lnTo>
                  <a:pt x="524527" y="505035"/>
                </a:lnTo>
                <a:lnTo>
                  <a:pt x="471897" y="549823"/>
                </a:lnTo>
                <a:lnTo>
                  <a:pt x="411035" y="579675"/>
                </a:lnTo>
                <a:lnTo>
                  <a:pt x="345281" y="594421"/>
                </a:lnTo>
                <a:lnTo>
                  <a:pt x="311613" y="596077"/>
                </a:lnTo>
                <a:lnTo>
                  <a:pt x="277974" y="593894"/>
                </a:lnTo>
                <a:lnTo>
                  <a:pt x="212455" y="577924"/>
                </a:lnTo>
                <a:lnTo>
                  <a:pt x="152064" y="546344"/>
                </a:lnTo>
                <a:lnTo>
                  <a:pt x="100139" y="498985"/>
                </a:lnTo>
                <a:lnTo>
                  <a:pt x="60022" y="435678"/>
                </a:lnTo>
                <a:lnTo>
                  <a:pt x="45435" y="397991"/>
                </a:lnTo>
                <a:lnTo>
                  <a:pt x="35052" y="356255"/>
                </a:lnTo>
                <a:lnTo>
                  <a:pt x="31242" y="312821"/>
                </a:lnTo>
                <a:lnTo>
                  <a:pt x="31242" y="447484"/>
                </a:lnTo>
                <a:lnTo>
                  <a:pt x="67142" y="508016"/>
                </a:lnTo>
                <a:lnTo>
                  <a:pt x="116866" y="559200"/>
                </a:lnTo>
                <a:lnTo>
                  <a:pt x="175010" y="595975"/>
                </a:lnTo>
                <a:lnTo>
                  <a:pt x="238861" y="618549"/>
                </a:lnTo>
                <a:lnTo>
                  <a:pt x="305704" y="627129"/>
                </a:lnTo>
                <a:lnTo>
                  <a:pt x="339399" y="626236"/>
                </a:lnTo>
                <a:lnTo>
                  <a:pt x="405641" y="614215"/>
                </a:lnTo>
                <a:lnTo>
                  <a:pt x="468091" y="588720"/>
                </a:lnTo>
                <a:lnTo>
                  <a:pt x="524034" y="549959"/>
                </a:lnTo>
                <a:lnTo>
                  <a:pt x="570756" y="498139"/>
                </a:lnTo>
                <a:lnTo>
                  <a:pt x="589812" y="467397"/>
                </a:lnTo>
                <a:lnTo>
                  <a:pt x="598170" y="44937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192259" y="5281929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080247" y="3230879"/>
            <a:ext cx="1117600" cy="2095500"/>
          </a:xfrm>
          <a:custGeom>
            <a:avLst/>
            <a:gdLst/>
            <a:ahLst/>
            <a:cxnLst/>
            <a:rect l="l" t="t" r="r" b="b"/>
            <a:pathLst>
              <a:path w="1117600" h="2095500">
                <a:moveTo>
                  <a:pt x="1093011" y="2038527"/>
                </a:moveTo>
                <a:lnTo>
                  <a:pt x="18288" y="0"/>
                </a:lnTo>
                <a:lnTo>
                  <a:pt x="0" y="9144"/>
                </a:lnTo>
                <a:lnTo>
                  <a:pt x="1074699" y="2048375"/>
                </a:lnTo>
                <a:lnTo>
                  <a:pt x="1092030" y="2059287"/>
                </a:lnTo>
                <a:lnTo>
                  <a:pt x="1093011" y="2038527"/>
                </a:lnTo>
                <a:close/>
              </a:path>
              <a:path w="1117600" h="2095500">
                <a:moveTo>
                  <a:pt x="1110996" y="2095029"/>
                </a:moveTo>
                <a:lnTo>
                  <a:pt x="1110996" y="2072640"/>
                </a:lnTo>
                <a:lnTo>
                  <a:pt x="1092708" y="2082546"/>
                </a:lnTo>
                <a:lnTo>
                  <a:pt x="1074699" y="2048375"/>
                </a:lnTo>
                <a:lnTo>
                  <a:pt x="1024890" y="2017014"/>
                </a:lnTo>
                <a:lnTo>
                  <a:pt x="1020318" y="2013966"/>
                </a:lnTo>
                <a:lnTo>
                  <a:pt x="1013460" y="2015490"/>
                </a:lnTo>
                <a:lnTo>
                  <a:pt x="1010412" y="2020824"/>
                </a:lnTo>
                <a:lnTo>
                  <a:pt x="1007364" y="2025396"/>
                </a:lnTo>
                <a:lnTo>
                  <a:pt x="1008888" y="2032254"/>
                </a:lnTo>
                <a:lnTo>
                  <a:pt x="1014222" y="2035302"/>
                </a:lnTo>
                <a:lnTo>
                  <a:pt x="1110996" y="2095029"/>
                </a:lnTo>
                <a:close/>
              </a:path>
              <a:path w="1117600" h="2095500">
                <a:moveTo>
                  <a:pt x="1092030" y="2059287"/>
                </a:moveTo>
                <a:lnTo>
                  <a:pt x="1074699" y="2048375"/>
                </a:lnTo>
                <a:lnTo>
                  <a:pt x="1091184" y="2079654"/>
                </a:lnTo>
                <a:lnTo>
                  <a:pt x="1091184" y="2077212"/>
                </a:lnTo>
                <a:lnTo>
                  <a:pt x="1092030" y="2059287"/>
                </a:lnTo>
                <a:close/>
              </a:path>
              <a:path w="1117600" h="2095500">
                <a:moveTo>
                  <a:pt x="1107186" y="2068830"/>
                </a:moveTo>
                <a:lnTo>
                  <a:pt x="1092030" y="2059287"/>
                </a:lnTo>
                <a:lnTo>
                  <a:pt x="1091184" y="2077212"/>
                </a:lnTo>
                <a:lnTo>
                  <a:pt x="1107186" y="2068830"/>
                </a:lnTo>
                <a:close/>
              </a:path>
              <a:path w="1117600" h="2095500">
                <a:moveTo>
                  <a:pt x="1107186" y="2074703"/>
                </a:moveTo>
                <a:lnTo>
                  <a:pt x="1107186" y="2068830"/>
                </a:lnTo>
                <a:lnTo>
                  <a:pt x="1091184" y="2077212"/>
                </a:lnTo>
                <a:lnTo>
                  <a:pt x="1091184" y="2079654"/>
                </a:lnTo>
                <a:lnTo>
                  <a:pt x="1092708" y="2082546"/>
                </a:lnTo>
                <a:lnTo>
                  <a:pt x="1107186" y="2074703"/>
                </a:lnTo>
                <a:close/>
              </a:path>
              <a:path w="1117600" h="2095500">
                <a:moveTo>
                  <a:pt x="1110996" y="2072640"/>
                </a:moveTo>
                <a:lnTo>
                  <a:pt x="1093011" y="2038527"/>
                </a:lnTo>
                <a:lnTo>
                  <a:pt x="1092030" y="2059287"/>
                </a:lnTo>
                <a:lnTo>
                  <a:pt x="1107186" y="2068830"/>
                </a:lnTo>
                <a:lnTo>
                  <a:pt x="1107186" y="2074703"/>
                </a:lnTo>
                <a:lnTo>
                  <a:pt x="1110996" y="2072640"/>
                </a:lnTo>
                <a:close/>
              </a:path>
              <a:path w="1117600" h="2095500">
                <a:moveTo>
                  <a:pt x="1117092" y="1975104"/>
                </a:moveTo>
                <a:lnTo>
                  <a:pt x="1112520" y="1970532"/>
                </a:lnTo>
                <a:lnTo>
                  <a:pt x="1107186" y="1969865"/>
                </a:lnTo>
                <a:lnTo>
                  <a:pt x="1101090" y="1969770"/>
                </a:lnTo>
                <a:lnTo>
                  <a:pt x="1095756" y="1974342"/>
                </a:lnTo>
                <a:lnTo>
                  <a:pt x="1095756" y="1980438"/>
                </a:lnTo>
                <a:lnTo>
                  <a:pt x="1093011" y="2038527"/>
                </a:lnTo>
                <a:lnTo>
                  <a:pt x="1110996" y="2072640"/>
                </a:lnTo>
                <a:lnTo>
                  <a:pt x="1110996" y="2095029"/>
                </a:lnTo>
                <a:lnTo>
                  <a:pt x="1111758" y="2095500"/>
                </a:lnTo>
                <a:lnTo>
                  <a:pt x="1116330" y="1981200"/>
                </a:lnTo>
                <a:lnTo>
                  <a:pt x="1117092" y="1975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Height</a:t>
            </a:r>
            <a:r>
              <a:rPr spc="-10" dirty="0">
                <a:latin typeface="Calibri"/>
                <a:cs typeface="Calibri"/>
              </a:rPr>
              <a:t>‐</a:t>
            </a:r>
            <a:r>
              <a:rPr spc="-10" dirty="0"/>
              <a:t>Balanced</a:t>
            </a:r>
            <a:r>
              <a:rPr spc="-45" dirty="0"/>
              <a:t> </a:t>
            </a:r>
            <a:r>
              <a:rPr spc="-80" dirty="0"/>
              <a:t>Trees</a:t>
            </a:r>
          </a:p>
        </p:txBody>
      </p:sp>
      <p:sp>
        <p:nvSpPr>
          <p:cNvPr id="3" name="object 3"/>
          <p:cNvSpPr/>
          <p:nvPr/>
        </p:nvSpPr>
        <p:spPr>
          <a:xfrm>
            <a:off x="7626095" y="4282440"/>
            <a:ext cx="2076450" cy="2897505"/>
          </a:xfrm>
          <a:custGeom>
            <a:avLst/>
            <a:gdLst/>
            <a:ahLst/>
            <a:cxnLst/>
            <a:rect l="l" t="t" r="r" b="b"/>
            <a:pathLst>
              <a:path w="2076450" h="2897504">
                <a:moveTo>
                  <a:pt x="2076450" y="2897124"/>
                </a:moveTo>
                <a:lnTo>
                  <a:pt x="1038605" y="0"/>
                </a:lnTo>
                <a:lnTo>
                  <a:pt x="0" y="2897124"/>
                </a:lnTo>
                <a:lnTo>
                  <a:pt x="2076450" y="2897124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06283" y="4263390"/>
            <a:ext cx="2117090" cy="2935605"/>
          </a:xfrm>
          <a:custGeom>
            <a:avLst/>
            <a:gdLst/>
            <a:ahLst/>
            <a:cxnLst/>
            <a:rect l="l" t="t" r="r" b="b"/>
            <a:pathLst>
              <a:path w="2117090" h="2935604">
                <a:moveTo>
                  <a:pt x="2116835" y="2915412"/>
                </a:moveTo>
                <a:lnTo>
                  <a:pt x="2114549" y="2909316"/>
                </a:lnTo>
                <a:lnTo>
                  <a:pt x="1076705" y="12954"/>
                </a:lnTo>
                <a:lnTo>
                  <a:pt x="1073657" y="5334"/>
                </a:lnTo>
                <a:lnTo>
                  <a:pt x="1066037" y="0"/>
                </a:lnTo>
                <a:lnTo>
                  <a:pt x="1050035" y="0"/>
                </a:lnTo>
                <a:lnTo>
                  <a:pt x="1043177" y="5334"/>
                </a:lnTo>
                <a:lnTo>
                  <a:pt x="1040129" y="12954"/>
                </a:lnTo>
                <a:lnTo>
                  <a:pt x="2285" y="2909316"/>
                </a:lnTo>
                <a:lnTo>
                  <a:pt x="0" y="2915412"/>
                </a:lnTo>
                <a:lnTo>
                  <a:pt x="761" y="2921508"/>
                </a:lnTo>
                <a:lnTo>
                  <a:pt x="4571" y="2926842"/>
                </a:lnTo>
                <a:lnTo>
                  <a:pt x="7619" y="2932176"/>
                </a:lnTo>
                <a:lnTo>
                  <a:pt x="13715" y="2935224"/>
                </a:lnTo>
                <a:lnTo>
                  <a:pt x="19811" y="2935224"/>
                </a:lnTo>
                <a:lnTo>
                  <a:pt x="19811" y="2896362"/>
                </a:lnTo>
                <a:lnTo>
                  <a:pt x="47390" y="2896362"/>
                </a:lnTo>
                <a:lnTo>
                  <a:pt x="1040129" y="127907"/>
                </a:lnTo>
                <a:lnTo>
                  <a:pt x="1040129" y="25907"/>
                </a:lnTo>
                <a:lnTo>
                  <a:pt x="1076705" y="25907"/>
                </a:lnTo>
                <a:lnTo>
                  <a:pt x="1076705" y="127907"/>
                </a:lnTo>
                <a:lnTo>
                  <a:pt x="2069445" y="2896362"/>
                </a:lnTo>
                <a:lnTo>
                  <a:pt x="2096261" y="2896362"/>
                </a:lnTo>
                <a:lnTo>
                  <a:pt x="2096261" y="2935224"/>
                </a:lnTo>
                <a:lnTo>
                  <a:pt x="2103119" y="2935224"/>
                </a:lnTo>
                <a:lnTo>
                  <a:pt x="2108453" y="2932176"/>
                </a:lnTo>
                <a:lnTo>
                  <a:pt x="2116073" y="2921508"/>
                </a:lnTo>
                <a:lnTo>
                  <a:pt x="2116835" y="2915412"/>
                </a:lnTo>
                <a:close/>
              </a:path>
              <a:path w="2117090" h="2935604">
                <a:moveTo>
                  <a:pt x="47390" y="2896362"/>
                </a:moveTo>
                <a:lnTo>
                  <a:pt x="19811" y="2896362"/>
                </a:lnTo>
                <a:lnTo>
                  <a:pt x="38099" y="2922270"/>
                </a:lnTo>
                <a:lnTo>
                  <a:pt x="47390" y="2896362"/>
                </a:lnTo>
                <a:close/>
              </a:path>
              <a:path w="2117090" h="2935604">
                <a:moveTo>
                  <a:pt x="2096261" y="2935224"/>
                </a:moveTo>
                <a:lnTo>
                  <a:pt x="2096261" y="2896362"/>
                </a:lnTo>
                <a:lnTo>
                  <a:pt x="2078735" y="2922270"/>
                </a:lnTo>
                <a:lnTo>
                  <a:pt x="2069445" y="2896362"/>
                </a:lnTo>
                <a:lnTo>
                  <a:pt x="47390" y="2896362"/>
                </a:lnTo>
                <a:lnTo>
                  <a:pt x="38099" y="2922270"/>
                </a:lnTo>
                <a:lnTo>
                  <a:pt x="19811" y="2896362"/>
                </a:lnTo>
                <a:lnTo>
                  <a:pt x="19811" y="2935224"/>
                </a:lnTo>
                <a:lnTo>
                  <a:pt x="2096261" y="2935224"/>
                </a:lnTo>
                <a:close/>
              </a:path>
              <a:path w="2117090" h="2935604">
                <a:moveTo>
                  <a:pt x="1076705" y="25907"/>
                </a:moveTo>
                <a:lnTo>
                  <a:pt x="1040129" y="25907"/>
                </a:lnTo>
                <a:lnTo>
                  <a:pt x="1058417" y="76907"/>
                </a:lnTo>
                <a:lnTo>
                  <a:pt x="1076705" y="25907"/>
                </a:lnTo>
                <a:close/>
              </a:path>
              <a:path w="2117090" h="2935604">
                <a:moveTo>
                  <a:pt x="1058417" y="76907"/>
                </a:moveTo>
                <a:lnTo>
                  <a:pt x="1040129" y="25907"/>
                </a:lnTo>
                <a:lnTo>
                  <a:pt x="1040129" y="127907"/>
                </a:lnTo>
                <a:lnTo>
                  <a:pt x="1058417" y="76907"/>
                </a:lnTo>
                <a:close/>
              </a:path>
              <a:path w="2117090" h="2935604">
                <a:moveTo>
                  <a:pt x="1076705" y="127907"/>
                </a:moveTo>
                <a:lnTo>
                  <a:pt x="1076705" y="25907"/>
                </a:lnTo>
                <a:lnTo>
                  <a:pt x="1058417" y="76907"/>
                </a:lnTo>
                <a:lnTo>
                  <a:pt x="1076705" y="127907"/>
                </a:lnTo>
                <a:close/>
              </a:path>
              <a:path w="2117090" h="2935604">
                <a:moveTo>
                  <a:pt x="2096261" y="2896362"/>
                </a:moveTo>
                <a:lnTo>
                  <a:pt x="2069445" y="2896362"/>
                </a:lnTo>
                <a:lnTo>
                  <a:pt x="2078735" y="2922270"/>
                </a:lnTo>
                <a:lnTo>
                  <a:pt x="2096261" y="28963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4571" y="4283964"/>
            <a:ext cx="192405" cy="2896870"/>
          </a:xfrm>
          <a:custGeom>
            <a:avLst/>
            <a:gdLst/>
            <a:ahLst/>
            <a:cxnLst/>
            <a:rect l="l" t="t" r="r" b="b"/>
            <a:pathLst>
              <a:path w="192404" h="2896870">
                <a:moveTo>
                  <a:pt x="188499" y="172021"/>
                </a:moveTo>
                <a:lnTo>
                  <a:pt x="186451" y="166115"/>
                </a:lnTo>
                <a:lnTo>
                  <a:pt x="94249" y="0"/>
                </a:lnTo>
                <a:lnTo>
                  <a:pt x="2047" y="166115"/>
                </a:lnTo>
                <a:lnTo>
                  <a:pt x="0" y="172021"/>
                </a:lnTo>
                <a:lnTo>
                  <a:pt x="523" y="177927"/>
                </a:lnTo>
                <a:lnTo>
                  <a:pt x="3333" y="183261"/>
                </a:lnTo>
                <a:lnTo>
                  <a:pt x="8143" y="187451"/>
                </a:lnTo>
                <a:lnTo>
                  <a:pt x="15763" y="191262"/>
                </a:lnTo>
                <a:lnTo>
                  <a:pt x="24907" y="188975"/>
                </a:lnTo>
                <a:lnTo>
                  <a:pt x="29479" y="181356"/>
                </a:lnTo>
                <a:lnTo>
                  <a:pt x="78247" y="93289"/>
                </a:lnTo>
                <a:lnTo>
                  <a:pt x="78247" y="32003"/>
                </a:lnTo>
                <a:lnTo>
                  <a:pt x="109489" y="32003"/>
                </a:lnTo>
                <a:lnTo>
                  <a:pt x="109489" y="91913"/>
                </a:lnTo>
                <a:lnTo>
                  <a:pt x="159019" y="181356"/>
                </a:lnTo>
                <a:lnTo>
                  <a:pt x="163591" y="188975"/>
                </a:lnTo>
                <a:lnTo>
                  <a:pt x="172735" y="191262"/>
                </a:lnTo>
                <a:lnTo>
                  <a:pt x="180355" y="187451"/>
                </a:lnTo>
                <a:lnTo>
                  <a:pt x="185165" y="183261"/>
                </a:lnTo>
                <a:lnTo>
                  <a:pt x="187975" y="177926"/>
                </a:lnTo>
                <a:lnTo>
                  <a:pt x="188499" y="172021"/>
                </a:lnTo>
                <a:close/>
              </a:path>
              <a:path w="192404" h="2896870">
                <a:moveTo>
                  <a:pt x="109489" y="91913"/>
                </a:moveTo>
                <a:lnTo>
                  <a:pt x="109489" y="32003"/>
                </a:lnTo>
                <a:lnTo>
                  <a:pt x="78247" y="32003"/>
                </a:lnTo>
                <a:lnTo>
                  <a:pt x="78247" y="93289"/>
                </a:lnTo>
                <a:lnTo>
                  <a:pt x="80533" y="89161"/>
                </a:lnTo>
                <a:lnTo>
                  <a:pt x="80533" y="39624"/>
                </a:lnTo>
                <a:lnTo>
                  <a:pt x="107965" y="39624"/>
                </a:lnTo>
                <a:lnTo>
                  <a:pt x="107965" y="89161"/>
                </a:lnTo>
                <a:lnTo>
                  <a:pt x="109489" y="91913"/>
                </a:lnTo>
                <a:close/>
              </a:path>
              <a:path w="192404" h="2896870">
                <a:moveTo>
                  <a:pt x="109489" y="126491"/>
                </a:moveTo>
                <a:lnTo>
                  <a:pt x="109489" y="91913"/>
                </a:lnTo>
                <a:lnTo>
                  <a:pt x="94249" y="64392"/>
                </a:lnTo>
                <a:lnTo>
                  <a:pt x="78247" y="93289"/>
                </a:lnTo>
                <a:lnTo>
                  <a:pt x="78247" y="126491"/>
                </a:lnTo>
                <a:lnTo>
                  <a:pt x="109489" y="126491"/>
                </a:lnTo>
                <a:close/>
              </a:path>
              <a:path w="192404" h="2896870">
                <a:moveTo>
                  <a:pt x="110251" y="252222"/>
                </a:moveTo>
                <a:lnTo>
                  <a:pt x="110251" y="157734"/>
                </a:lnTo>
                <a:lnTo>
                  <a:pt x="78247" y="157734"/>
                </a:lnTo>
                <a:lnTo>
                  <a:pt x="78247" y="252222"/>
                </a:lnTo>
                <a:lnTo>
                  <a:pt x="110251" y="252222"/>
                </a:lnTo>
                <a:close/>
              </a:path>
              <a:path w="192404" h="2896870">
                <a:moveTo>
                  <a:pt x="107965" y="39624"/>
                </a:moveTo>
                <a:lnTo>
                  <a:pt x="80533" y="39624"/>
                </a:lnTo>
                <a:lnTo>
                  <a:pt x="94249" y="64392"/>
                </a:lnTo>
                <a:lnTo>
                  <a:pt x="107965" y="39624"/>
                </a:lnTo>
                <a:close/>
              </a:path>
              <a:path w="192404" h="2896870">
                <a:moveTo>
                  <a:pt x="94249" y="64392"/>
                </a:moveTo>
                <a:lnTo>
                  <a:pt x="80533" y="39624"/>
                </a:lnTo>
                <a:lnTo>
                  <a:pt x="80533" y="89161"/>
                </a:lnTo>
                <a:lnTo>
                  <a:pt x="94249" y="64392"/>
                </a:lnTo>
                <a:close/>
              </a:path>
              <a:path w="192404" h="2896870">
                <a:moveTo>
                  <a:pt x="107965" y="89161"/>
                </a:moveTo>
                <a:lnTo>
                  <a:pt x="107965" y="39624"/>
                </a:lnTo>
                <a:lnTo>
                  <a:pt x="94249" y="64392"/>
                </a:lnTo>
                <a:lnTo>
                  <a:pt x="107965" y="89161"/>
                </a:lnTo>
                <a:close/>
              </a:path>
              <a:path w="192404" h="2896870">
                <a:moveTo>
                  <a:pt x="110251" y="377951"/>
                </a:moveTo>
                <a:lnTo>
                  <a:pt x="110251" y="283463"/>
                </a:lnTo>
                <a:lnTo>
                  <a:pt x="78247" y="283463"/>
                </a:lnTo>
                <a:lnTo>
                  <a:pt x="78247" y="377951"/>
                </a:lnTo>
                <a:lnTo>
                  <a:pt x="110251" y="377951"/>
                </a:lnTo>
                <a:close/>
              </a:path>
              <a:path w="192404" h="2896870">
                <a:moveTo>
                  <a:pt x="110251" y="503682"/>
                </a:moveTo>
                <a:lnTo>
                  <a:pt x="110251" y="409194"/>
                </a:lnTo>
                <a:lnTo>
                  <a:pt x="78247" y="409194"/>
                </a:lnTo>
                <a:lnTo>
                  <a:pt x="79009" y="503682"/>
                </a:lnTo>
                <a:lnTo>
                  <a:pt x="110251" y="503682"/>
                </a:lnTo>
                <a:close/>
              </a:path>
              <a:path w="192404" h="2896870">
                <a:moveTo>
                  <a:pt x="110251" y="629412"/>
                </a:moveTo>
                <a:lnTo>
                  <a:pt x="110251" y="534924"/>
                </a:lnTo>
                <a:lnTo>
                  <a:pt x="79009" y="534924"/>
                </a:lnTo>
                <a:lnTo>
                  <a:pt x="79009" y="629412"/>
                </a:lnTo>
                <a:lnTo>
                  <a:pt x="110251" y="629412"/>
                </a:lnTo>
                <a:close/>
              </a:path>
              <a:path w="192404" h="2896870">
                <a:moveTo>
                  <a:pt x="110251" y="755141"/>
                </a:moveTo>
                <a:lnTo>
                  <a:pt x="110251" y="660653"/>
                </a:lnTo>
                <a:lnTo>
                  <a:pt x="79009" y="660653"/>
                </a:lnTo>
                <a:lnTo>
                  <a:pt x="79009" y="755141"/>
                </a:lnTo>
                <a:lnTo>
                  <a:pt x="110251" y="755141"/>
                </a:lnTo>
                <a:close/>
              </a:path>
              <a:path w="192404" h="2896870">
                <a:moveTo>
                  <a:pt x="110251" y="880872"/>
                </a:moveTo>
                <a:lnTo>
                  <a:pt x="110251" y="786384"/>
                </a:lnTo>
                <a:lnTo>
                  <a:pt x="79009" y="786384"/>
                </a:lnTo>
                <a:lnTo>
                  <a:pt x="79009" y="880872"/>
                </a:lnTo>
                <a:lnTo>
                  <a:pt x="110251" y="880872"/>
                </a:lnTo>
                <a:close/>
              </a:path>
              <a:path w="192404" h="2896870">
                <a:moveTo>
                  <a:pt x="110251" y="1006601"/>
                </a:moveTo>
                <a:lnTo>
                  <a:pt x="110251" y="912113"/>
                </a:lnTo>
                <a:lnTo>
                  <a:pt x="79009" y="912113"/>
                </a:lnTo>
                <a:lnTo>
                  <a:pt x="79009" y="1006601"/>
                </a:lnTo>
                <a:lnTo>
                  <a:pt x="110251" y="1006601"/>
                </a:lnTo>
                <a:close/>
              </a:path>
              <a:path w="192404" h="2896870">
                <a:moveTo>
                  <a:pt x="110251" y="1132332"/>
                </a:moveTo>
                <a:lnTo>
                  <a:pt x="110251" y="1037844"/>
                </a:lnTo>
                <a:lnTo>
                  <a:pt x="79009" y="1037844"/>
                </a:lnTo>
                <a:lnTo>
                  <a:pt x="79009" y="1132332"/>
                </a:lnTo>
                <a:lnTo>
                  <a:pt x="110251" y="1132332"/>
                </a:lnTo>
                <a:close/>
              </a:path>
              <a:path w="192404" h="2896870">
                <a:moveTo>
                  <a:pt x="110251" y="1258062"/>
                </a:moveTo>
                <a:lnTo>
                  <a:pt x="110251" y="1163574"/>
                </a:lnTo>
                <a:lnTo>
                  <a:pt x="79009" y="1163574"/>
                </a:lnTo>
                <a:lnTo>
                  <a:pt x="79009" y="1258062"/>
                </a:lnTo>
                <a:lnTo>
                  <a:pt x="110251" y="1258062"/>
                </a:lnTo>
                <a:close/>
              </a:path>
              <a:path w="192404" h="2896870">
                <a:moveTo>
                  <a:pt x="110251" y="1383791"/>
                </a:moveTo>
                <a:lnTo>
                  <a:pt x="110251" y="1289303"/>
                </a:lnTo>
                <a:lnTo>
                  <a:pt x="79009" y="1289303"/>
                </a:lnTo>
                <a:lnTo>
                  <a:pt x="79009" y="1383791"/>
                </a:lnTo>
                <a:lnTo>
                  <a:pt x="110251" y="1383791"/>
                </a:lnTo>
                <a:close/>
              </a:path>
              <a:path w="192404" h="2896870">
                <a:moveTo>
                  <a:pt x="110251" y="1509522"/>
                </a:moveTo>
                <a:lnTo>
                  <a:pt x="110251" y="1415034"/>
                </a:lnTo>
                <a:lnTo>
                  <a:pt x="79009" y="1415034"/>
                </a:lnTo>
                <a:lnTo>
                  <a:pt x="79009" y="1509522"/>
                </a:lnTo>
                <a:lnTo>
                  <a:pt x="110251" y="1509522"/>
                </a:lnTo>
                <a:close/>
              </a:path>
              <a:path w="192404" h="2896870">
                <a:moveTo>
                  <a:pt x="111013" y="1635252"/>
                </a:moveTo>
                <a:lnTo>
                  <a:pt x="111013" y="1540764"/>
                </a:lnTo>
                <a:lnTo>
                  <a:pt x="79009" y="1540764"/>
                </a:lnTo>
                <a:lnTo>
                  <a:pt x="79009" y="1635252"/>
                </a:lnTo>
                <a:lnTo>
                  <a:pt x="111013" y="1635252"/>
                </a:lnTo>
                <a:close/>
              </a:path>
              <a:path w="192404" h="2896870">
                <a:moveTo>
                  <a:pt x="111013" y="1760982"/>
                </a:moveTo>
                <a:lnTo>
                  <a:pt x="111013" y="1666494"/>
                </a:lnTo>
                <a:lnTo>
                  <a:pt x="79009" y="1666494"/>
                </a:lnTo>
                <a:lnTo>
                  <a:pt x="79009" y="1760982"/>
                </a:lnTo>
                <a:lnTo>
                  <a:pt x="111013" y="1760982"/>
                </a:lnTo>
                <a:close/>
              </a:path>
              <a:path w="192404" h="2896870">
                <a:moveTo>
                  <a:pt x="111013" y="1886712"/>
                </a:moveTo>
                <a:lnTo>
                  <a:pt x="111013" y="1792224"/>
                </a:lnTo>
                <a:lnTo>
                  <a:pt x="79009" y="1792224"/>
                </a:lnTo>
                <a:lnTo>
                  <a:pt x="79771" y="1886712"/>
                </a:lnTo>
                <a:lnTo>
                  <a:pt x="111013" y="1886712"/>
                </a:lnTo>
                <a:close/>
              </a:path>
              <a:path w="192404" h="2896870">
                <a:moveTo>
                  <a:pt x="111013" y="2012441"/>
                </a:moveTo>
                <a:lnTo>
                  <a:pt x="111013" y="1917953"/>
                </a:lnTo>
                <a:lnTo>
                  <a:pt x="79771" y="1917953"/>
                </a:lnTo>
                <a:lnTo>
                  <a:pt x="79771" y="2012441"/>
                </a:lnTo>
                <a:lnTo>
                  <a:pt x="111013" y="2012441"/>
                </a:lnTo>
                <a:close/>
              </a:path>
              <a:path w="192404" h="2896870">
                <a:moveTo>
                  <a:pt x="111013" y="2138172"/>
                </a:moveTo>
                <a:lnTo>
                  <a:pt x="111013" y="2043684"/>
                </a:lnTo>
                <a:lnTo>
                  <a:pt x="79771" y="2043684"/>
                </a:lnTo>
                <a:lnTo>
                  <a:pt x="79771" y="2138172"/>
                </a:lnTo>
                <a:lnTo>
                  <a:pt x="111013" y="2138172"/>
                </a:lnTo>
                <a:close/>
              </a:path>
              <a:path w="192404" h="2896870">
                <a:moveTo>
                  <a:pt x="111013" y="2263902"/>
                </a:moveTo>
                <a:lnTo>
                  <a:pt x="111013" y="2169414"/>
                </a:lnTo>
                <a:lnTo>
                  <a:pt x="79771" y="2169414"/>
                </a:lnTo>
                <a:lnTo>
                  <a:pt x="79771" y="2263902"/>
                </a:lnTo>
                <a:lnTo>
                  <a:pt x="111013" y="2263902"/>
                </a:lnTo>
                <a:close/>
              </a:path>
              <a:path w="192404" h="2896870">
                <a:moveTo>
                  <a:pt x="111013" y="2389633"/>
                </a:moveTo>
                <a:lnTo>
                  <a:pt x="111013" y="2295144"/>
                </a:lnTo>
                <a:lnTo>
                  <a:pt x="79771" y="2295144"/>
                </a:lnTo>
                <a:lnTo>
                  <a:pt x="79771" y="2389633"/>
                </a:lnTo>
                <a:lnTo>
                  <a:pt x="111013" y="2389633"/>
                </a:lnTo>
                <a:close/>
              </a:path>
              <a:path w="192404" h="2896870">
                <a:moveTo>
                  <a:pt x="111013" y="2515362"/>
                </a:moveTo>
                <a:lnTo>
                  <a:pt x="111013" y="2420874"/>
                </a:lnTo>
                <a:lnTo>
                  <a:pt x="79771" y="2420874"/>
                </a:lnTo>
                <a:lnTo>
                  <a:pt x="79771" y="2515362"/>
                </a:lnTo>
                <a:lnTo>
                  <a:pt x="111013" y="2515362"/>
                </a:lnTo>
                <a:close/>
              </a:path>
              <a:path w="192404" h="2896870">
                <a:moveTo>
                  <a:pt x="111013" y="2641092"/>
                </a:moveTo>
                <a:lnTo>
                  <a:pt x="111013" y="2546604"/>
                </a:lnTo>
                <a:lnTo>
                  <a:pt x="79771" y="2546604"/>
                </a:lnTo>
                <a:lnTo>
                  <a:pt x="79771" y="2641092"/>
                </a:lnTo>
                <a:lnTo>
                  <a:pt x="111013" y="2641092"/>
                </a:lnTo>
                <a:close/>
              </a:path>
              <a:path w="192404" h="2896870">
                <a:moveTo>
                  <a:pt x="95773" y="2831969"/>
                </a:moveTo>
                <a:lnTo>
                  <a:pt x="31003" y="2715006"/>
                </a:lnTo>
                <a:lnTo>
                  <a:pt x="26812" y="2710195"/>
                </a:lnTo>
                <a:lnTo>
                  <a:pt x="21478" y="2707386"/>
                </a:lnTo>
                <a:lnTo>
                  <a:pt x="15573" y="2706862"/>
                </a:lnTo>
                <a:lnTo>
                  <a:pt x="9667" y="2708910"/>
                </a:lnTo>
                <a:lnTo>
                  <a:pt x="4857" y="2713101"/>
                </a:lnTo>
                <a:lnTo>
                  <a:pt x="2047" y="2718435"/>
                </a:lnTo>
                <a:lnTo>
                  <a:pt x="1524" y="2724340"/>
                </a:lnTo>
                <a:lnTo>
                  <a:pt x="3571" y="2730246"/>
                </a:lnTo>
                <a:lnTo>
                  <a:pt x="79771" y="2867531"/>
                </a:lnTo>
                <a:lnTo>
                  <a:pt x="79771" y="2864358"/>
                </a:lnTo>
                <a:lnTo>
                  <a:pt x="82057" y="2864358"/>
                </a:lnTo>
                <a:lnTo>
                  <a:pt x="82057" y="2856738"/>
                </a:lnTo>
                <a:lnTo>
                  <a:pt x="95773" y="2831969"/>
                </a:lnTo>
                <a:close/>
              </a:path>
              <a:path w="192404" h="2896870">
                <a:moveTo>
                  <a:pt x="111013" y="2766822"/>
                </a:moveTo>
                <a:lnTo>
                  <a:pt x="111013" y="2672334"/>
                </a:lnTo>
                <a:lnTo>
                  <a:pt x="79771" y="2672334"/>
                </a:lnTo>
                <a:lnTo>
                  <a:pt x="79771" y="2766822"/>
                </a:lnTo>
                <a:lnTo>
                  <a:pt x="111013" y="2766822"/>
                </a:lnTo>
                <a:close/>
              </a:path>
              <a:path w="192404" h="2896870">
                <a:moveTo>
                  <a:pt x="111013" y="2804448"/>
                </a:moveTo>
                <a:lnTo>
                  <a:pt x="111013" y="2798064"/>
                </a:lnTo>
                <a:lnTo>
                  <a:pt x="79771" y="2798064"/>
                </a:lnTo>
                <a:lnTo>
                  <a:pt x="79771" y="2803072"/>
                </a:lnTo>
                <a:lnTo>
                  <a:pt x="95773" y="2831969"/>
                </a:lnTo>
                <a:lnTo>
                  <a:pt x="111013" y="2804448"/>
                </a:lnTo>
                <a:close/>
              </a:path>
              <a:path w="192404" h="2896870">
                <a:moveTo>
                  <a:pt x="111013" y="2868904"/>
                </a:moveTo>
                <a:lnTo>
                  <a:pt x="111013" y="2864358"/>
                </a:lnTo>
                <a:lnTo>
                  <a:pt x="79771" y="2864358"/>
                </a:lnTo>
                <a:lnTo>
                  <a:pt x="79771" y="2867531"/>
                </a:lnTo>
                <a:lnTo>
                  <a:pt x="95773" y="2896362"/>
                </a:lnTo>
                <a:lnTo>
                  <a:pt x="111013" y="2868904"/>
                </a:lnTo>
                <a:close/>
              </a:path>
              <a:path w="192404" h="2896870">
                <a:moveTo>
                  <a:pt x="109489" y="2856738"/>
                </a:moveTo>
                <a:lnTo>
                  <a:pt x="95773" y="2831969"/>
                </a:lnTo>
                <a:lnTo>
                  <a:pt x="82057" y="2856738"/>
                </a:lnTo>
                <a:lnTo>
                  <a:pt x="109489" y="2856738"/>
                </a:lnTo>
                <a:close/>
              </a:path>
              <a:path w="192404" h="2896870">
                <a:moveTo>
                  <a:pt x="109489" y="2864358"/>
                </a:moveTo>
                <a:lnTo>
                  <a:pt x="109489" y="2856738"/>
                </a:lnTo>
                <a:lnTo>
                  <a:pt x="82057" y="2856738"/>
                </a:lnTo>
                <a:lnTo>
                  <a:pt x="82057" y="2864358"/>
                </a:lnTo>
                <a:lnTo>
                  <a:pt x="109489" y="2864358"/>
                </a:lnTo>
                <a:close/>
              </a:path>
              <a:path w="192404" h="2896870">
                <a:moveTo>
                  <a:pt x="191785" y="2722626"/>
                </a:moveTo>
                <a:lnTo>
                  <a:pt x="189499" y="2712720"/>
                </a:lnTo>
                <a:lnTo>
                  <a:pt x="181879" y="2708910"/>
                </a:lnTo>
                <a:lnTo>
                  <a:pt x="175867" y="2706862"/>
                </a:lnTo>
                <a:lnTo>
                  <a:pt x="169783" y="2707386"/>
                </a:lnTo>
                <a:lnTo>
                  <a:pt x="164413" y="2710195"/>
                </a:lnTo>
                <a:lnTo>
                  <a:pt x="160543" y="2715006"/>
                </a:lnTo>
                <a:lnTo>
                  <a:pt x="95773" y="2831969"/>
                </a:lnTo>
                <a:lnTo>
                  <a:pt x="109489" y="2856738"/>
                </a:lnTo>
                <a:lnTo>
                  <a:pt x="109489" y="2864358"/>
                </a:lnTo>
                <a:lnTo>
                  <a:pt x="111013" y="2864358"/>
                </a:lnTo>
                <a:lnTo>
                  <a:pt x="111013" y="2868904"/>
                </a:lnTo>
                <a:lnTo>
                  <a:pt x="187975" y="2730246"/>
                </a:lnTo>
                <a:lnTo>
                  <a:pt x="191785" y="27226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5241" y="1241044"/>
            <a:ext cx="8789670" cy="560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Claim:</a:t>
            </a:r>
            <a:endParaRPr sz="3050">
              <a:latin typeface="Calibri"/>
              <a:cs typeface="Calibri"/>
            </a:endParaRPr>
          </a:p>
          <a:p>
            <a:pPr marL="387985" marR="2355215" indent="-3810">
              <a:lnSpc>
                <a:spcPct val="101000"/>
              </a:lnSpc>
              <a:spcBef>
                <a:spcPts val="1320"/>
              </a:spcBef>
            </a:pPr>
            <a:r>
              <a:rPr sz="3050" spc="15" dirty="0">
                <a:latin typeface="Calibri"/>
                <a:cs typeface="Calibri"/>
              </a:rPr>
              <a:t>A </a:t>
            </a:r>
            <a:r>
              <a:rPr sz="3050" spc="5" dirty="0">
                <a:latin typeface="Calibri"/>
                <a:cs typeface="Calibri"/>
              </a:rPr>
              <a:t>height‐balanced </a:t>
            </a:r>
            <a:r>
              <a:rPr sz="3050" spc="-5" dirty="0">
                <a:latin typeface="Calibri"/>
                <a:cs typeface="Calibri"/>
              </a:rPr>
              <a:t>tree </a:t>
            </a:r>
            <a:r>
              <a:rPr sz="3050" spc="10" dirty="0">
                <a:latin typeface="Calibri"/>
                <a:cs typeface="Calibri"/>
              </a:rPr>
              <a:t>with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n </a:t>
            </a:r>
            <a:r>
              <a:rPr sz="3050" spc="5" dirty="0">
                <a:latin typeface="Calibri"/>
                <a:cs typeface="Calibri"/>
              </a:rPr>
              <a:t>vertices  </a:t>
            </a:r>
            <a:r>
              <a:rPr sz="3050" spc="10" dirty="0">
                <a:latin typeface="Calibri"/>
                <a:cs typeface="Calibri"/>
              </a:rPr>
              <a:t>has </a:t>
            </a:r>
            <a:r>
              <a:rPr sz="3050" dirty="0">
                <a:latin typeface="Calibri"/>
                <a:cs typeface="Calibri"/>
              </a:rPr>
              <a:t>height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&lt; 2 *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 log</a:t>
            </a:r>
            <a:r>
              <a:rPr sz="3075" spc="7" baseline="-20325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(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050" dirty="0">
                <a:latin typeface="Calibri"/>
                <a:cs typeface="Calibri"/>
              </a:rPr>
              <a:t>Proof </a:t>
            </a:r>
            <a:r>
              <a:rPr sz="3050" spc="10" dirty="0">
                <a:latin typeface="Calibri"/>
                <a:cs typeface="Calibri"/>
              </a:rPr>
              <a:t>(do </a:t>
            </a:r>
            <a:r>
              <a:rPr sz="3050" b="1" u="heavy" spc="10" dirty="0">
                <a:latin typeface="Calibri"/>
                <a:cs typeface="Calibri"/>
              </a:rPr>
              <a:t>not </a:t>
            </a:r>
            <a:r>
              <a:rPr sz="3050" spc="10" dirty="0">
                <a:latin typeface="Calibri"/>
                <a:cs typeface="Calibri"/>
              </a:rPr>
              <a:t>be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scared):</a:t>
            </a:r>
            <a:endParaRPr sz="3050">
              <a:latin typeface="Calibri"/>
              <a:cs typeface="Calibri"/>
            </a:endParaRPr>
          </a:p>
          <a:p>
            <a:pPr marL="387985" marR="1654810" indent="-3810">
              <a:lnSpc>
                <a:spcPct val="101000"/>
              </a:lnSpc>
              <a:spcBef>
                <a:spcPts val="1320"/>
              </a:spcBef>
            </a:pPr>
            <a:r>
              <a:rPr sz="3050" spc="5" dirty="0">
                <a:latin typeface="Calibri"/>
                <a:cs typeface="Calibri"/>
              </a:rPr>
              <a:t>Let 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latin typeface="Calibri"/>
                <a:cs typeface="Calibri"/>
              </a:rPr>
              <a:t>be the </a:t>
            </a:r>
            <a:r>
              <a:rPr sz="3050" spc="15" dirty="0">
                <a:latin typeface="Calibri"/>
                <a:cs typeface="Calibri"/>
              </a:rPr>
              <a:t>minimum number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5" dirty="0">
                <a:latin typeface="Calibri"/>
                <a:cs typeface="Calibri"/>
              </a:rPr>
              <a:t>vertices  </a:t>
            </a:r>
            <a:r>
              <a:rPr sz="3050" spc="10" dirty="0">
                <a:latin typeface="Calibri"/>
                <a:cs typeface="Calibri"/>
              </a:rPr>
              <a:t>in a </a:t>
            </a:r>
            <a:r>
              <a:rPr sz="3050" spc="5" dirty="0">
                <a:latin typeface="Calibri"/>
                <a:cs typeface="Calibri"/>
              </a:rPr>
              <a:t>height‐balanced </a:t>
            </a:r>
            <a:r>
              <a:rPr sz="3050" spc="-5" dirty="0">
                <a:latin typeface="Calibri"/>
                <a:cs typeface="Calibri"/>
              </a:rPr>
              <a:t>tree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dirty="0">
                <a:latin typeface="Calibri"/>
                <a:cs typeface="Calibri"/>
              </a:rPr>
              <a:t>height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R="1795780" algn="r">
              <a:lnSpc>
                <a:spcPct val="100000"/>
              </a:lnSpc>
              <a:spcBef>
                <a:spcPts val="2130"/>
              </a:spcBef>
            </a:pPr>
            <a:r>
              <a:rPr sz="3500" b="1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endParaRPr sz="3500">
              <a:latin typeface="Calibri"/>
              <a:cs typeface="Calibri"/>
            </a:endParaRPr>
          </a:p>
          <a:p>
            <a:pPr marR="131445" algn="r">
              <a:lnSpc>
                <a:spcPct val="100000"/>
              </a:lnSpc>
              <a:spcBef>
                <a:spcPts val="2440"/>
              </a:spcBef>
            </a:pP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≥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endParaRPr sz="3075" baseline="-20325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950" spc="-10" dirty="0">
                <a:solidFill>
                  <a:srgbClr val="800080"/>
                </a:solidFill>
                <a:latin typeface="Calibri"/>
                <a:cs typeface="Calibri"/>
              </a:rPr>
              <a:t>v</a:t>
            </a:r>
            <a:r>
              <a:rPr sz="1950" spc="10" dirty="0">
                <a:solidFill>
                  <a:srgbClr val="800080"/>
                </a:solidFill>
                <a:latin typeface="Calibri"/>
                <a:cs typeface="Calibri"/>
              </a:rPr>
              <a:t>ertices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41044"/>
            <a:ext cx="7139940" cy="464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Proof:</a:t>
            </a:r>
            <a:endParaRPr sz="3050">
              <a:latin typeface="Calibri"/>
              <a:cs typeface="Calibri"/>
            </a:endParaRPr>
          </a:p>
          <a:p>
            <a:pPr marL="387985" marR="5080" indent="-4445">
              <a:lnSpc>
                <a:spcPct val="101000"/>
              </a:lnSpc>
              <a:spcBef>
                <a:spcPts val="1320"/>
              </a:spcBef>
            </a:pPr>
            <a:r>
              <a:rPr sz="3050" spc="5" dirty="0">
                <a:latin typeface="Calibri"/>
                <a:cs typeface="Calibri"/>
              </a:rPr>
              <a:t>Let 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latin typeface="Calibri"/>
                <a:cs typeface="Calibri"/>
              </a:rPr>
              <a:t>be the </a:t>
            </a:r>
            <a:r>
              <a:rPr sz="3050" spc="15" dirty="0">
                <a:latin typeface="Calibri"/>
                <a:cs typeface="Calibri"/>
              </a:rPr>
              <a:t>minimum number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5" dirty="0">
                <a:latin typeface="Calibri"/>
                <a:cs typeface="Calibri"/>
              </a:rPr>
              <a:t>vertices  </a:t>
            </a:r>
            <a:r>
              <a:rPr sz="3050" spc="10" dirty="0">
                <a:latin typeface="Calibri"/>
                <a:cs typeface="Calibri"/>
              </a:rPr>
              <a:t>in a </a:t>
            </a:r>
            <a:r>
              <a:rPr sz="3050" spc="5" dirty="0">
                <a:latin typeface="Calibri"/>
                <a:cs typeface="Calibri"/>
              </a:rPr>
              <a:t>height‐balanced </a:t>
            </a:r>
            <a:r>
              <a:rPr sz="3050" spc="-5" dirty="0">
                <a:latin typeface="Calibri"/>
                <a:cs typeface="Calibri"/>
              </a:rPr>
              <a:t>tree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dirty="0">
                <a:latin typeface="Calibri"/>
                <a:cs typeface="Calibri"/>
              </a:rPr>
              <a:t>height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endParaRPr sz="305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  <a:spcBef>
                <a:spcPts val="855"/>
              </a:spcBef>
            </a:pP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= 1 + </a:t>
            </a:r>
            <a:r>
              <a:rPr sz="3050" b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7030A0"/>
                </a:solidFill>
                <a:latin typeface="Calibri"/>
                <a:cs typeface="Calibri"/>
              </a:rPr>
              <a:t>h‐1 </a:t>
            </a: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+</a:t>
            </a:r>
            <a:r>
              <a:rPr sz="3050" spc="44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050" b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7030A0"/>
                </a:solidFill>
                <a:latin typeface="Calibri"/>
                <a:cs typeface="Calibri"/>
              </a:rPr>
              <a:t>h‐2</a:t>
            </a:r>
            <a:endParaRPr sz="3075" baseline="-20325">
              <a:latin typeface="Calibri"/>
              <a:cs typeface="Calibri"/>
            </a:endParaRPr>
          </a:p>
          <a:p>
            <a:pPr marL="384175" marR="2466340">
              <a:lnSpc>
                <a:spcPct val="129000"/>
              </a:lnSpc>
              <a:spcBef>
                <a:spcPts val="5"/>
              </a:spcBef>
            </a:pP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&gt; 1 + </a:t>
            </a:r>
            <a:r>
              <a:rPr sz="3050" spc="5" dirty="0">
                <a:solidFill>
                  <a:srgbClr val="7030A0"/>
                </a:solidFill>
                <a:latin typeface="Calibri"/>
                <a:cs typeface="Calibri"/>
              </a:rPr>
              <a:t>2</a:t>
            </a: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h‐2 </a:t>
            </a:r>
            <a:r>
              <a:rPr sz="3050" spc="10" dirty="0">
                <a:solidFill>
                  <a:srgbClr val="F79646"/>
                </a:solidFill>
                <a:latin typeface="Calibri"/>
                <a:cs typeface="Calibri"/>
              </a:rPr>
              <a:t>(as </a:t>
            </a:r>
            <a:r>
              <a:rPr sz="3050" b="1" dirty="0">
                <a:solidFill>
                  <a:srgbClr val="F79646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F79646"/>
                </a:solidFill>
                <a:latin typeface="Calibri"/>
                <a:cs typeface="Calibri"/>
              </a:rPr>
              <a:t>h‐1 </a:t>
            </a:r>
            <a:r>
              <a:rPr sz="3050" spc="10" dirty="0">
                <a:solidFill>
                  <a:srgbClr val="F79646"/>
                </a:solidFill>
                <a:latin typeface="Calibri"/>
                <a:cs typeface="Calibri"/>
              </a:rPr>
              <a:t>&gt; </a:t>
            </a:r>
            <a:r>
              <a:rPr sz="3050" b="1" dirty="0">
                <a:solidFill>
                  <a:srgbClr val="F79646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F79646"/>
                </a:solidFill>
                <a:latin typeface="Calibri"/>
                <a:cs typeface="Calibri"/>
              </a:rPr>
              <a:t>h‐2</a:t>
            </a:r>
            <a:r>
              <a:rPr sz="3050" dirty="0">
                <a:solidFill>
                  <a:srgbClr val="F79646"/>
                </a:solidFill>
                <a:latin typeface="Calibri"/>
                <a:cs typeface="Calibri"/>
              </a:rPr>
              <a:t>)  </a:t>
            </a: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&gt; </a:t>
            </a:r>
            <a:r>
              <a:rPr sz="3050" dirty="0">
                <a:solidFill>
                  <a:srgbClr val="7030A0"/>
                </a:solidFill>
                <a:latin typeface="Calibri"/>
                <a:cs typeface="Calibri"/>
              </a:rPr>
              <a:t>2</a:t>
            </a:r>
            <a:r>
              <a:rPr sz="3050" b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7030A0"/>
                </a:solidFill>
                <a:latin typeface="Calibri"/>
                <a:cs typeface="Calibri"/>
              </a:rPr>
              <a:t>h‐2</a:t>
            </a:r>
            <a:r>
              <a:rPr sz="3075" b="1" spc="284" baseline="-203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F79646"/>
                </a:solidFill>
                <a:latin typeface="Calibri"/>
                <a:cs typeface="Calibri"/>
              </a:rPr>
              <a:t>(obvious)</a:t>
            </a:r>
            <a:endParaRPr sz="3050">
              <a:latin typeface="Calibri"/>
              <a:cs typeface="Calibri"/>
            </a:endParaRPr>
          </a:p>
          <a:p>
            <a:pPr marL="829310">
              <a:lnSpc>
                <a:spcPct val="100000"/>
              </a:lnSpc>
              <a:spcBef>
                <a:spcPts val="1065"/>
              </a:spcBef>
            </a:pP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= </a:t>
            </a:r>
            <a:r>
              <a:rPr sz="3050" dirty="0">
                <a:solidFill>
                  <a:srgbClr val="7030A0"/>
                </a:solidFill>
                <a:latin typeface="Calibri"/>
                <a:cs typeface="Calibri"/>
              </a:rPr>
              <a:t>4</a:t>
            </a:r>
            <a:r>
              <a:rPr sz="3050" b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7030A0"/>
                </a:solidFill>
                <a:latin typeface="Calibri"/>
                <a:cs typeface="Calibri"/>
              </a:rPr>
              <a:t>h‐4</a:t>
            </a:r>
            <a:r>
              <a:rPr sz="3075" b="1" spc="-30" baseline="-203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050" spc="-5" dirty="0">
                <a:solidFill>
                  <a:srgbClr val="F79646"/>
                </a:solidFill>
                <a:latin typeface="Calibri"/>
                <a:cs typeface="Calibri"/>
              </a:rPr>
              <a:t>(recursive)</a:t>
            </a:r>
            <a:endParaRPr sz="3050">
              <a:latin typeface="Calibri"/>
              <a:cs typeface="Calibri"/>
            </a:endParaRPr>
          </a:p>
          <a:p>
            <a:pPr marL="829310">
              <a:lnSpc>
                <a:spcPct val="100000"/>
              </a:lnSpc>
              <a:spcBef>
                <a:spcPts val="1065"/>
              </a:spcBef>
            </a:pP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=</a:t>
            </a:r>
            <a:r>
              <a:rPr sz="3050" spc="-7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solidFill>
                  <a:srgbClr val="7030A0"/>
                </a:solidFill>
                <a:latin typeface="Calibri"/>
                <a:cs typeface="Calibri"/>
              </a:rPr>
              <a:t>8</a:t>
            </a: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h‐6</a:t>
            </a:r>
            <a:endParaRPr sz="3075" baseline="-20325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5916" y="5922009"/>
            <a:ext cx="58039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=</a:t>
            </a:r>
            <a:r>
              <a:rPr sz="3050" spc="-7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050" spc="15" dirty="0">
                <a:solidFill>
                  <a:srgbClr val="7030A0"/>
                </a:solidFill>
                <a:latin typeface="Calibri"/>
                <a:cs typeface="Calibri"/>
              </a:rPr>
              <a:t>…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Height</a:t>
            </a:r>
            <a:r>
              <a:rPr spc="-10" dirty="0">
                <a:latin typeface="Calibri"/>
                <a:cs typeface="Calibri"/>
              </a:rPr>
              <a:t>‐</a:t>
            </a:r>
            <a:r>
              <a:rPr spc="-10" dirty="0"/>
              <a:t>Balanced</a:t>
            </a:r>
            <a:r>
              <a:rPr spc="-45" dirty="0"/>
              <a:t> </a:t>
            </a:r>
            <a:r>
              <a:rPr spc="-80" dirty="0"/>
              <a:t>Trees</a:t>
            </a:r>
          </a:p>
        </p:txBody>
      </p:sp>
      <p:sp>
        <p:nvSpPr>
          <p:cNvPr id="5" name="object 5"/>
          <p:cNvSpPr/>
          <p:nvPr/>
        </p:nvSpPr>
        <p:spPr>
          <a:xfrm>
            <a:off x="3470147" y="5223509"/>
            <a:ext cx="193040" cy="2200910"/>
          </a:xfrm>
          <a:custGeom>
            <a:avLst/>
            <a:gdLst/>
            <a:ahLst/>
            <a:cxnLst/>
            <a:rect l="l" t="t" r="r" b="b"/>
            <a:pathLst>
              <a:path w="193039" h="2200909">
                <a:moveTo>
                  <a:pt x="191261" y="172974"/>
                </a:moveTo>
                <a:lnTo>
                  <a:pt x="95249" y="0"/>
                </a:lnTo>
                <a:lnTo>
                  <a:pt x="3047" y="166115"/>
                </a:lnTo>
                <a:lnTo>
                  <a:pt x="1000" y="172021"/>
                </a:lnTo>
                <a:lnTo>
                  <a:pt x="1523" y="177926"/>
                </a:lnTo>
                <a:lnTo>
                  <a:pt x="4333" y="183261"/>
                </a:lnTo>
                <a:lnTo>
                  <a:pt x="9143" y="187451"/>
                </a:lnTo>
                <a:lnTo>
                  <a:pt x="16763" y="191262"/>
                </a:lnTo>
                <a:lnTo>
                  <a:pt x="25907" y="188975"/>
                </a:lnTo>
                <a:lnTo>
                  <a:pt x="30479" y="181355"/>
                </a:lnTo>
                <a:lnTo>
                  <a:pt x="79247" y="93289"/>
                </a:lnTo>
                <a:lnTo>
                  <a:pt x="79247" y="32003"/>
                </a:lnTo>
                <a:lnTo>
                  <a:pt x="110489" y="32003"/>
                </a:lnTo>
                <a:lnTo>
                  <a:pt x="110489" y="91913"/>
                </a:lnTo>
                <a:lnTo>
                  <a:pt x="160019" y="181355"/>
                </a:lnTo>
                <a:lnTo>
                  <a:pt x="163829" y="188975"/>
                </a:lnTo>
                <a:lnTo>
                  <a:pt x="173735" y="191262"/>
                </a:lnTo>
                <a:lnTo>
                  <a:pt x="181355" y="187451"/>
                </a:lnTo>
                <a:lnTo>
                  <a:pt x="188975" y="182879"/>
                </a:lnTo>
                <a:lnTo>
                  <a:pt x="191261" y="172974"/>
                </a:lnTo>
                <a:close/>
              </a:path>
              <a:path w="193039" h="2200909">
                <a:moveTo>
                  <a:pt x="110489" y="91913"/>
                </a:moveTo>
                <a:lnTo>
                  <a:pt x="110489" y="32003"/>
                </a:lnTo>
                <a:lnTo>
                  <a:pt x="79247" y="32003"/>
                </a:lnTo>
                <a:lnTo>
                  <a:pt x="79247" y="93289"/>
                </a:lnTo>
                <a:lnTo>
                  <a:pt x="81533" y="89161"/>
                </a:lnTo>
                <a:lnTo>
                  <a:pt x="81533" y="39624"/>
                </a:lnTo>
                <a:lnTo>
                  <a:pt x="108965" y="39624"/>
                </a:lnTo>
                <a:lnTo>
                  <a:pt x="108965" y="89161"/>
                </a:lnTo>
                <a:lnTo>
                  <a:pt x="110489" y="91913"/>
                </a:lnTo>
                <a:close/>
              </a:path>
              <a:path w="193039" h="2200909">
                <a:moveTo>
                  <a:pt x="110489" y="126491"/>
                </a:moveTo>
                <a:lnTo>
                  <a:pt x="110489" y="91913"/>
                </a:lnTo>
                <a:lnTo>
                  <a:pt x="95249" y="64392"/>
                </a:lnTo>
                <a:lnTo>
                  <a:pt x="79247" y="93289"/>
                </a:lnTo>
                <a:lnTo>
                  <a:pt x="79247" y="126491"/>
                </a:lnTo>
                <a:lnTo>
                  <a:pt x="110489" y="126491"/>
                </a:lnTo>
                <a:close/>
              </a:path>
              <a:path w="193039" h="2200909">
                <a:moveTo>
                  <a:pt x="110489" y="252222"/>
                </a:moveTo>
                <a:lnTo>
                  <a:pt x="110489" y="157734"/>
                </a:lnTo>
                <a:lnTo>
                  <a:pt x="79247" y="157734"/>
                </a:lnTo>
                <a:lnTo>
                  <a:pt x="79247" y="252222"/>
                </a:lnTo>
                <a:lnTo>
                  <a:pt x="110489" y="252222"/>
                </a:lnTo>
                <a:close/>
              </a:path>
              <a:path w="193039" h="2200909">
                <a:moveTo>
                  <a:pt x="108965" y="39624"/>
                </a:moveTo>
                <a:lnTo>
                  <a:pt x="81533" y="39624"/>
                </a:lnTo>
                <a:lnTo>
                  <a:pt x="95249" y="64392"/>
                </a:lnTo>
                <a:lnTo>
                  <a:pt x="108965" y="39624"/>
                </a:lnTo>
                <a:close/>
              </a:path>
              <a:path w="193039" h="2200909">
                <a:moveTo>
                  <a:pt x="95249" y="64392"/>
                </a:moveTo>
                <a:lnTo>
                  <a:pt x="81533" y="39624"/>
                </a:lnTo>
                <a:lnTo>
                  <a:pt x="81533" y="89161"/>
                </a:lnTo>
                <a:lnTo>
                  <a:pt x="95249" y="64392"/>
                </a:lnTo>
                <a:close/>
              </a:path>
              <a:path w="193039" h="2200909">
                <a:moveTo>
                  <a:pt x="108965" y="89161"/>
                </a:moveTo>
                <a:lnTo>
                  <a:pt x="108965" y="39624"/>
                </a:lnTo>
                <a:lnTo>
                  <a:pt x="95249" y="64392"/>
                </a:lnTo>
                <a:lnTo>
                  <a:pt x="108965" y="89161"/>
                </a:lnTo>
                <a:close/>
              </a:path>
              <a:path w="193039" h="2200909">
                <a:moveTo>
                  <a:pt x="111251" y="377951"/>
                </a:moveTo>
                <a:lnTo>
                  <a:pt x="110489" y="283463"/>
                </a:lnTo>
                <a:lnTo>
                  <a:pt x="79247" y="283463"/>
                </a:lnTo>
                <a:lnTo>
                  <a:pt x="79247" y="377951"/>
                </a:lnTo>
                <a:lnTo>
                  <a:pt x="111251" y="377951"/>
                </a:lnTo>
                <a:close/>
              </a:path>
              <a:path w="193039" h="2200909">
                <a:moveTo>
                  <a:pt x="111251" y="503681"/>
                </a:moveTo>
                <a:lnTo>
                  <a:pt x="111251" y="409193"/>
                </a:lnTo>
                <a:lnTo>
                  <a:pt x="79247" y="409193"/>
                </a:lnTo>
                <a:lnTo>
                  <a:pt x="79247" y="503681"/>
                </a:lnTo>
                <a:lnTo>
                  <a:pt x="111251" y="503681"/>
                </a:lnTo>
                <a:close/>
              </a:path>
              <a:path w="193039" h="2200909">
                <a:moveTo>
                  <a:pt x="111251" y="629412"/>
                </a:moveTo>
                <a:lnTo>
                  <a:pt x="111251" y="534924"/>
                </a:lnTo>
                <a:lnTo>
                  <a:pt x="79247" y="534924"/>
                </a:lnTo>
                <a:lnTo>
                  <a:pt x="80009" y="629412"/>
                </a:lnTo>
                <a:lnTo>
                  <a:pt x="111251" y="629412"/>
                </a:lnTo>
                <a:close/>
              </a:path>
              <a:path w="193039" h="2200909">
                <a:moveTo>
                  <a:pt x="111251" y="755141"/>
                </a:moveTo>
                <a:lnTo>
                  <a:pt x="111251" y="660653"/>
                </a:lnTo>
                <a:lnTo>
                  <a:pt x="80009" y="660653"/>
                </a:lnTo>
                <a:lnTo>
                  <a:pt x="80010" y="755141"/>
                </a:lnTo>
                <a:lnTo>
                  <a:pt x="111251" y="755141"/>
                </a:lnTo>
                <a:close/>
              </a:path>
              <a:path w="193039" h="2200909">
                <a:moveTo>
                  <a:pt x="111251" y="880872"/>
                </a:moveTo>
                <a:lnTo>
                  <a:pt x="111251" y="786384"/>
                </a:lnTo>
                <a:lnTo>
                  <a:pt x="80010" y="786384"/>
                </a:lnTo>
                <a:lnTo>
                  <a:pt x="80010" y="880872"/>
                </a:lnTo>
                <a:lnTo>
                  <a:pt x="111251" y="880872"/>
                </a:lnTo>
                <a:close/>
              </a:path>
              <a:path w="193039" h="2200909">
                <a:moveTo>
                  <a:pt x="111251" y="1006601"/>
                </a:moveTo>
                <a:lnTo>
                  <a:pt x="111251" y="912113"/>
                </a:lnTo>
                <a:lnTo>
                  <a:pt x="80010" y="912113"/>
                </a:lnTo>
                <a:lnTo>
                  <a:pt x="80010" y="1006601"/>
                </a:lnTo>
                <a:lnTo>
                  <a:pt x="111251" y="1006601"/>
                </a:lnTo>
                <a:close/>
              </a:path>
              <a:path w="193039" h="2200909">
                <a:moveTo>
                  <a:pt x="111251" y="1132331"/>
                </a:moveTo>
                <a:lnTo>
                  <a:pt x="111251" y="1037843"/>
                </a:lnTo>
                <a:lnTo>
                  <a:pt x="80010" y="1037843"/>
                </a:lnTo>
                <a:lnTo>
                  <a:pt x="80010" y="1132331"/>
                </a:lnTo>
                <a:lnTo>
                  <a:pt x="111251" y="1132331"/>
                </a:lnTo>
                <a:close/>
              </a:path>
              <a:path w="193039" h="2200909">
                <a:moveTo>
                  <a:pt x="111251" y="1258062"/>
                </a:moveTo>
                <a:lnTo>
                  <a:pt x="111251" y="1163574"/>
                </a:lnTo>
                <a:lnTo>
                  <a:pt x="80010" y="1163574"/>
                </a:lnTo>
                <a:lnTo>
                  <a:pt x="80010" y="1258062"/>
                </a:lnTo>
                <a:lnTo>
                  <a:pt x="111251" y="1258062"/>
                </a:lnTo>
                <a:close/>
              </a:path>
              <a:path w="193039" h="2200909">
                <a:moveTo>
                  <a:pt x="112013" y="1383791"/>
                </a:moveTo>
                <a:lnTo>
                  <a:pt x="111251" y="1289304"/>
                </a:lnTo>
                <a:lnTo>
                  <a:pt x="80010" y="1289304"/>
                </a:lnTo>
                <a:lnTo>
                  <a:pt x="80010" y="1383791"/>
                </a:lnTo>
                <a:lnTo>
                  <a:pt x="112013" y="1383791"/>
                </a:lnTo>
                <a:close/>
              </a:path>
              <a:path w="193039" h="2200909">
                <a:moveTo>
                  <a:pt x="112013" y="1509522"/>
                </a:moveTo>
                <a:lnTo>
                  <a:pt x="112013" y="1415034"/>
                </a:lnTo>
                <a:lnTo>
                  <a:pt x="80010" y="1415034"/>
                </a:lnTo>
                <a:lnTo>
                  <a:pt x="80010" y="1509522"/>
                </a:lnTo>
                <a:lnTo>
                  <a:pt x="112013" y="1509522"/>
                </a:lnTo>
                <a:close/>
              </a:path>
              <a:path w="193039" h="2200909">
                <a:moveTo>
                  <a:pt x="112013" y="1635251"/>
                </a:moveTo>
                <a:lnTo>
                  <a:pt x="112013" y="1540764"/>
                </a:lnTo>
                <a:lnTo>
                  <a:pt x="80010" y="1540764"/>
                </a:lnTo>
                <a:lnTo>
                  <a:pt x="80772" y="1635251"/>
                </a:lnTo>
                <a:lnTo>
                  <a:pt x="112013" y="1635251"/>
                </a:lnTo>
                <a:close/>
              </a:path>
              <a:path w="193039" h="2200909">
                <a:moveTo>
                  <a:pt x="112013" y="1760982"/>
                </a:moveTo>
                <a:lnTo>
                  <a:pt x="112013" y="1666493"/>
                </a:lnTo>
                <a:lnTo>
                  <a:pt x="80772" y="1666493"/>
                </a:lnTo>
                <a:lnTo>
                  <a:pt x="80772" y="1760982"/>
                </a:lnTo>
                <a:lnTo>
                  <a:pt x="112013" y="1760982"/>
                </a:lnTo>
                <a:close/>
              </a:path>
              <a:path w="193039" h="2200909">
                <a:moveTo>
                  <a:pt x="112013" y="1886713"/>
                </a:moveTo>
                <a:lnTo>
                  <a:pt x="112013" y="1792223"/>
                </a:lnTo>
                <a:lnTo>
                  <a:pt x="80772" y="1792223"/>
                </a:lnTo>
                <a:lnTo>
                  <a:pt x="80772" y="1886713"/>
                </a:lnTo>
                <a:lnTo>
                  <a:pt x="112013" y="1886713"/>
                </a:lnTo>
                <a:close/>
              </a:path>
              <a:path w="193039" h="2200909">
                <a:moveTo>
                  <a:pt x="96774" y="2136263"/>
                </a:moveTo>
                <a:lnTo>
                  <a:pt x="32003" y="2019299"/>
                </a:lnTo>
                <a:lnTo>
                  <a:pt x="27693" y="2014597"/>
                </a:lnTo>
                <a:lnTo>
                  <a:pt x="22097" y="2011965"/>
                </a:lnTo>
                <a:lnTo>
                  <a:pt x="15930" y="2011477"/>
                </a:lnTo>
                <a:lnTo>
                  <a:pt x="9905" y="2013204"/>
                </a:lnTo>
                <a:lnTo>
                  <a:pt x="3048" y="2017775"/>
                </a:lnTo>
                <a:lnTo>
                  <a:pt x="0" y="2026919"/>
                </a:lnTo>
                <a:lnTo>
                  <a:pt x="3810" y="2034539"/>
                </a:lnTo>
                <a:lnTo>
                  <a:pt x="80772" y="2172062"/>
                </a:lnTo>
                <a:lnTo>
                  <a:pt x="80772" y="2138170"/>
                </a:lnTo>
                <a:lnTo>
                  <a:pt x="95717" y="2138170"/>
                </a:lnTo>
                <a:lnTo>
                  <a:pt x="96774" y="2136263"/>
                </a:lnTo>
                <a:close/>
              </a:path>
              <a:path w="193039" h="2200909">
                <a:moveTo>
                  <a:pt x="112013" y="2012442"/>
                </a:moveTo>
                <a:lnTo>
                  <a:pt x="112013" y="1917954"/>
                </a:lnTo>
                <a:lnTo>
                  <a:pt x="80772" y="1917954"/>
                </a:lnTo>
                <a:lnTo>
                  <a:pt x="80772" y="2012442"/>
                </a:lnTo>
                <a:lnTo>
                  <a:pt x="112013" y="2012442"/>
                </a:lnTo>
                <a:close/>
              </a:path>
              <a:path w="193039" h="2200909">
                <a:moveTo>
                  <a:pt x="112013" y="2108742"/>
                </a:moveTo>
                <a:lnTo>
                  <a:pt x="112013" y="2043684"/>
                </a:lnTo>
                <a:lnTo>
                  <a:pt x="80772" y="2043684"/>
                </a:lnTo>
                <a:lnTo>
                  <a:pt x="80772" y="2107366"/>
                </a:lnTo>
                <a:lnTo>
                  <a:pt x="96774" y="2136263"/>
                </a:lnTo>
                <a:lnTo>
                  <a:pt x="112013" y="2108742"/>
                </a:lnTo>
                <a:close/>
              </a:path>
              <a:path w="193039" h="2200909">
                <a:moveTo>
                  <a:pt x="95717" y="2138170"/>
                </a:moveTo>
                <a:lnTo>
                  <a:pt x="80772" y="2138170"/>
                </a:lnTo>
                <a:lnTo>
                  <a:pt x="80772" y="2172062"/>
                </a:lnTo>
                <a:lnTo>
                  <a:pt x="83057" y="2176147"/>
                </a:lnTo>
                <a:lnTo>
                  <a:pt x="83057" y="2161032"/>
                </a:lnTo>
                <a:lnTo>
                  <a:pt x="95717" y="2138170"/>
                </a:lnTo>
                <a:close/>
              </a:path>
              <a:path w="193039" h="2200909">
                <a:moveTo>
                  <a:pt x="110489" y="2161032"/>
                </a:moveTo>
                <a:lnTo>
                  <a:pt x="97830" y="2138170"/>
                </a:lnTo>
                <a:lnTo>
                  <a:pt x="95717" y="2138170"/>
                </a:lnTo>
                <a:lnTo>
                  <a:pt x="83057" y="2161032"/>
                </a:lnTo>
                <a:lnTo>
                  <a:pt x="110489" y="2161032"/>
                </a:lnTo>
                <a:close/>
              </a:path>
              <a:path w="193039" h="2200909">
                <a:moveTo>
                  <a:pt x="110489" y="2175944"/>
                </a:moveTo>
                <a:lnTo>
                  <a:pt x="110489" y="2161032"/>
                </a:lnTo>
                <a:lnTo>
                  <a:pt x="83057" y="2161032"/>
                </a:lnTo>
                <a:lnTo>
                  <a:pt x="83057" y="2176147"/>
                </a:lnTo>
                <a:lnTo>
                  <a:pt x="96774" y="2200656"/>
                </a:lnTo>
                <a:lnTo>
                  <a:pt x="110489" y="2175944"/>
                </a:lnTo>
                <a:close/>
              </a:path>
              <a:path w="193039" h="2200909">
                <a:moveTo>
                  <a:pt x="97830" y="2138170"/>
                </a:moveTo>
                <a:lnTo>
                  <a:pt x="96774" y="2136263"/>
                </a:lnTo>
                <a:lnTo>
                  <a:pt x="95717" y="2138170"/>
                </a:lnTo>
                <a:lnTo>
                  <a:pt x="97830" y="2138170"/>
                </a:lnTo>
                <a:close/>
              </a:path>
              <a:path w="193039" h="2200909">
                <a:moveTo>
                  <a:pt x="192786" y="2026919"/>
                </a:moveTo>
                <a:lnTo>
                  <a:pt x="190500" y="2017775"/>
                </a:lnTo>
                <a:lnTo>
                  <a:pt x="182879" y="2013204"/>
                </a:lnTo>
                <a:lnTo>
                  <a:pt x="176867" y="2011156"/>
                </a:lnTo>
                <a:lnTo>
                  <a:pt x="170783" y="2011680"/>
                </a:lnTo>
                <a:lnTo>
                  <a:pt x="165413" y="2014489"/>
                </a:lnTo>
                <a:lnTo>
                  <a:pt x="161543" y="2019299"/>
                </a:lnTo>
                <a:lnTo>
                  <a:pt x="96774" y="2136263"/>
                </a:lnTo>
                <a:lnTo>
                  <a:pt x="97830" y="2138170"/>
                </a:lnTo>
                <a:lnTo>
                  <a:pt x="112013" y="2138170"/>
                </a:lnTo>
                <a:lnTo>
                  <a:pt x="112013" y="2173198"/>
                </a:lnTo>
                <a:lnTo>
                  <a:pt x="188975" y="2034539"/>
                </a:lnTo>
                <a:lnTo>
                  <a:pt x="192786" y="2026919"/>
                </a:lnTo>
                <a:close/>
              </a:path>
              <a:path w="193039" h="2200909">
                <a:moveTo>
                  <a:pt x="112013" y="2173198"/>
                </a:moveTo>
                <a:lnTo>
                  <a:pt x="112013" y="2138170"/>
                </a:lnTo>
                <a:lnTo>
                  <a:pt x="97830" y="2138170"/>
                </a:lnTo>
                <a:lnTo>
                  <a:pt x="110489" y="2161032"/>
                </a:lnTo>
                <a:lnTo>
                  <a:pt x="110489" y="2175944"/>
                </a:lnTo>
                <a:lnTo>
                  <a:pt x="112013" y="2173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2753" y="3886200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5" h="691514">
                <a:moveTo>
                  <a:pt x="691134" y="345948"/>
                </a:moveTo>
                <a:lnTo>
                  <a:pt x="687979" y="298962"/>
                </a:lnTo>
                <a:lnTo>
                  <a:pt x="678790" y="253911"/>
                </a:lnTo>
                <a:lnTo>
                  <a:pt x="663975" y="211204"/>
                </a:lnTo>
                <a:lnTo>
                  <a:pt x="643946" y="171252"/>
                </a:lnTo>
                <a:lnTo>
                  <a:pt x="619112" y="134464"/>
                </a:lnTo>
                <a:lnTo>
                  <a:pt x="589883" y="101250"/>
                </a:lnTo>
                <a:lnTo>
                  <a:pt x="556669" y="72021"/>
                </a:lnTo>
                <a:lnTo>
                  <a:pt x="519881" y="47187"/>
                </a:lnTo>
                <a:lnTo>
                  <a:pt x="479929" y="27158"/>
                </a:lnTo>
                <a:lnTo>
                  <a:pt x="437222" y="12343"/>
                </a:lnTo>
                <a:lnTo>
                  <a:pt x="392171" y="3154"/>
                </a:lnTo>
                <a:lnTo>
                  <a:pt x="345186" y="0"/>
                </a:lnTo>
                <a:lnTo>
                  <a:pt x="298375" y="3154"/>
                </a:lnTo>
                <a:lnTo>
                  <a:pt x="253470" y="12343"/>
                </a:lnTo>
                <a:lnTo>
                  <a:pt x="210883" y="27158"/>
                </a:lnTo>
                <a:lnTo>
                  <a:pt x="171026" y="47187"/>
                </a:lnTo>
                <a:lnTo>
                  <a:pt x="134313" y="72021"/>
                </a:lnTo>
                <a:lnTo>
                  <a:pt x="101155" y="101250"/>
                </a:lnTo>
                <a:lnTo>
                  <a:pt x="71966" y="134464"/>
                </a:lnTo>
                <a:lnTo>
                  <a:pt x="47159" y="171252"/>
                </a:lnTo>
                <a:lnTo>
                  <a:pt x="27146" y="211204"/>
                </a:lnTo>
                <a:lnTo>
                  <a:pt x="12340" y="253911"/>
                </a:lnTo>
                <a:lnTo>
                  <a:pt x="3153" y="298962"/>
                </a:lnTo>
                <a:lnTo>
                  <a:pt x="0" y="345948"/>
                </a:lnTo>
                <a:lnTo>
                  <a:pt x="3153" y="392758"/>
                </a:lnTo>
                <a:lnTo>
                  <a:pt x="12340" y="437663"/>
                </a:lnTo>
                <a:lnTo>
                  <a:pt x="27146" y="480250"/>
                </a:lnTo>
                <a:lnTo>
                  <a:pt x="47159" y="520107"/>
                </a:lnTo>
                <a:lnTo>
                  <a:pt x="71966" y="556820"/>
                </a:lnTo>
                <a:lnTo>
                  <a:pt x="101155" y="589978"/>
                </a:lnTo>
                <a:lnTo>
                  <a:pt x="134313" y="619167"/>
                </a:lnTo>
                <a:lnTo>
                  <a:pt x="171026" y="643974"/>
                </a:lnTo>
                <a:lnTo>
                  <a:pt x="210883" y="663987"/>
                </a:lnTo>
                <a:lnTo>
                  <a:pt x="253470" y="678793"/>
                </a:lnTo>
                <a:lnTo>
                  <a:pt x="298375" y="687980"/>
                </a:lnTo>
                <a:lnTo>
                  <a:pt x="345186" y="691134"/>
                </a:lnTo>
                <a:lnTo>
                  <a:pt x="392171" y="687980"/>
                </a:lnTo>
                <a:lnTo>
                  <a:pt x="437222" y="678793"/>
                </a:lnTo>
                <a:lnTo>
                  <a:pt x="479929" y="663987"/>
                </a:lnTo>
                <a:lnTo>
                  <a:pt x="519881" y="643974"/>
                </a:lnTo>
                <a:lnTo>
                  <a:pt x="556669" y="619167"/>
                </a:lnTo>
                <a:lnTo>
                  <a:pt x="589883" y="589978"/>
                </a:lnTo>
                <a:lnTo>
                  <a:pt x="619112" y="556820"/>
                </a:lnTo>
                <a:lnTo>
                  <a:pt x="643946" y="520107"/>
                </a:lnTo>
                <a:lnTo>
                  <a:pt x="663975" y="480250"/>
                </a:lnTo>
                <a:lnTo>
                  <a:pt x="678790" y="437663"/>
                </a:lnTo>
                <a:lnTo>
                  <a:pt x="687979" y="392758"/>
                </a:lnTo>
                <a:lnTo>
                  <a:pt x="691134" y="345948"/>
                </a:lnTo>
                <a:close/>
              </a:path>
            </a:pathLst>
          </a:custGeom>
          <a:solidFill>
            <a:srgbClr val="C59E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6752" y="3870959"/>
            <a:ext cx="722630" cy="721995"/>
          </a:xfrm>
          <a:custGeom>
            <a:avLst/>
            <a:gdLst/>
            <a:ahLst/>
            <a:cxnLst/>
            <a:rect l="l" t="t" r="r" b="b"/>
            <a:pathLst>
              <a:path w="722629" h="721995">
                <a:moveTo>
                  <a:pt x="722376" y="379475"/>
                </a:moveTo>
                <a:lnTo>
                  <a:pt x="722376" y="342137"/>
                </a:lnTo>
                <a:lnTo>
                  <a:pt x="720852" y="323849"/>
                </a:lnTo>
                <a:lnTo>
                  <a:pt x="707146" y="256108"/>
                </a:lnTo>
                <a:lnTo>
                  <a:pt x="689390" y="209647"/>
                </a:lnTo>
                <a:lnTo>
                  <a:pt x="665801" y="166631"/>
                </a:lnTo>
                <a:lnTo>
                  <a:pt x="636879" y="127513"/>
                </a:lnTo>
                <a:lnTo>
                  <a:pt x="603127" y="92744"/>
                </a:lnTo>
                <a:lnTo>
                  <a:pt x="565047" y="62779"/>
                </a:lnTo>
                <a:lnTo>
                  <a:pt x="523140" y="38069"/>
                </a:lnTo>
                <a:lnTo>
                  <a:pt x="477908" y="19068"/>
                </a:lnTo>
                <a:lnTo>
                  <a:pt x="429852" y="6227"/>
                </a:lnTo>
                <a:lnTo>
                  <a:pt x="380238" y="94"/>
                </a:lnTo>
                <a:lnTo>
                  <a:pt x="342138" y="0"/>
                </a:lnTo>
                <a:lnTo>
                  <a:pt x="291857" y="6391"/>
                </a:lnTo>
                <a:lnTo>
                  <a:pt x="243860" y="19387"/>
                </a:lnTo>
                <a:lnTo>
                  <a:pt x="198611" y="38564"/>
                </a:lnTo>
                <a:lnTo>
                  <a:pt x="156799" y="63366"/>
                </a:lnTo>
                <a:lnTo>
                  <a:pt x="118776" y="93435"/>
                </a:lnTo>
                <a:lnTo>
                  <a:pt x="85120" y="128283"/>
                </a:lnTo>
                <a:lnTo>
                  <a:pt x="56350" y="167452"/>
                </a:lnTo>
                <a:lnTo>
                  <a:pt x="32989" y="210486"/>
                </a:lnTo>
                <a:lnTo>
                  <a:pt x="15555" y="256929"/>
                </a:lnTo>
                <a:lnTo>
                  <a:pt x="4571" y="306323"/>
                </a:lnTo>
                <a:lnTo>
                  <a:pt x="0" y="361188"/>
                </a:lnTo>
                <a:lnTo>
                  <a:pt x="762" y="380238"/>
                </a:lnTo>
                <a:lnTo>
                  <a:pt x="7620" y="434339"/>
                </a:lnTo>
                <a:lnTo>
                  <a:pt x="20537" y="480584"/>
                </a:lnTo>
                <a:lnTo>
                  <a:pt x="32004" y="507483"/>
                </a:lnTo>
                <a:lnTo>
                  <a:pt x="32004" y="343662"/>
                </a:lnTo>
                <a:lnTo>
                  <a:pt x="33528" y="326898"/>
                </a:lnTo>
                <a:lnTo>
                  <a:pt x="46368" y="263505"/>
                </a:lnTo>
                <a:lnTo>
                  <a:pt x="63355" y="219736"/>
                </a:lnTo>
                <a:lnTo>
                  <a:pt x="86200" y="179316"/>
                </a:lnTo>
                <a:lnTo>
                  <a:pt x="114330" y="142734"/>
                </a:lnTo>
                <a:lnTo>
                  <a:pt x="147170" y="110480"/>
                </a:lnTo>
                <a:lnTo>
                  <a:pt x="184147" y="83042"/>
                </a:lnTo>
                <a:lnTo>
                  <a:pt x="224688" y="60910"/>
                </a:lnTo>
                <a:lnTo>
                  <a:pt x="268217" y="44573"/>
                </a:lnTo>
                <a:lnTo>
                  <a:pt x="314163" y="34521"/>
                </a:lnTo>
                <a:lnTo>
                  <a:pt x="361950" y="31241"/>
                </a:lnTo>
                <a:lnTo>
                  <a:pt x="395478" y="32765"/>
                </a:lnTo>
                <a:lnTo>
                  <a:pt x="441185" y="41000"/>
                </a:lnTo>
                <a:lnTo>
                  <a:pt x="484411" y="55063"/>
                </a:lnTo>
                <a:lnTo>
                  <a:pt x="524728" y="74541"/>
                </a:lnTo>
                <a:lnTo>
                  <a:pt x="561709" y="99019"/>
                </a:lnTo>
                <a:lnTo>
                  <a:pt x="594926" y="128082"/>
                </a:lnTo>
                <a:lnTo>
                  <a:pt x="623953" y="161316"/>
                </a:lnTo>
                <a:lnTo>
                  <a:pt x="648362" y="198305"/>
                </a:lnTo>
                <a:lnTo>
                  <a:pt x="667726" y="238635"/>
                </a:lnTo>
                <a:lnTo>
                  <a:pt x="681618" y="281891"/>
                </a:lnTo>
                <a:lnTo>
                  <a:pt x="689610" y="327659"/>
                </a:lnTo>
                <a:lnTo>
                  <a:pt x="691134" y="361187"/>
                </a:lnTo>
                <a:lnTo>
                  <a:pt x="691134" y="506585"/>
                </a:lnTo>
                <a:lnTo>
                  <a:pt x="703345" y="477595"/>
                </a:lnTo>
                <a:lnTo>
                  <a:pt x="716195" y="429637"/>
                </a:lnTo>
                <a:lnTo>
                  <a:pt x="722376" y="379475"/>
                </a:lnTo>
                <a:close/>
              </a:path>
              <a:path w="722629" h="721995">
                <a:moveTo>
                  <a:pt x="691134" y="506585"/>
                </a:moveTo>
                <a:lnTo>
                  <a:pt x="691134" y="361187"/>
                </a:lnTo>
                <a:lnTo>
                  <a:pt x="690372" y="378713"/>
                </a:lnTo>
                <a:lnTo>
                  <a:pt x="684172" y="422746"/>
                </a:lnTo>
                <a:lnTo>
                  <a:pt x="673765" y="463485"/>
                </a:lnTo>
                <a:lnTo>
                  <a:pt x="659487" y="500914"/>
                </a:lnTo>
                <a:lnTo>
                  <a:pt x="641674" y="535016"/>
                </a:lnTo>
                <a:lnTo>
                  <a:pt x="596784" y="593175"/>
                </a:lnTo>
                <a:lnTo>
                  <a:pt x="541784" y="637832"/>
                </a:lnTo>
                <a:lnTo>
                  <a:pt x="479358" y="668858"/>
                </a:lnTo>
                <a:lnTo>
                  <a:pt x="412194" y="686122"/>
                </a:lnTo>
                <a:lnTo>
                  <a:pt x="377675" y="689552"/>
                </a:lnTo>
                <a:lnTo>
                  <a:pt x="361950" y="689526"/>
                </a:lnTo>
                <a:lnTo>
                  <a:pt x="308442" y="685930"/>
                </a:lnTo>
                <a:lnTo>
                  <a:pt x="241186" y="668221"/>
                </a:lnTo>
                <a:lnTo>
                  <a:pt x="178595" y="636295"/>
                </a:lnTo>
                <a:lnTo>
                  <a:pt x="123356" y="590022"/>
                </a:lnTo>
                <a:lnTo>
                  <a:pt x="78155" y="529272"/>
                </a:lnTo>
                <a:lnTo>
                  <a:pt x="60158" y="493427"/>
                </a:lnTo>
                <a:lnTo>
                  <a:pt x="45678" y="453914"/>
                </a:lnTo>
                <a:lnTo>
                  <a:pt x="35052" y="410717"/>
                </a:lnTo>
                <a:lnTo>
                  <a:pt x="32004" y="377952"/>
                </a:lnTo>
                <a:lnTo>
                  <a:pt x="32004" y="507483"/>
                </a:lnTo>
                <a:lnTo>
                  <a:pt x="62531" y="563845"/>
                </a:lnTo>
                <a:lnTo>
                  <a:pt x="90712" y="600150"/>
                </a:lnTo>
                <a:lnTo>
                  <a:pt x="123085" y="632429"/>
                </a:lnTo>
                <a:lnTo>
                  <a:pt x="159201" y="660325"/>
                </a:lnTo>
                <a:lnTo>
                  <a:pt x="198667" y="683508"/>
                </a:lnTo>
                <a:lnTo>
                  <a:pt x="240868" y="701549"/>
                </a:lnTo>
                <a:lnTo>
                  <a:pt x="285524" y="714162"/>
                </a:lnTo>
                <a:lnTo>
                  <a:pt x="332130" y="720969"/>
                </a:lnTo>
                <a:lnTo>
                  <a:pt x="380238" y="721613"/>
                </a:lnTo>
                <a:lnTo>
                  <a:pt x="398526" y="720090"/>
                </a:lnTo>
                <a:lnTo>
                  <a:pt x="466111" y="706716"/>
                </a:lnTo>
                <a:lnTo>
                  <a:pt x="512495" y="689147"/>
                </a:lnTo>
                <a:lnTo>
                  <a:pt x="555498" y="665634"/>
                </a:lnTo>
                <a:lnTo>
                  <a:pt x="594648" y="636709"/>
                </a:lnTo>
                <a:lnTo>
                  <a:pt x="629478" y="602908"/>
                </a:lnTo>
                <a:lnTo>
                  <a:pt x="659517" y="564766"/>
                </a:lnTo>
                <a:lnTo>
                  <a:pt x="684296" y="522817"/>
                </a:lnTo>
                <a:lnTo>
                  <a:pt x="691134" y="50658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88657" y="5160264"/>
            <a:ext cx="2150745" cy="1896745"/>
          </a:xfrm>
          <a:custGeom>
            <a:avLst/>
            <a:gdLst/>
            <a:ahLst/>
            <a:cxnLst/>
            <a:rect l="l" t="t" r="r" b="b"/>
            <a:pathLst>
              <a:path w="2150745" h="1896745">
                <a:moveTo>
                  <a:pt x="2150364" y="1896618"/>
                </a:moveTo>
                <a:lnTo>
                  <a:pt x="1075181" y="0"/>
                </a:lnTo>
                <a:lnTo>
                  <a:pt x="0" y="1896618"/>
                </a:lnTo>
                <a:lnTo>
                  <a:pt x="2150364" y="1896618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8845" y="5141214"/>
            <a:ext cx="2190750" cy="1934845"/>
          </a:xfrm>
          <a:custGeom>
            <a:avLst/>
            <a:gdLst/>
            <a:ahLst/>
            <a:cxnLst/>
            <a:rect l="l" t="t" r="r" b="b"/>
            <a:pathLst>
              <a:path w="2190750" h="1934845">
                <a:moveTo>
                  <a:pt x="2190749" y="1911858"/>
                </a:moveTo>
                <a:lnTo>
                  <a:pt x="2186939" y="1905762"/>
                </a:lnTo>
                <a:lnTo>
                  <a:pt x="1108709" y="3810"/>
                </a:lnTo>
                <a:lnTo>
                  <a:pt x="1101851" y="0"/>
                </a:lnTo>
                <a:lnTo>
                  <a:pt x="1088135" y="0"/>
                </a:lnTo>
                <a:lnTo>
                  <a:pt x="1082039" y="3810"/>
                </a:lnTo>
                <a:lnTo>
                  <a:pt x="1078229" y="9144"/>
                </a:lnTo>
                <a:lnTo>
                  <a:pt x="3047" y="1905762"/>
                </a:lnTo>
                <a:lnTo>
                  <a:pt x="0" y="1911858"/>
                </a:lnTo>
                <a:lnTo>
                  <a:pt x="0" y="1919478"/>
                </a:lnTo>
                <a:lnTo>
                  <a:pt x="3047" y="1924812"/>
                </a:lnTo>
                <a:lnTo>
                  <a:pt x="6857" y="1930908"/>
                </a:lnTo>
                <a:lnTo>
                  <a:pt x="12953" y="1934718"/>
                </a:lnTo>
                <a:lnTo>
                  <a:pt x="19811" y="1934718"/>
                </a:lnTo>
                <a:lnTo>
                  <a:pt x="19811" y="1895856"/>
                </a:lnTo>
                <a:lnTo>
                  <a:pt x="52990" y="1895856"/>
                </a:lnTo>
                <a:lnTo>
                  <a:pt x="1078229" y="87337"/>
                </a:lnTo>
                <a:lnTo>
                  <a:pt x="1078229" y="28194"/>
                </a:lnTo>
                <a:lnTo>
                  <a:pt x="1111757" y="28194"/>
                </a:lnTo>
                <a:lnTo>
                  <a:pt x="1111757" y="87337"/>
                </a:lnTo>
                <a:lnTo>
                  <a:pt x="2136997" y="1895855"/>
                </a:lnTo>
                <a:lnTo>
                  <a:pt x="2170175" y="1895856"/>
                </a:lnTo>
                <a:lnTo>
                  <a:pt x="2170175" y="1934718"/>
                </a:lnTo>
                <a:lnTo>
                  <a:pt x="2177033" y="1934718"/>
                </a:lnTo>
                <a:lnTo>
                  <a:pt x="2183129" y="1930908"/>
                </a:lnTo>
                <a:lnTo>
                  <a:pt x="2186939" y="1924812"/>
                </a:lnTo>
                <a:lnTo>
                  <a:pt x="2189987" y="1919478"/>
                </a:lnTo>
                <a:lnTo>
                  <a:pt x="2190749" y="1911858"/>
                </a:lnTo>
                <a:close/>
              </a:path>
              <a:path w="2190750" h="1934845">
                <a:moveTo>
                  <a:pt x="52990" y="1895856"/>
                </a:moveTo>
                <a:lnTo>
                  <a:pt x="19811" y="1895856"/>
                </a:lnTo>
                <a:lnTo>
                  <a:pt x="36575" y="1924812"/>
                </a:lnTo>
                <a:lnTo>
                  <a:pt x="52990" y="1895856"/>
                </a:lnTo>
                <a:close/>
              </a:path>
              <a:path w="2190750" h="1934845">
                <a:moveTo>
                  <a:pt x="2170175" y="1934718"/>
                </a:moveTo>
                <a:lnTo>
                  <a:pt x="2170175" y="1895856"/>
                </a:lnTo>
                <a:lnTo>
                  <a:pt x="2153411" y="1924812"/>
                </a:lnTo>
                <a:lnTo>
                  <a:pt x="2136997" y="1895856"/>
                </a:lnTo>
                <a:lnTo>
                  <a:pt x="52990" y="1895856"/>
                </a:lnTo>
                <a:lnTo>
                  <a:pt x="36575" y="1924812"/>
                </a:lnTo>
                <a:lnTo>
                  <a:pt x="19811" y="1895856"/>
                </a:lnTo>
                <a:lnTo>
                  <a:pt x="19811" y="1934718"/>
                </a:lnTo>
                <a:lnTo>
                  <a:pt x="2170175" y="1934718"/>
                </a:lnTo>
                <a:close/>
              </a:path>
              <a:path w="2190750" h="1934845">
                <a:moveTo>
                  <a:pt x="1111757" y="28194"/>
                </a:moveTo>
                <a:lnTo>
                  <a:pt x="1078229" y="28194"/>
                </a:lnTo>
                <a:lnTo>
                  <a:pt x="1094993" y="57765"/>
                </a:lnTo>
                <a:lnTo>
                  <a:pt x="1111757" y="28194"/>
                </a:lnTo>
                <a:close/>
              </a:path>
              <a:path w="2190750" h="1934845">
                <a:moveTo>
                  <a:pt x="1094993" y="57765"/>
                </a:moveTo>
                <a:lnTo>
                  <a:pt x="1078229" y="28194"/>
                </a:lnTo>
                <a:lnTo>
                  <a:pt x="1078229" y="87337"/>
                </a:lnTo>
                <a:lnTo>
                  <a:pt x="1094993" y="57765"/>
                </a:lnTo>
                <a:close/>
              </a:path>
              <a:path w="2190750" h="1934845">
                <a:moveTo>
                  <a:pt x="1111757" y="87337"/>
                </a:moveTo>
                <a:lnTo>
                  <a:pt x="1111757" y="28194"/>
                </a:lnTo>
                <a:lnTo>
                  <a:pt x="1094993" y="57765"/>
                </a:lnTo>
                <a:lnTo>
                  <a:pt x="1111757" y="87337"/>
                </a:lnTo>
                <a:close/>
              </a:path>
              <a:path w="2190750" h="1934845">
                <a:moveTo>
                  <a:pt x="2170175" y="1895856"/>
                </a:moveTo>
                <a:lnTo>
                  <a:pt x="2136997" y="1895856"/>
                </a:lnTo>
                <a:lnTo>
                  <a:pt x="2153411" y="1924812"/>
                </a:lnTo>
                <a:lnTo>
                  <a:pt x="2170175" y="1895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72426" y="6423405"/>
            <a:ext cx="782320" cy="465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75" spc="15" baseline="13661" dirty="0">
                <a:solidFill>
                  <a:srgbClr val="800080"/>
                </a:solidFill>
                <a:latin typeface="Calibri"/>
                <a:cs typeface="Calibri"/>
              </a:rPr>
              <a:t>≥</a:t>
            </a:r>
            <a:r>
              <a:rPr sz="4575" b="1" spc="7" baseline="13661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2050" b="1" dirty="0">
                <a:solidFill>
                  <a:srgbClr val="800080"/>
                </a:solidFill>
                <a:latin typeface="Calibri"/>
                <a:cs typeface="Calibri"/>
              </a:rPr>
              <a:t>h‐2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13397" y="4459223"/>
            <a:ext cx="1250950" cy="704850"/>
          </a:xfrm>
          <a:custGeom>
            <a:avLst/>
            <a:gdLst/>
            <a:ahLst/>
            <a:cxnLst/>
            <a:rect l="l" t="t" r="r" b="b"/>
            <a:pathLst>
              <a:path w="1250950" h="704850">
                <a:moveTo>
                  <a:pt x="1183989" y="664454"/>
                </a:moveTo>
                <a:lnTo>
                  <a:pt x="1164207" y="631484"/>
                </a:lnTo>
                <a:lnTo>
                  <a:pt x="18287" y="0"/>
                </a:lnTo>
                <a:lnTo>
                  <a:pt x="0" y="33527"/>
                </a:lnTo>
                <a:lnTo>
                  <a:pt x="1145770" y="665328"/>
                </a:lnTo>
                <a:lnTo>
                  <a:pt x="1183989" y="664454"/>
                </a:lnTo>
                <a:close/>
              </a:path>
              <a:path w="1250950" h="704850">
                <a:moveTo>
                  <a:pt x="1226820" y="701581"/>
                </a:moveTo>
                <a:lnTo>
                  <a:pt x="1226820" y="665987"/>
                </a:lnTo>
                <a:lnTo>
                  <a:pt x="1207770" y="699515"/>
                </a:lnTo>
                <a:lnTo>
                  <a:pt x="1145770" y="665328"/>
                </a:lnTo>
                <a:lnTo>
                  <a:pt x="1083564" y="666749"/>
                </a:lnTo>
                <a:lnTo>
                  <a:pt x="1064514" y="686561"/>
                </a:lnTo>
                <a:lnTo>
                  <a:pt x="1066430" y="694027"/>
                </a:lnTo>
                <a:lnTo>
                  <a:pt x="1070705" y="699992"/>
                </a:lnTo>
                <a:lnTo>
                  <a:pt x="1076836" y="703814"/>
                </a:lnTo>
                <a:lnTo>
                  <a:pt x="1084326" y="704849"/>
                </a:lnTo>
                <a:lnTo>
                  <a:pt x="1226820" y="701581"/>
                </a:lnTo>
                <a:close/>
              </a:path>
              <a:path w="1250950" h="704850">
                <a:moveTo>
                  <a:pt x="1250442" y="701039"/>
                </a:moveTo>
                <a:lnTo>
                  <a:pt x="1165098" y="558545"/>
                </a:lnTo>
                <a:lnTo>
                  <a:pt x="1160085" y="552866"/>
                </a:lnTo>
                <a:lnTo>
                  <a:pt x="1153572" y="549687"/>
                </a:lnTo>
                <a:lnTo>
                  <a:pt x="1146345" y="549223"/>
                </a:lnTo>
                <a:lnTo>
                  <a:pt x="1139190" y="551687"/>
                </a:lnTo>
                <a:lnTo>
                  <a:pt x="1133510" y="556819"/>
                </a:lnTo>
                <a:lnTo>
                  <a:pt x="1130331" y="563594"/>
                </a:lnTo>
                <a:lnTo>
                  <a:pt x="1129867" y="571083"/>
                </a:lnTo>
                <a:lnTo>
                  <a:pt x="1132332" y="578357"/>
                </a:lnTo>
                <a:lnTo>
                  <a:pt x="1164207" y="631484"/>
                </a:lnTo>
                <a:lnTo>
                  <a:pt x="1226820" y="665987"/>
                </a:lnTo>
                <a:lnTo>
                  <a:pt x="1226820" y="701581"/>
                </a:lnTo>
                <a:lnTo>
                  <a:pt x="1250442" y="701039"/>
                </a:lnTo>
                <a:close/>
              </a:path>
              <a:path w="1250950" h="704850">
                <a:moveTo>
                  <a:pt x="1216914" y="683422"/>
                </a:moveTo>
                <a:lnTo>
                  <a:pt x="1216914" y="663701"/>
                </a:lnTo>
                <a:lnTo>
                  <a:pt x="1200912" y="692657"/>
                </a:lnTo>
                <a:lnTo>
                  <a:pt x="1183989" y="664454"/>
                </a:lnTo>
                <a:lnTo>
                  <a:pt x="1145770" y="665328"/>
                </a:lnTo>
                <a:lnTo>
                  <a:pt x="1207770" y="699515"/>
                </a:lnTo>
                <a:lnTo>
                  <a:pt x="1216914" y="683422"/>
                </a:lnTo>
                <a:close/>
              </a:path>
              <a:path w="1250950" h="704850">
                <a:moveTo>
                  <a:pt x="1226820" y="665987"/>
                </a:moveTo>
                <a:lnTo>
                  <a:pt x="1164207" y="631484"/>
                </a:lnTo>
                <a:lnTo>
                  <a:pt x="1183989" y="664454"/>
                </a:lnTo>
                <a:lnTo>
                  <a:pt x="1216914" y="663701"/>
                </a:lnTo>
                <a:lnTo>
                  <a:pt x="1216914" y="683422"/>
                </a:lnTo>
                <a:lnTo>
                  <a:pt x="1226820" y="665987"/>
                </a:lnTo>
                <a:close/>
              </a:path>
              <a:path w="1250950" h="704850">
                <a:moveTo>
                  <a:pt x="1216914" y="663701"/>
                </a:moveTo>
                <a:lnTo>
                  <a:pt x="1183989" y="664454"/>
                </a:lnTo>
                <a:lnTo>
                  <a:pt x="1200912" y="692657"/>
                </a:lnTo>
                <a:lnTo>
                  <a:pt x="1216914" y="663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0234" y="4459985"/>
            <a:ext cx="1224280" cy="762000"/>
          </a:xfrm>
          <a:custGeom>
            <a:avLst/>
            <a:gdLst/>
            <a:ahLst/>
            <a:cxnLst/>
            <a:rect l="l" t="t" r="r" b="b"/>
            <a:pathLst>
              <a:path w="1224279" h="762000">
                <a:moveTo>
                  <a:pt x="114788" y="626399"/>
                </a:moveTo>
                <a:lnTo>
                  <a:pt x="114014" y="619029"/>
                </a:lnTo>
                <a:lnTo>
                  <a:pt x="110525" y="612659"/>
                </a:lnTo>
                <a:lnTo>
                  <a:pt x="104394" y="608075"/>
                </a:lnTo>
                <a:lnTo>
                  <a:pt x="97238" y="605730"/>
                </a:lnTo>
                <a:lnTo>
                  <a:pt x="90011" y="606456"/>
                </a:lnTo>
                <a:lnTo>
                  <a:pt x="83498" y="609897"/>
                </a:lnTo>
                <a:lnTo>
                  <a:pt x="78486" y="615695"/>
                </a:lnTo>
                <a:lnTo>
                  <a:pt x="0" y="761999"/>
                </a:lnTo>
                <a:lnTo>
                  <a:pt x="22860" y="761478"/>
                </a:lnTo>
                <a:lnTo>
                  <a:pt x="22860" y="726185"/>
                </a:lnTo>
                <a:lnTo>
                  <a:pt x="83036" y="689163"/>
                </a:lnTo>
                <a:lnTo>
                  <a:pt x="112776" y="633983"/>
                </a:lnTo>
                <a:lnTo>
                  <a:pt x="114788" y="626399"/>
                </a:lnTo>
                <a:close/>
              </a:path>
              <a:path w="1224279" h="762000">
                <a:moveTo>
                  <a:pt x="83036" y="689163"/>
                </a:moveTo>
                <a:lnTo>
                  <a:pt x="22860" y="726185"/>
                </a:lnTo>
                <a:lnTo>
                  <a:pt x="32004" y="741308"/>
                </a:lnTo>
                <a:lnTo>
                  <a:pt x="32004" y="723137"/>
                </a:lnTo>
                <a:lnTo>
                  <a:pt x="65133" y="722380"/>
                </a:lnTo>
                <a:lnTo>
                  <a:pt x="83036" y="689163"/>
                </a:lnTo>
                <a:close/>
              </a:path>
              <a:path w="1224279" h="762000">
                <a:moveTo>
                  <a:pt x="185166" y="739139"/>
                </a:moveTo>
                <a:lnTo>
                  <a:pt x="183570" y="731662"/>
                </a:lnTo>
                <a:lnTo>
                  <a:pt x="179260" y="725614"/>
                </a:lnTo>
                <a:lnTo>
                  <a:pt x="172950" y="721566"/>
                </a:lnTo>
                <a:lnTo>
                  <a:pt x="165354" y="720089"/>
                </a:lnTo>
                <a:lnTo>
                  <a:pt x="103582" y="721501"/>
                </a:lnTo>
                <a:lnTo>
                  <a:pt x="42672" y="758951"/>
                </a:lnTo>
                <a:lnTo>
                  <a:pt x="22860" y="726185"/>
                </a:lnTo>
                <a:lnTo>
                  <a:pt x="22860" y="761478"/>
                </a:lnTo>
                <a:lnTo>
                  <a:pt x="166878" y="758189"/>
                </a:lnTo>
                <a:lnTo>
                  <a:pt x="174021" y="756713"/>
                </a:lnTo>
                <a:lnTo>
                  <a:pt x="180022" y="752665"/>
                </a:lnTo>
                <a:lnTo>
                  <a:pt x="184023" y="746617"/>
                </a:lnTo>
                <a:lnTo>
                  <a:pt x="185166" y="739139"/>
                </a:lnTo>
                <a:close/>
              </a:path>
              <a:path w="1224279" h="762000">
                <a:moveTo>
                  <a:pt x="65133" y="722380"/>
                </a:moveTo>
                <a:lnTo>
                  <a:pt x="32004" y="723137"/>
                </a:lnTo>
                <a:lnTo>
                  <a:pt x="49530" y="751331"/>
                </a:lnTo>
                <a:lnTo>
                  <a:pt x="65133" y="722380"/>
                </a:lnTo>
                <a:close/>
              </a:path>
              <a:path w="1224279" h="762000">
                <a:moveTo>
                  <a:pt x="103582" y="721501"/>
                </a:moveTo>
                <a:lnTo>
                  <a:pt x="65133" y="722380"/>
                </a:lnTo>
                <a:lnTo>
                  <a:pt x="49530" y="751331"/>
                </a:lnTo>
                <a:lnTo>
                  <a:pt x="32004" y="723137"/>
                </a:lnTo>
                <a:lnTo>
                  <a:pt x="32004" y="741308"/>
                </a:lnTo>
                <a:lnTo>
                  <a:pt x="42672" y="758951"/>
                </a:lnTo>
                <a:lnTo>
                  <a:pt x="103582" y="721501"/>
                </a:lnTo>
                <a:close/>
              </a:path>
              <a:path w="1224279" h="762000">
                <a:moveTo>
                  <a:pt x="1223772" y="32765"/>
                </a:moveTo>
                <a:lnTo>
                  <a:pt x="1203198" y="0"/>
                </a:lnTo>
                <a:lnTo>
                  <a:pt x="83036" y="689163"/>
                </a:lnTo>
                <a:lnTo>
                  <a:pt x="65133" y="722380"/>
                </a:lnTo>
                <a:lnTo>
                  <a:pt x="103582" y="721501"/>
                </a:lnTo>
                <a:lnTo>
                  <a:pt x="1223772" y="32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87611" y="5161026"/>
            <a:ext cx="193040" cy="1896745"/>
          </a:xfrm>
          <a:custGeom>
            <a:avLst/>
            <a:gdLst/>
            <a:ahLst/>
            <a:cxnLst/>
            <a:rect l="l" t="t" r="r" b="b"/>
            <a:pathLst>
              <a:path w="193040" h="1896745">
                <a:moveTo>
                  <a:pt x="191262" y="173736"/>
                </a:moveTo>
                <a:lnTo>
                  <a:pt x="187452" y="166115"/>
                </a:lnTo>
                <a:lnTo>
                  <a:pt x="94488" y="0"/>
                </a:lnTo>
                <a:lnTo>
                  <a:pt x="2286" y="166115"/>
                </a:lnTo>
                <a:lnTo>
                  <a:pt x="678" y="172128"/>
                </a:lnTo>
                <a:lnTo>
                  <a:pt x="1428" y="178212"/>
                </a:lnTo>
                <a:lnTo>
                  <a:pt x="4321" y="183582"/>
                </a:lnTo>
                <a:lnTo>
                  <a:pt x="9144" y="187451"/>
                </a:lnTo>
                <a:lnTo>
                  <a:pt x="14728" y="189499"/>
                </a:lnTo>
                <a:lnTo>
                  <a:pt x="20669" y="188975"/>
                </a:lnTo>
                <a:lnTo>
                  <a:pt x="26181" y="186166"/>
                </a:lnTo>
                <a:lnTo>
                  <a:pt x="30480" y="181356"/>
                </a:lnTo>
                <a:lnTo>
                  <a:pt x="79248" y="93762"/>
                </a:lnTo>
                <a:lnTo>
                  <a:pt x="79248" y="32765"/>
                </a:lnTo>
                <a:lnTo>
                  <a:pt x="110490" y="32765"/>
                </a:lnTo>
                <a:lnTo>
                  <a:pt x="110490" y="93249"/>
                </a:lnTo>
                <a:lnTo>
                  <a:pt x="160020" y="181356"/>
                </a:lnTo>
                <a:lnTo>
                  <a:pt x="163889" y="186166"/>
                </a:lnTo>
                <a:lnTo>
                  <a:pt x="169259" y="188975"/>
                </a:lnTo>
                <a:lnTo>
                  <a:pt x="175343" y="189499"/>
                </a:lnTo>
                <a:lnTo>
                  <a:pt x="181356" y="187451"/>
                </a:lnTo>
                <a:lnTo>
                  <a:pt x="188976" y="183641"/>
                </a:lnTo>
                <a:lnTo>
                  <a:pt x="191262" y="173736"/>
                </a:lnTo>
                <a:close/>
              </a:path>
              <a:path w="193040" h="1896745">
                <a:moveTo>
                  <a:pt x="110490" y="93249"/>
                </a:moveTo>
                <a:lnTo>
                  <a:pt x="110490" y="32765"/>
                </a:lnTo>
                <a:lnTo>
                  <a:pt x="79248" y="32765"/>
                </a:lnTo>
                <a:lnTo>
                  <a:pt x="79248" y="93762"/>
                </a:lnTo>
                <a:lnTo>
                  <a:pt x="80772" y="91025"/>
                </a:lnTo>
                <a:lnTo>
                  <a:pt x="80772" y="40386"/>
                </a:lnTo>
                <a:lnTo>
                  <a:pt x="108966" y="40386"/>
                </a:lnTo>
                <a:lnTo>
                  <a:pt x="108966" y="90538"/>
                </a:lnTo>
                <a:lnTo>
                  <a:pt x="110490" y="93249"/>
                </a:lnTo>
                <a:close/>
              </a:path>
              <a:path w="193040" h="1896745">
                <a:moveTo>
                  <a:pt x="110490" y="126491"/>
                </a:moveTo>
                <a:lnTo>
                  <a:pt x="110490" y="93249"/>
                </a:lnTo>
                <a:lnTo>
                  <a:pt x="94937" y="65583"/>
                </a:lnTo>
                <a:lnTo>
                  <a:pt x="79248" y="93762"/>
                </a:lnTo>
                <a:lnTo>
                  <a:pt x="79248" y="126491"/>
                </a:lnTo>
                <a:lnTo>
                  <a:pt x="110490" y="126491"/>
                </a:lnTo>
                <a:close/>
              </a:path>
              <a:path w="193040" h="1896745">
                <a:moveTo>
                  <a:pt x="110490" y="252222"/>
                </a:moveTo>
                <a:lnTo>
                  <a:pt x="110490" y="158496"/>
                </a:lnTo>
                <a:lnTo>
                  <a:pt x="79248" y="158496"/>
                </a:lnTo>
                <a:lnTo>
                  <a:pt x="79248" y="252222"/>
                </a:lnTo>
                <a:lnTo>
                  <a:pt x="110490" y="252222"/>
                </a:lnTo>
                <a:close/>
              </a:path>
              <a:path w="193040" h="1896745">
                <a:moveTo>
                  <a:pt x="108966" y="40386"/>
                </a:moveTo>
                <a:lnTo>
                  <a:pt x="80772" y="40386"/>
                </a:lnTo>
                <a:lnTo>
                  <a:pt x="94937" y="65583"/>
                </a:lnTo>
                <a:lnTo>
                  <a:pt x="108966" y="40386"/>
                </a:lnTo>
                <a:close/>
              </a:path>
              <a:path w="193040" h="1896745">
                <a:moveTo>
                  <a:pt x="94937" y="65583"/>
                </a:moveTo>
                <a:lnTo>
                  <a:pt x="80772" y="40386"/>
                </a:lnTo>
                <a:lnTo>
                  <a:pt x="80772" y="91025"/>
                </a:lnTo>
                <a:lnTo>
                  <a:pt x="94937" y="65583"/>
                </a:lnTo>
                <a:close/>
              </a:path>
              <a:path w="193040" h="1896745">
                <a:moveTo>
                  <a:pt x="108966" y="90538"/>
                </a:moveTo>
                <a:lnTo>
                  <a:pt x="108966" y="40386"/>
                </a:lnTo>
                <a:lnTo>
                  <a:pt x="94937" y="65583"/>
                </a:lnTo>
                <a:lnTo>
                  <a:pt x="108966" y="90538"/>
                </a:lnTo>
                <a:close/>
              </a:path>
              <a:path w="193040" h="1896745">
                <a:moveTo>
                  <a:pt x="111252" y="377951"/>
                </a:moveTo>
                <a:lnTo>
                  <a:pt x="110490" y="284225"/>
                </a:lnTo>
                <a:lnTo>
                  <a:pt x="79248" y="284225"/>
                </a:lnTo>
                <a:lnTo>
                  <a:pt x="79248" y="377951"/>
                </a:lnTo>
                <a:lnTo>
                  <a:pt x="111252" y="377951"/>
                </a:lnTo>
                <a:close/>
              </a:path>
              <a:path w="193040" h="1896745">
                <a:moveTo>
                  <a:pt x="111251" y="503682"/>
                </a:moveTo>
                <a:lnTo>
                  <a:pt x="111251" y="409956"/>
                </a:lnTo>
                <a:lnTo>
                  <a:pt x="79248" y="409956"/>
                </a:lnTo>
                <a:lnTo>
                  <a:pt x="79248" y="503682"/>
                </a:lnTo>
                <a:lnTo>
                  <a:pt x="111251" y="503682"/>
                </a:lnTo>
                <a:close/>
              </a:path>
              <a:path w="193040" h="1896745">
                <a:moveTo>
                  <a:pt x="111252" y="629412"/>
                </a:moveTo>
                <a:lnTo>
                  <a:pt x="111252" y="535686"/>
                </a:lnTo>
                <a:lnTo>
                  <a:pt x="79248" y="535686"/>
                </a:lnTo>
                <a:lnTo>
                  <a:pt x="80010" y="629412"/>
                </a:lnTo>
                <a:lnTo>
                  <a:pt x="111252" y="629412"/>
                </a:lnTo>
                <a:close/>
              </a:path>
              <a:path w="193040" h="1896745">
                <a:moveTo>
                  <a:pt x="111252" y="755141"/>
                </a:moveTo>
                <a:lnTo>
                  <a:pt x="111252" y="661415"/>
                </a:lnTo>
                <a:lnTo>
                  <a:pt x="80010" y="661415"/>
                </a:lnTo>
                <a:lnTo>
                  <a:pt x="80010" y="755141"/>
                </a:lnTo>
                <a:lnTo>
                  <a:pt x="111252" y="755141"/>
                </a:lnTo>
                <a:close/>
              </a:path>
              <a:path w="193040" h="1896745">
                <a:moveTo>
                  <a:pt x="111252" y="880872"/>
                </a:moveTo>
                <a:lnTo>
                  <a:pt x="111252" y="787146"/>
                </a:lnTo>
                <a:lnTo>
                  <a:pt x="80010" y="787146"/>
                </a:lnTo>
                <a:lnTo>
                  <a:pt x="80010" y="880872"/>
                </a:lnTo>
                <a:lnTo>
                  <a:pt x="111252" y="880872"/>
                </a:lnTo>
                <a:close/>
              </a:path>
              <a:path w="193040" h="1896745">
                <a:moveTo>
                  <a:pt x="111252" y="1006601"/>
                </a:moveTo>
                <a:lnTo>
                  <a:pt x="111252" y="912876"/>
                </a:lnTo>
                <a:lnTo>
                  <a:pt x="80010" y="912876"/>
                </a:lnTo>
                <a:lnTo>
                  <a:pt x="80010" y="1006601"/>
                </a:lnTo>
                <a:lnTo>
                  <a:pt x="111252" y="1006601"/>
                </a:lnTo>
                <a:close/>
              </a:path>
              <a:path w="193040" h="1896745">
                <a:moveTo>
                  <a:pt x="111252" y="1132332"/>
                </a:moveTo>
                <a:lnTo>
                  <a:pt x="111252" y="1038606"/>
                </a:lnTo>
                <a:lnTo>
                  <a:pt x="80010" y="1038606"/>
                </a:lnTo>
                <a:lnTo>
                  <a:pt x="80010" y="1132332"/>
                </a:lnTo>
                <a:lnTo>
                  <a:pt x="111252" y="1132332"/>
                </a:lnTo>
                <a:close/>
              </a:path>
              <a:path w="193040" h="1896745">
                <a:moveTo>
                  <a:pt x="112014" y="1258062"/>
                </a:moveTo>
                <a:lnTo>
                  <a:pt x="111252" y="1164336"/>
                </a:lnTo>
                <a:lnTo>
                  <a:pt x="80010" y="1164336"/>
                </a:lnTo>
                <a:lnTo>
                  <a:pt x="80010" y="1258062"/>
                </a:lnTo>
                <a:lnTo>
                  <a:pt x="112014" y="1258062"/>
                </a:lnTo>
                <a:close/>
              </a:path>
              <a:path w="193040" h="1896745">
                <a:moveTo>
                  <a:pt x="112014" y="1383792"/>
                </a:moveTo>
                <a:lnTo>
                  <a:pt x="112014" y="1290065"/>
                </a:lnTo>
                <a:lnTo>
                  <a:pt x="80010" y="1290065"/>
                </a:lnTo>
                <a:lnTo>
                  <a:pt x="80010" y="1383792"/>
                </a:lnTo>
                <a:lnTo>
                  <a:pt x="112014" y="1383792"/>
                </a:lnTo>
                <a:close/>
              </a:path>
              <a:path w="193040" h="1896745">
                <a:moveTo>
                  <a:pt x="112014" y="1509522"/>
                </a:moveTo>
                <a:lnTo>
                  <a:pt x="112014" y="1415796"/>
                </a:lnTo>
                <a:lnTo>
                  <a:pt x="80010" y="1415796"/>
                </a:lnTo>
                <a:lnTo>
                  <a:pt x="80772" y="1509522"/>
                </a:lnTo>
                <a:lnTo>
                  <a:pt x="112014" y="1509522"/>
                </a:lnTo>
                <a:close/>
              </a:path>
              <a:path w="193040" h="1896745">
                <a:moveTo>
                  <a:pt x="112014" y="1635252"/>
                </a:moveTo>
                <a:lnTo>
                  <a:pt x="112014" y="1541526"/>
                </a:lnTo>
                <a:lnTo>
                  <a:pt x="80772" y="1541526"/>
                </a:lnTo>
                <a:lnTo>
                  <a:pt x="80772" y="1635252"/>
                </a:lnTo>
                <a:lnTo>
                  <a:pt x="112014" y="1635252"/>
                </a:lnTo>
                <a:close/>
              </a:path>
              <a:path w="193040" h="1896745">
                <a:moveTo>
                  <a:pt x="96707" y="1831715"/>
                </a:moveTo>
                <a:lnTo>
                  <a:pt x="31242" y="1715262"/>
                </a:lnTo>
                <a:lnTo>
                  <a:pt x="27372" y="1710451"/>
                </a:lnTo>
                <a:lnTo>
                  <a:pt x="22002" y="1707642"/>
                </a:lnTo>
                <a:lnTo>
                  <a:pt x="15918" y="1707118"/>
                </a:lnTo>
                <a:lnTo>
                  <a:pt x="9906" y="1709166"/>
                </a:lnTo>
                <a:lnTo>
                  <a:pt x="2286" y="1712976"/>
                </a:lnTo>
                <a:lnTo>
                  <a:pt x="0" y="1722882"/>
                </a:lnTo>
                <a:lnTo>
                  <a:pt x="3810" y="1730502"/>
                </a:lnTo>
                <a:lnTo>
                  <a:pt x="80772" y="1868024"/>
                </a:lnTo>
                <a:lnTo>
                  <a:pt x="80772" y="1863852"/>
                </a:lnTo>
                <a:lnTo>
                  <a:pt x="83058" y="1863852"/>
                </a:lnTo>
                <a:lnTo>
                  <a:pt x="83058" y="1856232"/>
                </a:lnTo>
                <a:lnTo>
                  <a:pt x="96707" y="1831715"/>
                </a:lnTo>
                <a:close/>
              </a:path>
              <a:path w="193040" h="1896745">
                <a:moveTo>
                  <a:pt x="112014" y="1760980"/>
                </a:moveTo>
                <a:lnTo>
                  <a:pt x="112014" y="1667256"/>
                </a:lnTo>
                <a:lnTo>
                  <a:pt x="80772" y="1667256"/>
                </a:lnTo>
                <a:lnTo>
                  <a:pt x="80772" y="1760980"/>
                </a:lnTo>
                <a:lnTo>
                  <a:pt x="112014" y="1760980"/>
                </a:lnTo>
                <a:close/>
              </a:path>
              <a:path w="193040" h="1896745">
                <a:moveTo>
                  <a:pt x="112014" y="1804223"/>
                </a:moveTo>
                <a:lnTo>
                  <a:pt x="112014" y="1792986"/>
                </a:lnTo>
                <a:lnTo>
                  <a:pt x="80772" y="1792986"/>
                </a:lnTo>
                <a:lnTo>
                  <a:pt x="80772" y="1803368"/>
                </a:lnTo>
                <a:lnTo>
                  <a:pt x="96707" y="1831715"/>
                </a:lnTo>
                <a:lnTo>
                  <a:pt x="112014" y="1804223"/>
                </a:lnTo>
                <a:close/>
              </a:path>
              <a:path w="193040" h="1896745">
                <a:moveTo>
                  <a:pt x="112014" y="1869160"/>
                </a:moveTo>
                <a:lnTo>
                  <a:pt x="112014" y="1863852"/>
                </a:lnTo>
                <a:lnTo>
                  <a:pt x="80772" y="1863852"/>
                </a:lnTo>
                <a:lnTo>
                  <a:pt x="80772" y="1868024"/>
                </a:lnTo>
                <a:lnTo>
                  <a:pt x="96774" y="1896618"/>
                </a:lnTo>
                <a:lnTo>
                  <a:pt x="112014" y="1869160"/>
                </a:lnTo>
                <a:close/>
              </a:path>
              <a:path w="193040" h="1896745">
                <a:moveTo>
                  <a:pt x="110490" y="1856232"/>
                </a:moveTo>
                <a:lnTo>
                  <a:pt x="96707" y="1831715"/>
                </a:lnTo>
                <a:lnTo>
                  <a:pt x="83058" y="1856232"/>
                </a:lnTo>
                <a:lnTo>
                  <a:pt x="110490" y="1856232"/>
                </a:lnTo>
                <a:close/>
              </a:path>
              <a:path w="193040" h="1896745">
                <a:moveTo>
                  <a:pt x="110490" y="1863852"/>
                </a:moveTo>
                <a:lnTo>
                  <a:pt x="110490" y="1856232"/>
                </a:lnTo>
                <a:lnTo>
                  <a:pt x="83058" y="1856232"/>
                </a:lnTo>
                <a:lnTo>
                  <a:pt x="83058" y="1863852"/>
                </a:lnTo>
                <a:lnTo>
                  <a:pt x="110490" y="1863852"/>
                </a:lnTo>
                <a:close/>
              </a:path>
              <a:path w="193040" h="1896745">
                <a:moveTo>
                  <a:pt x="192786" y="1722882"/>
                </a:moveTo>
                <a:lnTo>
                  <a:pt x="190500" y="1712976"/>
                </a:lnTo>
                <a:lnTo>
                  <a:pt x="182880" y="1709166"/>
                </a:lnTo>
                <a:lnTo>
                  <a:pt x="176867" y="1707118"/>
                </a:lnTo>
                <a:lnTo>
                  <a:pt x="170783" y="1707642"/>
                </a:lnTo>
                <a:lnTo>
                  <a:pt x="165413" y="1710451"/>
                </a:lnTo>
                <a:lnTo>
                  <a:pt x="161544" y="1715262"/>
                </a:lnTo>
                <a:lnTo>
                  <a:pt x="96707" y="1831715"/>
                </a:lnTo>
                <a:lnTo>
                  <a:pt x="110490" y="1856232"/>
                </a:lnTo>
                <a:lnTo>
                  <a:pt x="110490" y="1863852"/>
                </a:lnTo>
                <a:lnTo>
                  <a:pt x="112014" y="1863852"/>
                </a:lnTo>
                <a:lnTo>
                  <a:pt x="112014" y="1869160"/>
                </a:lnTo>
                <a:lnTo>
                  <a:pt x="188976" y="1730502"/>
                </a:lnTo>
                <a:lnTo>
                  <a:pt x="192786" y="17228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303499" y="5928867"/>
            <a:ext cx="62928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b="1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r>
              <a:rPr sz="3500" b="1" spc="5" dirty="0">
                <a:solidFill>
                  <a:srgbClr val="800080"/>
                </a:solidFill>
                <a:latin typeface="Calibri"/>
                <a:cs typeface="Calibri"/>
              </a:rPr>
              <a:t>‐</a:t>
            </a:r>
            <a:r>
              <a:rPr sz="3500" b="1" spc="10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70959" y="5221985"/>
            <a:ext cx="2099310" cy="2201545"/>
          </a:xfrm>
          <a:custGeom>
            <a:avLst/>
            <a:gdLst/>
            <a:ahLst/>
            <a:cxnLst/>
            <a:rect l="l" t="t" r="r" b="b"/>
            <a:pathLst>
              <a:path w="2099310" h="2201545">
                <a:moveTo>
                  <a:pt x="2099310" y="2201418"/>
                </a:moveTo>
                <a:lnTo>
                  <a:pt x="1049273" y="0"/>
                </a:lnTo>
                <a:lnTo>
                  <a:pt x="0" y="2201418"/>
                </a:lnTo>
                <a:lnTo>
                  <a:pt x="2099310" y="2201418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50385" y="5202935"/>
            <a:ext cx="2140585" cy="2239645"/>
          </a:xfrm>
          <a:custGeom>
            <a:avLst/>
            <a:gdLst/>
            <a:ahLst/>
            <a:cxnLst/>
            <a:rect l="l" t="t" r="r" b="b"/>
            <a:pathLst>
              <a:path w="2140585" h="2239645">
                <a:moveTo>
                  <a:pt x="2140458" y="2218182"/>
                </a:moveTo>
                <a:lnTo>
                  <a:pt x="2137410" y="2212086"/>
                </a:lnTo>
                <a:lnTo>
                  <a:pt x="1087373" y="11430"/>
                </a:lnTo>
                <a:lnTo>
                  <a:pt x="1084326" y="4572"/>
                </a:lnTo>
                <a:lnTo>
                  <a:pt x="1077467" y="0"/>
                </a:lnTo>
                <a:lnTo>
                  <a:pt x="1062989" y="0"/>
                </a:lnTo>
                <a:lnTo>
                  <a:pt x="1056132" y="4572"/>
                </a:lnTo>
                <a:lnTo>
                  <a:pt x="1053083" y="11430"/>
                </a:lnTo>
                <a:lnTo>
                  <a:pt x="3048" y="2212086"/>
                </a:lnTo>
                <a:lnTo>
                  <a:pt x="0" y="2218182"/>
                </a:lnTo>
                <a:lnTo>
                  <a:pt x="762" y="2225040"/>
                </a:lnTo>
                <a:lnTo>
                  <a:pt x="3810" y="2231136"/>
                </a:lnTo>
                <a:lnTo>
                  <a:pt x="7620" y="2236470"/>
                </a:lnTo>
                <a:lnTo>
                  <a:pt x="13716" y="2239518"/>
                </a:lnTo>
                <a:lnTo>
                  <a:pt x="20574" y="2239518"/>
                </a:lnTo>
                <a:lnTo>
                  <a:pt x="20574" y="2201418"/>
                </a:lnTo>
                <a:lnTo>
                  <a:pt x="50422" y="2201418"/>
                </a:lnTo>
                <a:lnTo>
                  <a:pt x="1053083" y="99321"/>
                </a:lnTo>
                <a:lnTo>
                  <a:pt x="1053083" y="27432"/>
                </a:lnTo>
                <a:lnTo>
                  <a:pt x="1087373" y="27432"/>
                </a:lnTo>
                <a:lnTo>
                  <a:pt x="1087373" y="99373"/>
                </a:lnTo>
                <a:lnTo>
                  <a:pt x="2089282" y="2201417"/>
                </a:lnTo>
                <a:lnTo>
                  <a:pt x="2119884" y="2201418"/>
                </a:lnTo>
                <a:lnTo>
                  <a:pt x="2119884" y="2239518"/>
                </a:lnTo>
                <a:lnTo>
                  <a:pt x="2126742" y="2239518"/>
                </a:lnTo>
                <a:lnTo>
                  <a:pt x="2132838" y="2236470"/>
                </a:lnTo>
                <a:lnTo>
                  <a:pt x="2135886" y="2231136"/>
                </a:lnTo>
                <a:lnTo>
                  <a:pt x="2139696" y="2225040"/>
                </a:lnTo>
                <a:lnTo>
                  <a:pt x="2140458" y="2218182"/>
                </a:lnTo>
                <a:close/>
              </a:path>
              <a:path w="2140585" h="2239645">
                <a:moveTo>
                  <a:pt x="50422" y="2201418"/>
                </a:moveTo>
                <a:lnTo>
                  <a:pt x="20574" y="2201418"/>
                </a:lnTo>
                <a:lnTo>
                  <a:pt x="37338" y="2228850"/>
                </a:lnTo>
                <a:lnTo>
                  <a:pt x="50422" y="2201418"/>
                </a:lnTo>
                <a:close/>
              </a:path>
              <a:path w="2140585" h="2239645">
                <a:moveTo>
                  <a:pt x="2119884" y="2239518"/>
                </a:moveTo>
                <a:lnTo>
                  <a:pt x="2119884" y="2201418"/>
                </a:lnTo>
                <a:lnTo>
                  <a:pt x="2102358" y="2228850"/>
                </a:lnTo>
                <a:lnTo>
                  <a:pt x="2089282" y="2201418"/>
                </a:lnTo>
                <a:lnTo>
                  <a:pt x="50422" y="2201418"/>
                </a:lnTo>
                <a:lnTo>
                  <a:pt x="37338" y="2228850"/>
                </a:lnTo>
                <a:lnTo>
                  <a:pt x="20574" y="2201418"/>
                </a:lnTo>
                <a:lnTo>
                  <a:pt x="20574" y="2239518"/>
                </a:lnTo>
                <a:lnTo>
                  <a:pt x="2119884" y="2239518"/>
                </a:lnTo>
                <a:close/>
              </a:path>
              <a:path w="2140585" h="2239645">
                <a:moveTo>
                  <a:pt x="1087373" y="27432"/>
                </a:moveTo>
                <a:lnTo>
                  <a:pt x="1053083" y="27432"/>
                </a:lnTo>
                <a:lnTo>
                  <a:pt x="1070222" y="63389"/>
                </a:lnTo>
                <a:lnTo>
                  <a:pt x="1087373" y="27432"/>
                </a:lnTo>
                <a:close/>
              </a:path>
              <a:path w="2140585" h="2239645">
                <a:moveTo>
                  <a:pt x="1070222" y="63389"/>
                </a:moveTo>
                <a:lnTo>
                  <a:pt x="1053083" y="27432"/>
                </a:lnTo>
                <a:lnTo>
                  <a:pt x="1053083" y="99321"/>
                </a:lnTo>
                <a:lnTo>
                  <a:pt x="1070222" y="63389"/>
                </a:lnTo>
                <a:close/>
              </a:path>
              <a:path w="2140585" h="2239645">
                <a:moveTo>
                  <a:pt x="1087373" y="99373"/>
                </a:moveTo>
                <a:lnTo>
                  <a:pt x="1087373" y="27432"/>
                </a:lnTo>
                <a:lnTo>
                  <a:pt x="1070222" y="63389"/>
                </a:lnTo>
                <a:lnTo>
                  <a:pt x="1087373" y="99373"/>
                </a:lnTo>
                <a:close/>
              </a:path>
              <a:path w="2140585" h="2239645">
                <a:moveTo>
                  <a:pt x="2119884" y="2201418"/>
                </a:moveTo>
                <a:lnTo>
                  <a:pt x="2089282" y="2201418"/>
                </a:lnTo>
                <a:lnTo>
                  <a:pt x="2102358" y="2228850"/>
                </a:lnTo>
                <a:lnTo>
                  <a:pt x="2119884" y="2201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28820" y="6616954"/>
            <a:ext cx="43053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≥</a:t>
            </a:r>
            <a:r>
              <a:rPr sz="3050" b="1" spc="10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33441" y="6840728"/>
            <a:ext cx="377825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dirty="0">
                <a:solidFill>
                  <a:srgbClr val="800080"/>
                </a:solidFill>
                <a:latin typeface="Calibri"/>
                <a:cs typeface="Calibri"/>
              </a:rPr>
              <a:t>h‐1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3537" y="6495288"/>
            <a:ext cx="2941320" cy="586105"/>
          </a:xfrm>
          <a:custGeom>
            <a:avLst/>
            <a:gdLst/>
            <a:ahLst/>
            <a:cxnLst/>
            <a:rect l="l" t="t" r="r" b="b"/>
            <a:pathLst>
              <a:path w="2941320" h="586104">
                <a:moveTo>
                  <a:pt x="2941320" y="583692"/>
                </a:moveTo>
                <a:lnTo>
                  <a:pt x="2941320" y="2286"/>
                </a:lnTo>
                <a:lnTo>
                  <a:pt x="2939034" y="0"/>
                </a:lnTo>
                <a:lnTo>
                  <a:pt x="2285" y="0"/>
                </a:lnTo>
                <a:lnTo>
                  <a:pt x="0" y="2286"/>
                </a:lnTo>
                <a:lnTo>
                  <a:pt x="0" y="583692"/>
                </a:lnTo>
                <a:lnTo>
                  <a:pt x="2286" y="585978"/>
                </a:lnTo>
                <a:lnTo>
                  <a:pt x="5333" y="585978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2930652" y="10668"/>
                </a:lnTo>
                <a:lnTo>
                  <a:pt x="2930652" y="5334"/>
                </a:lnTo>
                <a:lnTo>
                  <a:pt x="2935986" y="10668"/>
                </a:lnTo>
                <a:lnTo>
                  <a:pt x="2935986" y="585978"/>
                </a:lnTo>
                <a:lnTo>
                  <a:pt x="2939034" y="585978"/>
                </a:lnTo>
                <a:lnTo>
                  <a:pt x="2941320" y="583692"/>
                </a:lnTo>
                <a:close/>
              </a:path>
              <a:path w="2941320" h="586104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2941320" h="586104">
                <a:moveTo>
                  <a:pt x="10667" y="575310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575310"/>
                </a:lnTo>
                <a:lnTo>
                  <a:pt x="10667" y="575310"/>
                </a:lnTo>
                <a:close/>
              </a:path>
              <a:path w="2941320" h="586104">
                <a:moveTo>
                  <a:pt x="2935986" y="575310"/>
                </a:moveTo>
                <a:lnTo>
                  <a:pt x="5334" y="575310"/>
                </a:lnTo>
                <a:lnTo>
                  <a:pt x="10668" y="580644"/>
                </a:lnTo>
                <a:lnTo>
                  <a:pt x="10667" y="585978"/>
                </a:lnTo>
                <a:lnTo>
                  <a:pt x="2930652" y="585978"/>
                </a:lnTo>
                <a:lnTo>
                  <a:pt x="2930652" y="580644"/>
                </a:lnTo>
                <a:lnTo>
                  <a:pt x="2935986" y="575310"/>
                </a:lnTo>
                <a:close/>
              </a:path>
              <a:path w="2941320" h="586104">
                <a:moveTo>
                  <a:pt x="10667" y="585978"/>
                </a:moveTo>
                <a:lnTo>
                  <a:pt x="10668" y="580644"/>
                </a:lnTo>
                <a:lnTo>
                  <a:pt x="5334" y="575310"/>
                </a:lnTo>
                <a:lnTo>
                  <a:pt x="5333" y="585978"/>
                </a:lnTo>
                <a:lnTo>
                  <a:pt x="10667" y="585978"/>
                </a:lnTo>
                <a:close/>
              </a:path>
              <a:path w="2941320" h="586104">
                <a:moveTo>
                  <a:pt x="2935986" y="10668"/>
                </a:moveTo>
                <a:lnTo>
                  <a:pt x="2930652" y="5334"/>
                </a:lnTo>
                <a:lnTo>
                  <a:pt x="2930652" y="10668"/>
                </a:lnTo>
                <a:lnTo>
                  <a:pt x="2935986" y="10668"/>
                </a:lnTo>
                <a:close/>
              </a:path>
              <a:path w="2941320" h="586104">
                <a:moveTo>
                  <a:pt x="2935986" y="575310"/>
                </a:moveTo>
                <a:lnTo>
                  <a:pt x="2935986" y="10668"/>
                </a:lnTo>
                <a:lnTo>
                  <a:pt x="2930652" y="10668"/>
                </a:lnTo>
                <a:lnTo>
                  <a:pt x="2930652" y="575310"/>
                </a:lnTo>
                <a:lnTo>
                  <a:pt x="2935986" y="575310"/>
                </a:lnTo>
                <a:close/>
              </a:path>
              <a:path w="2941320" h="586104">
                <a:moveTo>
                  <a:pt x="2935986" y="585978"/>
                </a:moveTo>
                <a:lnTo>
                  <a:pt x="2935986" y="575310"/>
                </a:lnTo>
                <a:lnTo>
                  <a:pt x="2930652" y="580644"/>
                </a:lnTo>
                <a:lnTo>
                  <a:pt x="2930652" y="585978"/>
                </a:lnTo>
                <a:lnTo>
                  <a:pt x="2935986" y="58597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42007" y="6745711"/>
            <a:ext cx="15748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dirty="0">
                <a:solidFill>
                  <a:srgbClr val="800080"/>
                </a:solidFill>
                <a:latin typeface="Calibri"/>
                <a:cs typeface="Calibri"/>
              </a:rPr>
              <a:t>0</a:t>
            </a:r>
            <a:endParaRPr sz="205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4738" y="6492515"/>
            <a:ext cx="266700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71065" algn="l"/>
              </a:tabLst>
            </a:pP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Base </a:t>
            </a:r>
            <a:r>
              <a:rPr sz="3050" spc="19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case: </a:t>
            </a:r>
            <a:r>
              <a:rPr sz="3050" spc="19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n	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=</a:t>
            </a:r>
            <a:r>
              <a:rPr sz="3050" spc="-8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1</a:t>
            </a:r>
            <a:endParaRPr sz="305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81928" y="3886200"/>
            <a:ext cx="190500" cy="3610610"/>
          </a:xfrm>
          <a:custGeom>
            <a:avLst/>
            <a:gdLst/>
            <a:ahLst/>
            <a:cxnLst/>
            <a:rect l="l" t="t" r="r" b="b"/>
            <a:pathLst>
              <a:path w="190500" h="3610609">
                <a:moveTo>
                  <a:pt x="190261" y="172783"/>
                </a:moveTo>
                <a:lnTo>
                  <a:pt x="188213" y="166877"/>
                </a:lnTo>
                <a:lnTo>
                  <a:pt x="96012" y="0"/>
                </a:lnTo>
                <a:lnTo>
                  <a:pt x="3810" y="166877"/>
                </a:lnTo>
                <a:lnTo>
                  <a:pt x="0" y="174498"/>
                </a:lnTo>
                <a:lnTo>
                  <a:pt x="2286" y="183641"/>
                </a:lnTo>
                <a:lnTo>
                  <a:pt x="9906" y="188213"/>
                </a:lnTo>
                <a:lnTo>
                  <a:pt x="17525" y="192024"/>
                </a:lnTo>
                <a:lnTo>
                  <a:pt x="27432" y="189737"/>
                </a:lnTo>
                <a:lnTo>
                  <a:pt x="31242" y="182117"/>
                </a:lnTo>
                <a:lnTo>
                  <a:pt x="80772" y="92675"/>
                </a:lnTo>
                <a:lnTo>
                  <a:pt x="80772" y="32765"/>
                </a:lnTo>
                <a:lnTo>
                  <a:pt x="112013" y="32765"/>
                </a:lnTo>
                <a:lnTo>
                  <a:pt x="112013" y="94051"/>
                </a:lnTo>
                <a:lnTo>
                  <a:pt x="160782" y="182117"/>
                </a:lnTo>
                <a:lnTo>
                  <a:pt x="165354" y="189737"/>
                </a:lnTo>
                <a:lnTo>
                  <a:pt x="174498" y="192024"/>
                </a:lnTo>
                <a:lnTo>
                  <a:pt x="182118" y="188213"/>
                </a:lnTo>
                <a:lnTo>
                  <a:pt x="186928" y="184023"/>
                </a:lnTo>
                <a:lnTo>
                  <a:pt x="189737" y="178688"/>
                </a:lnTo>
                <a:lnTo>
                  <a:pt x="190261" y="172783"/>
                </a:lnTo>
                <a:close/>
              </a:path>
              <a:path w="190500" h="3610609">
                <a:moveTo>
                  <a:pt x="112013" y="94051"/>
                </a:moveTo>
                <a:lnTo>
                  <a:pt x="112013" y="32765"/>
                </a:lnTo>
                <a:lnTo>
                  <a:pt x="80772" y="32765"/>
                </a:lnTo>
                <a:lnTo>
                  <a:pt x="80772" y="92675"/>
                </a:lnTo>
                <a:lnTo>
                  <a:pt x="82296" y="89923"/>
                </a:lnTo>
                <a:lnTo>
                  <a:pt x="82296" y="40386"/>
                </a:lnTo>
                <a:lnTo>
                  <a:pt x="109727" y="40386"/>
                </a:lnTo>
                <a:lnTo>
                  <a:pt x="109727" y="89923"/>
                </a:lnTo>
                <a:lnTo>
                  <a:pt x="112013" y="94051"/>
                </a:lnTo>
                <a:close/>
              </a:path>
              <a:path w="190500" h="3610609">
                <a:moveTo>
                  <a:pt x="112013" y="127253"/>
                </a:moveTo>
                <a:lnTo>
                  <a:pt x="112013" y="94051"/>
                </a:lnTo>
                <a:lnTo>
                  <a:pt x="96012" y="65154"/>
                </a:lnTo>
                <a:lnTo>
                  <a:pt x="80772" y="92675"/>
                </a:lnTo>
                <a:lnTo>
                  <a:pt x="80772" y="127253"/>
                </a:lnTo>
                <a:lnTo>
                  <a:pt x="112013" y="127253"/>
                </a:lnTo>
                <a:close/>
              </a:path>
              <a:path w="190500" h="3610609">
                <a:moveTo>
                  <a:pt x="112013" y="252984"/>
                </a:moveTo>
                <a:lnTo>
                  <a:pt x="112013" y="158496"/>
                </a:lnTo>
                <a:lnTo>
                  <a:pt x="80772" y="158496"/>
                </a:lnTo>
                <a:lnTo>
                  <a:pt x="80772" y="252984"/>
                </a:lnTo>
                <a:lnTo>
                  <a:pt x="112013" y="252984"/>
                </a:lnTo>
                <a:close/>
              </a:path>
              <a:path w="190500" h="3610609">
                <a:moveTo>
                  <a:pt x="109727" y="40386"/>
                </a:moveTo>
                <a:lnTo>
                  <a:pt x="82296" y="40386"/>
                </a:lnTo>
                <a:lnTo>
                  <a:pt x="96012" y="65154"/>
                </a:lnTo>
                <a:lnTo>
                  <a:pt x="109727" y="40386"/>
                </a:lnTo>
                <a:close/>
              </a:path>
              <a:path w="190500" h="3610609">
                <a:moveTo>
                  <a:pt x="96012" y="65154"/>
                </a:moveTo>
                <a:lnTo>
                  <a:pt x="82296" y="40386"/>
                </a:lnTo>
                <a:lnTo>
                  <a:pt x="82296" y="89923"/>
                </a:lnTo>
                <a:lnTo>
                  <a:pt x="96012" y="65154"/>
                </a:lnTo>
                <a:close/>
              </a:path>
              <a:path w="190500" h="3610609">
                <a:moveTo>
                  <a:pt x="109727" y="89923"/>
                </a:moveTo>
                <a:lnTo>
                  <a:pt x="109727" y="40386"/>
                </a:lnTo>
                <a:lnTo>
                  <a:pt x="96012" y="65154"/>
                </a:lnTo>
                <a:lnTo>
                  <a:pt x="109727" y="89923"/>
                </a:lnTo>
                <a:close/>
              </a:path>
              <a:path w="190500" h="3610609">
                <a:moveTo>
                  <a:pt x="112013" y="378713"/>
                </a:moveTo>
                <a:lnTo>
                  <a:pt x="112013" y="284225"/>
                </a:lnTo>
                <a:lnTo>
                  <a:pt x="80772" y="284225"/>
                </a:lnTo>
                <a:lnTo>
                  <a:pt x="80772" y="378713"/>
                </a:lnTo>
                <a:lnTo>
                  <a:pt x="112013" y="378713"/>
                </a:lnTo>
                <a:close/>
              </a:path>
              <a:path w="190500" h="3610609">
                <a:moveTo>
                  <a:pt x="112013" y="504443"/>
                </a:moveTo>
                <a:lnTo>
                  <a:pt x="112013" y="409955"/>
                </a:lnTo>
                <a:lnTo>
                  <a:pt x="80772" y="409955"/>
                </a:lnTo>
                <a:lnTo>
                  <a:pt x="80772" y="504443"/>
                </a:lnTo>
                <a:lnTo>
                  <a:pt x="112013" y="504443"/>
                </a:lnTo>
                <a:close/>
              </a:path>
              <a:path w="190500" h="3610609">
                <a:moveTo>
                  <a:pt x="112013" y="630174"/>
                </a:moveTo>
                <a:lnTo>
                  <a:pt x="112013" y="535686"/>
                </a:lnTo>
                <a:lnTo>
                  <a:pt x="80772" y="535686"/>
                </a:lnTo>
                <a:lnTo>
                  <a:pt x="80772" y="630174"/>
                </a:lnTo>
                <a:lnTo>
                  <a:pt x="112013" y="630174"/>
                </a:lnTo>
                <a:close/>
              </a:path>
              <a:path w="190500" h="3610609">
                <a:moveTo>
                  <a:pt x="112013" y="755903"/>
                </a:moveTo>
                <a:lnTo>
                  <a:pt x="112013" y="661415"/>
                </a:lnTo>
                <a:lnTo>
                  <a:pt x="80772" y="661415"/>
                </a:lnTo>
                <a:lnTo>
                  <a:pt x="80772" y="755903"/>
                </a:lnTo>
                <a:lnTo>
                  <a:pt x="112013" y="755903"/>
                </a:lnTo>
                <a:close/>
              </a:path>
              <a:path w="190500" h="3610609">
                <a:moveTo>
                  <a:pt x="112013" y="881634"/>
                </a:moveTo>
                <a:lnTo>
                  <a:pt x="112013" y="787146"/>
                </a:lnTo>
                <a:lnTo>
                  <a:pt x="80772" y="787146"/>
                </a:lnTo>
                <a:lnTo>
                  <a:pt x="80772" y="881634"/>
                </a:lnTo>
                <a:lnTo>
                  <a:pt x="112013" y="881634"/>
                </a:lnTo>
                <a:close/>
              </a:path>
              <a:path w="190500" h="3610609">
                <a:moveTo>
                  <a:pt x="112013" y="1007363"/>
                </a:moveTo>
                <a:lnTo>
                  <a:pt x="112013" y="912876"/>
                </a:lnTo>
                <a:lnTo>
                  <a:pt x="80772" y="912876"/>
                </a:lnTo>
                <a:lnTo>
                  <a:pt x="80772" y="1007363"/>
                </a:lnTo>
                <a:lnTo>
                  <a:pt x="112013" y="1007363"/>
                </a:lnTo>
                <a:close/>
              </a:path>
              <a:path w="190500" h="3610609">
                <a:moveTo>
                  <a:pt x="112013" y="1133093"/>
                </a:moveTo>
                <a:lnTo>
                  <a:pt x="112013" y="1038605"/>
                </a:lnTo>
                <a:lnTo>
                  <a:pt x="80772" y="1038605"/>
                </a:lnTo>
                <a:lnTo>
                  <a:pt x="80772" y="1133093"/>
                </a:lnTo>
                <a:lnTo>
                  <a:pt x="112013" y="1133093"/>
                </a:lnTo>
                <a:close/>
              </a:path>
              <a:path w="190500" h="3610609">
                <a:moveTo>
                  <a:pt x="112013" y="1258824"/>
                </a:moveTo>
                <a:lnTo>
                  <a:pt x="112013" y="1164336"/>
                </a:lnTo>
                <a:lnTo>
                  <a:pt x="80772" y="1164336"/>
                </a:lnTo>
                <a:lnTo>
                  <a:pt x="80772" y="1258824"/>
                </a:lnTo>
                <a:lnTo>
                  <a:pt x="112013" y="1258824"/>
                </a:lnTo>
                <a:close/>
              </a:path>
              <a:path w="190500" h="3610609">
                <a:moveTo>
                  <a:pt x="112013" y="1384553"/>
                </a:moveTo>
                <a:lnTo>
                  <a:pt x="112013" y="1290065"/>
                </a:lnTo>
                <a:lnTo>
                  <a:pt x="80772" y="1290065"/>
                </a:lnTo>
                <a:lnTo>
                  <a:pt x="80772" y="1384553"/>
                </a:lnTo>
                <a:lnTo>
                  <a:pt x="112013" y="1384553"/>
                </a:lnTo>
                <a:close/>
              </a:path>
              <a:path w="190500" h="3610609">
                <a:moveTo>
                  <a:pt x="112013" y="1510284"/>
                </a:moveTo>
                <a:lnTo>
                  <a:pt x="112013" y="1415796"/>
                </a:lnTo>
                <a:lnTo>
                  <a:pt x="80772" y="1415796"/>
                </a:lnTo>
                <a:lnTo>
                  <a:pt x="80772" y="1510284"/>
                </a:lnTo>
                <a:lnTo>
                  <a:pt x="112013" y="1510284"/>
                </a:lnTo>
                <a:close/>
              </a:path>
              <a:path w="190500" h="3610609">
                <a:moveTo>
                  <a:pt x="112013" y="1636014"/>
                </a:moveTo>
                <a:lnTo>
                  <a:pt x="112013" y="1541526"/>
                </a:lnTo>
                <a:lnTo>
                  <a:pt x="80772" y="1541526"/>
                </a:lnTo>
                <a:lnTo>
                  <a:pt x="80772" y="1636014"/>
                </a:lnTo>
                <a:lnTo>
                  <a:pt x="112013" y="1636014"/>
                </a:lnTo>
                <a:close/>
              </a:path>
              <a:path w="190500" h="3610609">
                <a:moveTo>
                  <a:pt x="112013" y="1761743"/>
                </a:moveTo>
                <a:lnTo>
                  <a:pt x="112013" y="1667255"/>
                </a:lnTo>
                <a:lnTo>
                  <a:pt x="80772" y="1667255"/>
                </a:lnTo>
                <a:lnTo>
                  <a:pt x="80772" y="1761743"/>
                </a:lnTo>
                <a:lnTo>
                  <a:pt x="112013" y="1761743"/>
                </a:lnTo>
                <a:close/>
              </a:path>
              <a:path w="190500" h="3610609">
                <a:moveTo>
                  <a:pt x="112013" y="1887474"/>
                </a:moveTo>
                <a:lnTo>
                  <a:pt x="112013" y="1792986"/>
                </a:lnTo>
                <a:lnTo>
                  <a:pt x="80772" y="1792986"/>
                </a:lnTo>
                <a:lnTo>
                  <a:pt x="80772" y="1887474"/>
                </a:lnTo>
                <a:lnTo>
                  <a:pt x="112013" y="1887474"/>
                </a:lnTo>
                <a:close/>
              </a:path>
              <a:path w="190500" h="3610609">
                <a:moveTo>
                  <a:pt x="112014" y="2013203"/>
                </a:moveTo>
                <a:lnTo>
                  <a:pt x="112013" y="1918715"/>
                </a:lnTo>
                <a:lnTo>
                  <a:pt x="80772" y="1918715"/>
                </a:lnTo>
                <a:lnTo>
                  <a:pt x="80772" y="2013203"/>
                </a:lnTo>
                <a:lnTo>
                  <a:pt x="112014" y="2013203"/>
                </a:lnTo>
                <a:close/>
              </a:path>
              <a:path w="190500" h="3610609">
                <a:moveTo>
                  <a:pt x="112014" y="2138934"/>
                </a:moveTo>
                <a:lnTo>
                  <a:pt x="112014" y="2044446"/>
                </a:lnTo>
                <a:lnTo>
                  <a:pt x="80772" y="2044446"/>
                </a:lnTo>
                <a:lnTo>
                  <a:pt x="80772" y="2138934"/>
                </a:lnTo>
                <a:lnTo>
                  <a:pt x="112014" y="2138934"/>
                </a:lnTo>
                <a:close/>
              </a:path>
              <a:path w="190500" h="3610609">
                <a:moveTo>
                  <a:pt x="112014" y="2264664"/>
                </a:moveTo>
                <a:lnTo>
                  <a:pt x="112014" y="2170176"/>
                </a:lnTo>
                <a:lnTo>
                  <a:pt x="80772" y="2170176"/>
                </a:lnTo>
                <a:lnTo>
                  <a:pt x="80772" y="2264664"/>
                </a:lnTo>
                <a:lnTo>
                  <a:pt x="112014" y="2264664"/>
                </a:lnTo>
                <a:close/>
              </a:path>
              <a:path w="190500" h="3610609">
                <a:moveTo>
                  <a:pt x="112014" y="2390393"/>
                </a:moveTo>
                <a:lnTo>
                  <a:pt x="112014" y="2295905"/>
                </a:lnTo>
                <a:lnTo>
                  <a:pt x="80772" y="2295905"/>
                </a:lnTo>
                <a:lnTo>
                  <a:pt x="80772" y="2390393"/>
                </a:lnTo>
                <a:lnTo>
                  <a:pt x="112014" y="2390393"/>
                </a:lnTo>
                <a:close/>
              </a:path>
              <a:path w="190500" h="3610609">
                <a:moveTo>
                  <a:pt x="112014" y="2516124"/>
                </a:moveTo>
                <a:lnTo>
                  <a:pt x="112014" y="2421636"/>
                </a:lnTo>
                <a:lnTo>
                  <a:pt x="80772" y="2421636"/>
                </a:lnTo>
                <a:lnTo>
                  <a:pt x="80772" y="2516124"/>
                </a:lnTo>
                <a:lnTo>
                  <a:pt x="112014" y="2516124"/>
                </a:lnTo>
                <a:close/>
              </a:path>
              <a:path w="190500" h="3610609">
                <a:moveTo>
                  <a:pt x="112014" y="2641854"/>
                </a:moveTo>
                <a:lnTo>
                  <a:pt x="112014" y="2547366"/>
                </a:lnTo>
                <a:lnTo>
                  <a:pt x="80772" y="2547366"/>
                </a:lnTo>
                <a:lnTo>
                  <a:pt x="80772" y="2641854"/>
                </a:lnTo>
                <a:lnTo>
                  <a:pt x="112014" y="2641854"/>
                </a:lnTo>
                <a:close/>
              </a:path>
              <a:path w="190500" h="3610609">
                <a:moveTo>
                  <a:pt x="112014" y="2767582"/>
                </a:moveTo>
                <a:lnTo>
                  <a:pt x="112014" y="2673096"/>
                </a:lnTo>
                <a:lnTo>
                  <a:pt x="80772" y="2673096"/>
                </a:lnTo>
                <a:lnTo>
                  <a:pt x="80772" y="2767582"/>
                </a:lnTo>
                <a:lnTo>
                  <a:pt x="112014" y="2767582"/>
                </a:lnTo>
                <a:close/>
              </a:path>
              <a:path w="190500" h="3610609">
                <a:moveTo>
                  <a:pt x="112014" y="2893314"/>
                </a:moveTo>
                <a:lnTo>
                  <a:pt x="112014" y="2798826"/>
                </a:lnTo>
                <a:lnTo>
                  <a:pt x="80772" y="2798826"/>
                </a:lnTo>
                <a:lnTo>
                  <a:pt x="80772" y="2893314"/>
                </a:lnTo>
                <a:lnTo>
                  <a:pt x="112014" y="2893314"/>
                </a:lnTo>
                <a:close/>
              </a:path>
              <a:path w="190500" h="3610609">
                <a:moveTo>
                  <a:pt x="112014" y="3019044"/>
                </a:moveTo>
                <a:lnTo>
                  <a:pt x="112014" y="2924556"/>
                </a:lnTo>
                <a:lnTo>
                  <a:pt x="80772" y="2924556"/>
                </a:lnTo>
                <a:lnTo>
                  <a:pt x="80772" y="3019044"/>
                </a:lnTo>
                <a:lnTo>
                  <a:pt x="112014" y="3019044"/>
                </a:lnTo>
                <a:close/>
              </a:path>
              <a:path w="190500" h="3610609">
                <a:moveTo>
                  <a:pt x="112014" y="3144774"/>
                </a:moveTo>
                <a:lnTo>
                  <a:pt x="112014" y="3050286"/>
                </a:lnTo>
                <a:lnTo>
                  <a:pt x="80772" y="3050286"/>
                </a:lnTo>
                <a:lnTo>
                  <a:pt x="80772" y="3144774"/>
                </a:lnTo>
                <a:lnTo>
                  <a:pt x="112014" y="3144774"/>
                </a:lnTo>
                <a:close/>
              </a:path>
              <a:path w="190500" h="3610609">
                <a:moveTo>
                  <a:pt x="112014" y="3270504"/>
                </a:moveTo>
                <a:lnTo>
                  <a:pt x="112014" y="3176016"/>
                </a:lnTo>
                <a:lnTo>
                  <a:pt x="80772" y="3176016"/>
                </a:lnTo>
                <a:lnTo>
                  <a:pt x="80772" y="3270504"/>
                </a:lnTo>
                <a:lnTo>
                  <a:pt x="112014" y="3270504"/>
                </a:lnTo>
                <a:close/>
              </a:path>
              <a:path w="190500" h="3610609">
                <a:moveTo>
                  <a:pt x="112014" y="3396232"/>
                </a:moveTo>
                <a:lnTo>
                  <a:pt x="112014" y="3301746"/>
                </a:lnTo>
                <a:lnTo>
                  <a:pt x="80772" y="3301746"/>
                </a:lnTo>
                <a:lnTo>
                  <a:pt x="80772" y="3396232"/>
                </a:lnTo>
                <a:lnTo>
                  <a:pt x="112014" y="3396232"/>
                </a:lnTo>
                <a:close/>
              </a:path>
              <a:path w="190500" h="3610609">
                <a:moveTo>
                  <a:pt x="82722" y="3521964"/>
                </a:moveTo>
                <a:lnTo>
                  <a:pt x="31242" y="3429000"/>
                </a:lnTo>
                <a:lnTo>
                  <a:pt x="27372" y="3424189"/>
                </a:lnTo>
                <a:lnTo>
                  <a:pt x="22002" y="3421380"/>
                </a:lnTo>
                <a:lnTo>
                  <a:pt x="15918" y="3420856"/>
                </a:lnTo>
                <a:lnTo>
                  <a:pt x="9906" y="3422904"/>
                </a:lnTo>
                <a:lnTo>
                  <a:pt x="2286" y="3427476"/>
                </a:lnTo>
                <a:lnTo>
                  <a:pt x="0" y="3436620"/>
                </a:lnTo>
                <a:lnTo>
                  <a:pt x="3810" y="3444240"/>
                </a:lnTo>
                <a:lnTo>
                  <a:pt x="80772" y="3582898"/>
                </a:lnTo>
                <a:lnTo>
                  <a:pt x="80772" y="3521964"/>
                </a:lnTo>
                <a:lnTo>
                  <a:pt x="82722" y="3521964"/>
                </a:lnTo>
                <a:close/>
              </a:path>
              <a:path w="190500" h="3610609">
                <a:moveTo>
                  <a:pt x="112014" y="3517066"/>
                </a:moveTo>
                <a:lnTo>
                  <a:pt x="112014" y="3427476"/>
                </a:lnTo>
                <a:lnTo>
                  <a:pt x="80772" y="3427476"/>
                </a:lnTo>
                <a:lnTo>
                  <a:pt x="80772" y="3518442"/>
                </a:lnTo>
                <a:lnTo>
                  <a:pt x="82722" y="3521964"/>
                </a:lnTo>
                <a:lnTo>
                  <a:pt x="109301" y="3521964"/>
                </a:lnTo>
                <a:lnTo>
                  <a:pt x="112014" y="3517066"/>
                </a:lnTo>
                <a:close/>
              </a:path>
              <a:path w="190500" h="3610609">
                <a:moveTo>
                  <a:pt x="96012" y="3545963"/>
                </a:moveTo>
                <a:lnTo>
                  <a:pt x="82722" y="3521964"/>
                </a:lnTo>
                <a:lnTo>
                  <a:pt x="80772" y="3521964"/>
                </a:lnTo>
                <a:lnTo>
                  <a:pt x="80772" y="3553206"/>
                </a:lnTo>
                <a:lnTo>
                  <a:pt x="92001" y="3553206"/>
                </a:lnTo>
                <a:lnTo>
                  <a:pt x="96012" y="3545963"/>
                </a:lnTo>
                <a:close/>
              </a:path>
              <a:path w="190500" h="3610609">
                <a:moveTo>
                  <a:pt x="92001" y="3553206"/>
                </a:moveTo>
                <a:lnTo>
                  <a:pt x="80772" y="3553206"/>
                </a:lnTo>
                <a:lnTo>
                  <a:pt x="80772" y="3578352"/>
                </a:lnTo>
                <a:lnTo>
                  <a:pt x="82296" y="3578352"/>
                </a:lnTo>
                <a:lnTo>
                  <a:pt x="82296" y="3570732"/>
                </a:lnTo>
                <a:lnTo>
                  <a:pt x="92001" y="3553206"/>
                </a:lnTo>
                <a:close/>
              </a:path>
              <a:path w="190500" h="3610609">
                <a:moveTo>
                  <a:pt x="112014" y="3581525"/>
                </a:moveTo>
                <a:lnTo>
                  <a:pt x="112014" y="3578352"/>
                </a:lnTo>
                <a:lnTo>
                  <a:pt x="80772" y="3578352"/>
                </a:lnTo>
                <a:lnTo>
                  <a:pt x="80772" y="3582898"/>
                </a:lnTo>
                <a:lnTo>
                  <a:pt x="96012" y="3610356"/>
                </a:lnTo>
                <a:lnTo>
                  <a:pt x="112014" y="3581525"/>
                </a:lnTo>
                <a:close/>
              </a:path>
              <a:path w="190500" h="3610609">
                <a:moveTo>
                  <a:pt x="109728" y="3570732"/>
                </a:moveTo>
                <a:lnTo>
                  <a:pt x="100022" y="3553206"/>
                </a:lnTo>
                <a:lnTo>
                  <a:pt x="92001" y="3553206"/>
                </a:lnTo>
                <a:lnTo>
                  <a:pt x="82296" y="3570732"/>
                </a:lnTo>
                <a:lnTo>
                  <a:pt x="109728" y="3570732"/>
                </a:lnTo>
                <a:close/>
              </a:path>
              <a:path w="190500" h="3610609">
                <a:moveTo>
                  <a:pt x="109728" y="3578352"/>
                </a:moveTo>
                <a:lnTo>
                  <a:pt x="109728" y="3570732"/>
                </a:lnTo>
                <a:lnTo>
                  <a:pt x="82296" y="3570732"/>
                </a:lnTo>
                <a:lnTo>
                  <a:pt x="82296" y="3578352"/>
                </a:lnTo>
                <a:lnTo>
                  <a:pt x="109728" y="3578352"/>
                </a:lnTo>
                <a:close/>
              </a:path>
              <a:path w="190500" h="3610609">
                <a:moveTo>
                  <a:pt x="100022" y="3553206"/>
                </a:moveTo>
                <a:lnTo>
                  <a:pt x="96012" y="3545963"/>
                </a:lnTo>
                <a:lnTo>
                  <a:pt x="92001" y="3553206"/>
                </a:lnTo>
                <a:lnTo>
                  <a:pt x="100022" y="3553206"/>
                </a:lnTo>
                <a:close/>
              </a:path>
              <a:path w="190500" h="3610609">
                <a:moveTo>
                  <a:pt x="112014" y="3553206"/>
                </a:moveTo>
                <a:lnTo>
                  <a:pt x="112014" y="3521964"/>
                </a:lnTo>
                <a:lnTo>
                  <a:pt x="109301" y="3521964"/>
                </a:lnTo>
                <a:lnTo>
                  <a:pt x="96012" y="3545963"/>
                </a:lnTo>
                <a:lnTo>
                  <a:pt x="100022" y="3553206"/>
                </a:lnTo>
                <a:lnTo>
                  <a:pt x="112014" y="3553206"/>
                </a:lnTo>
                <a:close/>
              </a:path>
              <a:path w="190500" h="3610609">
                <a:moveTo>
                  <a:pt x="112014" y="3578352"/>
                </a:moveTo>
                <a:lnTo>
                  <a:pt x="112014" y="3553206"/>
                </a:lnTo>
                <a:lnTo>
                  <a:pt x="100022" y="3553206"/>
                </a:lnTo>
                <a:lnTo>
                  <a:pt x="109728" y="3570732"/>
                </a:lnTo>
                <a:lnTo>
                  <a:pt x="109728" y="3578352"/>
                </a:lnTo>
                <a:lnTo>
                  <a:pt x="112014" y="3578352"/>
                </a:lnTo>
                <a:close/>
              </a:path>
              <a:path w="190500" h="3610609">
                <a:moveTo>
                  <a:pt x="190261" y="3438334"/>
                </a:moveTo>
                <a:lnTo>
                  <a:pt x="189738" y="3432429"/>
                </a:lnTo>
                <a:lnTo>
                  <a:pt x="186928" y="3427094"/>
                </a:lnTo>
                <a:lnTo>
                  <a:pt x="182118" y="3422904"/>
                </a:lnTo>
                <a:lnTo>
                  <a:pt x="176212" y="3420856"/>
                </a:lnTo>
                <a:lnTo>
                  <a:pt x="170307" y="3421380"/>
                </a:lnTo>
                <a:lnTo>
                  <a:pt x="164973" y="3424189"/>
                </a:lnTo>
                <a:lnTo>
                  <a:pt x="160782" y="3429000"/>
                </a:lnTo>
                <a:lnTo>
                  <a:pt x="109301" y="3521964"/>
                </a:lnTo>
                <a:lnTo>
                  <a:pt x="112014" y="3521964"/>
                </a:lnTo>
                <a:lnTo>
                  <a:pt x="112014" y="3581525"/>
                </a:lnTo>
                <a:lnTo>
                  <a:pt x="188214" y="3444240"/>
                </a:lnTo>
                <a:lnTo>
                  <a:pt x="190261" y="3438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820416" y="5928867"/>
            <a:ext cx="386397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10610" algn="l"/>
              </a:tabLst>
            </a:pPr>
            <a:r>
              <a:rPr sz="3500" b="1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r>
              <a:rPr sz="3500" spc="5" dirty="0">
                <a:solidFill>
                  <a:srgbClr val="800080"/>
                </a:solidFill>
                <a:latin typeface="Calibri"/>
                <a:cs typeface="Calibri"/>
              </a:rPr>
              <a:t>‐</a:t>
            </a:r>
            <a:r>
              <a:rPr sz="3500" spc="10" dirty="0">
                <a:solidFill>
                  <a:srgbClr val="800080"/>
                </a:solidFill>
                <a:latin typeface="Calibri"/>
                <a:cs typeface="Calibri"/>
              </a:rPr>
              <a:t>1	</a:t>
            </a:r>
            <a:r>
              <a:rPr sz="3500" b="1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88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41044"/>
            <a:ext cx="7139940" cy="344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Proof:</a:t>
            </a:r>
            <a:endParaRPr sz="3050">
              <a:latin typeface="Calibri"/>
              <a:cs typeface="Calibri"/>
            </a:endParaRPr>
          </a:p>
          <a:p>
            <a:pPr marL="387985" marR="5080" indent="-4445">
              <a:lnSpc>
                <a:spcPct val="101000"/>
              </a:lnSpc>
              <a:spcBef>
                <a:spcPts val="1320"/>
              </a:spcBef>
            </a:pPr>
            <a:r>
              <a:rPr sz="3050" spc="5" dirty="0">
                <a:latin typeface="Calibri"/>
                <a:cs typeface="Calibri"/>
              </a:rPr>
              <a:t>Let 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latin typeface="Calibri"/>
                <a:cs typeface="Calibri"/>
              </a:rPr>
              <a:t>be the </a:t>
            </a:r>
            <a:r>
              <a:rPr sz="3050" spc="15" dirty="0">
                <a:latin typeface="Calibri"/>
                <a:cs typeface="Calibri"/>
              </a:rPr>
              <a:t>minimum number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5" dirty="0">
                <a:latin typeface="Calibri"/>
                <a:cs typeface="Calibri"/>
              </a:rPr>
              <a:t>vertices  </a:t>
            </a:r>
            <a:r>
              <a:rPr sz="3050" spc="10" dirty="0">
                <a:latin typeface="Calibri"/>
                <a:cs typeface="Calibri"/>
              </a:rPr>
              <a:t>in a </a:t>
            </a:r>
            <a:r>
              <a:rPr sz="3050" spc="5" dirty="0">
                <a:latin typeface="Calibri"/>
                <a:cs typeface="Calibri"/>
              </a:rPr>
              <a:t>height‐balanced </a:t>
            </a:r>
            <a:r>
              <a:rPr sz="3050" spc="-5" dirty="0">
                <a:latin typeface="Calibri"/>
                <a:cs typeface="Calibri"/>
              </a:rPr>
              <a:t>tree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dirty="0">
                <a:latin typeface="Calibri"/>
                <a:cs typeface="Calibri"/>
              </a:rPr>
              <a:t>height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endParaRPr sz="3050">
              <a:latin typeface="Calibri"/>
              <a:cs typeface="Calibri"/>
            </a:endParaRPr>
          </a:p>
          <a:p>
            <a:pPr marL="384175" marR="3953510" indent="-635">
              <a:lnSpc>
                <a:spcPts val="4730"/>
              </a:lnSpc>
              <a:spcBef>
                <a:spcPts val="120"/>
              </a:spcBef>
            </a:pP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= 1 + </a:t>
            </a:r>
            <a:r>
              <a:rPr sz="3050" b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7030A0"/>
                </a:solidFill>
                <a:latin typeface="Calibri"/>
                <a:cs typeface="Calibri"/>
              </a:rPr>
              <a:t>h‐1 </a:t>
            </a: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+ </a:t>
            </a:r>
            <a:r>
              <a:rPr sz="3050" b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7030A0"/>
                </a:solidFill>
                <a:latin typeface="Calibri"/>
                <a:cs typeface="Calibri"/>
              </a:rPr>
              <a:t>h‐2  </a:t>
            </a: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&gt; 1 +</a:t>
            </a:r>
            <a:r>
              <a:rPr sz="3050" spc="17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solidFill>
                  <a:srgbClr val="7030A0"/>
                </a:solidFill>
                <a:latin typeface="Calibri"/>
                <a:cs typeface="Calibri"/>
              </a:rPr>
              <a:t>2</a:t>
            </a: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h‐2</a:t>
            </a:r>
            <a:endParaRPr sz="3075" baseline="-20325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  <a:spcBef>
                <a:spcPts val="725"/>
              </a:spcBef>
            </a:pP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&gt;</a:t>
            </a:r>
            <a:r>
              <a:rPr sz="3050" spc="17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7030A0"/>
                </a:solidFill>
                <a:latin typeface="Calibri"/>
                <a:cs typeface="Calibri"/>
              </a:rPr>
              <a:t>2</a:t>
            </a:r>
            <a:r>
              <a:rPr sz="3050" b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7030A0"/>
                </a:solidFill>
                <a:latin typeface="Calibri"/>
                <a:cs typeface="Calibri"/>
              </a:rPr>
              <a:t>h‐2</a:t>
            </a:r>
            <a:endParaRPr sz="3075" baseline="-20325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2105" y="4721859"/>
            <a:ext cx="1070610" cy="1697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=</a:t>
            </a:r>
            <a:r>
              <a:rPr sz="3050" spc="-5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7030A0"/>
                </a:solidFill>
                <a:latin typeface="Calibri"/>
                <a:cs typeface="Calibri"/>
              </a:rPr>
              <a:t>4</a:t>
            </a:r>
            <a:r>
              <a:rPr sz="3050" b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7030A0"/>
                </a:solidFill>
                <a:latin typeface="Calibri"/>
                <a:cs typeface="Calibri"/>
              </a:rPr>
              <a:t>h‐4</a:t>
            </a:r>
            <a:endParaRPr sz="3075" baseline="-20325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=</a:t>
            </a:r>
            <a:r>
              <a:rPr sz="3050" spc="-5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7030A0"/>
                </a:solidFill>
                <a:latin typeface="Calibri"/>
                <a:cs typeface="Calibri"/>
              </a:rPr>
              <a:t>8</a:t>
            </a:r>
            <a:r>
              <a:rPr sz="3050" b="1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baseline="-20325" dirty="0">
                <a:solidFill>
                  <a:srgbClr val="7030A0"/>
                </a:solidFill>
                <a:latin typeface="Calibri"/>
                <a:cs typeface="Calibri"/>
              </a:rPr>
              <a:t>h‐6</a:t>
            </a:r>
            <a:endParaRPr sz="3075" baseline="-20325">
              <a:latin typeface="Calibri"/>
              <a:cs typeface="Calibri"/>
            </a:endParaRPr>
          </a:p>
          <a:p>
            <a:pPr marL="15875">
              <a:lnSpc>
                <a:spcPct val="100000"/>
              </a:lnSpc>
              <a:spcBef>
                <a:spcPts val="1060"/>
              </a:spcBef>
            </a:pP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=</a:t>
            </a:r>
            <a:r>
              <a:rPr sz="3050" spc="-7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050" spc="15" dirty="0">
                <a:solidFill>
                  <a:srgbClr val="7030A0"/>
                </a:solidFill>
                <a:latin typeface="Calibri"/>
                <a:cs typeface="Calibri"/>
              </a:rPr>
              <a:t>…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Height</a:t>
            </a:r>
            <a:r>
              <a:rPr spc="-10" dirty="0">
                <a:latin typeface="Calibri"/>
                <a:cs typeface="Calibri"/>
              </a:rPr>
              <a:t>‐</a:t>
            </a:r>
            <a:r>
              <a:rPr spc="-10" dirty="0"/>
              <a:t>Balanced</a:t>
            </a:r>
            <a:r>
              <a:rPr spc="-45" dirty="0"/>
              <a:t> </a:t>
            </a:r>
            <a:r>
              <a:rPr spc="-80" dirty="0"/>
              <a:t>Trees</a:t>
            </a:r>
          </a:p>
        </p:txBody>
      </p:sp>
      <p:sp>
        <p:nvSpPr>
          <p:cNvPr id="5" name="object 5"/>
          <p:cNvSpPr/>
          <p:nvPr/>
        </p:nvSpPr>
        <p:spPr>
          <a:xfrm>
            <a:off x="2964942" y="4514850"/>
            <a:ext cx="6490970" cy="1534160"/>
          </a:xfrm>
          <a:custGeom>
            <a:avLst/>
            <a:gdLst/>
            <a:ahLst/>
            <a:cxnLst/>
            <a:rect l="l" t="t" r="r" b="b"/>
            <a:pathLst>
              <a:path w="6490970" h="1534160">
                <a:moveTo>
                  <a:pt x="6490716" y="1531620"/>
                </a:moveTo>
                <a:lnTo>
                  <a:pt x="6490716" y="2285"/>
                </a:lnTo>
                <a:lnTo>
                  <a:pt x="6488430" y="0"/>
                </a:lnTo>
                <a:lnTo>
                  <a:pt x="2285" y="0"/>
                </a:lnTo>
                <a:lnTo>
                  <a:pt x="0" y="2286"/>
                </a:lnTo>
                <a:lnTo>
                  <a:pt x="0" y="1531620"/>
                </a:lnTo>
                <a:lnTo>
                  <a:pt x="2286" y="1533906"/>
                </a:lnTo>
                <a:lnTo>
                  <a:pt x="5334" y="1533906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6480048" y="10667"/>
                </a:lnTo>
                <a:lnTo>
                  <a:pt x="6480048" y="5333"/>
                </a:lnTo>
                <a:lnTo>
                  <a:pt x="6485382" y="10667"/>
                </a:lnTo>
                <a:lnTo>
                  <a:pt x="6485382" y="1533905"/>
                </a:lnTo>
                <a:lnTo>
                  <a:pt x="6488430" y="1533905"/>
                </a:lnTo>
                <a:lnTo>
                  <a:pt x="6490716" y="1531620"/>
                </a:lnTo>
                <a:close/>
              </a:path>
              <a:path w="6490970" h="1534160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6490970" h="1534160">
                <a:moveTo>
                  <a:pt x="10667" y="1524000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1524000"/>
                </a:lnTo>
                <a:lnTo>
                  <a:pt x="10667" y="1524000"/>
                </a:lnTo>
                <a:close/>
              </a:path>
              <a:path w="6490970" h="1534160">
                <a:moveTo>
                  <a:pt x="6485382" y="1523999"/>
                </a:moveTo>
                <a:lnTo>
                  <a:pt x="5334" y="1524000"/>
                </a:lnTo>
                <a:lnTo>
                  <a:pt x="10668" y="1528572"/>
                </a:lnTo>
                <a:lnTo>
                  <a:pt x="10667" y="1533906"/>
                </a:lnTo>
                <a:lnTo>
                  <a:pt x="6480048" y="1533905"/>
                </a:lnTo>
                <a:lnTo>
                  <a:pt x="6480048" y="1528571"/>
                </a:lnTo>
                <a:lnTo>
                  <a:pt x="6485382" y="1523999"/>
                </a:lnTo>
                <a:close/>
              </a:path>
              <a:path w="6490970" h="1534160">
                <a:moveTo>
                  <a:pt x="10667" y="1533906"/>
                </a:moveTo>
                <a:lnTo>
                  <a:pt x="10668" y="1528572"/>
                </a:lnTo>
                <a:lnTo>
                  <a:pt x="5334" y="1524000"/>
                </a:lnTo>
                <a:lnTo>
                  <a:pt x="5334" y="1533906"/>
                </a:lnTo>
                <a:lnTo>
                  <a:pt x="10667" y="1533906"/>
                </a:lnTo>
                <a:close/>
              </a:path>
              <a:path w="6490970" h="1534160">
                <a:moveTo>
                  <a:pt x="6485382" y="10667"/>
                </a:moveTo>
                <a:lnTo>
                  <a:pt x="6480048" y="5333"/>
                </a:lnTo>
                <a:lnTo>
                  <a:pt x="6480048" y="10667"/>
                </a:lnTo>
                <a:lnTo>
                  <a:pt x="6485382" y="10667"/>
                </a:lnTo>
                <a:close/>
              </a:path>
              <a:path w="6490970" h="1534160">
                <a:moveTo>
                  <a:pt x="6485382" y="1523999"/>
                </a:moveTo>
                <a:lnTo>
                  <a:pt x="6485382" y="10667"/>
                </a:lnTo>
                <a:lnTo>
                  <a:pt x="6480048" y="10667"/>
                </a:lnTo>
                <a:lnTo>
                  <a:pt x="6480048" y="1523999"/>
                </a:lnTo>
                <a:lnTo>
                  <a:pt x="6485382" y="1523999"/>
                </a:lnTo>
                <a:close/>
              </a:path>
              <a:path w="6490970" h="1534160">
                <a:moveTo>
                  <a:pt x="6485382" y="1533905"/>
                </a:moveTo>
                <a:lnTo>
                  <a:pt x="6485382" y="1523999"/>
                </a:lnTo>
                <a:lnTo>
                  <a:pt x="6480048" y="1528571"/>
                </a:lnTo>
                <a:lnTo>
                  <a:pt x="6480048" y="1533905"/>
                </a:lnTo>
                <a:lnTo>
                  <a:pt x="6485382" y="153390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57398" y="4549647"/>
            <a:ext cx="6246495" cy="277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As each </a:t>
            </a:r>
            <a:r>
              <a:rPr sz="3050" spc="-10" dirty="0">
                <a:latin typeface="Calibri"/>
                <a:cs typeface="Calibri"/>
              </a:rPr>
              <a:t>step </a:t>
            </a:r>
            <a:r>
              <a:rPr sz="3050" dirty="0">
                <a:latin typeface="Calibri"/>
                <a:cs typeface="Calibri"/>
              </a:rPr>
              <a:t>we reduce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5" dirty="0">
                <a:latin typeface="Calibri"/>
                <a:cs typeface="Calibri"/>
              </a:rPr>
              <a:t>by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2,</a:t>
            </a:r>
            <a:endParaRPr sz="3050">
              <a:latin typeface="Calibri"/>
              <a:cs typeface="Calibri"/>
            </a:endParaRPr>
          </a:p>
          <a:p>
            <a:pPr marL="12700" marR="5080" indent="-635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Then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need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do this </a:t>
            </a:r>
            <a:r>
              <a:rPr sz="3050" spc="-10" dirty="0">
                <a:latin typeface="Calibri"/>
                <a:cs typeface="Calibri"/>
              </a:rPr>
              <a:t>step </a:t>
            </a:r>
            <a:r>
              <a:rPr sz="3050" b="1" spc="10" dirty="0">
                <a:solidFill>
                  <a:srgbClr val="7030A0"/>
                </a:solidFill>
                <a:latin typeface="Calibri"/>
                <a:cs typeface="Calibri"/>
              </a:rPr>
              <a:t>h</a:t>
            </a:r>
            <a:r>
              <a:rPr sz="3050" spc="10" dirty="0">
                <a:latin typeface="Calibri"/>
                <a:cs typeface="Calibri"/>
              </a:rPr>
              <a:t>/2 times 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5" dirty="0">
                <a:latin typeface="Calibri"/>
                <a:cs typeface="Calibri"/>
              </a:rPr>
              <a:t>reduce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latin typeface="Calibri"/>
                <a:cs typeface="Calibri"/>
              </a:rPr>
              <a:t>(assume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5" dirty="0">
                <a:latin typeface="Calibri"/>
                <a:cs typeface="Calibri"/>
              </a:rPr>
              <a:t>is even) </a:t>
            </a:r>
            <a:r>
              <a:rPr sz="3050" spc="-5" dirty="0">
                <a:latin typeface="Calibri"/>
                <a:cs typeface="Calibri"/>
              </a:rPr>
              <a:t>to</a:t>
            </a:r>
            <a:r>
              <a:rPr sz="3050" spc="-3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0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3050">
              <a:latin typeface="Times New Roman"/>
              <a:cs typeface="Times New Roman"/>
            </a:endParaRPr>
          </a:p>
          <a:p>
            <a:pPr marL="567055" marR="3974465">
              <a:lnSpc>
                <a:spcPct val="75700"/>
              </a:lnSpc>
            </a:pP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7030A0"/>
                </a:solidFill>
                <a:latin typeface="Calibri"/>
                <a:cs typeface="Calibri"/>
              </a:rPr>
              <a:t>&gt; </a:t>
            </a:r>
            <a:r>
              <a:rPr sz="3050" dirty="0">
                <a:solidFill>
                  <a:srgbClr val="7030A0"/>
                </a:solidFill>
                <a:latin typeface="Calibri"/>
                <a:cs typeface="Calibri"/>
              </a:rPr>
              <a:t>2</a:t>
            </a:r>
            <a:r>
              <a:rPr sz="3075" b="1" baseline="24390" dirty="0">
                <a:solidFill>
                  <a:srgbClr val="7030A0"/>
                </a:solidFill>
                <a:latin typeface="Calibri"/>
                <a:cs typeface="Calibri"/>
              </a:rPr>
              <a:t>h</a:t>
            </a:r>
            <a:r>
              <a:rPr sz="3075" baseline="24390" dirty="0">
                <a:solidFill>
                  <a:srgbClr val="7030A0"/>
                </a:solidFill>
                <a:latin typeface="Calibri"/>
                <a:cs typeface="Calibri"/>
              </a:rPr>
              <a:t>/2 </a:t>
            </a:r>
            <a:r>
              <a:rPr sz="305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7030A0"/>
                </a:solidFill>
                <a:latin typeface="Calibri"/>
                <a:cs typeface="Calibri"/>
              </a:rPr>
              <a:t>0  </a:t>
            </a:r>
            <a:r>
              <a:rPr sz="4575" b="1" spc="7" baseline="-16393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3075" b="1" spc="7" baseline="-46070" dirty="0">
                <a:solidFill>
                  <a:srgbClr val="7030A0"/>
                </a:solidFill>
                <a:latin typeface="Calibri"/>
                <a:cs typeface="Calibri"/>
              </a:rPr>
              <a:t>h </a:t>
            </a:r>
            <a:r>
              <a:rPr sz="4575" spc="15" baseline="-16393" dirty="0">
                <a:solidFill>
                  <a:srgbClr val="7030A0"/>
                </a:solidFill>
                <a:latin typeface="Calibri"/>
                <a:cs typeface="Calibri"/>
              </a:rPr>
              <a:t>&gt;</a:t>
            </a:r>
            <a:r>
              <a:rPr sz="4575" spc="240" baseline="-16393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575" baseline="-16393" dirty="0">
                <a:solidFill>
                  <a:srgbClr val="7030A0"/>
                </a:solidFill>
                <a:latin typeface="Calibri"/>
                <a:cs typeface="Calibri"/>
              </a:rPr>
              <a:t>2</a:t>
            </a:r>
            <a:r>
              <a:rPr sz="2050" b="1" dirty="0">
                <a:solidFill>
                  <a:srgbClr val="7030A0"/>
                </a:solidFill>
                <a:latin typeface="Calibri"/>
                <a:cs typeface="Calibri"/>
              </a:rPr>
              <a:t>h</a:t>
            </a:r>
            <a:r>
              <a:rPr sz="2050" dirty="0">
                <a:solidFill>
                  <a:srgbClr val="7030A0"/>
                </a:solidFill>
                <a:latin typeface="Calibri"/>
                <a:cs typeface="Calibri"/>
              </a:rPr>
              <a:t>/2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3537" y="6495288"/>
            <a:ext cx="2941320" cy="586105"/>
          </a:xfrm>
          <a:custGeom>
            <a:avLst/>
            <a:gdLst/>
            <a:ahLst/>
            <a:cxnLst/>
            <a:rect l="l" t="t" r="r" b="b"/>
            <a:pathLst>
              <a:path w="2941320" h="586104">
                <a:moveTo>
                  <a:pt x="2941320" y="583692"/>
                </a:moveTo>
                <a:lnTo>
                  <a:pt x="2941320" y="2286"/>
                </a:lnTo>
                <a:lnTo>
                  <a:pt x="2939034" y="0"/>
                </a:lnTo>
                <a:lnTo>
                  <a:pt x="2285" y="0"/>
                </a:lnTo>
                <a:lnTo>
                  <a:pt x="0" y="2286"/>
                </a:lnTo>
                <a:lnTo>
                  <a:pt x="0" y="583692"/>
                </a:lnTo>
                <a:lnTo>
                  <a:pt x="2286" y="585978"/>
                </a:lnTo>
                <a:lnTo>
                  <a:pt x="5333" y="585978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2930652" y="10668"/>
                </a:lnTo>
                <a:lnTo>
                  <a:pt x="2930652" y="5334"/>
                </a:lnTo>
                <a:lnTo>
                  <a:pt x="2935986" y="10668"/>
                </a:lnTo>
                <a:lnTo>
                  <a:pt x="2935986" y="585978"/>
                </a:lnTo>
                <a:lnTo>
                  <a:pt x="2939034" y="585978"/>
                </a:lnTo>
                <a:lnTo>
                  <a:pt x="2941320" y="583692"/>
                </a:lnTo>
                <a:close/>
              </a:path>
              <a:path w="2941320" h="586104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2941320" h="586104">
                <a:moveTo>
                  <a:pt x="10667" y="575310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575310"/>
                </a:lnTo>
                <a:lnTo>
                  <a:pt x="10667" y="575310"/>
                </a:lnTo>
                <a:close/>
              </a:path>
              <a:path w="2941320" h="586104">
                <a:moveTo>
                  <a:pt x="2935986" y="575310"/>
                </a:moveTo>
                <a:lnTo>
                  <a:pt x="5334" y="575310"/>
                </a:lnTo>
                <a:lnTo>
                  <a:pt x="10668" y="580644"/>
                </a:lnTo>
                <a:lnTo>
                  <a:pt x="10667" y="585978"/>
                </a:lnTo>
                <a:lnTo>
                  <a:pt x="2930652" y="585978"/>
                </a:lnTo>
                <a:lnTo>
                  <a:pt x="2930652" y="580644"/>
                </a:lnTo>
                <a:lnTo>
                  <a:pt x="2935986" y="575310"/>
                </a:lnTo>
                <a:close/>
              </a:path>
              <a:path w="2941320" h="586104">
                <a:moveTo>
                  <a:pt x="10667" y="585978"/>
                </a:moveTo>
                <a:lnTo>
                  <a:pt x="10668" y="580644"/>
                </a:lnTo>
                <a:lnTo>
                  <a:pt x="5334" y="575310"/>
                </a:lnTo>
                <a:lnTo>
                  <a:pt x="5333" y="585978"/>
                </a:lnTo>
                <a:lnTo>
                  <a:pt x="10667" y="585978"/>
                </a:lnTo>
                <a:close/>
              </a:path>
              <a:path w="2941320" h="586104">
                <a:moveTo>
                  <a:pt x="2935986" y="10668"/>
                </a:moveTo>
                <a:lnTo>
                  <a:pt x="2930652" y="5334"/>
                </a:lnTo>
                <a:lnTo>
                  <a:pt x="2930652" y="10668"/>
                </a:lnTo>
                <a:lnTo>
                  <a:pt x="2935986" y="10668"/>
                </a:lnTo>
                <a:close/>
              </a:path>
              <a:path w="2941320" h="586104">
                <a:moveTo>
                  <a:pt x="2935986" y="575310"/>
                </a:moveTo>
                <a:lnTo>
                  <a:pt x="2935986" y="10668"/>
                </a:lnTo>
                <a:lnTo>
                  <a:pt x="2930652" y="10668"/>
                </a:lnTo>
                <a:lnTo>
                  <a:pt x="2930652" y="575310"/>
                </a:lnTo>
                <a:lnTo>
                  <a:pt x="2935986" y="575310"/>
                </a:lnTo>
                <a:close/>
              </a:path>
              <a:path w="2941320" h="586104">
                <a:moveTo>
                  <a:pt x="2935986" y="585978"/>
                </a:moveTo>
                <a:lnTo>
                  <a:pt x="2935986" y="575310"/>
                </a:lnTo>
                <a:lnTo>
                  <a:pt x="2930652" y="580644"/>
                </a:lnTo>
                <a:lnTo>
                  <a:pt x="2930652" y="585978"/>
                </a:lnTo>
                <a:lnTo>
                  <a:pt x="2935986" y="58597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42998" y="6753097"/>
            <a:ext cx="15748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dirty="0">
                <a:solidFill>
                  <a:srgbClr val="800080"/>
                </a:solidFill>
                <a:latin typeface="Calibri"/>
                <a:cs typeface="Calibri"/>
              </a:rPr>
              <a:t>0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993" y="6529323"/>
            <a:ext cx="266700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71065" algn="l"/>
              </a:tabLst>
            </a:pP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Base </a:t>
            </a:r>
            <a:r>
              <a:rPr sz="3050" spc="19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case: </a:t>
            </a:r>
            <a:r>
              <a:rPr sz="3050" spc="19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n	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=</a:t>
            </a:r>
            <a:r>
              <a:rPr sz="3050" spc="-8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36292" y="4277105"/>
            <a:ext cx="322580" cy="2150110"/>
          </a:xfrm>
          <a:custGeom>
            <a:avLst/>
            <a:gdLst/>
            <a:ahLst/>
            <a:cxnLst/>
            <a:rect l="l" t="t" r="r" b="b"/>
            <a:pathLst>
              <a:path w="322580" h="2150110">
                <a:moveTo>
                  <a:pt x="316992" y="1069848"/>
                </a:moveTo>
                <a:lnTo>
                  <a:pt x="300990" y="1069086"/>
                </a:lnTo>
                <a:lnTo>
                  <a:pt x="269577" y="1068266"/>
                </a:lnTo>
                <a:lnTo>
                  <a:pt x="232067" y="1065742"/>
                </a:lnTo>
                <a:lnTo>
                  <a:pt x="195108" y="1060127"/>
                </a:lnTo>
                <a:lnTo>
                  <a:pt x="165354" y="1050036"/>
                </a:lnTo>
                <a:lnTo>
                  <a:pt x="163830" y="1048512"/>
                </a:lnTo>
                <a:lnTo>
                  <a:pt x="163830" y="28955"/>
                </a:lnTo>
                <a:lnTo>
                  <a:pt x="163068" y="28955"/>
                </a:lnTo>
                <a:lnTo>
                  <a:pt x="163068" y="28193"/>
                </a:lnTo>
                <a:lnTo>
                  <a:pt x="162306" y="26669"/>
                </a:lnTo>
                <a:lnTo>
                  <a:pt x="162306" y="25907"/>
                </a:lnTo>
                <a:lnTo>
                  <a:pt x="160782" y="24383"/>
                </a:lnTo>
                <a:lnTo>
                  <a:pt x="160020" y="24383"/>
                </a:lnTo>
                <a:lnTo>
                  <a:pt x="158496" y="22097"/>
                </a:lnTo>
                <a:lnTo>
                  <a:pt x="88911" y="4614"/>
                </a:lnTo>
                <a:lnTo>
                  <a:pt x="49271" y="1745"/>
                </a:lnTo>
                <a:lnTo>
                  <a:pt x="16001" y="727"/>
                </a:lnTo>
                <a:lnTo>
                  <a:pt x="0" y="0"/>
                </a:lnTo>
                <a:lnTo>
                  <a:pt x="0" y="10668"/>
                </a:lnTo>
                <a:lnTo>
                  <a:pt x="16764" y="10705"/>
                </a:lnTo>
                <a:lnTo>
                  <a:pt x="47792" y="12215"/>
                </a:lnTo>
                <a:lnTo>
                  <a:pt x="85263" y="14844"/>
                </a:lnTo>
                <a:lnTo>
                  <a:pt x="122202" y="20338"/>
                </a:lnTo>
                <a:lnTo>
                  <a:pt x="152400" y="30479"/>
                </a:lnTo>
                <a:lnTo>
                  <a:pt x="153162" y="32004"/>
                </a:lnTo>
                <a:lnTo>
                  <a:pt x="153162" y="31241"/>
                </a:lnTo>
                <a:lnTo>
                  <a:pt x="153924" y="32765"/>
                </a:lnTo>
                <a:lnTo>
                  <a:pt x="153924" y="1052322"/>
                </a:lnTo>
                <a:lnTo>
                  <a:pt x="154686" y="1053084"/>
                </a:lnTo>
                <a:lnTo>
                  <a:pt x="154686" y="1053846"/>
                </a:lnTo>
                <a:lnTo>
                  <a:pt x="156210" y="1055370"/>
                </a:lnTo>
                <a:lnTo>
                  <a:pt x="156210" y="1056132"/>
                </a:lnTo>
                <a:lnTo>
                  <a:pt x="156972" y="1056132"/>
                </a:lnTo>
                <a:lnTo>
                  <a:pt x="158496" y="1057656"/>
                </a:lnTo>
                <a:lnTo>
                  <a:pt x="187620" y="1068984"/>
                </a:lnTo>
                <a:lnTo>
                  <a:pt x="223323" y="1074797"/>
                </a:lnTo>
                <a:lnTo>
                  <a:pt x="228433" y="1073965"/>
                </a:lnTo>
                <a:lnTo>
                  <a:pt x="269900" y="1070793"/>
                </a:lnTo>
                <a:lnTo>
                  <a:pt x="300990" y="1069848"/>
                </a:lnTo>
                <a:lnTo>
                  <a:pt x="316992" y="1069848"/>
                </a:lnTo>
                <a:close/>
              </a:path>
              <a:path w="322580" h="2150110">
                <a:moveTo>
                  <a:pt x="316992" y="1079754"/>
                </a:moveTo>
                <a:lnTo>
                  <a:pt x="300990" y="1079754"/>
                </a:lnTo>
                <a:lnTo>
                  <a:pt x="269900" y="1078812"/>
                </a:lnTo>
                <a:lnTo>
                  <a:pt x="228409" y="1075625"/>
                </a:lnTo>
                <a:lnTo>
                  <a:pt x="223323" y="1074797"/>
                </a:lnTo>
                <a:lnTo>
                  <a:pt x="187772" y="1080601"/>
                </a:lnTo>
                <a:lnTo>
                  <a:pt x="158496" y="1091946"/>
                </a:lnTo>
                <a:lnTo>
                  <a:pt x="156972" y="1093470"/>
                </a:lnTo>
                <a:lnTo>
                  <a:pt x="156210" y="1093470"/>
                </a:lnTo>
                <a:lnTo>
                  <a:pt x="156210" y="1094232"/>
                </a:lnTo>
                <a:lnTo>
                  <a:pt x="155448" y="1095756"/>
                </a:lnTo>
                <a:lnTo>
                  <a:pt x="154686" y="1095756"/>
                </a:lnTo>
                <a:lnTo>
                  <a:pt x="154686" y="1096518"/>
                </a:lnTo>
                <a:lnTo>
                  <a:pt x="153924" y="1098042"/>
                </a:lnTo>
                <a:lnTo>
                  <a:pt x="153924" y="2117598"/>
                </a:lnTo>
                <a:lnTo>
                  <a:pt x="153162" y="2118360"/>
                </a:lnTo>
                <a:lnTo>
                  <a:pt x="153162" y="2117979"/>
                </a:lnTo>
                <a:lnTo>
                  <a:pt x="152399" y="2118360"/>
                </a:lnTo>
                <a:lnTo>
                  <a:pt x="150876" y="2119884"/>
                </a:lnTo>
                <a:lnTo>
                  <a:pt x="148069" y="2122347"/>
                </a:lnTo>
                <a:lnTo>
                  <a:pt x="133959" y="2126856"/>
                </a:lnTo>
                <a:lnTo>
                  <a:pt x="130302" y="2127504"/>
                </a:lnTo>
                <a:lnTo>
                  <a:pt x="121158" y="2129028"/>
                </a:lnTo>
                <a:lnTo>
                  <a:pt x="99199" y="2133089"/>
                </a:lnTo>
                <a:lnTo>
                  <a:pt x="76804" y="2135590"/>
                </a:lnTo>
                <a:lnTo>
                  <a:pt x="54297" y="2137096"/>
                </a:lnTo>
                <a:lnTo>
                  <a:pt x="16764" y="2138897"/>
                </a:lnTo>
                <a:lnTo>
                  <a:pt x="0" y="2138934"/>
                </a:lnTo>
                <a:lnTo>
                  <a:pt x="0" y="2149602"/>
                </a:lnTo>
                <a:lnTo>
                  <a:pt x="16764" y="2149602"/>
                </a:lnTo>
                <a:lnTo>
                  <a:pt x="49271" y="2147851"/>
                </a:lnTo>
                <a:lnTo>
                  <a:pt x="89539" y="2144906"/>
                </a:lnTo>
                <a:lnTo>
                  <a:pt x="129044" y="2138593"/>
                </a:lnTo>
                <a:lnTo>
                  <a:pt x="153162" y="2129133"/>
                </a:lnTo>
                <a:lnTo>
                  <a:pt x="153162" y="2118360"/>
                </a:lnTo>
                <a:lnTo>
                  <a:pt x="153416" y="2117852"/>
                </a:lnTo>
                <a:lnTo>
                  <a:pt x="153416" y="2129033"/>
                </a:lnTo>
                <a:lnTo>
                  <a:pt x="159258" y="2126742"/>
                </a:lnTo>
                <a:lnTo>
                  <a:pt x="160020" y="2125218"/>
                </a:lnTo>
                <a:lnTo>
                  <a:pt x="160782" y="2125218"/>
                </a:lnTo>
                <a:lnTo>
                  <a:pt x="162306" y="2123694"/>
                </a:lnTo>
                <a:lnTo>
                  <a:pt x="162306" y="2122932"/>
                </a:lnTo>
                <a:lnTo>
                  <a:pt x="163068" y="2121408"/>
                </a:lnTo>
                <a:lnTo>
                  <a:pt x="163068" y="2120646"/>
                </a:lnTo>
                <a:lnTo>
                  <a:pt x="163830" y="2120646"/>
                </a:lnTo>
                <a:lnTo>
                  <a:pt x="163830" y="1101090"/>
                </a:lnTo>
                <a:lnTo>
                  <a:pt x="195834" y="1089660"/>
                </a:lnTo>
                <a:lnTo>
                  <a:pt x="217184" y="1085797"/>
                </a:lnTo>
                <a:lnTo>
                  <a:pt x="240072" y="1083368"/>
                </a:lnTo>
                <a:lnTo>
                  <a:pt x="263129" y="1081800"/>
                </a:lnTo>
                <a:lnTo>
                  <a:pt x="284988" y="1080516"/>
                </a:lnTo>
                <a:lnTo>
                  <a:pt x="300990" y="1080516"/>
                </a:lnTo>
                <a:lnTo>
                  <a:pt x="316992" y="1079754"/>
                </a:lnTo>
                <a:close/>
              </a:path>
              <a:path w="322580" h="2150110">
                <a:moveTo>
                  <a:pt x="153924" y="32765"/>
                </a:moveTo>
                <a:lnTo>
                  <a:pt x="153162" y="31241"/>
                </a:lnTo>
                <a:lnTo>
                  <a:pt x="153162" y="32004"/>
                </a:lnTo>
                <a:lnTo>
                  <a:pt x="153924" y="32765"/>
                </a:lnTo>
                <a:close/>
              </a:path>
              <a:path w="322580" h="2150110">
                <a:moveTo>
                  <a:pt x="153924" y="1050798"/>
                </a:moveTo>
                <a:lnTo>
                  <a:pt x="153924" y="32765"/>
                </a:lnTo>
                <a:lnTo>
                  <a:pt x="153162" y="32004"/>
                </a:lnTo>
                <a:lnTo>
                  <a:pt x="153162" y="1048512"/>
                </a:lnTo>
                <a:lnTo>
                  <a:pt x="153924" y="1050798"/>
                </a:lnTo>
                <a:close/>
              </a:path>
              <a:path w="322580" h="2150110">
                <a:moveTo>
                  <a:pt x="153924" y="2116836"/>
                </a:moveTo>
                <a:lnTo>
                  <a:pt x="153924" y="1098804"/>
                </a:lnTo>
                <a:lnTo>
                  <a:pt x="153162" y="1100328"/>
                </a:lnTo>
                <a:lnTo>
                  <a:pt x="153162" y="2117979"/>
                </a:lnTo>
                <a:lnTo>
                  <a:pt x="153416" y="2117852"/>
                </a:lnTo>
                <a:lnTo>
                  <a:pt x="153924" y="2116836"/>
                </a:lnTo>
                <a:close/>
              </a:path>
              <a:path w="322580" h="2150110">
                <a:moveTo>
                  <a:pt x="153924" y="2117598"/>
                </a:moveTo>
                <a:lnTo>
                  <a:pt x="153416" y="2117852"/>
                </a:lnTo>
                <a:lnTo>
                  <a:pt x="153162" y="2118360"/>
                </a:lnTo>
                <a:lnTo>
                  <a:pt x="153924" y="2117598"/>
                </a:lnTo>
                <a:close/>
              </a:path>
              <a:path w="322580" h="2150110">
                <a:moveTo>
                  <a:pt x="153924" y="2117598"/>
                </a:moveTo>
                <a:lnTo>
                  <a:pt x="153924" y="2116836"/>
                </a:lnTo>
                <a:lnTo>
                  <a:pt x="153416" y="2117852"/>
                </a:lnTo>
                <a:lnTo>
                  <a:pt x="153924" y="2117598"/>
                </a:lnTo>
                <a:close/>
              </a:path>
              <a:path w="322580" h="2150110">
                <a:moveTo>
                  <a:pt x="164592" y="1049274"/>
                </a:moveTo>
                <a:lnTo>
                  <a:pt x="163830" y="1047750"/>
                </a:lnTo>
                <a:lnTo>
                  <a:pt x="163830" y="1048512"/>
                </a:lnTo>
                <a:lnTo>
                  <a:pt x="164592" y="1049274"/>
                </a:lnTo>
                <a:close/>
              </a:path>
              <a:path w="322580" h="2150110">
                <a:moveTo>
                  <a:pt x="164592" y="1100328"/>
                </a:moveTo>
                <a:lnTo>
                  <a:pt x="163830" y="1101090"/>
                </a:lnTo>
                <a:lnTo>
                  <a:pt x="163830" y="1101852"/>
                </a:lnTo>
                <a:lnTo>
                  <a:pt x="164592" y="1100328"/>
                </a:lnTo>
                <a:close/>
              </a:path>
              <a:path w="322580" h="2150110">
                <a:moveTo>
                  <a:pt x="322326" y="1077468"/>
                </a:moveTo>
                <a:lnTo>
                  <a:pt x="322326" y="1072134"/>
                </a:lnTo>
                <a:lnTo>
                  <a:pt x="320040" y="1069848"/>
                </a:lnTo>
                <a:lnTo>
                  <a:pt x="300990" y="1069848"/>
                </a:lnTo>
                <a:lnTo>
                  <a:pt x="269577" y="1070809"/>
                </a:lnTo>
                <a:lnTo>
                  <a:pt x="228409" y="1073967"/>
                </a:lnTo>
                <a:lnTo>
                  <a:pt x="223323" y="1074797"/>
                </a:lnTo>
                <a:lnTo>
                  <a:pt x="228433" y="1075629"/>
                </a:lnTo>
                <a:lnTo>
                  <a:pt x="269900" y="1078812"/>
                </a:lnTo>
                <a:lnTo>
                  <a:pt x="300990" y="1079754"/>
                </a:lnTo>
                <a:lnTo>
                  <a:pt x="320040" y="1079754"/>
                </a:lnTo>
                <a:lnTo>
                  <a:pt x="322326" y="107746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/>
              <a:t>Claim:</a:t>
            </a:r>
            <a:endParaRPr sz="3050"/>
          </a:p>
          <a:p>
            <a:pPr marL="384175">
              <a:lnSpc>
                <a:spcPct val="100000"/>
              </a:lnSpc>
              <a:spcBef>
                <a:spcPts val="1355"/>
              </a:spcBef>
            </a:pPr>
            <a:r>
              <a:rPr sz="3050" spc="15" dirty="0"/>
              <a:t>A </a:t>
            </a:r>
            <a:r>
              <a:rPr sz="3050" spc="5" dirty="0"/>
              <a:t>height</a:t>
            </a:r>
            <a:r>
              <a:rPr sz="3050" spc="5" dirty="0">
                <a:latin typeface="Calibri"/>
                <a:cs typeface="Calibri"/>
              </a:rPr>
              <a:t>‐</a:t>
            </a:r>
            <a:r>
              <a:rPr sz="3050" spc="5" dirty="0"/>
              <a:t>balanced </a:t>
            </a:r>
            <a:r>
              <a:rPr sz="3050" spc="-5" dirty="0"/>
              <a:t>tree </a:t>
            </a:r>
            <a:r>
              <a:rPr sz="3050" spc="5" dirty="0"/>
              <a:t>is</a:t>
            </a:r>
            <a:r>
              <a:rPr sz="3050" spc="25" dirty="0"/>
              <a:t> </a:t>
            </a:r>
            <a:r>
              <a:rPr sz="3050" spc="10" dirty="0"/>
              <a:t>balanced,</a:t>
            </a:r>
            <a:endParaRPr sz="3050">
              <a:latin typeface="Calibri"/>
              <a:cs typeface="Calibri"/>
            </a:endParaRPr>
          </a:p>
          <a:p>
            <a:pPr marL="387985">
              <a:lnSpc>
                <a:spcPct val="100000"/>
              </a:lnSpc>
              <a:spcBef>
                <a:spcPts val="35"/>
              </a:spcBef>
            </a:pPr>
            <a:r>
              <a:rPr sz="3050" dirty="0"/>
              <a:t>i.e. </a:t>
            </a:r>
            <a:r>
              <a:rPr sz="3050" spc="10" dirty="0"/>
              <a:t>has </a:t>
            </a:r>
            <a:r>
              <a:rPr sz="3050" dirty="0"/>
              <a:t>height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800080"/>
                </a:solidFill>
              </a:rPr>
              <a:t>=</a:t>
            </a:r>
            <a:r>
              <a:rPr sz="3050" spc="5" dirty="0">
                <a:solidFill>
                  <a:srgbClr val="800080"/>
                </a:solidFill>
              </a:rPr>
              <a:t> </a:t>
            </a:r>
            <a:r>
              <a:rPr sz="3050" spc="10" dirty="0">
                <a:solidFill>
                  <a:srgbClr val="800080"/>
                </a:solidFill>
              </a:rPr>
              <a:t>O(log(</a:t>
            </a:r>
            <a:r>
              <a:rPr sz="3050" b="1" spc="10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50" spc="10" dirty="0">
                <a:solidFill>
                  <a:srgbClr val="800080"/>
                </a:solidFill>
              </a:rPr>
              <a:t>))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125" y="2738112"/>
            <a:ext cx="6472555" cy="449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175" marR="5080" indent="-372110">
              <a:lnSpc>
                <a:spcPct val="137100"/>
              </a:lnSpc>
            </a:pPr>
            <a:r>
              <a:rPr sz="3050" spc="-45" dirty="0">
                <a:latin typeface="Calibri"/>
                <a:cs typeface="Calibri"/>
              </a:rPr>
              <a:t>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10" dirty="0">
                <a:latin typeface="Calibri"/>
                <a:cs typeface="Calibri"/>
              </a:rPr>
              <a:t>shown </a:t>
            </a:r>
            <a:r>
              <a:rPr sz="3050" dirty="0">
                <a:latin typeface="Calibri"/>
                <a:cs typeface="Calibri"/>
              </a:rPr>
              <a:t>that: 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&gt; </a:t>
            </a:r>
            <a:r>
              <a:rPr sz="3050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r>
              <a:rPr sz="3075" b="1" baseline="2439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r>
              <a:rPr sz="3075" baseline="24390" dirty="0">
                <a:solidFill>
                  <a:srgbClr val="800080"/>
                </a:solidFill>
                <a:latin typeface="Calibri"/>
                <a:cs typeface="Calibri"/>
              </a:rPr>
              <a:t>/2 </a:t>
            </a:r>
            <a:r>
              <a:rPr sz="3050" spc="10" dirty="0">
                <a:solidFill>
                  <a:srgbClr val="F79646"/>
                </a:solidFill>
                <a:latin typeface="Calibri"/>
                <a:cs typeface="Calibri"/>
              </a:rPr>
              <a:t>and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n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≥ 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800080"/>
                </a:solidFill>
                <a:latin typeface="Calibri"/>
                <a:cs typeface="Calibri"/>
              </a:rPr>
              <a:t>h 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n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≥ 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75" b="1" spc="7" baseline="-2032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&gt;</a:t>
            </a:r>
            <a:r>
              <a:rPr sz="3050" spc="16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r>
              <a:rPr sz="3075" b="1" baseline="2439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r>
              <a:rPr sz="3075" baseline="24390" dirty="0">
                <a:solidFill>
                  <a:srgbClr val="800080"/>
                </a:solidFill>
                <a:latin typeface="Calibri"/>
                <a:cs typeface="Calibri"/>
              </a:rPr>
              <a:t>/2</a:t>
            </a:r>
            <a:endParaRPr sz="3075" baseline="24390">
              <a:latin typeface="Calibri"/>
              <a:cs typeface="Calibri"/>
            </a:endParaRPr>
          </a:p>
          <a:p>
            <a:pPr marL="384175" algn="just">
              <a:lnSpc>
                <a:spcPct val="100000"/>
              </a:lnSpc>
              <a:spcBef>
                <a:spcPts val="430"/>
              </a:spcBef>
            </a:pPr>
            <a:r>
              <a:rPr sz="4575" b="1" spc="22" baseline="-16393" dirty="0">
                <a:solidFill>
                  <a:srgbClr val="800080"/>
                </a:solidFill>
                <a:latin typeface="Calibri"/>
                <a:cs typeface="Calibri"/>
              </a:rPr>
              <a:t>n </a:t>
            </a:r>
            <a:r>
              <a:rPr sz="4575" spc="15" baseline="-16393" dirty="0">
                <a:solidFill>
                  <a:srgbClr val="800080"/>
                </a:solidFill>
                <a:latin typeface="Calibri"/>
                <a:cs typeface="Calibri"/>
              </a:rPr>
              <a:t>&gt;</a:t>
            </a:r>
            <a:r>
              <a:rPr sz="4575" spc="-120" baseline="-16393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4575" baseline="-16393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r>
              <a:rPr sz="2050" b="1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r>
              <a:rPr sz="2050" dirty="0">
                <a:solidFill>
                  <a:srgbClr val="800080"/>
                </a:solidFill>
                <a:latin typeface="Calibri"/>
                <a:cs typeface="Calibri"/>
              </a:rPr>
              <a:t>/2</a:t>
            </a:r>
            <a:endParaRPr sz="2050">
              <a:latin typeface="Calibri"/>
              <a:cs typeface="Calibri"/>
            </a:endParaRPr>
          </a:p>
          <a:p>
            <a:pPr marL="384175" marR="217170" algn="just">
              <a:lnSpc>
                <a:spcPct val="137000"/>
              </a:lnSpc>
              <a:spcBef>
                <a:spcPts val="925"/>
              </a:spcBef>
            </a:pP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log</a:t>
            </a:r>
            <a:r>
              <a:rPr sz="3075" spc="7" baseline="-20325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(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)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&gt; 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log</a:t>
            </a:r>
            <a:r>
              <a:rPr sz="3075" spc="7" baseline="-20325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(2</a:t>
            </a:r>
            <a:r>
              <a:rPr sz="3075" b="1" spc="7" baseline="2439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r>
              <a:rPr sz="3075" spc="7" baseline="24390" dirty="0">
                <a:solidFill>
                  <a:srgbClr val="800080"/>
                </a:solidFill>
                <a:latin typeface="Calibri"/>
                <a:cs typeface="Calibri"/>
              </a:rPr>
              <a:t>/2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) </a:t>
            </a:r>
            <a:r>
              <a:rPr sz="3050" spc="5" dirty="0">
                <a:solidFill>
                  <a:srgbClr val="F79646"/>
                </a:solidFill>
                <a:latin typeface="Calibri"/>
                <a:cs typeface="Calibri"/>
              </a:rPr>
              <a:t>(log</a:t>
            </a:r>
            <a:r>
              <a:rPr sz="3075" spc="7" baseline="-20325" dirty="0">
                <a:solidFill>
                  <a:srgbClr val="F79646"/>
                </a:solidFill>
                <a:latin typeface="Calibri"/>
                <a:cs typeface="Calibri"/>
              </a:rPr>
              <a:t>2 </a:t>
            </a:r>
            <a:r>
              <a:rPr sz="3050" spc="10" dirty="0">
                <a:solidFill>
                  <a:srgbClr val="F79646"/>
                </a:solidFill>
                <a:latin typeface="Calibri"/>
                <a:cs typeface="Calibri"/>
              </a:rPr>
              <a:t>on both side)  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log</a:t>
            </a:r>
            <a:r>
              <a:rPr sz="3075" spc="7" baseline="-20325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(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)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&gt; </a:t>
            </a:r>
            <a:r>
              <a:rPr sz="3050" b="1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/2 </a:t>
            </a:r>
            <a:r>
              <a:rPr sz="3050" dirty="0">
                <a:solidFill>
                  <a:srgbClr val="F79646"/>
                </a:solidFill>
                <a:latin typeface="Calibri"/>
                <a:cs typeface="Calibri"/>
              </a:rPr>
              <a:t>(formula simplification) 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2 * 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log</a:t>
            </a:r>
            <a:r>
              <a:rPr sz="3075" spc="7" baseline="-20325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(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)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&gt;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F79646"/>
                </a:solidFill>
                <a:latin typeface="Calibri"/>
                <a:cs typeface="Calibri"/>
              </a:rPr>
              <a:t>or </a:t>
            </a: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&lt; 2 *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 log</a:t>
            </a:r>
            <a:r>
              <a:rPr sz="3075" spc="7" baseline="-20325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(</a:t>
            </a:r>
            <a:r>
              <a:rPr sz="3050" b="1" spc="5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L="384175" algn="just">
              <a:lnSpc>
                <a:spcPct val="100000"/>
              </a:lnSpc>
              <a:spcBef>
                <a:spcPts val="1355"/>
              </a:spcBef>
            </a:pPr>
            <a:r>
              <a:rPr sz="3050" b="1" spc="15" dirty="0">
                <a:solidFill>
                  <a:srgbClr val="800080"/>
                </a:solidFill>
                <a:latin typeface="Calibri"/>
                <a:cs typeface="Calibri"/>
              </a:rPr>
              <a:t>h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=</a:t>
            </a:r>
            <a:r>
              <a:rPr sz="3050" spc="-7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O(log(</a:t>
            </a:r>
            <a:r>
              <a:rPr sz="3050" b="1" spc="10" dirty="0">
                <a:solidFill>
                  <a:srgbClr val="800080"/>
                </a:solidFill>
                <a:latin typeface="Calibri"/>
                <a:cs typeface="Calibri"/>
              </a:rPr>
              <a:t>n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))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Height</a:t>
            </a:r>
            <a:r>
              <a:rPr spc="-10" dirty="0">
                <a:latin typeface="Calibri"/>
                <a:cs typeface="Calibri"/>
              </a:rPr>
              <a:t>‐</a:t>
            </a:r>
            <a:r>
              <a:rPr spc="-10" dirty="0"/>
              <a:t>Balanced</a:t>
            </a:r>
            <a:r>
              <a:rPr spc="-45" dirty="0"/>
              <a:t> </a:t>
            </a:r>
            <a:r>
              <a:rPr spc="-80" dirty="0"/>
              <a:t>Trees</a:t>
            </a:r>
          </a:p>
        </p:txBody>
      </p:sp>
      <p:sp>
        <p:nvSpPr>
          <p:cNvPr id="5" name="object 5"/>
          <p:cNvSpPr/>
          <p:nvPr/>
        </p:nvSpPr>
        <p:spPr>
          <a:xfrm>
            <a:off x="7784592" y="2302001"/>
            <a:ext cx="2076450" cy="2897505"/>
          </a:xfrm>
          <a:custGeom>
            <a:avLst/>
            <a:gdLst/>
            <a:ahLst/>
            <a:cxnLst/>
            <a:rect l="l" t="t" r="r" b="b"/>
            <a:pathLst>
              <a:path w="2076450" h="2897504">
                <a:moveTo>
                  <a:pt x="2076450" y="2897124"/>
                </a:moveTo>
                <a:lnTo>
                  <a:pt x="1038605" y="0"/>
                </a:lnTo>
                <a:lnTo>
                  <a:pt x="0" y="2897124"/>
                </a:lnTo>
                <a:lnTo>
                  <a:pt x="2076450" y="2897124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64780" y="2282951"/>
            <a:ext cx="2117090" cy="2935605"/>
          </a:xfrm>
          <a:custGeom>
            <a:avLst/>
            <a:gdLst/>
            <a:ahLst/>
            <a:cxnLst/>
            <a:rect l="l" t="t" r="r" b="b"/>
            <a:pathLst>
              <a:path w="2117090" h="2935604">
                <a:moveTo>
                  <a:pt x="2116835" y="2915412"/>
                </a:moveTo>
                <a:lnTo>
                  <a:pt x="2114549" y="2909316"/>
                </a:lnTo>
                <a:lnTo>
                  <a:pt x="1075943" y="12954"/>
                </a:lnTo>
                <a:lnTo>
                  <a:pt x="1073657" y="5334"/>
                </a:lnTo>
                <a:lnTo>
                  <a:pt x="1066037" y="0"/>
                </a:lnTo>
                <a:lnTo>
                  <a:pt x="1050035" y="0"/>
                </a:lnTo>
                <a:lnTo>
                  <a:pt x="1043177" y="5334"/>
                </a:lnTo>
                <a:lnTo>
                  <a:pt x="1040129" y="12954"/>
                </a:lnTo>
                <a:lnTo>
                  <a:pt x="1523" y="2909316"/>
                </a:lnTo>
                <a:lnTo>
                  <a:pt x="0" y="2915412"/>
                </a:lnTo>
                <a:lnTo>
                  <a:pt x="761" y="2922270"/>
                </a:lnTo>
                <a:lnTo>
                  <a:pt x="4571" y="2926842"/>
                </a:lnTo>
                <a:lnTo>
                  <a:pt x="7619" y="2932176"/>
                </a:lnTo>
                <a:lnTo>
                  <a:pt x="13715" y="2935224"/>
                </a:lnTo>
                <a:lnTo>
                  <a:pt x="19811" y="2935224"/>
                </a:lnTo>
                <a:lnTo>
                  <a:pt x="19811" y="2897124"/>
                </a:lnTo>
                <a:lnTo>
                  <a:pt x="47110" y="2897124"/>
                </a:lnTo>
                <a:lnTo>
                  <a:pt x="1040129" y="125855"/>
                </a:lnTo>
                <a:lnTo>
                  <a:pt x="1040129" y="25907"/>
                </a:lnTo>
                <a:lnTo>
                  <a:pt x="1075943" y="25907"/>
                </a:lnTo>
                <a:lnTo>
                  <a:pt x="1075943" y="125782"/>
                </a:lnTo>
                <a:lnTo>
                  <a:pt x="2069718" y="2897124"/>
                </a:lnTo>
                <a:lnTo>
                  <a:pt x="2096261" y="2897124"/>
                </a:lnTo>
                <a:lnTo>
                  <a:pt x="2096261" y="2935224"/>
                </a:lnTo>
                <a:lnTo>
                  <a:pt x="2103119" y="2935224"/>
                </a:lnTo>
                <a:lnTo>
                  <a:pt x="2108453" y="2932176"/>
                </a:lnTo>
                <a:lnTo>
                  <a:pt x="2112263" y="2926842"/>
                </a:lnTo>
                <a:lnTo>
                  <a:pt x="2116073" y="2922270"/>
                </a:lnTo>
                <a:lnTo>
                  <a:pt x="2116835" y="2915412"/>
                </a:lnTo>
                <a:close/>
              </a:path>
              <a:path w="2117090" h="2935604">
                <a:moveTo>
                  <a:pt x="47110" y="2897124"/>
                </a:moveTo>
                <a:lnTo>
                  <a:pt x="19811" y="2897124"/>
                </a:lnTo>
                <a:lnTo>
                  <a:pt x="38099" y="2922270"/>
                </a:lnTo>
                <a:lnTo>
                  <a:pt x="47110" y="2897124"/>
                </a:lnTo>
                <a:close/>
              </a:path>
              <a:path w="2117090" h="2935604">
                <a:moveTo>
                  <a:pt x="2096261" y="2935224"/>
                </a:moveTo>
                <a:lnTo>
                  <a:pt x="2096261" y="2897124"/>
                </a:lnTo>
                <a:lnTo>
                  <a:pt x="2078735" y="2922270"/>
                </a:lnTo>
                <a:lnTo>
                  <a:pt x="2069718" y="2897124"/>
                </a:lnTo>
                <a:lnTo>
                  <a:pt x="47110" y="2897124"/>
                </a:lnTo>
                <a:lnTo>
                  <a:pt x="38099" y="2922270"/>
                </a:lnTo>
                <a:lnTo>
                  <a:pt x="19811" y="2897124"/>
                </a:lnTo>
                <a:lnTo>
                  <a:pt x="19811" y="2935224"/>
                </a:lnTo>
                <a:lnTo>
                  <a:pt x="2096261" y="2935224"/>
                </a:lnTo>
                <a:close/>
              </a:path>
              <a:path w="2117090" h="2935604">
                <a:moveTo>
                  <a:pt x="1075943" y="25907"/>
                </a:moveTo>
                <a:lnTo>
                  <a:pt x="1040129" y="25907"/>
                </a:lnTo>
                <a:lnTo>
                  <a:pt x="1058043" y="75863"/>
                </a:lnTo>
                <a:lnTo>
                  <a:pt x="1075943" y="25907"/>
                </a:lnTo>
                <a:close/>
              </a:path>
              <a:path w="2117090" h="2935604">
                <a:moveTo>
                  <a:pt x="1058043" y="75863"/>
                </a:moveTo>
                <a:lnTo>
                  <a:pt x="1040129" y="25907"/>
                </a:lnTo>
                <a:lnTo>
                  <a:pt x="1040129" y="125855"/>
                </a:lnTo>
                <a:lnTo>
                  <a:pt x="1058043" y="75863"/>
                </a:lnTo>
                <a:close/>
              </a:path>
              <a:path w="2117090" h="2935604">
                <a:moveTo>
                  <a:pt x="1075943" y="125782"/>
                </a:moveTo>
                <a:lnTo>
                  <a:pt x="1075943" y="25907"/>
                </a:lnTo>
                <a:lnTo>
                  <a:pt x="1058043" y="75863"/>
                </a:lnTo>
                <a:lnTo>
                  <a:pt x="1075943" y="125782"/>
                </a:lnTo>
                <a:close/>
              </a:path>
              <a:path w="2117090" h="2935604">
                <a:moveTo>
                  <a:pt x="2096261" y="2897124"/>
                </a:moveTo>
                <a:lnTo>
                  <a:pt x="2069718" y="2897124"/>
                </a:lnTo>
                <a:lnTo>
                  <a:pt x="2078735" y="2922270"/>
                </a:lnTo>
                <a:lnTo>
                  <a:pt x="2096261" y="2897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1209" y="3833367"/>
            <a:ext cx="822325" cy="1270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215"/>
              </a:lnSpc>
            </a:pP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&gt;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ts val="3215"/>
              </a:lnSpc>
            </a:pPr>
            <a:r>
              <a:rPr sz="4575" baseline="-16393" dirty="0">
                <a:solidFill>
                  <a:srgbClr val="800080"/>
                </a:solidFill>
                <a:latin typeface="Calibri"/>
                <a:cs typeface="Calibri"/>
              </a:rPr>
              <a:t>2</a:t>
            </a:r>
            <a:r>
              <a:rPr sz="2050" b="1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r>
              <a:rPr sz="2050" dirty="0">
                <a:solidFill>
                  <a:srgbClr val="800080"/>
                </a:solidFill>
                <a:latin typeface="Calibri"/>
                <a:cs typeface="Calibri"/>
              </a:rPr>
              <a:t>/2</a:t>
            </a:r>
            <a:endParaRPr sz="2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25"/>
              </a:spcBef>
            </a:pPr>
            <a:r>
              <a:rPr sz="1950" spc="-10" dirty="0">
                <a:solidFill>
                  <a:srgbClr val="800080"/>
                </a:solidFill>
                <a:latin typeface="Calibri"/>
                <a:cs typeface="Calibri"/>
              </a:rPr>
              <a:t>v</a:t>
            </a:r>
            <a:r>
              <a:rPr sz="1950" spc="10" dirty="0">
                <a:solidFill>
                  <a:srgbClr val="800080"/>
                </a:solidFill>
                <a:latin typeface="Calibri"/>
                <a:cs typeface="Calibri"/>
              </a:rPr>
              <a:t>ertices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02068" y="2303526"/>
            <a:ext cx="193040" cy="2896870"/>
          </a:xfrm>
          <a:custGeom>
            <a:avLst/>
            <a:gdLst/>
            <a:ahLst/>
            <a:cxnLst/>
            <a:rect l="l" t="t" r="r" b="b"/>
            <a:pathLst>
              <a:path w="193040" h="2896870">
                <a:moveTo>
                  <a:pt x="191261" y="173735"/>
                </a:moveTo>
                <a:lnTo>
                  <a:pt x="187451" y="166115"/>
                </a:lnTo>
                <a:lnTo>
                  <a:pt x="95250" y="0"/>
                </a:lnTo>
                <a:lnTo>
                  <a:pt x="3048" y="166115"/>
                </a:lnTo>
                <a:lnTo>
                  <a:pt x="1000" y="172128"/>
                </a:lnTo>
                <a:lnTo>
                  <a:pt x="1524" y="178212"/>
                </a:lnTo>
                <a:lnTo>
                  <a:pt x="4333" y="183582"/>
                </a:lnTo>
                <a:lnTo>
                  <a:pt x="9143" y="187451"/>
                </a:lnTo>
                <a:lnTo>
                  <a:pt x="15049" y="189499"/>
                </a:lnTo>
                <a:lnTo>
                  <a:pt x="20954" y="188975"/>
                </a:lnTo>
                <a:lnTo>
                  <a:pt x="26289" y="186166"/>
                </a:lnTo>
                <a:lnTo>
                  <a:pt x="30479" y="181355"/>
                </a:lnTo>
                <a:lnTo>
                  <a:pt x="79248" y="93289"/>
                </a:lnTo>
                <a:lnTo>
                  <a:pt x="79248" y="32003"/>
                </a:lnTo>
                <a:lnTo>
                  <a:pt x="110490" y="32003"/>
                </a:lnTo>
                <a:lnTo>
                  <a:pt x="110490" y="91913"/>
                </a:lnTo>
                <a:lnTo>
                  <a:pt x="160020" y="181355"/>
                </a:lnTo>
                <a:lnTo>
                  <a:pt x="163889" y="186166"/>
                </a:lnTo>
                <a:lnTo>
                  <a:pt x="169259" y="188975"/>
                </a:lnTo>
                <a:lnTo>
                  <a:pt x="175343" y="189499"/>
                </a:lnTo>
                <a:lnTo>
                  <a:pt x="181355" y="187451"/>
                </a:lnTo>
                <a:lnTo>
                  <a:pt x="188975" y="183641"/>
                </a:lnTo>
                <a:lnTo>
                  <a:pt x="191261" y="173735"/>
                </a:lnTo>
                <a:close/>
              </a:path>
              <a:path w="193040" h="2896870">
                <a:moveTo>
                  <a:pt x="110490" y="91913"/>
                </a:moveTo>
                <a:lnTo>
                  <a:pt x="110490" y="32003"/>
                </a:lnTo>
                <a:lnTo>
                  <a:pt x="79248" y="32003"/>
                </a:lnTo>
                <a:lnTo>
                  <a:pt x="79248" y="93289"/>
                </a:lnTo>
                <a:lnTo>
                  <a:pt x="81533" y="89161"/>
                </a:lnTo>
                <a:lnTo>
                  <a:pt x="81533" y="39623"/>
                </a:lnTo>
                <a:lnTo>
                  <a:pt x="108965" y="39623"/>
                </a:lnTo>
                <a:lnTo>
                  <a:pt x="108965" y="89161"/>
                </a:lnTo>
                <a:lnTo>
                  <a:pt x="110490" y="91913"/>
                </a:lnTo>
                <a:close/>
              </a:path>
              <a:path w="193040" h="2896870">
                <a:moveTo>
                  <a:pt x="110490" y="126491"/>
                </a:moveTo>
                <a:lnTo>
                  <a:pt x="110490" y="91913"/>
                </a:lnTo>
                <a:lnTo>
                  <a:pt x="95250" y="64392"/>
                </a:lnTo>
                <a:lnTo>
                  <a:pt x="79248" y="93289"/>
                </a:lnTo>
                <a:lnTo>
                  <a:pt x="79248" y="126491"/>
                </a:lnTo>
                <a:lnTo>
                  <a:pt x="110490" y="126491"/>
                </a:lnTo>
                <a:close/>
              </a:path>
              <a:path w="193040" h="2896870">
                <a:moveTo>
                  <a:pt x="110490" y="252221"/>
                </a:moveTo>
                <a:lnTo>
                  <a:pt x="110490" y="157733"/>
                </a:lnTo>
                <a:lnTo>
                  <a:pt x="79248" y="157733"/>
                </a:lnTo>
                <a:lnTo>
                  <a:pt x="79248" y="252221"/>
                </a:lnTo>
                <a:lnTo>
                  <a:pt x="110490" y="252221"/>
                </a:lnTo>
                <a:close/>
              </a:path>
              <a:path w="193040" h="2896870">
                <a:moveTo>
                  <a:pt x="108965" y="39623"/>
                </a:moveTo>
                <a:lnTo>
                  <a:pt x="81533" y="39623"/>
                </a:lnTo>
                <a:lnTo>
                  <a:pt x="95250" y="64392"/>
                </a:lnTo>
                <a:lnTo>
                  <a:pt x="108965" y="39623"/>
                </a:lnTo>
                <a:close/>
              </a:path>
              <a:path w="193040" h="2896870">
                <a:moveTo>
                  <a:pt x="95250" y="64392"/>
                </a:moveTo>
                <a:lnTo>
                  <a:pt x="81533" y="39623"/>
                </a:lnTo>
                <a:lnTo>
                  <a:pt x="81533" y="89161"/>
                </a:lnTo>
                <a:lnTo>
                  <a:pt x="95250" y="64392"/>
                </a:lnTo>
                <a:close/>
              </a:path>
              <a:path w="193040" h="2896870">
                <a:moveTo>
                  <a:pt x="108965" y="89161"/>
                </a:moveTo>
                <a:lnTo>
                  <a:pt x="108965" y="39623"/>
                </a:lnTo>
                <a:lnTo>
                  <a:pt x="95250" y="64392"/>
                </a:lnTo>
                <a:lnTo>
                  <a:pt x="108965" y="89161"/>
                </a:lnTo>
                <a:close/>
              </a:path>
              <a:path w="193040" h="2896870">
                <a:moveTo>
                  <a:pt x="111251" y="377951"/>
                </a:moveTo>
                <a:lnTo>
                  <a:pt x="110489" y="283463"/>
                </a:lnTo>
                <a:lnTo>
                  <a:pt x="79248" y="283463"/>
                </a:lnTo>
                <a:lnTo>
                  <a:pt x="79248" y="377951"/>
                </a:lnTo>
                <a:lnTo>
                  <a:pt x="111251" y="377951"/>
                </a:lnTo>
                <a:close/>
              </a:path>
              <a:path w="193040" h="2896870">
                <a:moveTo>
                  <a:pt x="111251" y="503681"/>
                </a:moveTo>
                <a:lnTo>
                  <a:pt x="111251" y="409193"/>
                </a:lnTo>
                <a:lnTo>
                  <a:pt x="79248" y="409193"/>
                </a:lnTo>
                <a:lnTo>
                  <a:pt x="79248" y="503681"/>
                </a:lnTo>
                <a:lnTo>
                  <a:pt x="111251" y="503681"/>
                </a:lnTo>
                <a:close/>
              </a:path>
              <a:path w="193040" h="2896870">
                <a:moveTo>
                  <a:pt x="111251" y="629411"/>
                </a:moveTo>
                <a:lnTo>
                  <a:pt x="111251" y="534923"/>
                </a:lnTo>
                <a:lnTo>
                  <a:pt x="79248" y="534923"/>
                </a:lnTo>
                <a:lnTo>
                  <a:pt x="79248" y="629411"/>
                </a:lnTo>
                <a:lnTo>
                  <a:pt x="111251" y="629411"/>
                </a:lnTo>
                <a:close/>
              </a:path>
              <a:path w="193040" h="2896870">
                <a:moveTo>
                  <a:pt x="111251" y="755141"/>
                </a:moveTo>
                <a:lnTo>
                  <a:pt x="111251" y="660653"/>
                </a:lnTo>
                <a:lnTo>
                  <a:pt x="80009" y="660653"/>
                </a:lnTo>
                <a:lnTo>
                  <a:pt x="80009" y="755141"/>
                </a:lnTo>
                <a:lnTo>
                  <a:pt x="111251" y="755141"/>
                </a:lnTo>
                <a:close/>
              </a:path>
              <a:path w="193040" h="2896870">
                <a:moveTo>
                  <a:pt x="111251" y="880871"/>
                </a:moveTo>
                <a:lnTo>
                  <a:pt x="111251" y="786383"/>
                </a:lnTo>
                <a:lnTo>
                  <a:pt x="80009" y="786383"/>
                </a:lnTo>
                <a:lnTo>
                  <a:pt x="80009" y="880871"/>
                </a:lnTo>
                <a:lnTo>
                  <a:pt x="111251" y="880871"/>
                </a:lnTo>
                <a:close/>
              </a:path>
              <a:path w="193040" h="2896870">
                <a:moveTo>
                  <a:pt x="111251" y="1006601"/>
                </a:moveTo>
                <a:lnTo>
                  <a:pt x="111251" y="912113"/>
                </a:lnTo>
                <a:lnTo>
                  <a:pt x="80009" y="912113"/>
                </a:lnTo>
                <a:lnTo>
                  <a:pt x="80009" y="1006601"/>
                </a:lnTo>
                <a:lnTo>
                  <a:pt x="111251" y="1006601"/>
                </a:lnTo>
                <a:close/>
              </a:path>
              <a:path w="193040" h="2896870">
                <a:moveTo>
                  <a:pt x="111251" y="1132331"/>
                </a:moveTo>
                <a:lnTo>
                  <a:pt x="111251" y="1037843"/>
                </a:lnTo>
                <a:lnTo>
                  <a:pt x="80009" y="1037843"/>
                </a:lnTo>
                <a:lnTo>
                  <a:pt x="80009" y="1132331"/>
                </a:lnTo>
                <a:lnTo>
                  <a:pt x="111251" y="1132331"/>
                </a:lnTo>
                <a:close/>
              </a:path>
              <a:path w="193040" h="2896870">
                <a:moveTo>
                  <a:pt x="111251" y="1258061"/>
                </a:moveTo>
                <a:lnTo>
                  <a:pt x="111251" y="1163573"/>
                </a:lnTo>
                <a:lnTo>
                  <a:pt x="80009" y="1163573"/>
                </a:lnTo>
                <a:lnTo>
                  <a:pt x="80009" y="1258061"/>
                </a:lnTo>
                <a:lnTo>
                  <a:pt x="111251" y="1258061"/>
                </a:lnTo>
                <a:close/>
              </a:path>
              <a:path w="193040" h="2896870">
                <a:moveTo>
                  <a:pt x="111251" y="1383791"/>
                </a:moveTo>
                <a:lnTo>
                  <a:pt x="111251" y="1289303"/>
                </a:lnTo>
                <a:lnTo>
                  <a:pt x="80009" y="1289303"/>
                </a:lnTo>
                <a:lnTo>
                  <a:pt x="80009" y="1383791"/>
                </a:lnTo>
                <a:lnTo>
                  <a:pt x="111251" y="1383791"/>
                </a:lnTo>
                <a:close/>
              </a:path>
              <a:path w="193040" h="2896870">
                <a:moveTo>
                  <a:pt x="111251" y="1509521"/>
                </a:moveTo>
                <a:lnTo>
                  <a:pt x="111251" y="1415033"/>
                </a:lnTo>
                <a:lnTo>
                  <a:pt x="80009" y="1415033"/>
                </a:lnTo>
                <a:lnTo>
                  <a:pt x="80009" y="1509521"/>
                </a:lnTo>
                <a:lnTo>
                  <a:pt x="111251" y="1509521"/>
                </a:lnTo>
                <a:close/>
              </a:path>
              <a:path w="193040" h="2896870">
                <a:moveTo>
                  <a:pt x="111251" y="1635251"/>
                </a:moveTo>
                <a:lnTo>
                  <a:pt x="111251" y="1540763"/>
                </a:lnTo>
                <a:lnTo>
                  <a:pt x="80009" y="1540763"/>
                </a:lnTo>
                <a:lnTo>
                  <a:pt x="80009" y="1635251"/>
                </a:lnTo>
                <a:lnTo>
                  <a:pt x="111251" y="1635251"/>
                </a:lnTo>
                <a:close/>
              </a:path>
              <a:path w="193040" h="2896870">
                <a:moveTo>
                  <a:pt x="112013" y="1760981"/>
                </a:moveTo>
                <a:lnTo>
                  <a:pt x="112013" y="1666493"/>
                </a:lnTo>
                <a:lnTo>
                  <a:pt x="80009" y="1666493"/>
                </a:lnTo>
                <a:lnTo>
                  <a:pt x="80009" y="1760981"/>
                </a:lnTo>
                <a:lnTo>
                  <a:pt x="112013" y="1760981"/>
                </a:lnTo>
                <a:close/>
              </a:path>
              <a:path w="193040" h="2896870">
                <a:moveTo>
                  <a:pt x="112013" y="1886711"/>
                </a:moveTo>
                <a:lnTo>
                  <a:pt x="112013" y="1792223"/>
                </a:lnTo>
                <a:lnTo>
                  <a:pt x="80009" y="1792223"/>
                </a:lnTo>
                <a:lnTo>
                  <a:pt x="80009" y="1886711"/>
                </a:lnTo>
                <a:lnTo>
                  <a:pt x="112013" y="1886711"/>
                </a:lnTo>
                <a:close/>
              </a:path>
              <a:path w="193040" h="2896870">
                <a:moveTo>
                  <a:pt x="112013" y="2012441"/>
                </a:moveTo>
                <a:lnTo>
                  <a:pt x="112013" y="1917953"/>
                </a:lnTo>
                <a:lnTo>
                  <a:pt x="80009" y="1917953"/>
                </a:lnTo>
                <a:lnTo>
                  <a:pt x="80772" y="2012441"/>
                </a:lnTo>
                <a:lnTo>
                  <a:pt x="112013" y="2012441"/>
                </a:lnTo>
                <a:close/>
              </a:path>
              <a:path w="193040" h="2896870">
                <a:moveTo>
                  <a:pt x="112014" y="2138171"/>
                </a:moveTo>
                <a:lnTo>
                  <a:pt x="112014" y="2043683"/>
                </a:lnTo>
                <a:lnTo>
                  <a:pt x="80772" y="2043683"/>
                </a:lnTo>
                <a:lnTo>
                  <a:pt x="80772" y="2138171"/>
                </a:lnTo>
                <a:lnTo>
                  <a:pt x="112014" y="2138171"/>
                </a:lnTo>
                <a:close/>
              </a:path>
              <a:path w="193040" h="2896870">
                <a:moveTo>
                  <a:pt x="112014" y="2263901"/>
                </a:moveTo>
                <a:lnTo>
                  <a:pt x="112014" y="2169413"/>
                </a:lnTo>
                <a:lnTo>
                  <a:pt x="80772" y="2169413"/>
                </a:lnTo>
                <a:lnTo>
                  <a:pt x="80772" y="2263901"/>
                </a:lnTo>
                <a:lnTo>
                  <a:pt x="112014" y="2263901"/>
                </a:lnTo>
                <a:close/>
              </a:path>
              <a:path w="193040" h="2896870">
                <a:moveTo>
                  <a:pt x="112014" y="2389631"/>
                </a:moveTo>
                <a:lnTo>
                  <a:pt x="112014" y="2295143"/>
                </a:lnTo>
                <a:lnTo>
                  <a:pt x="80772" y="2295143"/>
                </a:lnTo>
                <a:lnTo>
                  <a:pt x="80772" y="2389631"/>
                </a:lnTo>
                <a:lnTo>
                  <a:pt x="112014" y="2389631"/>
                </a:lnTo>
                <a:close/>
              </a:path>
              <a:path w="193040" h="2896870">
                <a:moveTo>
                  <a:pt x="112014" y="2515361"/>
                </a:moveTo>
                <a:lnTo>
                  <a:pt x="112014" y="2420873"/>
                </a:lnTo>
                <a:lnTo>
                  <a:pt x="80772" y="2420873"/>
                </a:lnTo>
                <a:lnTo>
                  <a:pt x="80772" y="2515361"/>
                </a:lnTo>
                <a:lnTo>
                  <a:pt x="112014" y="2515361"/>
                </a:lnTo>
                <a:close/>
              </a:path>
              <a:path w="193040" h="2896870">
                <a:moveTo>
                  <a:pt x="112014" y="2641091"/>
                </a:moveTo>
                <a:lnTo>
                  <a:pt x="112014" y="2546603"/>
                </a:lnTo>
                <a:lnTo>
                  <a:pt x="80772" y="2546603"/>
                </a:lnTo>
                <a:lnTo>
                  <a:pt x="80772" y="2641091"/>
                </a:lnTo>
                <a:lnTo>
                  <a:pt x="112014" y="2641091"/>
                </a:lnTo>
                <a:close/>
              </a:path>
              <a:path w="193040" h="2896870">
                <a:moveTo>
                  <a:pt x="96774" y="2831969"/>
                </a:moveTo>
                <a:lnTo>
                  <a:pt x="32003" y="2715005"/>
                </a:lnTo>
                <a:lnTo>
                  <a:pt x="27693" y="2710303"/>
                </a:lnTo>
                <a:lnTo>
                  <a:pt x="22098" y="2707671"/>
                </a:lnTo>
                <a:lnTo>
                  <a:pt x="15930" y="2707183"/>
                </a:lnTo>
                <a:lnTo>
                  <a:pt x="9905" y="2708909"/>
                </a:lnTo>
                <a:lnTo>
                  <a:pt x="3048" y="2713481"/>
                </a:lnTo>
                <a:lnTo>
                  <a:pt x="0" y="2722625"/>
                </a:lnTo>
                <a:lnTo>
                  <a:pt x="3809" y="2730245"/>
                </a:lnTo>
                <a:lnTo>
                  <a:pt x="80772" y="2867768"/>
                </a:lnTo>
                <a:lnTo>
                  <a:pt x="80772" y="2864357"/>
                </a:lnTo>
                <a:lnTo>
                  <a:pt x="83057" y="2864357"/>
                </a:lnTo>
                <a:lnTo>
                  <a:pt x="83057" y="2856737"/>
                </a:lnTo>
                <a:lnTo>
                  <a:pt x="96774" y="2831969"/>
                </a:lnTo>
                <a:close/>
              </a:path>
              <a:path w="193040" h="2896870">
                <a:moveTo>
                  <a:pt x="112014" y="2766821"/>
                </a:moveTo>
                <a:lnTo>
                  <a:pt x="112014" y="2672333"/>
                </a:lnTo>
                <a:lnTo>
                  <a:pt x="80772" y="2672333"/>
                </a:lnTo>
                <a:lnTo>
                  <a:pt x="80772" y="2766821"/>
                </a:lnTo>
                <a:lnTo>
                  <a:pt x="112014" y="2766821"/>
                </a:lnTo>
                <a:close/>
              </a:path>
              <a:path w="193040" h="2896870">
                <a:moveTo>
                  <a:pt x="112014" y="2804448"/>
                </a:moveTo>
                <a:lnTo>
                  <a:pt x="112014" y="2798063"/>
                </a:lnTo>
                <a:lnTo>
                  <a:pt x="80772" y="2798063"/>
                </a:lnTo>
                <a:lnTo>
                  <a:pt x="80772" y="2803072"/>
                </a:lnTo>
                <a:lnTo>
                  <a:pt x="96774" y="2831969"/>
                </a:lnTo>
                <a:lnTo>
                  <a:pt x="112014" y="2804448"/>
                </a:lnTo>
                <a:close/>
              </a:path>
              <a:path w="193040" h="2896870">
                <a:moveTo>
                  <a:pt x="112014" y="2868904"/>
                </a:moveTo>
                <a:lnTo>
                  <a:pt x="112014" y="2864357"/>
                </a:lnTo>
                <a:lnTo>
                  <a:pt x="80772" y="2864357"/>
                </a:lnTo>
                <a:lnTo>
                  <a:pt x="80772" y="2867768"/>
                </a:lnTo>
                <a:lnTo>
                  <a:pt x="96774" y="2896361"/>
                </a:lnTo>
                <a:lnTo>
                  <a:pt x="112014" y="2868904"/>
                </a:lnTo>
                <a:close/>
              </a:path>
              <a:path w="193040" h="2896870">
                <a:moveTo>
                  <a:pt x="110489" y="2856737"/>
                </a:moveTo>
                <a:lnTo>
                  <a:pt x="96774" y="2831969"/>
                </a:lnTo>
                <a:lnTo>
                  <a:pt x="83057" y="2856737"/>
                </a:lnTo>
                <a:lnTo>
                  <a:pt x="110489" y="2856737"/>
                </a:lnTo>
                <a:close/>
              </a:path>
              <a:path w="193040" h="2896870">
                <a:moveTo>
                  <a:pt x="110489" y="2864357"/>
                </a:moveTo>
                <a:lnTo>
                  <a:pt x="110489" y="2856737"/>
                </a:lnTo>
                <a:lnTo>
                  <a:pt x="83057" y="2856737"/>
                </a:lnTo>
                <a:lnTo>
                  <a:pt x="83057" y="2864357"/>
                </a:lnTo>
                <a:lnTo>
                  <a:pt x="110489" y="2864357"/>
                </a:lnTo>
                <a:close/>
              </a:path>
              <a:path w="193040" h="2896870">
                <a:moveTo>
                  <a:pt x="192785" y="2722625"/>
                </a:moveTo>
                <a:lnTo>
                  <a:pt x="190500" y="2713481"/>
                </a:lnTo>
                <a:lnTo>
                  <a:pt x="182879" y="2708909"/>
                </a:lnTo>
                <a:lnTo>
                  <a:pt x="175259" y="2705099"/>
                </a:lnTo>
                <a:lnTo>
                  <a:pt x="165353" y="2707385"/>
                </a:lnTo>
                <a:lnTo>
                  <a:pt x="161543" y="2715005"/>
                </a:lnTo>
                <a:lnTo>
                  <a:pt x="96774" y="2831969"/>
                </a:lnTo>
                <a:lnTo>
                  <a:pt x="110489" y="2856737"/>
                </a:lnTo>
                <a:lnTo>
                  <a:pt x="110489" y="2864357"/>
                </a:lnTo>
                <a:lnTo>
                  <a:pt x="112014" y="2864357"/>
                </a:lnTo>
                <a:lnTo>
                  <a:pt x="112014" y="2868904"/>
                </a:lnTo>
                <a:lnTo>
                  <a:pt x="188975" y="2730245"/>
                </a:lnTo>
                <a:lnTo>
                  <a:pt x="192785" y="2722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76769" y="3224529"/>
            <a:ext cx="26543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b="1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41044"/>
            <a:ext cx="722439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Step </a:t>
            </a:r>
            <a:r>
              <a:rPr sz="3050" spc="10" dirty="0">
                <a:latin typeface="Calibri"/>
                <a:cs typeface="Calibri"/>
              </a:rPr>
              <a:t>3: Show how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maintain</a:t>
            </a:r>
            <a:r>
              <a:rPr sz="3050" spc="6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height‐balance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/>
              <a:t>AVL Trees </a:t>
            </a:r>
            <a:r>
              <a:rPr sz="3500" spc="-5" dirty="0">
                <a:solidFill>
                  <a:srgbClr val="800080"/>
                </a:solidFill>
              </a:rPr>
              <a:t>[Adelson</a:t>
            </a:r>
            <a:r>
              <a:rPr sz="3500" spc="-5" dirty="0">
                <a:solidFill>
                  <a:srgbClr val="800080"/>
                </a:solidFill>
                <a:latin typeface="Calibri"/>
                <a:cs typeface="Calibri"/>
              </a:rPr>
              <a:t>‐</a:t>
            </a:r>
            <a:r>
              <a:rPr sz="3500" spc="-5" dirty="0">
                <a:solidFill>
                  <a:srgbClr val="800080"/>
                </a:solidFill>
              </a:rPr>
              <a:t>Velskii </a:t>
            </a:r>
            <a:r>
              <a:rPr sz="3500" spc="15" dirty="0">
                <a:solidFill>
                  <a:srgbClr val="800080"/>
                </a:solidFill>
              </a:rPr>
              <a:t>&amp; </a:t>
            </a:r>
            <a:r>
              <a:rPr sz="3500" spc="5" dirty="0">
                <a:solidFill>
                  <a:srgbClr val="800080"/>
                </a:solidFill>
              </a:rPr>
              <a:t>Landis</a:t>
            </a:r>
            <a:r>
              <a:rPr sz="3500" spc="145" dirty="0">
                <a:solidFill>
                  <a:srgbClr val="800080"/>
                </a:solidFill>
              </a:rPr>
              <a:t> </a:t>
            </a:r>
            <a:r>
              <a:rPr sz="3500" spc="10" dirty="0">
                <a:solidFill>
                  <a:srgbClr val="800080"/>
                </a:solidFill>
              </a:rPr>
              <a:t>1962]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54473" y="2539745"/>
            <a:ext cx="707390" cy="708025"/>
          </a:xfrm>
          <a:custGeom>
            <a:avLst/>
            <a:gdLst/>
            <a:ahLst/>
            <a:cxnLst/>
            <a:rect l="l" t="t" r="r" b="b"/>
            <a:pathLst>
              <a:path w="707389" h="708025">
                <a:moveTo>
                  <a:pt x="707136" y="354329"/>
                </a:moveTo>
                <a:lnTo>
                  <a:pt x="703919" y="306219"/>
                </a:lnTo>
                <a:lnTo>
                  <a:pt x="694545" y="260085"/>
                </a:lnTo>
                <a:lnTo>
                  <a:pt x="679430" y="216348"/>
                </a:lnTo>
                <a:lnTo>
                  <a:pt x="658988" y="175429"/>
                </a:lnTo>
                <a:lnTo>
                  <a:pt x="633636" y="137748"/>
                </a:lnTo>
                <a:lnTo>
                  <a:pt x="603789" y="103727"/>
                </a:lnTo>
                <a:lnTo>
                  <a:pt x="569862" y="73785"/>
                </a:lnTo>
                <a:lnTo>
                  <a:pt x="532271" y="48344"/>
                </a:lnTo>
                <a:lnTo>
                  <a:pt x="491430" y="27824"/>
                </a:lnTo>
                <a:lnTo>
                  <a:pt x="447756" y="12647"/>
                </a:lnTo>
                <a:lnTo>
                  <a:pt x="401663" y="3231"/>
                </a:lnTo>
                <a:lnTo>
                  <a:pt x="353568" y="0"/>
                </a:lnTo>
                <a:lnTo>
                  <a:pt x="305632" y="3231"/>
                </a:lnTo>
                <a:lnTo>
                  <a:pt x="259644" y="12647"/>
                </a:lnTo>
                <a:lnTo>
                  <a:pt x="216027" y="27824"/>
                </a:lnTo>
                <a:lnTo>
                  <a:pt x="175203" y="48344"/>
                </a:lnTo>
                <a:lnTo>
                  <a:pt x="137597" y="73785"/>
                </a:lnTo>
                <a:lnTo>
                  <a:pt x="103631" y="103727"/>
                </a:lnTo>
                <a:lnTo>
                  <a:pt x="73730" y="137748"/>
                </a:lnTo>
                <a:lnTo>
                  <a:pt x="48316" y="175429"/>
                </a:lnTo>
                <a:lnTo>
                  <a:pt x="27813" y="216348"/>
                </a:lnTo>
                <a:lnTo>
                  <a:pt x="12643" y="260085"/>
                </a:lnTo>
                <a:lnTo>
                  <a:pt x="3231" y="306219"/>
                </a:lnTo>
                <a:lnTo>
                  <a:pt x="0" y="354329"/>
                </a:lnTo>
                <a:lnTo>
                  <a:pt x="3231" y="402265"/>
                </a:lnTo>
                <a:lnTo>
                  <a:pt x="12643" y="448253"/>
                </a:lnTo>
                <a:lnTo>
                  <a:pt x="27812" y="491870"/>
                </a:lnTo>
                <a:lnTo>
                  <a:pt x="48316" y="532694"/>
                </a:lnTo>
                <a:lnTo>
                  <a:pt x="73730" y="570300"/>
                </a:lnTo>
                <a:lnTo>
                  <a:pt x="103632" y="604265"/>
                </a:lnTo>
                <a:lnTo>
                  <a:pt x="137597" y="634167"/>
                </a:lnTo>
                <a:lnTo>
                  <a:pt x="175203" y="659581"/>
                </a:lnTo>
                <a:lnTo>
                  <a:pt x="216026" y="680084"/>
                </a:lnTo>
                <a:lnTo>
                  <a:pt x="259644" y="695254"/>
                </a:lnTo>
                <a:lnTo>
                  <a:pt x="305632" y="704666"/>
                </a:lnTo>
                <a:lnTo>
                  <a:pt x="353568" y="707897"/>
                </a:lnTo>
                <a:lnTo>
                  <a:pt x="401663" y="704666"/>
                </a:lnTo>
                <a:lnTo>
                  <a:pt x="447756" y="695254"/>
                </a:lnTo>
                <a:lnTo>
                  <a:pt x="491430" y="680084"/>
                </a:lnTo>
                <a:lnTo>
                  <a:pt x="532271" y="659581"/>
                </a:lnTo>
                <a:lnTo>
                  <a:pt x="569862" y="634167"/>
                </a:lnTo>
                <a:lnTo>
                  <a:pt x="603789" y="604265"/>
                </a:lnTo>
                <a:lnTo>
                  <a:pt x="633636" y="570300"/>
                </a:lnTo>
                <a:lnTo>
                  <a:pt x="658988" y="532694"/>
                </a:lnTo>
                <a:lnTo>
                  <a:pt x="679430" y="491870"/>
                </a:lnTo>
                <a:lnTo>
                  <a:pt x="694545" y="448253"/>
                </a:lnTo>
                <a:lnTo>
                  <a:pt x="703919" y="402265"/>
                </a:lnTo>
                <a:lnTo>
                  <a:pt x="707136" y="354329"/>
                </a:lnTo>
                <a:close/>
              </a:path>
            </a:pathLst>
          </a:custGeom>
          <a:solidFill>
            <a:srgbClr val="C59E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38471" y="2524505"/>
            <a:ext cx="739140" cy="738505"/>
          </a:xfrm>
          <a:custGeom>
            <a:avLst/>
            <a:gdLst/>
            <a:ahLst/>
            <a:cxnLst/>
            <a:rect l="l" t="t" r="r" b="b"/>
            <a:pathLst>
              <a:path w="739139" h="738504">
                <a:moveTo>
                  <a:pt x="739140" y="368808"/>
                </a:moveTo>
                <a:lnTo>
                  <a:pt x="734568" y="312420"/>
                </a:lnTo>
                <a:lnTo>
                  <a:pt x="724561" y="266385"/>
                </a:lnTo>
                <a:lnTo>
                  <a:pt x="709041" y="222819"/>
                </a:lnTo>
                <a:lnTo>
                  <a:pt x="688417" y="182073"/>
                </a:lnTo>
                <a:lnTo>
                  <a:pt x="663096" y="144500"/>
                </a:lnTo>
                <a:lnTo>
                  <a:pt x="633486" y="110454"/>
                </a:lnTo>
                <a:lnTo>
                  <a:pt x="599996" y="80287"/>
                </a:lnTo>
                <a:lnTo>
                  <a:pt x="563033" y="54353"/>
                </a:lnTo>
                <a:lnTo>
                  <a:pt x="523006" y="33004"/>
                </a:lnTo>
                <a:lnTo>
                  <a:pt x="480323" y="16594"/>
                </a:lnTo>
                <a:lnTo>
                  <a:pt x="435391" y="5475"/>
                </a:lnTo>
                <a:lnTo>
                  <a:pt x="389381" y="89"/>
                </a:lnTo>
                <a:lnTo>
                  <a:pt x="350520" y="0"/>
                </a:lnTo>
                <a:lnTo>
                  <a:pt x="303874" y="5444"/>
                </a:lnTo>
                <a:lnTo>
                  <a:pt x="258981" y="16612"/>
                </a:lnTo>
                <a:lnTo>
                  <a:pt x="216269" y="33130"/>
                </a:lnTo>
                <a:lnTo>
                  <a:pt x="176168" y="54626"/>
                </a:lnTo>
                <a:lnTo>
                  <a:pt x="139105" y="80727"/>
                </a:lnTo>
                <a:lnTo>
                  <a:pt x="105511" y="111060"/>
                </a:lnTo>
                <a:lnTo>
                  <a:pt x="75814" y="145254"/>
                </a:lnTo>
                <a:lnTo>
                  <a:pt x="50443" y="182936"/>
                </a:lnTo>
                <a:lnTo>
                  <a:pt x="29826" y="223733"/>
                </a:lnTo>
                <a:lnTo>
                  <a:pt x="14392" y="267272"/>
                </a:lnTo>
                <a:lnTo>
                  <a:pt x="4571" y="313182"/>
                </a:lnTo>
                <a:lnTo>
                  <a:pt x="0" y="369570"/>
                </a:lnTo>
                <a:lnTo>
                  <a:pt x="762" y="388620"/>
                </a:lnTo>
                <a:lnTo>
                  <a:pt x="7620" y="444246"/>
                </a:lnTo>
                <a:lnTo>
                  <a:pt x="20952" y="491776"/>
                </a:lnTo>
                <a:lnTo>
                  <a:pt x="31242" y="515898"/>
                </a:lnTo>
                <a:lnTo>
                  <a:pt x="31242" y="368808"/>
                </a:lnTo>
                <a:lnTo>
                  <a:pt x="32004" y="351282"/>
                </a:lnTo>
                <a:lnTo>
                  <a:pt x="46545" y="269701"/>
                </a:lnTo>
                <a:lnTo>
                  <a:pt x="63892" y="224655"/>
                </a:lnTo>
                <a:lnTo>
                  <a:pt x="87267" y="183106"/>
                </a:lnTo>
                <a:lnTo>
                  <a:pt x="116083" y="145542"/>
                </a:lnTo>
                <a:lnTo>
                  <a:pt x="149752" y="112452"/>
                </a:lnTo>
                <a:lnTo>
                  <a:pt x="187686" y="84325"/>
                </a:lnTo>
                <a:lnTo>
                  <a:pt x="229299" y="61652"/>
                </a:lnTo>
                <a:lnTo>
                  <a:pt x="274003" y="44921"/>
                </a:lnTo>
                <a:lnTo>
                  <a:pt x="321209" y="34621"/>
                </a:lnTo>
                <a:lnTo>
                  <a:pt x="370332" y="31242"/>
                </a:lnTo>
                <a:lnTo>
                  <a:pt x="389382" y="32103"/>
                </a:lnTo>
                <a:lnTo>
                  <a:pt x="404622" y="32766"/>
                </a:lnTo>
                <a:lnTo>
                  <a:pt x="451537" y="41093"/>
                </a:lnTo>
                <a:lnTo>
                  <a:pt x="495859" y="55484"/>
                </a:lnTo>
                <a:lnTo>
                  <a:pt x="537166" y="75491"/>
                </a:lnTo>
                <a:lnTo>
                  <a:pt x="575035" y="100668"/>
                </a:lnTo>
                <a:lnTo>
                  <a:pt x="609042" y="130568"/>
                </a:lnTo>
                <a:lnTo>
                  <a:pt x="638766" y="164745"/>
                </a:lnTo>
                <a:lnTo>
                  <a:pt x="663784" y="202750"/>
                </a:lnTo>
                <a:lnTo>
                  <a:pt x="683673" y="244139"/>
                </a:lnTo>
                <a:lnTo>
                  <a:pt x="698011" y="288465"/>
                </a:lnTo>
                <a:lnTo>
                  <a:pt x="706374" y="335280"/>
                </a:lnTo>
                <a:lnTo>
                  <a:pt x="707898" y="369570"/>
                </a:lnTo>
                <a:lnTo>
                  <a:pt x="707898" y="517423"/>
                </a:lnTo>
                <a:lnTo>
                  <a:pt x="722484" y="479307"/>
                </a:lnTo>
                <a:lnTo>
                  <a:pt x="733370" y="434424"/>
                </a:lnTo>
                <a:lnTo>
                  <a:pt x="738378" y="387858"/>
                </a:lnTo>
                <a:lnTo>
                  <a:pt x="739140" y="368808"/>
                </a:lnTo>
                <a:close/>
              </a:path>
              <a:path w="739139" h="738504">
                <a:moveTo>
                  <a:pt x="707898" y="517423"/>
                </a:moveTo>
                <a:lnTo>
                  <a:pt x="707898" y="369570"/>
                </a:lnTo>
                <a:lnTo>
                  <a:pt x="707136" y="387096"/>
                </a:lnTo>
                <a:lnTo>
                  <a:pt x="701160" y="430598"/>
                </a:lnTo>
                <a:lnTo>
                  <a:pt x="691158" y="470979"/>
                </a:lnTo>
                <a:lnTo>
                  <a:pt x="677438" y="508222"/>
                </a:lnTo>
                <a:lnTo>
                  <a:pt x="660309" y="542313"/>
                </a:lnTo>
                <a:lnTo>
                  <a:pt x="617057" y="600975"/>
                </a:lnTo>
                <a:lnTo>
                  <a:pt x="563870" y="646840"/>
                </a:lnTo>
                <a:lnTo>
                  <a:pt x="503217" y="679784"/>
                </a:lnTo>
                <a:lnTo>
                  <a:pt x="437566" y="699684"/>
                </a:lnTo>
                <a:lnTo>
                  <a:pt x="369386" y="706415"/>
                </a:lnTo>
                <a:lnTo>
                  <a:pt x="335120" y="704804"/>
                </a:lnTo>
                <a:lnTo>
                  <a:pt x="267775" y="691549"/>
                </a:lnTo>
                <a:lnTo>
                  <a:pt x="204072" y="664817"/>
                </a:lnTo>
                <a:lnTo>
                  <a:pt x="146479" y="624482"/>
                </a:lnTo>
                <a:lnTo>
                  <a:pt x="97466" y="570421"/>
                </a:lnTo>
                <a:lnTo>
                  <a:pt x="76948" y="538204"/>
                </a:lnTo>
                <a:lnTo>
                  <a:pt x="59501" y="502509"/>
                </a:lnTo>
                <a:lnTo>
                  <a:pt x="45432" y="463321"/>
                </a:lnTo>
                <a:lnTo>
                  <a:pt x="35052" y="420624"/>
                </a:lnTo>
                <a:lnTo>
                  <a:pt x="31242" y="368808"/>
                </a:lnTo>
                <a:lnTo>
                  <a:pt x="31242" y="515898"/>
                </a:lnTo>
                <a:lnTo>
                  <a:pt x="64010" y="577143"/>
                </a:lnTo>
                <a:lnTo>
                  <a:pt x="92844" y="614285"/>
                </a:lnTo>
                <a:lnTo>
                  <a:pt x="125952" y="647268"/>
                </a:lnTo>
                <a:lnTo>
                  <a:pt x="162889" y="675746"/>
                </a:lnTo>
                <a:lnTo>
                  <a:pt x="203208" y="699369"/>
                </a:lnTo>
                <a:lnTo>
                  <a:pt x="246463" y="717792"/>
                </a:lnTo>
                <a:lnTo>
                  <a:pt x="292207" y="730666"/>
                </a:lnTo>
                <a:lnTo>
                  <a:pt x="339996" y="737644"/>
                </a:lnTo>
                <a:lnTo>
                  <a:pt x="389382" y="738378"/>
                </a:lnTo>
                <a:lnTo>
                  <a:pt x="407670" y="736854"/>
                </a:lnTo>
                <a:lnTo>
                  <a:pt x="471761" y="724725"/>
                </a:lnTo>
                <a:lnTo>
                  <a:pt x="515282" y="709221"/>
                </a:lnTo>
                <a:lnTo>
                  <a:pt x="556122" y="688498"/>
                </a:lnTo>
                <a:lnTo>
                  <a:pt x="593882" y="662998"/>
                </a:lnTo>
                <a:lnTo>
                  <a:pt x="628161" y="633163"/>
                </a:lnTo>
                <a:lnTo>
                  <a:pt x="658560" y="599434"/>
                </a:lnTo>
                <a:lnTo>
                  <a:pt x="684680" y="562254"/>
                </a:lnTo>
                <a:lnTo>
                  <a:pt x="706121" y="522064"/>
                </a:lnTo>
                <a:lnTo>
                  <a:pt x="707898" y="517423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4217" y="3844290"/>
            <a:ext cx="1852930" cy="1942464"/>
          </a:xfrm>
          <a:custGeom>
            <a:avLst/>
            <a:gdLst/>
            <a:ahLst/>
            <a:cxnLst/>
            <a:rect l="l" t="t" r="r" b="b"/>
            <a:pathLst>
              <a:path w="1852929" h="1942464">
                <a:moveTo>
                  <a:pt x="1852422" y="1942338"/>
                </a:moveTo>
                <a:lnTo>
                  <a:pt x="926591" y="0"/>
                </a:lnTo>
                <a:lnTo>
                  <a:pt x="0" y="1942338"/>
                </a:lnTo>
                <a:lnTo>
                  <a:pt x="1852422" y="1942338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33644" y="3825240"/>
            <a:ext cx="1893570" cy="1980564"/>
          </a:xfrm>
          <a:custGeom>
            <a:avLst/>
            <a:gdLst/>
            <a:ahLst/>
            <a:cxnLst/>
            <a:rect l="l" t="t" r="r" b="b"/>
            <a:pathLst>
              <a:path w="1893570" h="1980564">
                <a:moveTo>
                  <a:pt x="1893570" y="1959102"/>
                </a:moveTo>
                <a:lnTo>
                  <a:pt x="1890522" y="1953006"/>
                </a:lnTo>
                <a:lnTo>
                  <a:pt x="963929" y="10668"/>
                </a:lnTo>
                <a:lnTo>
                  <a:pt x="960882" y="4571"/>
                </a:lnTo>
                <a:lnTo>
                  <a:pt x="954023" y="0"/>
                </a:lnTo>
                <a:lnTo>
                  <a:pt x="939545" y="0"/>
                </a:lnTo>
                <a:lnTo>
                  <a:pt x="932687" y="4571"/>
                </a:lnTo>
                <a:lnTo>
                  <a:pt x="929639" y="10668"/>
                </a:lnTo>
                <a:lnTo>
                  <a:pt x="3048" y="1953006"/>
                </a:lnTo>
                <a:lnTo>
                  <a:pt x="0" y="1959102"/>
                </a:lnTo>
                <a:lnTo>
                  <a:pt x="762" y="1965960"/>
                </a:lnTo>
                <a:lnTo>
                  <a:pt x="4572" y="1972056"/>
                </a:lnTo>
                <a:lnTo>
                  <a:pt x="7620" y="1977389"/>
                </a:lnTo>
                <a:lnTo>
                  <a:pt x="13716" y="1980438"/>
                </a:lnTo>
                <a:lnTo>
                  <a:pt x="20574" y="1980438"/>
                </a:lnTo>
                <a:lnTo>
                  <a:pt x="20574" y="1942338"/>
                </a:lnTo>
                <a:lnTo>
                  <a:pt x="51175" y="1942338"/>
                </a:lnTo>
                <a:lnTo>
                  <a:pt x="929639" y="99370"/>
                </a:lnTo>
                <a:lnTo>
                  <a:pt x="929639" y="27431"/>
                </a:lnTo>
                <a:lnTo>
                  <a:pt x="963929" y="27431"/>
                </a:lnTo>
                <a:lnTo>
                  <a:pt x="963929" y="99370"/>
                </a:lnTo>
                <a:lnTo>
                  <a:pt x="1842394" y="1942338"/>
                </a:lnTo>
                <a:lnTo>
                  <a:pt x="1872996" y="1942338"/>
                </a:lnTo>
                <a:lnTo>
                  <a:pt x="1872996" y="1980438"/>
                </a:lnTo>
                <a:lnTo>
                  <a:pt x="1879854" y="1980438"/>
                </a:lnTo>
                <a:lnTo>
                  <a:pt x="1885950" y="1977389"/>
                </a:lnTo>
                <a:lnTo>
                  <a:pt x="1889760" y="1972056"/>
                </a:lnTo>
                <a:lnTo>
                  <a:pt x="1892808" y="1965959"/>
                </a:lnTo>
                <a:lnTo>
                  <a:pt x="1893570" y="1959102"/>
                </a:lnTo>
                <a:close/>
              </a:path>
              <a:path w="1893570" h="1980564">
                <a:moveTo>
                  <a:pt x="51175" y="1942338"/>
                </a:moveTo>
                <a:lnTo>
                  <a:pt x="20574" y="1942338"/>
                </a:lnTo>
                <a:lnTo>
                  <a:pt x="38100" y="1969770"/>
                </a:lnTo>
                <a:lnTo>
                  <a:pt x="51175" y="1942338"/>
                </a:lnTo>
                <a:close/>
              </a:path>
              <a:path w="1893570" h="1980564">
                <a:moveTo>
                  <a:pt x="1872996" y="1980438"/>
                </a:moveTo>
                <a:lnTo>
                  <a:pt x="1872996" y="1942338"/>
                </a:lnTo>
                <a:lnTo>
                  <a:pt x="1855470" y="1969770"/>
                </a:lnTo>
                <a:lnTo>
                  <a:pt x="1842394" y="1942338"/>
                </a:lnTo>
                <a:lnTo>
                  <a:pt x="51175" y="1942338"/>
                </a:lnTo>
                <a:lnTo>
                  <a:pt x="38100" y="1969770"/>
                </a:lnTo>
                <a:lnTo>
                  <a:pt x="20574" y="1942338"/>
                </a:lnTo>
                <a:lnTo>
                  <a:pt x="20574" y="1980438"/>
                </a:lnTo>
                <a:lnTo>
                  <a:pt x="1872996" y="1980438"/>
                </a:lnTo>
                <a:close/>
              </a:path>
              <a:path w="1893570" h="1980564">
                <a:moveTo>
                  <a:pt x="963929" y="27431"/>
                </a:moveTo>
                <a:lnTo>
                  <a:pt x="929639" y="27431"/>
                </a:lnTo>
                <a:lnTo>
                  <a:pt x="946785" y="63401"/>
                </a:lnTo>
                <a:lnTo>
                  <a:pt x="963929" y="27431"/>
                </a:lnTo>
                <a:close/>
              </a:path>
              <a:path w="1893570" h="1980564">
                <a:moveTo>
                  <a:pt x="946785" y="63401"/>
                </a:moveTo>
                <a:lnTo>
                  <a:pt x="929639" y="27431"/>
                </a:lnTo>
                <a:lnTo>
                  <a:pt x="929639" y="99370"/>
                </a:lnTo>
                <a:lnTo>
                  <a:pt x="946785" y="63401"/>
                </a:lnTo>
                <a:close/>
              </a:path>
              <a:path w="1893570" h="1980564">
                <a:moveTo>
                  <a:pt x="963929" y="99370"/>
                </a:moveTo>
                <a:lnTo>
                  <a:pt x="963929" y="27431"/>
                </a:lnTo>
                <a:lnTo>
                  <a:pt x="946785" y="63401"/>
                </a:lnTo>
                <a:lnTo>
                  <a:pt x="963929" y="99370"/>
                </a:lnTo>
                <a:close/>
              </a:path>
              <a:path w="1893570" h="1980564">
                <a:moveTo>
                  <a:pt x="1872996" y="1942338"/>
                </a:moveTo>
                <a:lnTo>
                  <a:pt x="1842394" y="1942338"/>
                </a:lnTo>
                <a:lnTo>
                  <a:pt x="1855470" y="1969770"/>
                </a:lnTo>
                <a:lnTo>
                  <a:pt x="1872996" y="1942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0101" y="3908297"/>
            <a:ext cx="2150745" cy="2254250"/>
          </a:xfrm>
          <a:custGeom>
            <a:avLst/>
            <a:gdLst/>
            <a:ahLst/>
            <a:cxnLst/>
            <a:rect l="l" t="t" r="r" b="b"/>
            <a:pathLst>
              <a:path w="2150745" h="2254250">
                <a:moveTo>
                  <a:pt x="2150364" y="2253996"/>
                </a:moveTo>
                <a:lnTo>
                  <a:pt x="1075181" y="0"/>
                </a:lnTo>
                <a:lnTo>
                  <a:pt x="0" y="2253996"/>
                </a:lnTo>
                <a:lnTo>
                  <a:pt x="2150364" y="2253996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19527" y="3888485"/>
            <a:ext cx="2190750" cy="2293620"/>
          </a:xfrm>
          <a:custGeom>
            <a:avLst/>
            <a:gdLst/>
            <a:ahLst/>
            <a:cxnLst/>
            <a:rect l="l" t="t" r="r" b="b"/>
            <a:pathLst>
              <a:path w="2190750" h="2293620">
                <a:moveTo>
                  <a:pt x="2190750" y="2278380"/>
                </a:moveTo>
                <a:lnTo>
                  <a:pt x="2190750" y="2271522"/>
                </a:lnTo>
                <a:lnTo>
                  <a:pt x="2188464" y="2265426"/>
                </a:lnTo>
                <a:lnTo>
                  <a:pt x="1113282" y="11430"/>
                </a:lnTo>
                <a:lnTo>
                  <a:pt x="1110233" y="4572"/>
                </a:lnTo>
                <a:lnTo>
                  <a:pt x="1103376" y="0"/>
                </a:lnTo>
                <a:lnTo>
                  <a:pt x="1088136" y="0"/>
                </a:lnTo>
                <a:lnTo>
                  <a:pt x="1081277" y="4572"/>
                </a:lnTo>
                <a:lnTo>
                  <a:pt x="1078230" y="11430"/>
                </a:lnTo>
                <a:lnTo>
                  <a:pt x="3048" y="2265426"/>
                </a:lnTo>
                <a:lnTo>
                  <a:pt x="0" y="2271522"/>
                </a:lnTo>
                <a:lnTo>
                  <a:pt x="762" y="2278380"/>
                </a:lnTo>
                <a:lnTo>
                  <a:pt x="4572" y="2284476"/>
                </a:lnTo>
                <a:lnTo>
                  <a:pt x="7620" y="2289810"/>
                </a:lnTo>
                <a:lnTo>
                  <a:pt x="13716" y="2293620"/>
                </a:lnTo>
                <a:lnTo>
                  <a:pt x="20574" y="2293620"/>
                </a:lnTo>
                <a:lnTo>
                  <a:pt x="20574" y="2254758"/>
                </a:lnTo>
                <a:lnTo>
                  <a:pt x="51185" y="2254758"/>
                </a:lnTo>
                <a:lnTo>
                  <a:pt x="1078230" y="101676"/>
                </a:lnTo>
                <a:lnTo>
                  <a:pt x="1078230" y="28194"/>
                </a:lnTo>
                <a:lnTo>
                  <a:pt x="1113282" y="28194"/>
                </a:lnTo>
                <a:lnTo>
                  <a:pt x="1113282" y="101676"/>
                </a:lnTo>
                <a:lnTo>
                  <a:pt x="2140326" y="2254758"/>
                </a:lnTo>
                <a:lnTo>
                  <a:pt x="2170938" y="2254758"/>
                </a:lnTo>
                <a:lnTo>
                  <a:pt x="2170938" y="2293620"/>
                </a:lnTo>
                <a:lnTo>
                  <a:pt x="2177796" y="2293620"/>
                </a:lnTo>
                <a:lnTo>
                  <a:pt x="2183892" y="2289810"/>
                </a:lnTo>
                <a:lnTo>
                  <a:pt x="2186940" y="2284476"/>
                </a:lnTo>
                <a:lnTo>
                  <a:pt x="2190750" y="2278380"/>
                </a:lnTo>
                <a:close/>
              </a:path>
              <a:path w="2190750" h="2293620">
                <a:moveTo>
                  <a:pt x="51185" y="2254758"/>
                </a:moveTo>
                <a:lnTo>
                  <a:pt x="20574" y="2254758"/>
                </a:lnTo>
                <a:lnTo>
                  <a:pt x="38100" y="2282190"/>
                </a:lnTo>
                <a:lnTo>
                  <a:pt x="51185" y="2254758"/>
                </a:lnTo>
                <a:close/>
              </a:path>
              <a:path w="2190750" h="2293620">
                <a:moveTo>
                  <a:pt x="2170938" y="2293620"/>
                </a:moveTo>
                <a:lnTo>
                  <a:pt x="2170938" y="2254758"/>
                </a:lnTo>
                <a:lnTo>
                  <a:pt x="2153412" y="2282190"/>
                </a:lnTo>
                <a:lnTo>
                  <a:pt x="2140326" y="2254758"/>
                </a:lnTo>
                <a:lnTo>
                  <a:pt x="51185" y="2254758"/>
                </a:lnTo>
                <a:lnTo>
                  <a:pt x="38100" y="2282190"/>
                </a:lnTo>
                <a:lnTo>
                  <a:pt x="20574" y="2254758"/>
                </a:lnTo>
                <a:lnTo>
                  <a:pt x="20574" y="2293620"/>
                </a:lnTo>
                <a:lnTo>
                  <a:pt x="2170938" y="2293620"/>
                </a:lnTo>
                <a:close/>
              </a:path>
              <a:path w="2190750" h="2293620">
                <a:moveTo>
                  <a:pt x="1113282" y="28194"/>
                </a:moveTo>
                <a:lnTo>
                  <a:pt x="1078230" y="28194"/>
                </a:lnTo>
                <a:lnTo>
                  <a:pt x="1095755" y="64935"/>
                </a:lnTo>
                <a:lnTo>
                  <a:pt x="1113282" y="28194"/>
                </a:lnTo>
                <a:close/>
              </a:path>
              <a:path w="2190750" h="2293620">
                <a:moveTo>
                  <a:pt x="1095755" y="64935"/>
                </a:moveTo>
                <a:lnTo>
                  <a:pt x="1078230" y="28194"/>
                </a:lnTo>
                <a:lnTo>
                  <a:pt x="1078230" y="101676"/>
                </a:lnTo>
                <a:lnTo>
                  <a:pt x="1095755" y="64935"/>
                </a:lnTo>
                <a:close/>
              </a:path>
              <a:path w="2190750" h="2293620">
                <a:moveTo>
                  <a:pt x="1113282" y="101676"/>
                </a:moveTo>
                <a:lnTo>
                  <a:pt x="1113282" y="28194"/>
                </a:lnTo>
                <a:lnTo>
                  <a:pt x="1095755" y="64935"/>
                </a:lnTo>
                <a:lnTo>
                  <a:pt x="1113282" y="101676"/>
                </a:lnTo>
                <a:close/>
              </a:path>
              <a:path w="2190750" h="2293620">
                <a:moveTo>
                  <a:pt x="2170938" y="2254758"/>
                </a:moveTo>
                <a:lnTo>
                  <a:pt x="2140326" y="2254758"/>
                </a:lnTo>
                <a:lnTo>
                  <a:pt x="2153412" y="2282190"/>
                </a:lnTo>
                <a:lnTo>
                  <a:pt x="2170938" y="22547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49596" y="3127248"/>
            <a:ext cx="1331595" cy="723900"/>
          </a:xfrm>
          <a:custGeom>
            <a:avLst/>
            <a:gdLst/>
            <a:ahLst/>
            <a:cxnLst/>
            <a:rect l="l" t="t" r="r" b="b"/>
            <a:pathLst>
              <a:path w="1331595" h="723900">
                <a:moveTo>
                  <a:pt x="1263841" y="681758"/>
                </a:moveTo>
                <a:lnTo>
                  <a:pt x="1244220" y="649981"/>
                </a:lnTo>
                <a:lnTo>
                  <a:pt x="17525" y="0"/>
                </a:lnTo>
                <a:lnTo>
                  <a:pt x="0" y="33527"/>
                </a:lnTo>
                <a:lnTo>
                  <a:pt x="1226230" y="683263"/>
                </a:lnTo>
                <a:lnTo>
                  <a:pt x="1263841" y="681758"/>
                </a:lnTo>
                <a:close/>
              </a:path>
              <a:path w="1331595" h="723900">
                <a:moveTo>
                  <a:pt x="1306068" y="718080"/>
                </a:moveTo>
                <a:lnTo>
                  <a:pt x="1306068" y="682751"/>
                </a:lnTo>
                <a:lnTo>
                  <a:pt x="1288542" y="716279"/>
                </a:lnTo>
                <a:lnTo>
                  <a:pt x="1226230" y="683263"/>
                </a:lnTo>
                <a:lnTo>
                  <a:pt x="1162812" y="685799"/>
                </a:lnTo>
                <a:lnTo>
                  <a:pt x="1144524" y="705611"/>
                </a:lnTo>
                <a:lnTo>
                  <a:pt x="1146559" y="713077"/>
                </a:lnTo>
                <a:lnTo>
                  <a:pt x="1151096" y="719042"/>
                </a:lnTo>
                <a:lnTo>
                  <a:pt x="1157489" y="722864"/>
                </a:lnTo>
                <a:lnTo>
                  <a:pt x="1165098" y="723899"/>
                </a:lnTo>
                <a:lnTo>
                  <a:pt x="1306068" y="718080"/>
                </a:lnTo>
                <a:close/>
              </a:path>
              <a:path w="1331595" h="723900">
                <a:moveTo>
                  <a:pt x="1331214" y="717041"/>
                </a:moveTo>
                <a:lnTo>
                  <a:pt x="1243584" y="576071"/>
                </a:lnTo>
                <a:lnTo>
                  <a:pt x="1238130" y="570404"/>
                </a:lnTo>
                <a:lnTo>
                  <a:pt x="1231392" y="567308"/>
                </a:lnTo>
                <a:lnTo>
                  <a:pt x="1224081" y="567070"/>
                </a:lnTo>
                <a:lnTo>
                  <a:pt x="1216914" y="569975"/>
                </a:lnTo>
                <a:lnTo>
                  <a:pt x="1211246" y="575095"/>
                </a:lnTo>
                <a:lnTo>
                  <a:pt x="1208151" y="581786"/>
                </a:lnTo>
                <a:lnTo>
                  <a:pt x="1207912" y="589049"/>
                </a:lnTo>
                <a:lnTo>
                  <a:pt x="1210818" y="595883"/>
                </a:lnTo>
                <a:lnTo>
                  <a:pt x="1244220" y="649981"/>
                </a:lnTo>
                <a:lnTo>
                  <a:pt x="1306068" y="682751"/>
                </a:lnTo>
                <a:lnTo>
                  <a:pt x="1306068" y="718080"/>
                </a:lnTo>
                <a:lnTo>
                  <a:pt x="1331214" y="717041"/>
                </a:lnTo>
                <a:close/>
              </a:path>
              <a:path w="1331595" h="723900">
                <a:moveTo>
                  <a:pt x="1296162" y="701702"/>
                </a:moveTo>
                <a:lnTo>
                  <a:pt x="1296162" y="680465"/>
                </a:lnTo>
                <a:lnTo>
                  <a:pt x="1280922" y="709421"/>
                </a:lnTo>
                <a:lnTo>
                  <a:pt x="1263841" y="681758"/>
                </a:lnTo>
                <a:lnTo>
                  <a:pt x="1226230" y="683263"/>
                </a:lnTo>
                <a:lnTo>
                  <a:pt x="1288542" y="716279"/>
                </a:lnTo>
                <a:lnTo>
                  <a:pt x="1296162" y="701702"/>
                </a:lnTo>
                <a:close/>
              </a:path>
              <a:path w="1331595" h="723900">
                <a:moveTo>
                  <a:pt x="1306068" y="682751"/>
                </a:moveTo>
                <a:lnTo>
                  <a:pt x="1244220" y="649981"/>
                </a:lnTo>
                <a:lnTo>
                  <a:pt x="1263841" y="681758"/>
                </a:lnTo>
                <a:lnTo>
                  <a:pt x="1296162" y="680465"/>
                </a:lnTo>
                <a:lnTo>
                  <a:pt x="1296162" y="701702"/>
                </a:lnTo>
                <a:lnTo>
                  <a:pt x="1306068" y="682751"/>
                </a:lnTo>
                <a:close/>
              </a:path>
              <a:path w="1331595" h="723900">
                <a:moveTo>
                  <a:pt x="1296162" y="680465"/>
                </a:moveTo>
                <a:lnTo>
                  <a:pt x="1263841" y="681758"/>
                </a:lnTo>
                <a:lnTo>
                  <a:pt x="1280922" y="709421"/>
                </a:lnTo>
                <a:lnTo>
                  <a:pt x="1296162" y="680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15284" y="3127248"/>
            <a:ext cx="1252855" cy="781050"/>
          </a:xfrm>
          <a:custGeom>
            <a:avLst/>
            <a:gdLst/>
            <a:ahLst/>
            <a:cxnLst/>
            <a:rect l="l" t="t" r="r" b="b"/>
            <a:pathLst>
              <a:path w="1252854" h="781050">
                <a:moveTo>
                  <a:pt x="114359" y="645116"/>
                </a:moveTo>
                <a:lnTo>
                  <a:pt x="113633" y="637889"/>
                </a:lnTo>
                <a:lnTo>
                  <a:pt x="110192" y="631376"/>
                </a:lnTo>
                <a:lnTo>
                  <a:pt x="104393" y="626363"/>
                </a:lnTo>
                <a:lnTo>
                  <a:pt x="97131" y="624018"/>
                </a:lnTo>
                <a:lnTo>
                  <a:pt x="89725" y="624744"/>
                </a:lnTo>
                <a:lnTo>
                  <a:pt x="83177" y="628185"/>
                </a:lnTo>
                <a:lnTo>
                  <a:pt x="78485" y="633983"/>
                </a:lnTo>
                <a:lnTo>
                  <a:pt x="0" y="781049"/>
                </a:lnTo>
                <a:lnTo>
                  <a:pt x="22097" y="780543"/>
                </a:lnTo>
                <a:lnTo>
                  <a:pt x="22097" y="744473"/>
                </a:lnTo>
                <a:lnTo>
                  <a:pt x="82788" y="707158"/>
                </a:lnTo>
                <a:lnTo>
                  <a:pt x="112013" y="652271"/>
                </a:lnTo>
                <a:lnTo>
                  <a:pt x="114359" y="645116"/>
                </a:lnTo>
                <a:close/>
              </a:path>
              <a:path w="1252854" h="781050">
                <a:moveTo>
                  <a:pt x="82788" y="707158"/>
                </a:moveTo>
                <a:lnTo>
                  <a:pt x="22097" y="744473"/>
                </a:lnTo>
                <a:lnTo>
                  <a:pt x="32003" y="760250"/>
                </a:lnTo>
                <a:lnTo>
                  <a:pt x="32003" y="741425"/>
                </a:lnTo>
                <a:lnTo>
                  <a:pt x="64943" y="740673"/>
                </a:lnTo>
                <a:lnTo>
                  <a:pt x="82788" y="707158"/>
                </a:lnTo>
                <a:close/>
              </a:path>
              <a:path w="1252854" h="781050">
                <a:moveTo>
                  <a:pt x="185165" y="757427"/>
                </a:moveTo>
                <a:lnTo>
                  <a:pt x="183249" y="749950"/>
                </a:lnTo>
                <a:lnTo>
                  <a:pt x="178974" y="743902"/>
                </a:lnTo>
                <a:lnTo>
                  <a:pt x="172843" y="739854"/>
                </a:lnTo>
                <a:lnTo>
                  <a:pt x="165353" y="738377"/>
                </a:lnTo>
                <a:lnTo>
                  <a:pt x="103541" y="739790"/>
                </a:lnTo>
                <a:lnTo>
                  <a:pt x="42671" y="777239"/>
                </a:lnTo>
                <a:lnTo>
                  <a:pt x="22097" y="744473"/>
                </a:lnTo>
                <a:lnTo>
                  <a:pt x="22097" y="780543"/>
                </a:lnTo>
                <a:lnTo>
                  <a:pt x="166115" y="777239"/>
                </a:lnTo>
                <a:lnTo>
                  <a:pt x="173593" y="775323"/>
                </a:lnTo>
                <a:lnTo>
                  <a:pt x="179641" y="771048"/>
                </a:lnTo>
                <a:lnTo>
                  <a:pt x="183689" y="764917"/>
                </a:lnTo>
                <a:lnTo>
                  <a:pt x="185165" y="757427"/>
                </a:lnTo>
                <a:close/>
              </a:path>
              <a:path w="1252854" h="781050">
                <a:moveTo>
                  <a:pt x="64943" y="740673"/>
                </a:moveTo>
                <a:lnTo>
                  <a:pt x="32003" y="741425"/>
                </a:lnTo>
                <a:lnTo>
                  <a:pt x="49529" y="769619"/>
                </a:lnTo>
                <a:lnTo>
                  <a:pt x="64943" y="740673"/>
                </a:lnTo>
                <a:close/>
              </a:path>
              <a:path w="1252854" h="781050">
                <a:moveTo>
                  <a:pt x="103541" y="739790"/>
                </a:moveTo>
                <a:lnTo>
                  <a:pt x="64943" y="740673"/>
                </a:lnTo>
                <a:lnTo>
                  <a:pt x="49529" y="769619"/>
                </a:lnTo>
                <a:lnTo>
                  <a:pt x="32003" y="741425"/>
                </a:lnTo>
                <a:lnTo>
                  <a:pt x="32003" y="760250"/>
                </a:lnTo>
                <a:lnTo>
                  <a:pt x="42671" y="777239"/>
                </a:lnTo>
                <a:lnTo>
                  <a:pt x="103541" y="739790"/>
                </a:lnTo>
                <a:close/>
              </a:path>
              <a:path w="1252854" h="781050">
                <a:moveTo>
                  <a:pt x="1252727" y="32765"/>
                </a:moveTo>
                <a:lnTo>
                  <a:pt x="1232915" y="0"/>
                </a:lnTo>
                <a:lnTo>
                  <a:pt x="82788" y="707158"/>
                </a:lnTo>
                <a:lnTo>
                  <a:pt x="64943" y="740673"/>
                </a:lnTo>
                <a:lnTo>
                  <a:pt x="103541" y="739790"/>
                </a:lnTo>
                <a:lnTo>
                  <a:pt x="1252727" y="32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4007" y="3845052"/>
            <a:ext cx="194310" cy="1942464"/>
          </a:xfrm>
          <a:custGeom>
            <a:avLst/>
            <a:gdLst/>
            <a:ahLst/>
            <a:cxnLst/>
            <a:rect l="l" t="t" r="r" b="b"/>
            <a:pathLst>
              <a:path w="194309" h="1942464">
                <a:moveTo>
                  <a:pt x="192786" y="173736"/>
                </a:moveTo>
                <a:lnTo>
                  <a:pt x="188975" y="166115"/>
                </a:lnTo>
                <a:lnTo>
                  <a:pt x="96012" y="0"/>
                </a:lnTo>
                <a:lnTo>
                  <a:pt x="3810" y="166877"/>
                </a:lnTo>
                <a:lnTo>
                  <a:pt x="0" y="174498"/>
                </a:lnTo>
                <a:lnTo>
                  <a:pt x="2286" y="183642"/>
                </a:lnTo>
                <a:lnTo>
                  <a:pt x="9906" y="188213"/>
                </a:lnTo>
                <a:lnTo>
                  <a:pt x="17525" y="192024"/>
                </a:lnTo>
                <a:lnTo>
                  <a:pt x="27432" y="189737"/>
                </a:lnTo>
                <a:lnTo>
                  <a:pt x="31242" y="182118"/>
                </a:lnTo>
                <a:lnTo>
                  <a:pt x="80772" y="92675"/>
                </a:lnTo>
                <a:lnTo>
                  <a:pt x="80772" y="32765"/>
                </a:lnTo>
                <a:lnTo>
                  <a:pt x="112014" y="32765"/>
                </a:lnTo>
                <a:lnTo>
                  <a:pt x="112014" y="93249"/>
                </a:lnTo>
                <a:lnTo>
                  <a:pt x="161544" y="181356"/>
                </a:lnTo>
                <a:lnTo>
                  <a:pt x="165413" y="186166"/>
                </a:lnTo>
                <a:lnTo>
                  <a:pt x="170783" y="188975"/>
                </a:lnTo>
                <a:lnTo>
                  <a:pt x="176867" y="189499"/>
                </a:lnTo>
                <a:lnTo>
                  <a:pt x="182880" y="187451"/>
                </a:lnTo>
                <a:lnTo>
                  <a:pt x="190500" y="183642"/>
                </a:lnTo>
                <a:lnTo>
                  <a:pt x="192786" y="173736"/>
                </a:lnTo>
                <a:close/>
              </a:path>
              <a:path w="194309" h="1942464">
                <a:moveTo>
                  <a:pt x="112014" y="93249"/>
                </a:moveTo>
                <a:lnTo>
                  <a:pt x="112014" y="32765"/>
                </a:lnTo>
                <a:lnTo>
                  <a:pt x="80772" y="32765"/>
                </a:lnTo>
                <a:lnTo>
                  <a:pt x="80772" y="92675"/>
                </a:lnTo>
                <a:lnTo>
                  <a:pt x="82296" y="89923"/>
                </a:lnTo>
                <a:lnTo>
                  <a:pt x="82296" y="40386"/>
                </a:lnTo>
                <a:lnTo>
                  <a:pt x="109727" y="40386"/>
                </a:lnTo>
                <a:lnTo>
                  <a:pt x="109727" y="89183"/>
                </a:lnTo>
                <a:lnTo>
                  <a:pt x="112014" y="93249"/>
                </a:lnTo>
                <a:close/>
              </a:path>
              <a:path w="194309" h="1942464">
                <a:moveTo>
                  <a:pt x="112014" y="127253"/>
                </a:moveTo>
                <a:lnTo>
                  <a:pt x="112014" y="93249"/>
                </a:lnTo>
                <a:lnTo>
                  <a:pt x="96115" y="64968"/>
                </a:lnTo>
                <a:lnTo>
                  <a:pt x="80772" y="92675"/>
                </a:lnTo>
                <a:lnTo>
                  <a:pt x="80772" y="127253"/>
                </a:lnTo>
                <a:lnTo>
                  <a:pt x="112014" y="127253"/>
                </a:lnTo>
                <a:close/>
              </a:path>
              <a:path w="194309" h="1942464">
                <a:moveTo>
                  <a:pt x="112014" y="252984"/>
                </a:moveTo>
                <a:lnTo>
                  <a:pt x="112014" y="158496"/>
                </a:lnTo>
                <a:lnTo>
                  <a:pt x="80772" y="158496"/>
                </a:lnTo>
                <a:lnTo>
                  <a:pt x="80772" y="252984"/>
                </a:lnTo>
                <a:lnTo>
                  <a:pt x="112014" y="252984"/>
                </a:lnTo>
                <a:close/>
              </a:path>
              <a:path w="194309" h="1942464">
                <a:moveTo>
                  <a:pt x="109727" y="40386"/>
                </a:moveTo>
                <a:lnTo>
                  <a:pt x="82296" y="40386"/>
                </a:lnTo>
                <a:lnTo>
                  <a:pt x="96115" y="64968"/>
                </a:lnTo>
                <a:lnTo>
                  <a:pt x="109727" y="40386"/>
                </a:lnTo>
                <a:close/>
              </a:path>
              <a:path w="194309" h="1942464">
                <a:moveTo>
                  <a:pt x="96115" y="64968"/>
                </a:moveTo>
                <a:lnTo>
                  <a:pt x="82296" y="40386"/>
                </a:lnTo>
                <a:lnTo>
                  <a:pt x="82296" y="89923"/>
                </a:lnTo>
                <a:lnTo>
                  <a:pt x="96115" y="64968"/>
                </a:lnTo>
                <a:close/>
              </a:path>
              <a:path w="194309" h="1942464">
                <a:moveTo>
                  <a:pt x="109727" y="89183"/>
                </a:moveTo>
                <a:lnTo>
                  <a:pt x="109727" y="40386"/>
                </a:lnTo>
                <a:lnTo>
                  <a:pt x="96115" y="64968"/>
                </a:lnTo>
                <a:lnTo>
                  <a:pt x="109727" y="89183"/>
                </a:lnTo>
                <a:close/>
              </a:path>
              <a:path w="194309" h="1942464">
                <a:moveTo>
                  <a:pt x="112014" y="378713"/>
                </a:moveTo>
                <a:lnTo>
                  <a:pt x="112014" y="284225"/>
                </a:lnTo>
                <a:lnTo>
                  <a:pt x="80772" y="284225"/>
                </a:lnTo>
                <a:lnTo>
                  <a:pt x="80772" y="378713"/>
                </a:lnTo>
                <a:lnTo>
                  <a:pt x="112014" y="378713"/>
                </a:lnTo>
                <a:close/>
              </a:path>
              <a:path w="194309" h="1942464">
                <a:moveTo>
                  <a:pt x="112775" y="504444"/>
                </a:moveTo>
                <a:lnTo>
                  <a:pt x="112014" y="409956"/>
                </a:lnTo>
                <a:lnTo>
                  <a:pt x="80772" y="409956"/>
                </a:lnTo>
                <a:lnTo>
                  <a:pt x="80772" y="504444"/>
                </a:lnTo>
                <a:lnTo>
                  <a:pt x="112775" y="504444"/>
                </a:lnTo>
                <a:close/>
              </a:path>
              <a:path w="194309" h="1942464">
                <a:moveTo>
                  <a:pt x="112775" y="630174"/>
                </a:moveTo>
                <a:lnTo>
                  <a:pt x="112775" y="535686"/>
                </a:lnTo>
                <a:lnTo>
                  <a:pt x="80772" y="535686"/>
                </a:lnTo>
                <a:lnTo>
                  <a:pt x="80772" y="630174"/>
                </a:lnTo>
                <a:lnTo>
                  <a:pt x="112775" y="630174"/>
                </a:lnTo>
                <a:close/>
              </a:path>
              <a:path w="194309" h="1942464">
                <a:moveTo>
                  <a:pt x="112776" y="755903"/>
                </a:moveTo>
                <a:lnTo>
                  <a:pt x="112776" y="661415"/>
                </a:lnTo>
                <a:lnTo>
                  <a:pt x="81534" y="661415"/>
                </a:lnTo>
                <a:lnTo>
                  <a:pt x="81534" y="755903"/>
                </a:lnTo>
                <a:lnTo>
                  <a:pt x="112776" y="755903"/>
                </a:lnTo>
                <a:close/>
              </a:path>
              <a:path w="194309" h="1942464">
                <a:moveTo>
                  <a:pt x="112776" y="881634"/>
                </a:moveTo>
                <a:lnTo>
                  <a:pt x="112776" y="787146"/>
                </a:lnTo>
                <a:lnTo>
                  <a:pt x="81534" y="787146"/>
                </a:lnTo>
                <a:lnTo>
                  <a:pt x="81534" y="881634"/>
                </a:lnTo>
                <a:lnTo>
                  <a:pt x="112776" y="881634"/>
                </a:lnTo>
                <a:close/>
              </a:path>
              <a:path w="194309" h="1942464">
                <a:moveTo>
                  <a:pt x="112776" y="1007363"/>
                </a:moveTo>
                <a:lnTo>
                  <a:pt x="112776" y="912876"/>
                </a:lnTo>
                <a:lnTo>
                  <a:pt x="81534" y="912876"/>
                </a:lnTo>
                <a:lnTo>
                  <a:pt x="81534" y="1007363"/>
                </a:lnTo>
                <a:lnTo>
                  <a:pt x="112776" y="1007363"/>
                </a:lnTo>
                <a:close/>
              </a:path>
              <a:path w="194309" h="1942464">
                <a:moveTo>
                  <a:pt x="112776" y="1133094"/>
                </a:moveTo>
                <a:lnTo>
                  <a:pt x="112776" y="1038606"/>
                </a:lnTo>
                <a:lnTo>
                  <a:pt x="81534" y="1038606"/>
                </a:lnTo>
                <a:lnTo>
                  <a:pt x="81534" y="1133094"/>
                </a:lnTo>
                <a:lnTo>
                  <a:pt x="112776" y="1133094"/>
                </a:lnTo>
                <a:close/>
              </a:path>
              <a:path w="194309" h="1942464">
                <a:moveTo>
                  <a:pt x="112776" y="1258824"/>
                </a:moveTo>
                <a:lnTo>
                  <a:pt x="112776" y="1164336"/>
                </a:lnTo>
                <a:lnTo>
                  <a:pt x="81534" y="1164336"/>
                </a:lnTo>
                <a:lnTo>
                  <a:pt x="81534" y="1258824"/>
                </a:lnTo>
                <a:lnTo>
                  <a:pt x="112776" y="1258824"/>
                </a:lnTo>
                <a:close/>
              </a:path>
              <a:path w="194309" h="1942464">
                <a:moveTo>
                  <a:pt x="113538" y="1384553"/>
                </a:moveTo>
                <a:lnTo>
                  <a:pt x="112775" y="1290065"/>
                </a:lnTo>
                <a:lnTo>
                  <a:pt x="81534" y="1290065"/>
                </a:lnTo>
                <a:lnTo>
                  <a:pt x="81534" y="1384553"/>
                </a:lnTo>
                <a:lnTo>
                  <a:pt x="113538" y="1384553"/>
                </a:lnTo>
                <a:close/>
              </a:path>
              <a:path w="194309" h="1942464">
                <a:moveTo>
                  <a:pt x="113538" y="1510284"/>
                </a:moveTo>
                <a:lnTo>
                  <a:pt x="113538" y="1415796"/>
                </a:lnTo>
                <a:lnTo>
                  <a:pt x="81534" y="1415796"/>
                </a:lnTo>
                <a:lnTo>
                  <a:pt x="82296" y="1510284"/>
                </a:lnTo>
                <a:lnTo>
                  <a:pt x="113538" y="1510284"/>
                </a:lnTo>
                <a:close/>
              </a:path>
              <a:path w="194309" h="1942464">
                <a:moveTo>
                  <a:pt x="113538" y="1636014"/>
                </a:moveTo>
                <a:lnTo>
                  <a:pt x="113538" y="1541526"/>
                </a:lnTo>
                <a:lnTo>
                  <a:pt x="82296" y="1541526"/>
                </a:lnTo>
                <a:lnTo>
                  <a:pt x="82296" y="1636014"/>
                </a:lnTo>
                <a:lnTo>
                  <a:pt x="113538" y="1636014"/>
                </a:lnTo>
                <a:close/>
              </a:path>
              <a:path w="194309" h="1942464">
                <a:moveTo>
                  <a:pt x="98231" y="1878064"/>
                </a:moveTo>
                <a:lnTo>
                  <a:pt x="32766" y="1760982"/>
                </a:lnTo>
                <a:lnTo>
                  <a:pt x="28956" y="1753362"/>
                </a:lnTo>
                <a:lnTo>
                  <a:pt x="19050" y="1751076"/>
                </a:lnTo>
                <a:lnTo>
                  <a:pt x="11430" y="1754886"/>
                </a:lnTo>
                <a:lnTo>
                  <a:pt x="3810" y="1759458"/>
                </a:lnTo>
                <a:lnTo>
                  <a:pt x="1524" y="1768602"/>
                </a:lnTo>
                <a:lnTo>
                  <a:pt x="5334" y="1776222"/>
                </a:lnTo>
                <a:lnTo>
                  <a:pt x="82296" y="1913744"/>
                </a:lnTo>
                <a:lnTo>
                  <a:pt x="82296" y="1887474"/>
                </a:lnTo>
                <a:lnTo>
                  <a:pt x="93021" y="1887474"/>
                </a:lnTo>
                <a:lnTo>
                  <a:pt x="98231" y="1878064"/>
                </a:lnTo>
                <a:close/>
              </a:path>
              <a:path w="194309" h="1942464">
                <a:moveTo>
                  <a:pt x="113538" y="1761744"/>
                </a:moveTo>
                <a:lnTo>
                  <a:pt x="113538" y="1667256"/>
                </a:lnTo>
                <a:lnTo>
                  <a:pt x="82296" y="1667256"/>
                </a:lnTo>
                <a:lnTo>
                  <a:pt x="82296" y="1761744"/>
                </a:lnTo>
                <a:lnTo>
                  <a:pt x="113538" y="1761744"/>
                </a:lnTo>
                <a:close/>
              </a:path>
              <a:path w="194309" h="1942464">
                <a:moveTo>
                  <a:pt x="113538" y="1850424"/>
                </a:moveTo>
                <a:lnTo>
                  <a:pt x="113538" y="1792986"/>
                </a:lnTo>
                <a:lnTo>
                  <a:pt x="82296" y="1792986"/>
                </a:lnTo>
                <a:lnTo>
                  <a:pt x="82296" y="1849564"/>
                </a:lnTo>
                <a:lnTo>
                  <a:pt x="98231" y="1878064"/>
                </a:lnTo>
                <a:lnTo>
                  <a:pt x="113538" y="1850424"/>
                </a:lnTo>
                <a:close/>
              </a:path>
              <a:path w="194309" h="1942464">
                <a:moveTo>
                  <a:pt x="93021" y="1887474"/>
                </a:moveTo>
                <a:lnTo>
                  <a:pt x="82296" y="1887474"/>
                </a:lnTo>
                <a:lnTo>
                  <a:pt x="82296" y="1913744"/>
                </a:lnTo>
                <a:lnTo>
                  <a:pt x="84582" y="1917829"/>
                </a:lnTo>
                <a:lnTo>
                  <a:pt x="84582" y="1902714"/>
                </a:lnTo>
                <a:lnTo>
                  <a:pt x="93021" y="1887474"/>
                </a:lnTo>
                <a:close/>
              </a:path>
              <a:path w="194309" h="1942464">
                <a:moveTo>
                  <a:pt x="112014" y="1902714"/>
                </a:moveTo>
                <a:lnTo>
                  <a:pt x="103492" y="1887474"/>
                </a:lnTo>
                <a:lnTo>
                  <a:pt x="93021" y="1887474"/>
                </a:lnTo>
                <a:lnTo>
                  <a:pt x="84582" y="1902714"/>
                </a:lnTo>
                <a:lnTo>
                  <a:pt x="112014" y="1902714"/>
                </a:lnTo>
                <a:close/>
              </a:path>
              <a:path w="194309" h="1942464">
                <a:moveTo>
                  <a:pt x="112014" y="1917626"/>
                </a:moveTo>
                <a:lnTo>
                  <a:pt x="112014" y="1902714"/>
                </a:lnTo>
                <a:lnTo>
                  <a:pt x="84582" y="1902714"/>
                </a:lnTo>
                <a:lnTo>
                  <a:pt x="84582" y="1917829"/>
                </a:lnTo>
                <a:lnTo>
                  <a:pt x="98298" y="1942338"/>
                </a:lnTo>
                <a:lnTo>
                  <a:pt x="112014" y="1917626"/>
                </a:lnTo>
                <a:close/>
              </a:path>
              <a:path w="194309" h="1942464">
                <a:moveTo>
                  <a:pt x="103492" y="1887474"/>
                </a:moveTo>
                <a:lnTo>
                  <a:pt x="98231" y="1878064"/>
                </a:lnTo>
                <a:lnTo>
                  <a:pt x="93021" y="1887474"/>
                </a:lnTo>
                <a:lnTo>
                  <a:pt x="103492" y="1887474"/>
                </a:lnTo>
                <a:close/>
              </a:path>
              <a:path w="194309" h="1942464">
                <a:moveTo>
                  <a:pt x="194310" y="1768602"/>
                </a:moveTo>
                <a:lnTo>
                  <a:pt x="192024" y="1759458"/>
                </a:lnTo>
                <a:lnTo>
                  <a:pt x="184403" y="1754886"/>
                </a:lnTo>
                <a:lnTo>
                  <a:pt x="176784" y="1751076"/>
                </a:lnTo>
                <a:lnTo>
                  <a:pt x="166877" y="1753362"/>
                </a:lnTo>
                <a:lnTo>
                  <a:pt x="163068" y="1760982"/>
                </a:lnTo>
                <a:lnTo>
                  <a:pt x="98231" y="1878064"/>
                </a:lnTo>
                <a:lnTo>
                  <a:pt x="103492" y="1887474"/>
                </a:lnTo>
                <a:lnTo>
                  <a:pt x="113538" y="1887474"/>
                </a:lnTo>
                <a:lnTo>
                  <a:pt x="113538" y="1914880"/>
                </a:lnTo>
                <a:lnTo>
                  <a:pt x="190500" y="1776222"/>
                </a:lnTo>
                <a:lnTo>
                  <a:pt x="194310" y="1768602"/>
                </a:lnTo>
                <a:close/>
              </a:path>
              <a:path w="194309" h="1942464">
                <a:moveTo>
                  <a:pt x="113538" y="1914880"/>
                </a:moveTo>
                <a:lnTo>
                  <a:pt x="113538" y="1887474"/>
                </a:lnTo>
                <a:lnTo>
                  <a:pt x="103492" y="1887474"/>
                </a:lnTo>
                <a:lnTo>
                  <a:pt x="112014" y="1902714"/>
                </a:lnTo>
                <a:lnTo>
                  <a:pt x="112014" y="1917626"/>
                </a:lnTo>
                <a:lnTo>
                  <a:pt x="113538" y="1914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30907" y="3909059"/>
            <a:ext cx="192405" cy="2254250"/>
          </a:xfrm>
          <a:custGeom>
            <a:avLst/>
            <a:gdLst/>
            <a:ahLst/>
            <a:cxnLst/>
            <a:rect l="l" t="t" r="r" b="b"/>
            <a:pathLst>
              <a:path w="192405" h="2254250">
                <a:moveTo>
                  <a:pt x="190261" y="172021"/>
                </a:moveTo>
                <a:lnTo>
                  <a:pt x="188214" y="166115"/>
                </a:lnTo>
                <a:lnTo>
                  <a:pt x="96012" y="0"/>
                </a:lnTo>
                <a:lnTo>
                  <a:pt x="3810" y="166115"/>
                </a:lnTo>
                <a:lnTo>
                  <a:pt x="0" y="173735"/>
                </a:lnTo>
                <a:lnTo>
                  <a:pt x="2286" y="183641"/>
                </a:lnTo>
                <a:lnTo>
                  <a:pt x="9906" y="187451"/>
                </a:lnTo>
                <a:lnTo>
                  <a:pt x="15918" y="189499"/>
                </a:lnTo>
                <a:lnTo>
                  <a:pt x="22002" y="188975"/>
                </a:lnTo>
                <a:lnTo>
                  <a:pt x="27372" y="186166"/>
                </a:lnTo>
                <a:lnTo>
                  <a:pt x="31242" y="181355"/>
                </a:lnTo>
                <a:lnTo>
                  <a:pt x="80010" y="93289"/>
                </a:lnTo>
                <a:lnTo>
                  <a:pt x="80010" y="32003"/>
                </a:lnTo>
                <a:lnTo>
                  <a:pt x="112014" y="32003"/>
                </a:lnTo>
                <a:lnTo>
                  <a:pt x="112014" y="93289"/>
                </a:lnTo>
                <a:lnTo>
                  <a:pt x="160782" y="181355"/>
                </a:lnTo>
                <a:lnTo>
                  <a:pt x="165354" y="188975"/>
                </a:lnTo>
                <a:lnTo>
                  <a:pt x="174498" y="191261"/>
                </a:lnTo>
                <a:lnTo>
                  <a:pt x="182118" y="187451"/>
                </a:lnTo>
                <a:lnTo>
                  <a:pt x="186928" y="183260"/>
                </a:lnTo>
                <a:lnTo>
                  <a:pt x="189738" y="177926"/>
                </a:lnTo>
                <a:lnTo>
                  <a:pt x="190261" y="172021"/>
                </a:lnTo>
                <a:close/>
              </a:path>
              <a:path w="192405" h="2254250">
                <a:moveTo>
                  <a:pt x="112014" y="93289"/>
                </a:moveTo>
                <a:lnTo>
                  <a:pt x="112014" y="32003"/>
                </a:lnTo>
                <a:lnTo>
                  <a:pt x="80010" y="32003"/>
                </a:lnTo>
                <a:lnTo>
                  <a:pt x="80497" y="92409"/>
                </a:lnTo>
                <a:lnTo>
                  <a:pt x="82296" y="89161"/>
                </a:lnTo>
                <a:lnTo>
                  <a:pt x="82296" y="39623"/>
                </a:lnTo>
                <a:lnTo>
                  <a:pt x="109728" y="39623"/>
                </a:lnTo>
                <a:lnTo>
                  <a:pt x="109728" y="89161"/>
                </a:lnTo>
                <a:lnTo>
                  <a:pt x="112014" y="93289"/>
                </a:lnTo>
                <a:close/>
              </a:path>
              <a:path w="192405" h="2254250">
                <a:moveTo>
                  <a:pt x="80497" y="92409"/>
                </a:moveTo>
                <a:lnTo>
                  <a:pt x="80010" y="32003"/>
                </a:lnTo>
                <a:lnTo>
                  <a:pt x="80010" y="93289"/>
                </a:lnTo>
                <a:lnTo>
                  <a:pt x="80497" y="92409"/>
                </a:lnTo>
                <a:close/>
              </a:path>
              <a:path w="192405" h="2254250">
                <a:moveTo>
                  <a:pt x="112014" y="126491"/>
                </a:moveTo>
                <a:lnTo>
                  <a:pt x="112014" y="93289"/>
                </a:lnTo>
                <a:lnTo>
                  <a:pt x="96012" y="64392"/>
                </a:lnTo>
                <a:lnTo>
                  <a:pt x="80497" y="92409"/>
                </a:lnTo>
                <a:lnTo>
                  <a:pt x="80772" y="126491"/>
                </a:lnTo>
                <a:lnTo>
                  <a:pt x="112014" y="126491"/>
                </a:lnTo>
                <a:close/>
              </a:path>
              <a:path w="192405" h="2254250">
                <a:moveTo>
                  <a:pt x="112014" y="252221"/>
                </a:moveTo>
                <a:lnTo>
                  <a:pt x="112014" y="157733"/>
                </a:lnTo>
                <a:lnTo>
                  <a:pt x="80772" y="157733"/>
                </a:lnTo>
                <a:lnTo>
                  <a:pt x="80772" y="252221"/>
                </a:lnTo>
                <a:lnTo>
                  <a:pt x="112014" y="252221"/>
                </a:lnTo>
                <a:close/>
              </a:path>
              <a:path w="192405" h="2254250">
                <a:moveTo>
                  <a:pt x="109728" y="39623"/>
                </a:moveTo>
                <a:lnTo>
                  <a:pt x="82296" y="39623"/>
                </a:lnTo>
                <a:lnTo>
                  <a:pt x="96012" y="64392"/>
                </a:lnTo>
                <a:lnTo>
                  <a:pt x="109728" y="39623"/>
                </a:lnTo>
                <a:close/>
              </a:path>
              <a:path w="192405" h="2254250">
                <a:moveTo>
                  <a:pt x="96012" y="64392"/>
                </a:moveTo>
                <a:lnTo>
                  <a:pt x="82296" y="39623"/>
                </a:lnTo>
                <a:lnTo>
                  <a:pt x="82296" y="89161"/>
                </a:lnTo>
                <a:lnTo>
                  <a:pt x="96012" y="64392"/>
                </a:lnTo>
                <a:close/>
              </a:path>
              <a:path w="192405" h="2254250">
                <a:moveTo>
                  <a:pt x="109728" y="89161"/>
                </a:moveTo>
                <a:lnTo>
                  <a:pt x="109728" y="39623"/>
                </a:lnTo>
                <a:lnTo>
                  <a:pt x="96012" y="64392"/>
                </a:lnTo>
                <a:lnTo>
                  <a:pt x="109728" y="89161"/>
                </a:lnTo>
                <a:close/>
              </a:path>
              <a:path w="192405" h="2254250">
                <a:moveTo>
                  <a:pt x="112014" y="377951"/>
                </a:moveTo>
                <a:lnTo>
                  <a:pt x="112014" y="283463"/>
                </a:lnTo>
                <a:lnTo>
                  <a:pt x="80772" y="283463"/>
                </a:lnTo>
                <a:lnTo>
                  <a:pt x="80772" y="377951"/>
                </a:lnTo>
                <a:lnTo>
                  <a:pt x="112014" y="377951"/>
                </a:lnTo>
                <a:close/>
              </a:path>
              <a:path w="192405" h="2254250">
                <a:moveTo>
                  <a:pt x="112014" y="503681"/>
                </a:moveTo>
                <a:lnTo>
                  <a:pt x="112014" y="409193"/>
                </a:lnTo>
                <a:lnTo>
                  <a:pt x="80772" y="409193"/>
                </a:lnTo>
                <a:lnTo>
                  <a:pt x="80772" y="503681"/>
                </a:lnTo>
                <a:lnTo>
                  <a:pt x="112014" y="503681"/>
                </a:lnTo>
                <a:close/>
              </a:path>
              <a:path w="192405" h="2254250">
                <a:moveTo>
                  <a:pt x="112014" y="629411"/>
                </a:moveTo>
                <a:lnTo>
                  <a:pt x="112014" y="534923"/>
                </a:lnTo>
                <a:lnTo>
                  <a:pt x="80772" y="534923"/>
                </a:lnTo>
                <a:lnTo>
                  <a:pt x="80772" y="629411"/>
                </a:lnTo>
                <a:lnTo>
                  <a:pt x="112014" y="629411"/>
                </a:lnTo>
                <a:close/>
              </a:path>
              <a:path w="192405" h="2254250">
                <a:moveTo>
                  <a:pt x="112014" y="755141"/>
                </a:moveTo>
                <a:lnTo>
                  <a:pt x="112014" y="660653"/>
                </a:lnTo>
                <a:lnTo>
                  <a:pt x="80772" y="660653"/>
                </a:lnTo>
                <a:lnTo>
                  <a:pt x="80772" y="755141"/>
                </a:lnTo>
                <a:lnTo>
                  <a:pt x="112014" y="755141"/>
                </a:lnTo>
                <a:close/>
              </a:path>
              <a:path w="192405" h="2254250">
                <a:moveTo>
                  <a:pt x="112776" y="880871"/>
                </a:moveTo>
                <a:lnTo>
                  <a:pt x="112014" y="786383"/>
                </a:lnTo>
                <a:lnTo>
                  <a:pt x="80772" y="786383"/>
                </a:lnTo>
                <a:lnTo>
                  <a:pt x="80772" y="880871"/>
                </a:lnTo>
                <a:lnTo>
                  <a:pt x="112776" y="880871"/>
                </a:lnTo>
                <a:close/>
              </a:path>
              <a:path w="192405" h="2254250">
                <a:moveTo>
                  <a:pt x="112776" y="1006601"/>
                </a:moveTo>
                <a:lnTo>
                  <a:pt x="112776" y="912113"/>
                </a:lnTo>
                <a:lnTo>
                  <a:pt x="80772" y="912113"/>
                </a:lnTo>
                <a:lnTo>
                  <a:pt x="80772" y="1006601"/>
                </a:lnTo>
                <a:lnTo>
                  <a:pt x="112776" y="1006601"/>
                </a:lnTo>
                <a:close/>
              </a:path>
              <a:path w="192405" h="2254250">
                <a:moveTo>
                  <a:pt x="112776" y="1132331"/>
                </a:moveTo>
                <a:lnTo>
                  <a:pt x="112776" y="1037843"/>
                </a:lnTo>
                <a:lnTo>
                  <a:pt x="81534" y="1037843"/>
                </a:lnTo>
                <a:lnTo>
                  <a:pt x="81534" y="1132331"/>
                </a:lnTo>
                <a:lnTo>
                  <a:pt x="112776" y="1132331"/>
                </a:lnTo>
                <a:close/>
              </a:path>
              <a:path w="192405" h="2254250">
                <a:moveTo>
                  <a:pt x="112776" y="1258061"/>
                </a:moveTo>
                <a:lnTo>
                  <a:pt x="112776" y="1163573"/>
                </a:lnTo>
                <a:lnTo>
                  <a:pt x="81534" y="1163573"/>
                </a:lnTo>
                <a:lnTo>
                  <a:pt x="81534" y="1258061"/>
                </a:lnTo>
                <a:lnTo>
                  <a:pt x="112776" y="1258061"/>
                </a:lnTo>
                <a:close/>
              </a:path>
              <a:path w="192405" h="2254250">
                <a:moveTo>
                  <a:pt x="112776" y="1383791"/>
                </a:moveTo>
                <a:lnTo>
                  <a:pt x="112776" y="1289303"/>
                </a:lnTo>
                <a:lnTo>
                  <a:pt x="81534" y="1289303"/>
                </a:lnTo>
                <a:lnTo>
                  <a:pt x="81534" y="1383791"/>
                </a:lnTo>
                <a:lnTo>
                  <a:pt x="112776" y="1383791"/>
                </a:lnTo>
                <a:close/>
              </a:path>
              <a:path w="192405" h="2254250">
                <a:moveTo>
                  <a:pt x="112776" y="1509521"/>
                </a:moveTo>
                <a:lnTo>
                  <a:pt x="112776" y="1415033"/>
                </a:lnTo>
                <a:lnTo>
                  <a:pt x="81534" y="1415033"/>
                </a:lnTo>
                <a:lnTo>
                  <a:pt x="81534" y="1509521"/>
                </a:lnTo>
                <a:lnTo>
                  <a:pt x="112776" y="1509521"/>
                </a:lnTo>
                <a:close/>
              </a:path>
              <a:path w="192405" h="2254250">
                <a:moveTo>
                  <a:pt x="112776" y="1635252"/>
                </a:moveTo>
                <a:lnTo>
                  <a:pt x="112776" y="1540763"/>
                </a:lnTo>
                <a:lnTo>
                  <a:pt x="81534" y="1540763"/>
                </a:lnTo>
                <a:lnTo>
                  <a:pt x="81534" y="1635252"/>
                </a:lnTo>
                <a:lnTo>
                  <a:pt x="112776" y="1635252"/>
                </a:lnTo>
                <a:close/>
              </a:path>
              <a:path w="192405" h="2254250">
                <a:moveTo>
                  <a:pt x="112776" y="1760981"/>
                </a:moveTo>
                <a:lnTo>
                  <a:pt x="112776" y="1666493"/>
                </a:lnTo>
                <a:lnTo>
                  <a:pt x="81534" y="1666493"/>
                </a:lnTo>
                <a:lnTo>
                  <a:pt x="81534" y="1760981"/>
                </a:lnTo>
                <a:lnTo>
                  <a:pt x="112776" y="1760981"/>
                </a:lnTo>
                <a:close/>
              </a:path>
              <a:path w="192405" h="2254250">
                <a:moveTo>
                  <a:pt x="113538" y="1886711"/>
                </a:moveTo>
                <a:lnTo>
                  <a:pt x="113538" y="1792223"/>
                </a:lnTo>
                <a:lnTo>
                  <a:pt x="81534" y="1792223"/>
                </a:lnTo>
                <a:lnTo>
                  <a:pt x="81534" y="1886711"/>
                </a:lnTo>
                <a:lnTo>
                  <a:pt x="113538" y="1886711"/>
                </a:lnTo>
                <a:close/>
              </a:path>
              <a:path w="192405" h="2254250">
                <a:moveTo>
                  <a:pt x="113538" y="2012441"/>
                </a:moveTo>
                <a:lnTo>
                  <a:pt x="113538" y="1917953"/>
                </a:lnTo>
                <a:lnTo>
                  <a:pt x="81534" y="1917953"/>
                </a:lnTo>
                <a:lnTo>
                  <a:pt x="81534" y="2012441"/>
                </a:lnTo>
                <a:lnTo>
                  <a:pt x="113538" y="2012441"/>
                </a:lnTo>
                <a:close/>
              </a:path>
              <a:path w="192405" h="2254250">
                <a:moveTo>
                  <a:pt x="86355" y="2169414"/>
                </a:moveTo>
                <a:lnTo>
                  <a:pt x="32766" y="2072639"/>
                </a:lnTo>
                <a:lnTo>
                  <a:pt x="28956" y="2065020"/>
                </a:lnTo>
                <a:lnTo>
                  <a:pt x="19050" y="2062733"/>
                </a:lnTo>
                <a:lnTo>
                  <a:pt x="11430" y="2066543"/>
                </a:lnTo>
                <a:lnTo>
                  <a:pt x="6619" y="2070842"/>
                </a:lnTo>
                <a:lnTo>
                  <a:pt x="3810" y="2076354"/>
                </a:lnTo>
                <a:lnTo>
                  <a:pt x="3286" y="2082295"/>
                </a:lnTo>
                <a:lnTo>
                  <a:pt x="5334" y="2087879"/>
                </a:lnTo>
                <a:lnTo>
                  <a:pt x="82296" y="2226538"/>
                </a:lnTo>
                <a:lnTo>
                  <a:pt x="82296" y="2169414"/>
                </a:lnTo>
                <a:lnTo>
                  <a:pt x="86355" y="2169414"/>
                </a:lnTo>
                <a:close/>
              </a:path>
              <a:path w="192405" h="2254250">
                <a:moveTo>
                  <a:pt x="113538" y="2138172"/>
                </a:moveTo>
                <a:lnTo>
                  <a:pt x="113538" y="2043683"/>
                </a:lnTo>
                <a:lnTo>
                  <a:pt x="82296" y="2043683"/>
                </a:lnTo>
                <a:lnTo>
                  <a:pt x="82296" y="2138172"/>
                </a:lnTo>
                <a:lnTo>
                  <a:pt x="113538" y="2138172"/>
                </a:lnTo>
                <a:close/>
              </a:path>
              <a:path w="192405" h="2254250">
                <a:moveTo>
                  <a:pt x="97536" y="2189603"/>
                </a:moveTo>
                <a:lnTo>
                  <a:pt x="86355" y="2169414"/>
                </a:lnTo>
                <a:lnTo>
                  <a:pt x="82296" y="2169414"/>
                </a:lnTo>
                <a:lnTo>
                  <a:pt x="82296" y="2221991"/>
                </a:lnTo>
                <a:lnTo>
                  <a:pt x="83820" y="2221991"/>
                </a:lnTo>
                <a:lnTo>
                  <a:pt x="83820" y="2214372"/>
                </a:lnTo>
                <a:lnTo>
                  <a:pt x="97536" y="2189603"/>
                </a:lnTo>
                <a:close/>
              </a:path>
              <a:path w="192405" h="2254250">
                <a:moveTo>
                  <a:pt x="113538" y="2225165"/>
                </a:moveTo>
                <a:lnTo>
                  <a:pt x="113538" y="2221991"/>
                </a:lnTo>
                <a:lnTo>
                  <a:pt x="82296" y="2221991"/>
                </a:lnTo>
                <a:lnTo>
                  <a:pt x="82296" y="2226538"/>
                </a:lnTo>
                <a:lnTo>
                  <a:pt x="97536" y="2253996"/>
                </a:lnTo>
                <a:lnTo>
                  <a:pt x="113538" y="2225165"/>
                </a:lnTo>
                <a:close/>
              </a:path>
              <a:path w="192405" h="2254250">
                <a:moveTo>
                  <a:pt x="111252" y="2214372"/>
                </a:moveTo>
                <a:lnTo>
                  <a:pt x="97536" y="2189603"/>
                </a:lnTo>
                <a:lnTo>
                  <a:pt x="83820" y="2214372"/>
                </a:lnTo>
                <a:lnTo>
                  <a:pt x="111252" y="2214372"/>
                </a:lnTo>
                <a:close/>
              </a:path>
              <a:path w="192405" h="2254250">
                <a:moveTo>
                  <a:pt x="111252" y="2221991"/>
                </a:moveTo>
                <a:lnTo>
                  <a:pt x="111252" y="2214372"/>
                </a:lnTo>
                <a:lnTo>
                  <a:pt x="83820" y="2214372"/>
                </a:lnTo>
                <a:lnTo>
                  <a:pt x="83820" y="2221991"/>
                </a:lnTo>
                <a:lnTo>
                  <a:pt x="111252" y="2221991"/>
                </a:lnTo>
                <a:close/>
              </a:path>
              <a:path w="192405" h="2254250">
                <a:moveTo>
                  <a:pt x="108716" y="2169414"/>
                </a:moveTo>
                <a:lnTo>
                  <a:pt x="86355" y="2169414"/>
                </a:lnTo>
                <a:lnTo>
                  <a:pt x="97536" y="2189603"/>
                </a:lnTo>
                <a:lnTo>
                  <a:pt x="108716" y="2169414"/>
                </a:lnTo>
                <a:close/>
              </a:path>
              <a:path w="192405" h="2254250">
                <a:moveTo>
                  <a:pt x="113538" y="2221991"/>
                </a:moveTo>
                <a:lnTo>
                  <a:pt x="113538" y="2169414"/>
                </a:lnTo>
                <a:lnTo>
                  <a:pt x="108716" y="2169414"/>
                </a:lnTo>
                <a:lnTo>
                  <a:pt x="97536" y="2189603"/>
                </a:lnTo>
                <a:lnTo>
                  <a:pt x="111252" y="2214372"/>
                </a:lnTo>
                <a:lnTo>
                  <a:pt x="111252" y="2221991"/>
                </a:lnTo>
                <a:lnTo>
                  <a:pt x="113538" y="2221991"/>
                </a:lnTo>
                <a:close/>
              </a:path>
              <a:path w="192405" h="2254250">
                <a:moveTo>
                  <a:pt x="191785" y="2081974"/>
                </a:moveTo>
                <a:lnTo>
                  <a:pt x="191262" y="2076068"/>
                </a:lnTo>
                <a:lnTo>
                  <a:pt x="188452" y="2070734"/>
                </a:lnTo>
                <a:lnTo>
                  <a:pt x="183642" y="2066543"/>
                </a:lnTo>
                <a:lnTo>
                  <a:pt x="176022" y="2062733"/>
                </a:lnTo>
                <a:lnTo>
                  <a:pt x="166878" y="2065020"/>
                </a:lnTo>
                <a:lnTo>
                  <a:pt x="162306" y="2072639"/>
                </a:lnTo>
                <a:lnTo>
                  <a:pt x="108716" y="2169414"/>
                </a:lnTo>
                <a:lnTo>
                  <a:pt x="113538" y="2169414"/>
                </a:lnTo>
                <a:lnTo>
                  <a:pt x="113538" y="2225165"/>
                </a:lnTo>
                <a:lnTo>
                  <a:pt x="189738" y="2087879"/>
                </a:lnTo>
                <a:lnTo>
                  <a:pt x="191785" y="2081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70557" y="4631182"/>
            <a:ext cx="26543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b="1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3225" y="4487151"/>
            <a:ext cx="62928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b="1" spc="10" dirty="0">
                <a:solidFill>
                  <a:srgbClr val="800080"/>
                </a:solidFill>
                <a:latin typeface="Calibri"/>
                <a:cs typeface="Calibri"/>
              </a:rPr>
              <a:t>h</a:t>
            </a:r>
            <a:r>
              <a:rPr sz="3500" b="1" spc="5" dirty="0">
                <a:solidFill>
                  <a:srgbClr val="800080"/>
                </a:solidFill>
                <a:latin typeface="Calibri"/>
                <a:cs typeface="Calibri"/>
              </a:rPr>
              <a:t>‐</a:t>
            </a:r>
            <a:r>
              <a:rPr sz="3500" b="1" spc="10" dirty="0">
                <a:solidFill>
                  <a:srgbClr val="800080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35709"/>
            <a:ext cx="179070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dirty="0">
                <a:solidFill>
                  <a:srgbClr val="800080"/>
                </a:solidFill>
                <a:latin typeface="Calibri"/>
                <a:cs typeface="Calibri"/>
              </a:rPr>
              <a:t>insert(37)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241" y="2338832"/>
            <a:ext cx="232664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5" dirty="0">
                <a:solidFill>
                  <a:srgbClr val="C0504D"/>
                </a:solidFill>
                <a:latin typeface="Calibri"/>
                <a:cs typeface="Calibri"/>
              </a:rPr>
              <a:t>Initially</a:t>
            </a:r>
            <a:r>
              <a:rPr sz="2650" spc="-10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solidFill>
                  <a:srgbClr val="C0504D"/>
                </a:solidFill>
                <a:latin typeface="Calibri"/>
                <a:cs typeface="Calibri"/>
              </a:rPr>
              <a:t>balanced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275" y="3224242"/>
            <a:ext cx="1990089" cy="147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800"/>
              </a:lnSpc>
            </a:pPr>
            <a:r>
              <a:rPr sz="2600" spc="15" dirty="0">
                <a:solidFill>
                  <a:srgbClr val="C0504D"/>
                </a:solidFill>
                <a:latin typeface="Calibri"/>
                <a:cs typeface="Calibri"/>
              </a:rPr>
              <a:t>But no </a:t>
            </a:r>
            <a:r>
              <a:rPr sz="2600" spc="10" dirty="0">
                <a:solidFill>
                  <a:srgbClr val="C0504D"/>
                </a:solidFill>
                <a:latin typeface="Calibri"/>
                <a:cs typeface="Calibri"/>
              </a:rPr>
              <a:t>longer  balanced </a:t>
            </a:r>
            <a:r>
              <a:rPr sz="2600" dirty="0">
                <a:solidFill>
                  <a:srgbClr val="C0504D"/>
                </a:solidFill>
                <a:latin typeface="Calibri"/>
                <a:cs typeface="Calibri"/>
              </a:rPr>
              <a:t>after  </a:t>
            </a:r>
            <a:r>
              <a:rPr sz="2600" spc="10" dirty="0">
                <a:solidFill>
                  <a:srgbClr val="C0504D"/>
                </a:solidFill>
                <a:latin typeface="Calibri"/>
                <a:cs typeface="Calibri"/>
              </a:rPr>
              <a:t>Inserting</a:t>
            </a:r>
            <a:r>
              <a:rPr sz="2600" spc="-8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600" spc="20" dirty="0">
                <a:solidFill>
                  <a:srgbClr val="C0504D"/>
                </a:solidFill>
                <a:latin typeface="Calibri"/>
                <a:cs typeface="Calibri"/>
              </a:rPr>
              <a:t>37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275" y="5242267"/>
            <a:ext cx="263588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0" dirty="0">
                <a:solidFill>
                  <a:srgbClr val="C0504D"/>
                </a:solidFill>
                <a:latin typeface="Calibri"/>
                <a:cs typeface="Calibri"/>
              </a:rPr>
              <a:t>Need </a:t>
            </a:r>
            <a:r>
              <a:rPr sz="2600" dirty="0">
                <a:solidFill>
                  <a:srgbClr val="C0504D"/>
                </a:solidFill>
                <a:latin typeface="Calibri"/>
                <a:cs typeface="Calibri"/>
              </a:rPr>
              <a:t>to</a:t>
            </a:r>
            <a:r>
              <a:rPr sz="2600" spc="-6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C0504D"/>
                </a:solidFill>
                <a:latin typeface="Calibri"/>
                <a:cs typeface="Calibri"/>
              </a:rPr>
              <a:t>rebalance!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241" y="6207709"/>
            <a:ext cx="131699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solidFill>
                  <a:srgbClr val="C0504D"/>
                </a:solidFill>
                <a:latin typeface="Calibri"/>
                <a:cs typeface="Calibri"/>
              </a:rPr>
              <a:t>But</a:t>
            </a:r>
            <a:r>
              <a:rPr sz="2600" spc="-9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600" spc="15" dirty="0">
                <a:solidFill>
                  <a:srgbClr val="C0504D"/>
                </a:solidFill>
                <a:latin typeface="Calibri"/>
                <a:cs typeface="Calibri"/>
              </a:rPr>
              <a:t>how?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Insertion </a:t>
            </a:r>
            <a:r>
              <a:rPr spc="-30" dirty="0"/>
              <a:t>to </a:t>
            </a:r>
            <a:r>
              <a:rPr spc="-5" dirty="0"/>
              <a:t>an </a:t>
            </a:r>
            <a:r>
              <a:rPr spc="-80" dirty="0"/>
              <a:t>AVL</a:t>
            </a:r>
            <a:r>
              <a:rPr spc="10" dirty="0"/>
              <a:t> </a:t>
            </a:r>
            <a:r>
              <a:rPr spc="-100" dirty="0"/>
              <a:t>Tree</a:t>
            </a:r>
          </a:p>
        </p:txBody>
      </p:sp>
      <p:sp>
        <p:nvSpPr>
          <p:cNvPr id="8" name="object 8"/>
          <p:cNvSpPr/>
          <p:nvPr/>
        </p:nvSpPr>
        <p:spPr>
          <a:xfrm>
            <a:off x="3192017" y="1287208"/>
            <a:ext cx="6079998" cy="5811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16955" y="1377441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45128" y="254177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84033" y="254177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4047" y="37137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5114" y="372516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27908" y="3703065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51545" y="372516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29097" y="515010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55306" y="5229352"/>
            <a:ext cx="148018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0610" algn="l"/>
              </a:tabLst>
            </a:pPr>
            <a:r>
              <a:rPr sz="3050" spc="10" dirty="0">
                <a:latin typeface="Calibri"/>
                <a:cs typeface="Calibri"/>
              </a:rPr>
              <a:t>72	99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57398" y="6496558"/>
            <a:ext cx="3942715" cy="1138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20725" algn="r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37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5"/>
              </a:spcBef>
            </a:pPr>
            <a:r>
              <a:rPr sz="1950" dirty="0">
                <a:latin typeface="Calibri"/>
                <a:cs typeface="Calibri"/>
              </a:rPr>
              <a:t>“Infinite </a:t>
            </a:r>
            <a:r>
              <a:rPr sz="1950" spc="5" dirty="0">
                <a:latin typeface="Calibri"/>
                <a:cs typeface="Calibri"/>
              </a:rPr>
              <a:t>more” </a:t>
            </a:r>
            <a:r>
              <a:rPr sz="1950" dirty="0">
                <a:latin typeface="Calibri"/>
                <a:cs typeface="Calibri"/>
              </a:rPr>
              <a:t>examples </a:t>
            </a:r>
            <a:r>
              <a:rPr sz="1950" spc="10" dirty="0">
                <a:latin typeface="Calibri"/>
                <a:cs typeface="Calibri"/>
              </a:rPr>
              <a:t>in</a:t>
            </a:r>
            <a:r>
              <a:rPr sz="1950" spc="6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VisuAlgo…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5285232"/>
            <a:ext cx="9377045" cy="219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20" dirty="0">
                <a:latin typeface="Calibri"/>
                <a:cs typeface="Calibri"/>
              </a:rPr>
              <a:t>Rotations </a:t>
            </a:r>
            <a:r>
              <a:rPr sz="3300" spc="-15" dirty="0">
                <a:latin typeface="Calibri"/>
                <a:cs typeface="Calibri"/>
              </a:rPr>
              <a:t>maintain </a:t>
            </a:r>
            <a:r>
              <a:rPr sz="3300" spc="-10" dirty="0">
                <a:latin typeface="Calibri"/>
                <a:cs typeface="Calibri"/>
              </a:rPr>
              <a:t>ordering </a:t>
            </a:r>
            <a:r>
              <a:rPr sz="3300" spc="-5" dirty="0">
                <a:latin typeface="Calibri"/>
                <a:cs typeface="Calibri"/>
              </a:rPr>
              <a:t>of</a:t>
            </a:r>
            <a:r>
              <a:rPr sz="3300" spc="-10" dirty="0">
                <a:latin typeface="Calibri"/>
                <a:cs typeface="Calibri"/>
              </a:rPr>
              <a:t> </a:t>
            </a:r>
            <a:r>
              <a:rPr sz="3300" spc="-40" dirty="0">
                <a:latin typeface="Calibri"/>
                <a:cs typeface="Calibri"/>
              </a:rPr>
              <a:t>keys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3300" dirty="0">
                <a:latin typeface="Symbol"/>
                <a:cs typeface="Symbol"/>
              </a:rPr>
              <a:t></a:t>
            </a:r>
            <a:r>
              <a:rPr sz="3300" dirty="0">
                <a:latin typeface="Times New Roman"/>
                <a:cs typeface="Times New Roman"/>
              </a:rPr>
              <a:t> </a:t>
            </a:r>
            <a:r>
              <a:rPr sz="3300" spc="-15" dirty="0">
                <a:latin typeface="Calibri"/>
                <a:cs typeface="Calibri"/>
              </a:rPr>
              <a:t>Maintains </a:t>
            </a:r>
            <a:r>
              <a:rPr sz="3300" spc="-10" dirty="0">
                <a:latin typeface="Calibri"/>
                <a:cs typeface="Calibri"/>
              </a:rPr>
              <a:t>BST </a:t>
            </a:r>
            <a:r>
              <a:rPr sz="3300" spc="-15" dirty="0">
                <a:latin typeface="Calibri"/>
                <a:cs typeface="Calibri"/>
              </a:rPr>
              <a:t>property </a:t>
            </a:r>
            <a:r>
              <a:rPr sz="3050" i="1" spc="10" dirty="0">
                <a:latin typeface="Calibri"/>
                <a:cs typeface="Calibri"/>
              </a:rPr>
              <a:t>(see </a:t>
            </a:r>
            <a:r>
              <a:rPr sz="3050" i="1" spc="-5" dirty="0">
                <a:latin typeface="Calibri"/>
                <a:cs typeface="Calibri"/>
              </a:rPr>
              <a:t>vertex </a:t>
            </a:r>
            <a:r>
              <a:rPr sz="3050" i="1" spc="15" dirty="0">
                <a:latin typeface="Calibri"/>
                <a:cs typeface="Calibri"/>
              </a:rPr>
              <a:t>B </a:t>
            </a:r>
            <a:r>
              <a:rPr sz="3050" i="1" spc="10" dirty="0">
                <a:latin typeface="Calibri"/>
                <a:cs typeface="Calibri"/>
              </a:rPr>
              <a:t>where P </a:t>
            </a:r>
            <a:r>
              <a:rPr sz="3250" i="1" spc="-95" dirty="0">
                <a:latin typeface="Symbol"/>
                <a:cs typeface="Symbol"/>
              </a:rPr>
              <a:t></a:t>
            </a:r>
            <a:r>
              <a:rPr sz="3250" i="1" spc="-95" dirty="0">
                <a:latin typeface="Times New Roman"/>
                <a:cs typeface="Times New Roman"/>
              </a:rPr>
              <a:t> </a:t>
            </a:r>
            <a:r>
              <a:rPr sz="3050" i="1" spc="15" dirty="0">
                <a:latin typeface="Calibri"/>
                <a:cs typeface="Calibri"/>
              </a:rPr>
              <a:t>B </a:t>
            </a:r>
            <a:r>
              <a:rPr sz="3250" i="1" spc="-95" dirty="0">
                <a:latin typeface="Symbol"/>
                <a:cs typeface="Symbol"/>
              </a:rPr>
              <a:t></a:t>
            </a:r>
            <a:r>
              <a:rPr sz="3250" i="1" spc="-165" dirty="0">
                <a:latin typeface="Times New Roman"/>
                <a:cs typeface="Times New Roman"/>
              </a:rPr>
              <a:t> </a:t>
            </a:r>
            <a:r>
              <a:rPr sz="3050" i="1" spc="55" dirty="0">
                <a:latin typeface="Calibri"/>
                <a:cs typeface="Calibri"/>
              </a:rPr>
              <a:t>Q)</a:t>
            </a:r>
            <a:endParaRPr sz="3050">
              <a:latin typeface="Calibri"/>
              <a:cs typeface="Calibri"/>
            </a:endParaRPr>
          </a:p>
          <a:p>
            <a:pPr marL="12700" marR="4089400" indent="-635">
              <a:lnSpc>
                <a:spcPct val="110000"/>
              </a:lnSpc>
            </a:pPr>
            <a:r>
              <a:rPr sz="3300" spc="-20" dirty="0">
                <a:solidFill>
                  <a:srgbClr val="800080"/>
                </a:solidFill>
                <a:latin typeface="Calibri"/>
                <a:cs typeface="Calibri"/>
              </a:rPr>
              <a:t>rotateRight </a:t>
            </a:r>
            <a:r>
              <a:rPr sz="3300" spc="-15" dirty="0">
                <a:latin typeface="Calibri"/>
                <a:cs typeface="Calibri"/>
              </a:rPr>
              <a:t>requires </a:t>
            </a:r>
            <a:r>
              <a:rPr sz="3300" dirty="0">
                <a:latin typeface="Calibri"/>
                <a:cs typeface="Calibri"/>
              </a:rPr>
              <a:t>a </a:t>
            </a:r>
            <a:r>
              <a:rPr sz="3300" spc="-10" dirty="0">
                <a:latin typeface="Calibri"/>
                <a:cs typeface="Calibri"/>
              </a:rPr>
              <a:t>left</a:t>
            </a:r>
            <a:r>
              <a:rPr sz="3300" spc="-10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child  </a:t>
            </a:r>
            <a:r>
              <a:rPr sz="3300" spc="-25" dirty="0">
                <a:solidFill>
                  <a:srgbClr val="800080"/>
                </a:solidFill>
                <a:latin typeface="Calibri"/>
                <a:cs typeface="Calibri"/>
              </a:rPr>
              <a:t>rotateLeft </a:t>
            </a:r>
            <a:r>
              <a:rPr sz="3300" spc="-15" dirty="0">
                <a:latin typeface="Calibri"/>
                <a:cs typeface="Calibri"/>
              </a:rPr>
              <a:t>requires </a:t>
            </a:r>
            <a:r>
              <a:rPr sz="3300" dirty="0">
                <a:latin typeface="Calibri"/>
                <a:cs typeface="Calibri"/>
              </a:rPr>
              <a:t>a </a:t>
            </a:r>
            <a:r>
              <a:rPr sz="3300" spc="-10" dirty="0">
                <a:latin typeface="Calibri"/>
                <a:cs typeface="Calibri"/>
              </a:rPr>
              <a:t>right</a:t>
            </a:r>
            <a:r>
              <a:rPr sz="3300" spc="-3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child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Tree</a:t>
            </a:r>
            <a:r>
              <a:rPr spc="-80" dirty="0"/>
              <a:t> </a:t>
            </a:r>
            <a:r>
              <a:rPr spc="-30" dirty="0"/>
              <a:t>Rotations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9111" y="1827530"/>
            <a:ext cx="1185545" cy="82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9235">
              <a:lnSpc>
                <a:spcPts val="3170"/>
              </a:lnSpc>
            </a:pPr>
            <a:r>
              <a:rPr sz="2650" spc="-15" dirty="0">
                <a:latin typeface="Calibri"/>
                <a:cs typeface="Calibri"/>
              </a:rPr>
              <a:t>Right  </a:t>
            </a:r>
            <a:r>
              <a:rPr sz="2650" spc="-65" dirty="0">
                <a:latin typeface="Calibri"/>
                <a:cs typeface="Calibri"/>
              </a:rPr>
              <a:t>R</a:t>
            </a:r>
            <a:r>
              <a:rPr sz="2650" spc="-15" dirty="0">
                <a:latin typeface="Calibri"/>
                <a:cs typeface="Calibri"/>
              </a:rPr>
              <a:t>o</a:t>
            </a:r>
            <a:r>
              <a:rPr sz="2650" spc="-40" dirty="0">
                <a:latin typeface="Calibri"/>
                <a:cs typeface="Calibri"/>
              </a:rPr>
              <a:t>t</a:t>
            </a:r>
            <a:r>
              <a:rPr sz="2650" spc="-30" dirty="0">
                <a:latin typeface="Calibri"/>
                <a:cs typeface="Calibri"/>
              </a:rPr>
              <a:t>a</a:t>
            </a:r>
            <a:r>
              <a:rPr sz="2650" spc="-10" dirty="0">
                <a:latin typeface="Calibri"/>
                <a:cs typeface="Calibri"/>
              </a:rPr>
              <a:t>tion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56938" y="2705100"/>
            <a:ext cx="1388110" cy="641985"/>
          </a:xfrm>
          <a:custGeom>
            <a:avLst/>
            <a:gdLst/>
            <a:ahLst/>
            <a:cxnLst/>
            <a:rect l="l" t="t" r="r" b="b"/>
            <a:pathLst>
              <a:path w="1388110" h="641985">
                <a:moveTo>
                  <a:pt x="1066800" y="480822"/>
                </a:moveTo>
                <a:lnTo>
                  <a:pt x="1066800" y="160020"/>
                </a:lnTo>
                <a:lnTo>
                  <a:pt x="0" y="160020"/>
                </a:lnTo>
                <a:lnTo>
                  <a:pt x="0" y="480822"/>
                </a:lnTo>
                <a:lnTo>
                  <a:pt x="1066800" y="480822"/>
                </a:lnTo>
                <a:close/>
              </a:path>
              <a:path w="1388110" h="641985">
                <a:moveTo>
                  <a:pt x="1387602" y="320802"/>
                </a:moveTo>
                <a:lnTo>
                  <a:pt x="1066800" y="0"/>
                </a:lnTo>
                <a:lnTo>
                  <a:pt x="1066800" y="641604"/>
                </a:lnTo>
                <a:lnTo>
                  <a:pt x="1387602" y="320802"/>
                </a:lnTo>
                <a:close/>
              </a:path>
            </a:pathLst>
          </a:custGeom>
          <a:solidFill>
            <a:srgbClr val="C4BD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7888" y="2658617"/>
            <a:ext cx="1434465" cy="734695"/>
          </a:xfrm>
          <a:custGeom>
            <a:avLst/>
            <a:gdLst/>
            <a:ahLst/>
            <a:cxnLst/>
            <a:rect l="l" t="t" r="r" b="b"/>
            <a:pathLst>
              <a:path w="1434464" h="734695">
                <a:moveTo>
                  <a:pt x="1085850" y="187451"/>
                </a:moveTo>
                <a:lnTo>
                  <a:pt x="0" y="187451"/>
                </a:lnTo>
                <a:lnTo>
                  <a:pt x="0" y="547115"/>
                </a:lnTo>
                <a:lnTo>
                  <a:pt x="19050" y="547115"/>
                </a:lnTo>
                <a:lnTo>
                  <a:pt x="19050" y="226313"/>
                </a:lnTo>
                <a:lnTo>
                  <a:pt x="38862" y="206501"/>
                </a:lnTo>
                <a:lnTo>
                  <a:pt x="38862" y="226313"/>
                </a:lnTo>
                <a:lnTo>
                  <a:pt x="1066800" y="226313"/>
                </a:lnTo>
                <a:lnTo>
                  <a:pt x="1066800" y="206501"/>
                </a:lnTo>
                <a:lnTo>
                  <a:pt x="1085850" y="187451"/>
                </a:lnTo>
                <a:close/>
              </a:path>
              <a:path w="1434464" h="734695">
                <a:moveTo>
                  <a:pt x="38862" y="226313"/>
                </a:moveTo>
                <a:lnTo>
                  <a:pt x="38862" y="206501"/>
                </a:lnTo>
                <a:lnTo>
                  <a:pt x="19050" y="226313"/>
                </a:lnTo>
                <a:lnTo>
                  <a:pt x="38862" y="226313"/>
                </a:lnTo>
                <a:close/>
              </a:path>
              <a:path w="1434464" h="734695">
                <a:moveTo>
                  <a:pt x="38862" y="508253"/>
                </a:moveTo>
                <a:lnTo>
                  <a:pt x="38862" y="226313"/>
                </a:lnTo>
                <a:lnTo>
                  <a:pt x="19050" y="226313"/>
                </a:lnTo>
                <a:lnTo>
                  <a:pt x="19050" y="508253"/>
                </a:lnTo>
                <a:lnTo>
                  <a:pt x="38862" y="508253"/>
                </a:lnTo>
                <a:close/>
              </a:path>
              <a:path w="1434464" h="734695">
                <a:moveTo>
                  <a:pt x="1104900" y="641603"/>
                </a:moveTo>
                <a:lnTo>
                  <a:pt x="1104900" y="508253"/>
                </a:lnTo>
                <a:lnTo>
                  <a:pt x="19050" y="508253"/>
                </a:lnTo>
                <a:lnTo>
                  <a:pt x="38862" y="527304"/>
                </a:lnTo>
                <a:lnTo>
                  <a:pt x="38862" y="547115"/>
                </a:lnTo>
                <a:lnTo>
                  <a:pt x="1066800" y="547115"/>
                </a:lnTo>
                <a:lnTo>
                  <a:pt x="1066800" y="527303"/>
                </a:lnTo>
                <a:lnTo>
                  <a:pt x="1085850" y="547115"/>
                </a:lnTo>
                <a:lnTo>
                  <a:pt x="1085850" y="660653"/>
                </a:lnTo>
                <a:lnTo>
                  <a:pt x="1104900" y="641603"/>
                </a:lnTo>
                <a:close/>
              </a:path>
              <a:path w="1434464" h="734695">
                <a:moveTo>
                  <a:pt x="38862" y="547115"/>
                </a:moveTo>
                <a:lnTo>
                  <a:pt x="38862" y="527304"/>
                </a:lnTo>
                <a:lnTo>
                  <a:pt x="19050" y="508253"/>
                </a:lnTo>
                <a:lnTo>
                  <a:pt x="19050" y="547115"/>
                </a:lnTo>
                <a:lnTo>
                  <a:pt x="38862" y="547115"/>
                </a:lnTo>
                <a:close/>
              </a:path>
              <a:path w="1434464" h="734695">
                <a:moveTo>
                  <a:pt x="1434084" y="367283"/>
                </a:moveTo>
                <a:lnTo>
                  <a:pt x="1066800" y="0"/>
                </a:lnTo>
                <a:lnTo>
                  <a:pt x="1066800" y="187451"/>
                </a:lnTo>
                <a:lnTo>
                  <a:pt x="1072134" y="187451"/>
                </a:lnTo>
                <a:lnTo>
                  <a:pt x="1072134" y="60197"/>
                </a:lnTo>
                <a:lnTo>
                  <a:pt x="1104900" y="46481"/>
                </a:lnTo>
                <a:lnTo>
                  <a:pt x="1104900" y="92963"/>
                </a:lnTo>
                <a:lnTo>
                  <a:pt x="1379220" y="367283"/>
                </a:lnTo>
                <a:lnTo>
                  <a:pt x="1392936" y="353567"/>
                </a:lnTo>
                <a:lnTo>
                  <a:pt x="1392936" y="408431"/>
                </a:lnTo>
                <a:lnTo>
                  <a:pt x="1434084" y="367283"/>
                </a:lnTo>
                <a:close/>
              </a:path>
              <a:path w="1434464" h="734695">
                <a:moveTo>
                  <a:pt x="1085850" y="226313"/>
                </a:moveTo>
                <a:lnTo>
                  <a:pt x="1085850" y="187451"/>
                </a:lnTo>
                <a:lnTo>
                  <a:pt x="1066800" y="206501"/>
                </a:lnTo>
                <a:lnTo>
                  <a:pt x="1066800" y="226313"/>
                </a:lnTo>
                <a:lnTo>
                  <a:pt x="1085850" y="226313"/>
                </a:lnTo>
                <a:close/>
              </a:path>
              <a:path w="1434464" h="734695">
                <a:moveTo>
                  <a:pt x="1085850" y="547115"/>
                </a:moveTo>
                <a:lnTo>
                  <a:pt x="1066800" y="527303"/>
                </a:lnTo>
                <a:lnTo>
                  <a:pt x="1066800" y="547115"/>
                </a:lnTo>
                <a:lnTo>
                  <a:pt x="1085850" y="547115"/>
                </a:lnTo>
                <a:close/>
              </a:path>
              <a:path w="1434464" h="734695">
                <a:moveTo>
                  <a:pt x="1085850" y="660653"/>
                </a:moveTo>
                <a:lnTo>
                  <a:pt x="1085850" y="547115"/>
                </a:lnTo>
                <a:lnTo>
                  <a:pt x="1066800" y="547115"/>
                </a:lnTo>
                <a:lnTo>
                  <a:pt x="1066800" y="734567"/>
                </a:lnTo>
                <a:lnTo>
                  <a:pt x="1072134" y="729233"/>
                </a:lnTo>
                <a:lnTo>
                  <a:pt x="1072134" y="674369"/>
                </a:lnTo>
                <a:lnTo>
                  <a:pt x="1085850" y="660653"/>
                </a:lnTo>
                <a:close/>
              </a:path>
              <a:path w="1434464" h="734695">
                <a:moveTo>
                  <a:pt x="1104900" y="92963"/>
                </a:moveTo>
                <a:lnTo>
                  <a:pt x="1104900" y="46481"/>
                </a:lnTo>
                <a:lnTo>
                  <a:pt x="1072134" y="60197"/>
                </a:lnTo>
                <a:lnTo>
                  <a:pt x="1104900" y="92963"/>
                </a:lnTo>
                <a:close/>
              </a:path>
              <a:path w="1434464" h="734695">
                <a:moveTo>
                  <a:pt x="1104900" y="226313"/>
                </a:moveTo>
                <a:lnTo>
                  <a:pt x="1104900" y="92963"/>
                </a:lnTo>
                <a:lnTo>
                  <a:pt x="1072134" y="60197"/>
                </a:lnTo>
                <a:lnTo>
                  <a:pt x="1072134" y="187451"/>
                </a:lnTo>
                <a:lnTo>
                  <a:pt x="1085850" y="187451"/>
                </a:lnTo>
                <a:lnTo>
                  <a:pt x="1085850" y="226313"/>
                </a:lnTo>
                <a:lnTo>
                  <a:pt x="1104900" y="226313"/>
                </a:lnTo>
                <a:close/>
              </a:path>
              <a:path w="1434464" h="734695">
                <a:moveTo>
                  <a:pt x="1392936" y="408431"/>
                </a:moveTo>
                <a:lnTo>
                  <a:pt x="1392936" y="380999"/>
                </a:lnTo>
                <a:lnTo>
                  <a:pt x="1379220" y="367283"/>
                </a:lnTo>
                <a:lnTo>
                  <a:pt x="1072134" y="674369"/>
                </a:lnTo>
                <a:lnTo>
                  <a:pt x="1104900" y="688085"/>
                </a:lnTo>
                <a:lnTo>
                  <a:pt x="1104900" y="696467"/>
                </a:lnTo>
                <a:lnTo>
                  <a:pt x="1392936" y="408431"/>
                </a:lnTo>
                <a:close/>
              </a:path>
              <a:path w="1434464" h="734695">
                <a:moveTo>
                  <a:pt x="1104900" y="696467"/>
                </a:moveTo>
                <a:lnTo>
                  <a:pt x="1104900" y="688085"/>
                </a:lnTo>
                <a:lnTo>
                  <a:pt x="1072134" y="674369"/>
                </a:lnTo>
                <a:lnTo>
                  <a:pt x="1072134" y="729233"/>
                </a:lnTo>
                <a:lnTo>
                  <a:pt x="1104900" y="696467"/>
                </a:lnTo>
                <a:close/>
              </a:path>
              <a:path w="1434464" h="734695">
                <a:moveTo>
                  <a:pt x="1392936" y="380999"/>
                </a:moveTo>
                <a:lnTo>
                  <a:pt x="1392936" y="353567"/>
                </a:lnTo>
                <a:lnTo>
                  <a:pt x="1379220" y="367283"/>
                </a:lnTo>
                <a:lnTo>
                  <a:pt x="1392936" y="380999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365" y="1690325"/>
            <a:ext cx="3547363" cy="3277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26995" y="2306320"/>
            <a:ext cx="28892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Q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8003" y="3177285"/>
            <a:ext cx="227329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P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837" y="4365244"/>
            <a:ext cx="135382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7760" algn="l"/>
              </a:tabLst>
            </a:pPr>
            <a:r>
              <a:rPr sz="3050" spc="15" dirty="0">
                <a:latin typeface="Calibri"/>
                <a:cs typeface="Calibri"/>
              </a:rPr>
              <a:t>A	B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42385" y="3177285"/>
            <a:ext cx="23431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C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67682" y="4194555"/>
            <a:ext cx="1185545" cy="82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0675">
              <a:lnSpc>
                <a:spcPct val="100000"/>
              </a:lnSpc>
            </a:pPr>
            <a:r>
              <a:rPr sz="2600" spc="5" dirty="0">
                <a:latin typeface="Calibri"/>
                <a:cs typeface="Calibri"/>
              </a:rPr>
              <a:t>Left  </a:t>
            </a:r>
            <a:r>
              <a:rPr sz="2650" spc="-65" dirty="0">
                <a:latin typeface="Calibri"/>
                <a:cs typeface="Calibri"/>
              </a:rPr>
              <a:t>R</a:t>
            </a:r>
            <a:r>
              <a:rPr sz="2650" spc="-15" dirty="0">
                <a:latin typeface="Calibri"/>
                <a:cs typeface="Calibri"/>
              </a:rPr>
              <a:t>o</a:t>
            </a:r>
            <a:r>
              <a:rPr sz="2650" spc="-40" dirty="0">
                <a:latin typeface="Calibri"/>
                <a:cs typeface="Calibri"/>
              </a:rPr>
              <a:t>t</a:t>
            </a:r>
            <a:r>
              <a:rPr sz="2650" spc="-30" dirty="0">
                <a:latin typeface="Calibri"/>
                <a:cs typeface="Calibri"/>
              </a:rPr>
              <a:t>a</a:t>
            </a:r>
            <a:r>
              <a:rPr sz="2650" spc="-10" dirty="0">
                <a:latin typeface="Calibri"/>
                <a:cs typeface="Calibri"/>
              </a:rPr>
              <a:t>tion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95978" y="3605784"/>
            <a:ext cx="1426210" cy="642620"/>
          </a:xfrm>
          <a:custGeom>
            <a:avLst/>
            <a:gdLst/>
            <a:ahLst/>
            <a:cxnLst/>
            <a:rect l="l" t="t" r="r" b="b"/>
            <a:pathLst>
              <a:path w="1426210" h="642620">
                <a:moveTo>
                  <a:pt x="320801" y="642365"/>
                </a:moveTo>
                <a:lnTo>
                  <a:pt x="320801" y="0"/>
                </a:lnTo>
                <a:lnTo>
                  <a:pt x="0" y="320801"/>
                </a:lnTo>
                <a:lnTo>
                  <a:pt x="320801" y="642365"/>
                </a:lnTo>
                <a:close/>
              </a:path>
              <a:path w="1426210" h="642620">
                <a:moveTo>
                  <a:pt x="1425702" y="481583"/>
                </a:moveTo>
                <a:lnTo>
                  <a:pt x="1425702" y="160781"/>
                </a:lnTo>
                <a:lnTo>
                  <a:pt x="320801" y="160781"/>
                </a:lnTo>
                <a:lnTo>
                  <a:pt x="320801" y="481583"/>
                </a:lnTo>
                <a:lnTo>
                  <a:pt x="1425702" y="481583"/>
                </a:lnTo>
                <a:close/>
              </a:path>
            </a:pathLst>
          </a:custGeom>
          <a:solidFill>
            <a:srgbClr val="C4BD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68546" y="3560064"/>
            <a:ext cx="1472565" cy="734060"/>
          </a:xfrm>
          <a:custGeom>
            <a:avLst/>
            <a:gdLst/>
            <a:ahLst/>
            <a:cxnLst/>
            <a:rect l="l" t="t" r="r" b="b"/>
            <a:pathLst>
              <a:path w="1472564" h="734060">
                <a:moveTo>
                  <a:pt x="367284" y="187451"/>
                </a:moveTo>
                <a:lnTo>
                  <a:pt x="367284" y="0"/>
                </a:lnTo>
                <a:lnTo>
                  <a:pt x="0" y="366522"/>
                </a:lnTo>
                <a:lnTo>
                  <a:pt x="41148" y="407669"/>
                </a:lnTo>
                <a:lnTo>
                  <a:pt x="41148" y="353567"/>
                </a:lnTo>
                <a:lnTo>
                  <a:pt x="54483" y="366902"/>
                </a:lnTo>
                <a:lnTo>
                  <a:pt x="329184" y="92201"/>
                </a:lnTo>
                <a:lnTo>
                  <a:pt x="329184" y="45719"/>
                </a:lnTo>
                <a:lnTo>
                  <a:pt x="361950" y="59435"/>
                </a:lnTo>
                <a:lnTo>
                  <a:pt x="361950" y="187451"/>
                </a:lnTo>
                <a:lnTo>
                  <a:pt x="367284" y="187451"/>
                </a:lnTo>
                <a:close/>
              </a:path>
              <a:path w="1472564" h="734060">
                <a:moveTo>
                  <a:pt x="54483" y="366902"/>
                </a:moveTo>
                <a:lnTo>
                  <a:pt x="41148" y="353567"/>
                </a:lnTo>
                <a:lnTo>
                  <a:pt x="41148" y="380238"/>
                </a:lnTo>
                <a:lnTo>
                  <a:pt x="54483" y="366902"/>
                </a:lnTo>
                <a:close/>
              </a:path>
              <a:path w="1472564" h="734060">
                <a:moveTo>
                  <a:pt x="361950" y="674370"/>
                </a:moveTo>
                <a:lnTo>
                  <a:pt x="54483" y="366902"/>
                </a:lnTo>
                <a:lnTo>
                  <a:pt x="41148" y="380238"/>
                </a:lnTo>
                <a:lnTo>
                  <a:pt x="41148" y="407669"/>
                </a:lnTo>
                <a:lnTo>
                  <a:pt x="329184" y="695706"/>
                </a:lnTo>
                <a:lnTo>
                  <a:pt x="329184" y="688086"/>
                </a:lnTo>
                <a:lnTo>
                  <a:pt x="361950" y="674370"/>
                </a:lnTo>
                <a:close/>
              </a:path>
              <a:path w="1472564" h="734060">
                <a:moveTo>
                  <a:pt x="361950" y="59435"/>
                </a:moveTo>
                <a:lnTo>
                  <a:pt x="329184" y="45719"/>
                </a:lnTo>
                <a:lnTo>
                  <a:pt x="329184" y="92201"/>
                </a:lnTo>
                <a:lnTo>
                  <a:pt x="361950" y="59435"/>
                </a:lnTo>
                <a:close/>
              </a:path>
              <a:path w="1472564" h="734060">
                <a:moveTo>
                  <a:pt x="361950" y="187451"/>
                </a:moveTo>
                <a:lnTo>
                  <a:pt x="361950" y="59435"/>
                </a:lnTo>
                <a:lnTo>
                  <a:pt x="329184" y="92201"/>
                </a:lnTo>
                <a:lnTo>
                  <a:pt x="329184" y="225551"/>
                </a:lnTo>
                <a:lnTo>
                  <a:pt x="348234" y="225551"/>
                </a:lnTo>
                <a:lnTo>
                  <a:pt x="348234" y="187451"/>
                </a:lnTo>
                <a:lnTo>
                  <a:pt x="361950" y="187451"/>
                </a:lnTo>
                <a:close/>
              </a:path>
              <a:path w="1472564" h="734060">
                <a:moveTo>
                  <a:pt x="1453134" y="508253"/>
                </a:moveTo>
                <a:lnTo>
                  <a:pt x="329184" y="508253"/>
                </a:lnTo>
                <a:lnTo>
                  <a:pt x="329184" y="641604"/>
                </a:lnTo>
                <a:lnTo>
                  <a:pt x="348234" y="660654"/>
                </a:lnTo>
                <a:lnTo>
                  <a:pt x="348234" y="546354"/>
                </a:lnTo>
                <a:lnTo>
                  <a:pt x="367284" y="527304"/>
                </a:lnTo>
                <a:lnTo>
                  <a:pt x="367284" y="546354"/>
                </a:lnTo>
                <a:lnTo>
                  <a:pt x="1434084" y="546354"/>
                </a:lnTo>
                <a:lnTo>
                  <a:pt x="1434084" y="527304"/>
                </a:lnTo>
                <a:lnTo>
                  <a:pt x="1453134" y="508253"/>
                </a:lnTo>
                <a:close/>
              </a:path>
              <a:path w="1472564" h="734060">
                <a:moveTo>
                  <a:pt x="361950" y="728472"/>
                </a:moveTo>
                <a:lnTo>
                  <a:pt x="361950" y="674370"/>
                </a:lnTo>
                <a:lnTo>
                  <a:pt x="329184" y="688086"/>
                </a:lnTo>
                <a:lnTo>
                  <a:pt x="329184" y="695706"/>
                </a:lnTo>
                <a:lnTo>
                  <a:pt x="361950" y="728472"/>
                </a:lnTo>
                <a:close/>
              </a:path>
              <a:path w="1472564" h="734060">
                <a:moveTo>
                  <a:pt x="1472184" y="546354"/>
                </a:moveTo>
                <a:lnTo>
                  <a:pt x="1472184" y="187451"/>
                </a:lnTo>
                <a:lnTo>
                  <a:pt x="348234" y="187451"/>
                </a:lnTo>
                <a:lnTo>
                  <a:pt x="367284" y="206501"/>
                </a:lnTo>
                <a:lnTo>
                  <a:pt x="367284" y="225551"/>
                </a:lnTo>
                <a:lnTo>
                  <a:pt x="1434084" y="225551"/>
                </a:lnTo>
                <a:lnTo>
                  <a:pt x="1434084" y="206501"/>
                </a:lnTo>
                <a:lnTo>
                  <a:pt x="1453134" y="225551"/>
                </a:lnTo>
                <a:lnTo>
                  <a:pt x="1453134" y="546354"/>
                </a:lnTo>
                <a:lnTo>
                  <a:pt x="1472184" y="546354"/>
                </a:lnTo>
                <a:close/>
              </a:path>
              <a:path w="1472564" h="734060">
                <a:moveTo>
                  <a:pt x="367284" y="225551"/>
                </a:moveTo>
                <a:lnTo>
                  <a:pt x="367284" y="206501"/>
                </a:lnTo>
                <a:lnTo>
                  <a:pt x="348234" y="187451"/>
                </a:lnTo>
                <a:lnTo>
                  <a:pt x="348234" y="225551"/>
                </a:lnTo>
                <a:lnTo>
                  <a:pt x="367284" y="225551"/>
                </a:lnTo>
                <a:close/>
              </a:path>
              <a:path w="1472564" h="734060">
                <a:moveTo>
                  <a:pt x="367284" y="546354"/>
                </a:moveTo>
                <a:lnTo>
                  <a:pt x="367284" y="527304"/>
                </a:lnTo>
                <a:lnTo>
                  <a:pt x="348234" y="546354"/>
                </a:lnTo>
                <a:lnTo>
                  <a:pt x="367284" y="546354"/>
                </a:lnTo>
                <a:close/>
              </a:path>
              <a:path w="1472564" h="734060">
                <a:moveTo>
                  <a:pt x="367284" y="733806"/>
                </a:moveTo>
                <a:lnTo>
                  <a:pt x="367284" y="546354"/>
                </a:lnTo>
                <a:lnTo>
                  <a:pt x="348234" y="546354"/>
                </a:lnTo>
                <a:lnTo>
                  <a:pt x="348234" y="660654"/>
                </a:lnTo>
                <a:lnTo>
                  <a:pt x="361950" y="674370"/>
                </a:lnTo>
                <a:lnTo>
                  <a:pt x="361950" y="728472"/>
                </a:lnTo>
                <a:lnTo>
                  <a:pt x="367284" y="733806"/>
                </a:lnTo>
                <a:close/>
              </a:path>
              <a:path w="1472564" h="734060">
                <a:moveTo>
                  <a:pt x="1453134" y="225551"/>
                </a:moveTo>
                <a:lnTo>
                  <a:pt x="1434084" y="206501"/>
                </a:lnTo>
                <a:lnTo>
                  <a:pt x="1434084" y="225551"/>
                </a:lnTo>
                <a:lnTo>
                  <a:pt x="1453134" y="225551"/>
                </a:lnTo>
                <a:close/>
              </a:path>
              <a:path w="1472564" h="734060">
                <a:moveTo>
                  <a:pt x="1453134" y="508253"/>
                </a:moveTo>
                <a:lnTo>
                  <a:pt x="1453134" y="225551"/>
                </a:lnTo>
                <a:lnTo>
                  <a:pt x="1434084" y="225551"/>
                </a:lnTo>
                <a:lnTo>
                  <a:pt x="1434084" y="508253"/>
                </a:lnTo>
                <a:lnTo>
                  <a:pt x="1453134" y="508253"/>
                </a:lnTo>
                <a:close/>
              </a:path>
              <a:path w="1472564" h="734060">
                <a:moveTo>
                  <a:pt x="1453134" y="546354"/>
                </a:moveTo>
                <a:lnTo>
                  <a:pt x="1453134" y="508253"/>
                </a:lnTo>
                <a:lnTo>
                  <a:pt x="1434084" y="527304"/>
                </a:lnTo>
                <a:lnTo>
                  <a:pt x="1434084" y="546354"/>
                </a:lnTo>
                <a:lnTo>
                  <a:pt x="1453134" y="546354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90665" y="1690432"/>
            <a:ext cx="3577589" cy="3227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63788" y="3177285"/>
            <a:ext cx="28892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Q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84795" y="2335276"/>
            <a:ext cx="227329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P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43141" y="3206241"/>
            <a:ext cx="25209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A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25993" y="4314952"/>
            <a:ext cx="161163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90015" algn="l"/>
              </a:tabLst>
            </a:pPr>
            <a:r>
              <a:rPr sz="3050" spc="15" dirty="0">
                <a:latin typeface="Calibri"/>
                <a:cs typeface="Calibri"/>
              </a:rPr>
              <a:t>B	C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9420" y="1235964"/>
            <a:ext cx="3627754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pre-req: T.right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!=</a:t>
            </a:r>
            <a:r>
              <a:rPr sz="1950" spc="-2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null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241" y="1063599"/>
            <a:ext cx="5951855" cy="331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175" marR="527050" indent="-372110">
              <a:lnSpc>
                <a:spcPct val="158000"/>
              </a:lnSpc>
            </a:pPr>
            <a:r>
              <a:rPr sz="1950" spc="5" dirty="0">
                <a:latin typeface="Courier New"/>
                <a:cs typeface="Courier New"/>
              </a:rPr>
              <a:t>BSTVertex rotateLeft(BSTVertex </a:t>
            </a:r>
            <a:r>
              <a:rPr sz="1950" spc="10" dirty="0">
                <a:latin typeface="Courier New"/>
                <a:cs typeface="Courier New"/>
              </a:rPr>
              <a:t>T)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//  </a:t>
            </a:r>
            <a:r>
              <a:rPr sz="1950" spc="5" dirty="0">
                <a:latin typeface="Courier New"/>
                <a:cs typeface="Courier New"/>
              </a:rPr>
              <a:t>BSTVertex </a:t>
            </a:r>
            <a:r>
              <a:rPr sz="1950" spc="15" dirty="0">
                <a:latin typeface="Courier New"/>
                <a:cs typeface="Courier New"/>
              </a:rPr>
              <a:t>w =</a:t>
            </a:r>
            <a:r>
              <a:rPr sz="1950" spc="-45" dirty="0">
                <a:latin typeface="Courier New"/>
                <a:cs typeface="Courier New"/>
              </a:rPr>
              <a:t> </a:t>
            </a:r>
            <a:r>
              <a:rPr sz="1950" spc="5" dirty="0">
                <a:latin typeface="Courier New"/>
                <a:cs typeface="Courier New"/>
              </a:rPr>
              <a:t>T.right</a:t>
            </a:r>
            <a:endParaRPr sz="1950">
              <a:latin typeface="Courier New"/>
              <a:cs typeface="Courier New"/>
            </a:endParaRPr>
          </a:p>
          <a:p>
            <a:pPr marL="384175" marR="2707005">
              <a:lnSpc>
                <a:spcPts val="3700"/>
              </a:lnSpc>
              <a:spcBef>
                <a:spcPts val="345"/>
              </a:spcBef>
            </a:pPr>
            <a:r>
              <a:rPr sz="1950" spc="5" dirty="0">
                <a:latin typeface="Courier New"/>
                <a:cs typeface="Courier New"/>
              </a:rPr>
              <a:t>w.parent </a:t>
            </a:r>
            <a:r>
              <a:rPr sz="1950" spc="15" dirty="0">
                <a:latin typeface="Courier New"/>
                <a:cs typeface="Courier New"/>
              </a:rPr>
              <a:t>= </a:t>
            </a:r>
            <a:r>
              <a:rPr sz="1950" spc="5" dirty="0">
                <a:latin typeface="Courier New"/>
                <a:cs typeface="Courier New"/>
              </a:rPr>
              <a:t>T.parent  T.parent </a:t>
            </a:r>
            <a:r>
              <a:rPr sz="1950" spc="15" dirty="0">
                <a:latin typeface="Courier New"/>
                <a:cs typeface="Courier New"/>
              </a:rPr>
              <a:t>= w  </a:t>
            </a:r>
            <a:r>
              <a:rPr sz="1950" spc="5" dirty="0">
                <a:latin typeface="Courier New"/>
                <a:cs typeface="Courier New"/>
              </a:rPr>
              <a:t>T.right </a:t>
            </a:r>
            <a:r>
              <a:rPr sz="1950" spc="15" dirty="0">
                <a:latin typeface="Courier New"/>
                <a:cs typeface="Courier New"/>
              </a:rPr>
              <a:t>=</a:t>
            </a:r>
            <a:r>
              <a:rPr sz="1950" spc="-50" dirty="0">
                <a:latin typeface="Courier New"/>
                <a:cs typeface="Courier New"/>
              </a:rPr>
              <a:t> </a:t>
            </a:r>
            <a:r>
              <a:rPr sz="1950" spc="5" dirty="0">
                <a:latin typeface="Courier New"/>
                <a:cs typeface="Courier New"/>
              </a:rPr>
              <a:t>w.left</a:t>
            </a:r>
            <a:endParaRPr sz="1950">
              <a:latin typeface="Courier New"/>
              <a:cs typeface="Courier New"/>
            </a:endParaRPr>
          </a:p>
          <a:p>
            <a:pPr marL="384175">
              <a:lnSpc>
                <a:spcPct val="100000"/>
              </a:lnSpc>
              <a:spcBef>
                <a:spcPts val="1005"/>
              </a:spcBef>
            </a:pPr>
            <a:r>
              <a:rPr sz="1950" spc="10" dirty="0">
                <a:latin typeface="Courier New"/>
                <a:cs typeface="Courier New"/>
              </a:rPr>
              <a:t>if </a:t>
            </a:r>
            <a:r>
              <a:rPr sz="1950" spc="5" dirty="0">
                <a:latin typeface="Courier New"/>
                <a:cs typeface="Courier New"/>
              </a:rPr>
              <a:t>(w.left </a:t>
            </a:r>
            <a:r>
              <a:rPr sz="1950" spc="10" dirty="0">
                <a:latin typeface="Courier New"/>
                <a:cs typeface="Courier New"/>
              </a:rPr>
              <a:t>!= </a:t>
            </a:r>
            <a:r>
              <a:rPr sz="1950" spc="5" dirty="0">
                <a:latin typeface="Courier New"/>
                <a:cs typeface="Courier New"/>
              </a:rPr>
              <a:t>null) w.left.parent </a:t>
            </a:r>
            <a:r>
              <a:rPr sz="1950" spc="15" dirty="0">
                <a:latin typeface="Courier New"/>
                <a:cs typeface="Courier New"/>
              </a:rPr>
              <a:t>=</a:t>
            </a:r>
            <a:r>
              <a:rPr sz="1950" spc="10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T</a:t>
            </a:r>
            <a:endParaRPr sz="1950">
              <a:latin typeface="Courier New"/>
              <a:cs typeface="Courier New"/>
            </a:endParaRPr>
          </a:p>
          <a:p>
            <a:pPr marL="384175">
              <a:lnSpc>
                <a:spcPct val="100000"/>
              </a:lnSpc>
              <a:spcBef>
                <a:spcPts val="1355"/>
              </a:spcBef>
            </a:pPr>
            <a:r>
              <a:rPr sz="1950" spc="5" dirty="0">
                <a:latin typeface="Courier New"/>
                <a:cs typeface="Courier New"/>
              </a:rPr>
              <a:t>w.left </a:t>
            </a:r>
            <a:r>
              <a:rPr sz="1950" spc="15" dirty="0">
                <a:latin typeface="Courier New"/>
                <a:cs typeface="Courier New"/>
              </a:rPr>
              <a:t>=</a:t>
            </a:r>
            <a:r>
              <a:rPr sz="1950" spc="-65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T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100" y="4349704"/>
            <a:ext cx="1976755" cy="969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7900"/>
              </a:lnSpc>
            </a:pP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Update</a:t>
            </a:r>
            <a:r>
              <a:rPr sz="1950" spc="-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the  </a:t>
            </a:r>
            <a:r>
              <a:rPr sz="1950" spc="5" dirty="0">
                <a:latin typeface="Courier New"/>
                <a:cs typeface="Courier New"/>
              </a:rPr>
              <a:t>return</a:t>
            </a:r>
            <a:r>
              <a:rPr sz="1950" spc="-70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w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Tree </a:t>
            </a:r>
            <a:r>
              <a:rPr spc="-30" dirty="0"/>
              <a:t>Rotations </a:t>
            </a:r>
            <a:r>
              <a:rPr spc="-20" dirty="0"/>
              <a:t>Pseudo </a:t>
            </a:r>
            <a:r>
              <a:rPr spc="-10" dirty="0"/>
              <a:t>Code </a:t>
            </a:r>
            <a:r>
              <a:rPr spc="-15" dirty="0">
                <a:latin typeface="Wingdings"/>
                <a:cs typeface="Wingdings"/>
              </a:rPr>
              <a:t>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0" dirty="0"/>
              <a:t>O(1)</a:t>
            </a:r>
          </a:p>
        </p:txBody>
      </p:sp>
      <p:sp>
        <p:nvSpPr>
          <p:cNvPr id="6" name="object 6"/>
          <p:cNvSpPr/>
          <p:nvPr/>
        </p:nvSpPr>
        <p:spPr>
          <a:xfrm>
            <a:off x="2687573" y="4871497"/>
            <a:ext cx="3545586" cy="2752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53203" y="4521771"/>
            <a:ext cx="1534160" cy="939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ct val="100000"/>
              </a:lnSpc>
            </a:pP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and then</a:t>
            </a:r>
            <a:r>
              <a:rPr sz="195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w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3050" spc="15" dirty="0">
                <a:latin typeface="Calibri"/>
                <a:cs typeface="Calibri"/>
              </a:rPr>
              <a:t>Q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4973" y="5834379"/>
            <a:ext cx="227329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P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8045" y="7022338"/>
            <a:ext cx="25209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A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4376" y="7022338"/>
            <a:ext cx="23812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B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10705" y="4871465"/>
            <a:ext cx="3545585" cy="2673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751061" y="5805423"/>
            <a:ext cx="28892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Q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72831" y="4962652"/>
            <a:ext cx="227329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P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68594" y="5834379"/>
            <a:ext cx="111442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75030" algn="l"/>
              </a:tabLst>
            </a:pPr>
            <a:r>
              <a:rPr sz="3050" spc="15" dirty="0">
                <a:latin typeface="Calibri"/>
                <a:cs typeface="Calibri"/>
              </a:rPr>
              <a:t>C	A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14030" y="6943090"/>
            <a:ext cx="23812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B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91726" y="6943090"/>
            <a:ext cx="23431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C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54090" y="1742694"/>
            <a:ext cx="3812540" cy="789940"/>
          </a:xfrm>
          <a:custGeom>
            <a:avLst/>
            <a:gdLst/>
            <a:ahLst/>
            <a:cxnLst/>
            <a:rect l="l" t="t" r="r" b="b"/>
            <a:pathLst>
              <a:path w="3812540" h="789939">
                <a:moveTo>
                  <a:pt x="3812286" y="787146"/>
                </a:moveTo>
                <a:lnTo>
                  <a:pt x="3812286" y="2285"/>
                </a:lnTo>
                <a:lnTo>
                  <a:pt x="3810000" y="0"/>
                </a:lnTo>
                <a:lnTo>
                  <a:pt x="2285" y="0"/>
                </a:lnTo>
                <a:lnTo>
                  <a:pt x="0" y="2286"/>
                </a:lnTo>
                <a:lnTo>
                  <a:pt x="0" y="787146"/>
                </a:lnTo>
                <a:lnTo>
                  <a:pt x="2286" y="789432"/>
                </a:lnTo>
                <a:lnTo>
                  <a:pt x="5334" y="789432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3801617" y="10667"/>
                </a:lnTo>
                <a:lnTo>
                  <a:pt x="3801617" y="5333"/>
                </a:lnTo>
                <a:lnTo>
                  <a:pt x="3806952" y="10667"/>
                </a:lnTo>
                <a:lnTo>
                  <a:pt x="3806952" y="789432"/>
                </a:lnTo>
                <a:lnTo>
                  <a:pt x="3810000" y="789432"/>
                </a:lnTo>
                <a:lnTo>
                  <a:pt x="3812286" y="787146"/>
                </a:lnTo>
                <a:close/>
              </a:path>
              <a:path w="3812540" h="789939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3812540" h="789939">
                <a:moveTo>
                  <a:pt x="10667" y="778764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778764"/>
                </a:lnTo>
                <a:lnTo>
                  <a:pt x="10667" y="778764"/>
                </a:lnTo>
                <a:close/>
              </a:path>
              <a:path w="3812540" h="789939">
                <a:moveTo>
                  <a:pt x="3806952" y="778763"/>
                </a:moveTo>
                <a:lnTo>
                  <a:pt x="5334" y="778764"/>
                </a:lnTo>
                <a:lnTo>
                  <a:pt x="10668" y="784098"/>
                </a:lnTo>
                <a:lnTo>
                  <a:pt x="10667" y="789432"/>
                </a:lnTo>
                <a:lnTo>
                  <a:pt x="3801617" y="789432"/>
                </a:lnTo>
                <a:lnTo>
                  <a:pt x="3801617" y="784097"/>
                </a:lnTo>
                <a:lnTo>
                  <a:pt x="3806952" y="778763"/>
                </a:lnTo>
                <a:close/>
              </a:path>
              <a:path w="3812540" h="789939">
                <a:moveTo>
                  <a:pt x="10667" y="789432"/>
                </a:moveTo>
                <a:lnTo>
                  <a:pt x="10668" y="784098"/>
                </a:lnTo>
                <a:lnTo>
                  <a:pt x="5334" y="778764"/>
                </a:lnTo>
                <a:lnTo>
                  <a:pt x="5334" y="789432"/>
                </a:lnTo>
                <a:lnTo>
                  <a:pt x="10667" y="789432"/>
                </a:lnTo>
                <a:close/>
              </a:path>
              <a:path w="3812540" h="789939">
                <a:moveTo>
                  <a:pt x="3806952" y="10667"/>
                </a:moveTo>
                <a:lnTo>
                  <a:pt x="3801617" y="5333"/>
                </a:lnTo>
                <a:lnTo>
                  <a:pt x="3801617" y="10667"/>
                </a:lnTo>
                <a:lnTo>
                  <a:pt x="3806952" y="10667"/>
                </a:lnTo>
                <a:close/>
              </a:path>
              <a:path w="3812540" h="789939">
                <a:moveTo>
                  <a:pt x="3806952" y="778763"/>
                </a:moveTo>
                <a:lnTo>
                  <a:pt x="3806952" y="10667"/>
                </a:lnTo>
                <a:lnTo>
                  <a:pt x="3801617" y="10667"/>
                </a:lnTo>
                <a:lnTo>
                  <a:pt x="3801617" y="778763"/>
                </a:lnTo>
                <a:lnTo>
                  <a:pt x="3806952" y="778763"/>
                </a:lnTo>
                <a:close/>
              </a:path>
              <a:path w="3812540" h="789939">
                <a:moveTo>
                  <a:pt x="3806952" y="789432"/>
                </a:moveTo>
                <a:lnTo>
                  <a:pt x="3806952" y="778763"/>
                </a:lnTo>
                <a:lnTo>
                  <a:pt x="3801617" y="784097"/>
                </a:lnTo>
                <a:lnTo>
                  <a:pt x="3801617" y="789432"/>
                </a:lnTo>
                <a:lnTo>
                  <a:pt x="3806952" y="78943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146546" y="1756694"/>
            <a:ext cx="3620135" cy="720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3400"/>
              </a:lnSpc>
            </a:pPr>
            <a:r>
              <a:rPr sz="2200" spc="-5" dirty="0">
                <a:latin typeface="Courier New"/>
                <a:cs typeface="Courier New"/>
              </a:rPr>
              <a:t>rotateRight</a:t>
            </a:r>
            <a:r>
              <a:rPr sz="2200" spc="-8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mirrored  version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pseudocode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509254" y="4039361"/>
            <a:ext cx="327660" cy="417195"/>
          </a:xfrm>
          <a:custGeom>
            <a:avLst/>
            <a:gdLst/>
            <a:ahLst/>
            <a:cxnLst/>
            <a:rect l="l" t="t" r="r" b="b"/>
            <a:pathLst>
              <a:path w="327659" h="417195">
                <a:moveTo>
                  <a:pt x="327660" y="414528"/>
                </a:moveTo>
                <a:lnTo>
                  <a:pt x="327660" y="3048"/>
                </a:lnTo>
                <a:lnTo>
                  <a:pt x="325374" y="0"/>
                </a:lnTo>
                <a:lnTo>
                  <a:pt x="2285" y="0"/>
                </a:lnTo>
                <a:lnTo>
                  <a:pt x="0" y="3048"/>
                </a:lnTo>
                <a:lnTo>
                  <a:pt x="0" y="414528"/>
                </a:lnTo>
                <a:lnTo>
                  <a:pt x="2286" y="416814"/>
                </a:lnTo>
                <a:lnTo>
                  <a:pt x="5334" y="4168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316992" y="10668"/>
                </a:lnTo>
                <a:lnTo>
                  <a:pt x="316992" y="5334"/>
                </a:lnTo>
                <a:lnTo>
                  <a:pt x="322326" y="10668"/>
                </a:lnTo>
                <a:lnTo>
                  <a:pt x="322326" y="416814"/>
                </a:lnTo>
                <a:lnTo>
                  <a:pt x="325374" y="416814"/>
                </a:lnTo>
                <a:lnTo>
                  <a:pt x="327660" y="414528"/>
                </a:lnTo>
                <a:close/>
              </a:path>
              <a:path w="327659" h="417195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327659" h="417195">
                <a:moveTo>
                  <a:pt x="10668" y="406908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406908"/>
                </a:lnTo>
                <a:lnTo>
                  <a:pt x="10668" y="406908"/>
                </a:lnTo>
                <a:close/>
              </a:path>
              <a:path w="327659" h="417195">
                <a:moveTo>
                  <a:pt x="322326" y="406908"/>
                </a:moveTo>
                <a:lnTo>
                  <a:pt x="5334" y="406908"/>
                </a:lnTo>
                <a:lnTo>
                  <a:pt x="10668" y="412242"/>
                </a:lnTo>
                <a:lnTo>
                  <a:pt x="10668" y="416814"/>
                </a:lnTo>
                <a:lnTo>
                  <a:pt x="316992" y="416814"/>
                </a:lnTo>
                <a:lnTo>
                  <a:pt x="316992" y="412242"/>
                </a:lnTo>
                <a:lnTo>
                  <a:pt x="322326" y="406908"/>
                </a:lnTo>
                <a:close/>
              </a:path>
              <a:path w="327659" h="417195">
                <a:moveTo>
                  <a:pt x="10668" y="416814"/>
                </a:moveTo>
                <a:lnTo>
                  <a:pt x="10668" y="412242"/>
                </a:lnTo>
                <a:lnTo>
                  <a:pt x="5334" y="406908"/>
                </a:lnTo>
                <a:lnTo>
                  <a:pt x="5334" y="416814"/>
                </a:lnTo>
                <a:lnTo>
                  <a:pt x="10668" y="416814"/>
                </a:lnTo>
                <a:close/>
              </a:path>
              <a:path w="327659" h="417195">
                <a:moveTo>
                  <a:pt x="322326" y="10668"/>
                </a:moveTo>
                <a:lnTo>
                  <a:pt x="316992" y="5334"/>
                </a:lnTo>
                <a:lnTo>
                  <a:pt x="316992" y="10668"/>
                </a:lnTo>
                <a:lnTo>
                  <a:pt x="322326" y="10668"/>
                </a:lnTo>
                <a:close/>
              </a:path>
              <a:path w="327659" h="417195">
                <a:moveTo>
                  <a:pt x="322326" y="406908"/>
                </a:moveTo>
                <a:lnTo>
                  <a:pt x="322326" y="10668"/>
                </a:lnTo>
                <a:lnTo>
                  <a:pt x="316992" y="10668"/>
                </a:lnTo>
                <a:lnTo>
                  <a:pt x="316992" y="406908"/>
                </a:lnTo>
                <a:lnTo>
                  <a:pt x="322326" y="406908"/>
                </a:lnTo>
                <a:close/>
              </a:path>
              <a:path w="327659" h="417195">
                <a:moveTo>
                  <a:pt x="322326" y="416814"/>
                </a:moveTo>
                <a:lnTo>
                  <a:pt x="322326" y="406908"/>
                </a:lnTo>
                <a:lnTo>
                  <a:pt x="316992" y="412242"/>
                </a:lnTo>
                <a:lnTo>
                  <a:pt x="316992" y="416814"/>
                </a:lnTo>
                <a:lnTo>
                  <a:pt x="322326" y="4168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598661" y="4082796"/>
            <a:ext cx="14795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Calibri"/>
                <a:cs typeface="Calibri"/>
              </a:rPr>
              <a:t>T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021573" y="4447032"/>
            <a:ext cx="654685" cy="537210"/>
          </a:xfrm>
          <a:custGeom>
            <a:avLst/>
            <a:gdLst/>
            <a:ahLst/>
            <a:cxnLst/>
            <a:rect l="l" t="t" r="r" b="b"/>
            <a:pathLst>
              <a:path w="654684" h="537210">
                <a:moveTo>
                  <a:pt x="48005" y="438912"/>
                </a:moveTo>
                <a:lnTo>
                  <a:pt x="46481" y="435864"/>
                </a:lnTo>
                <a:lnTo>
                  <a:pt x="44195" y="435102"/>
                </a:lnTo>
                <a:lnTo>
                  <a:pt x="41147" y="433578"/>
                </a:lnTo>
                <a:lnTo>
                  <a:pt x="38099" y="435102"/>
                </a:lnTo>
                <a:lnTo>
                  <a:pt x="37337" y="438150"/>
                </a:lnTo>
                <a:lnTo>
                  <a:pt x="0" y="537210"/>
                </a:lnTo>
                <a:lnTo>
                  <a:pt x="4571" y="536475"/>
                </a:lnTo>
                <a:lnTo>
                  <a:pt x="4571" y="526542"/>
                </a:lnTo>
                <a:lnTo>
                  <a:pt x="20043" y="513890"/>
                </a:lnTo>
                <a:lnTo>
                  <a:pt x="47243" y="441960"/>
                </a:lnTo>
                <a:lnTo>
                  <a:pt x="48005" y="438912"/>
                </a:lnTo>
                <a:close/>
              </a:path>
              <a:path w="654684" h="537210">
                <a:moveTo>
                  <a:pt x="20043" y="513890"/>
                </a:moveTo>
                <a:lnTo>
                  <a:pt x="4571" y="526542"/>
                </a:lnTo>
                <a:lnTo>
                  <a:pt x="7619" y="530267"/>
                </a:lnTo>
                <a:lnTo>
                  <a:pt x="7619" y="525780"/>
                </a:lnTo>
                <a:lnTo>
                  <a:pt x="16057" y="524429"/>
                </a:lnTo>
                <a:lnTo>
                  <a:pt x="20043" y="513890"/>
                </a:lnTo>
                <a:close/>
              </a:path>
              <a:path w="654684" h="537210">
                <a:moveTo>
                  <a:pt x="109727" y="517398"/>
                </a:moveTo>
                <a:lnTo>
                  <a:pt x="108965" y="514350"/>
                </a:lnTo>
                <a:lnTo>
                  <a:pt x="108965" y="512064"/>
                </a:lnTo>
                <a:lnTo>
                  <a:pt x="105917" y="509778"/>
                </a:lnTo>
                <a:lnTo>
                  <a:pt x="102869" y="510540"/>
                </a:lnTo>
                <a:lnTo>
                  <a:pt x="26236" y="522801"/>
                </a:lnTo>
                <a:lnTo>
                  <a:pt x="11429" y="534924"/>
                </a:lnTo>
                <a:lnTo>
                  <a:pt x="4571" y="526542"/>
                </a:lnTo>
                <a:lnTo>
                  <a:pt x="4571" y="536475"/>
                </a:lnTo>
                <a:lnTo>
                  <a:pt x="104393" y="520446"/>
                </a:lnTo>
                <a:lnTo>
                  <a:pt x="107441" y="520446"/>
                </a:lnTo>
                <a:lnTo>
                  <a:pt x="109727" y="517398"/>
                </a:lnTo>
                <a:close/>
              </a:path>
              <a:path w="654684" h="537210">
                <a:moveTo>
                  <a:pt x="16057" y="524429"/>
                </a:moveTo>
                <a:lnTo>
                  <a:pt x="7619" y="525780"/>
                </a:lnTo>
                <a:lnTo>
                  <a:pt x="12953" y="532638"/>
                </a:lnTo>
                <a:lnTo>
                  <a:pt x="16057" y="524429"/>
                </a:lnTo>
                <a:close/>
              </a:path>
              <a:path w="654684" h="537210">
                <a:moveTo>
                  <a:pt x="26236" y="522801"/>
                </a:moveTo>
                <a:lnTo>
                  <a:pt x="16057" y="524429"/>
                </a:lnTo>
                <a:lnTo>
                  <a:pt x="12953" y="532638"/>
                </a:lnTo>
                <a:lnTo>
                  <a:pt x="7619" y="525780"/>
                </a:lnTo>
                <a:lnTo>
                  <a:pt x="7619" y="530267"/>
                </a:lnTo>
                <a:lnTo>
                  <a:pt x="11429" y="534924"/>
                </a:lnTo>
                <a:lnTo>
                  <a:pt x="26236" y="522801"/>
                </a:lnTo>
                <a:close/>
              </a:path>
              <a:path w="654684" h="537210">
                <a:moveTo>
                  <a:pt x="654557" y="8382"/>
                </a:moveTo>
                <a:lnTo>
                  <a:pt x="648461" y="0"/>
                </a:lnTo>
                <a:lnTo>
                  <a:pt x="20043" y="513890"/>
                </a:lnTo>
                <a:lnTo>
                  <a:pt x="16057" y="524429"/>
                </a:lnTo>
                <a:lnTo>
                  <a:pt x="26236" y="522801"/>
                </a:lnTo>
                <a:lnTo>
                  <a:pt x="654557" y="838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60230" y="4901184"/>
            <a:ext cx="327025" cy="416559"/>
          </a:xfrm>
          <a:custGeom>
            <a:avLst/>
            <a:gdLst/>
            <a:ahLst/>
            <a:cxnLst/>
            <a:rect l="l" t="t" r="r" b="b"/>
            <a:pathLst>
              <a:path w="327025" h="416560">
                <a:moveTo>
                  <a:pt x="326898" y="413766"/>
                </a:moveTo>
                <a:lnTo>
                  <a:pt x="326898" y="2286"/>
                </a:lnTo>
                <a:lnTo>
                  <a:pt x="324612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3766"/>
                </a:lnTo>
                <a:lnTo>
                  <a:pt x="2286" y="416052"/>
                </a:lnTo>
                <a:lnTo>
                  <a:pt x="5334" y="416052"/>
                </a:lnTo>
                <a:lnTo>
                  <a:pt x="5334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316992" y="9906"/>
                </a:lnTo>
                <a:lnTo>
                  <a:pt x="316992" y="4572"/>
                </a:lnTo>
                <a:lnTo>
                  <a:pt x="321564" y="9906"/>
                </a:lnTo>
                <a:lnTo>
                  <a:pt x="321564" y="416052"/>
                </a:lnTo>
                <a:lnTo>
                  <a:pt x="324612" y="416052"/>
                </a:lnTo>
                <a:lnTo>
                  <a:pt x="326898" y="413766"/>
                </a:lnTo>
                <a:close/>
              </a:path>
              <a:path w="327025" h="416560">
                <a:moveTo>
                  <a:pt x="9906" y="9906"/>
                </a:moveTo>
                <a:lnTo>
                  <a:pt x="9906" y="4572"/>
                </a:lnTo>
                <a:lnTo>
                  <a:pt x="5334" y="9906"/>
                </a:lnTo>
                <a:lnTo>
                  <a:pt x="9906" y="9906"/>
                </a:lnTo>
                <a:close/>
              </a:path>
              <a:path w="327025" h="416560">
                <a:moveTo>
                  <a:pt x="9906" y="406146"/>
                </a:moveTo>
                <a:lnTo>
                  <a:pt x="9906" y="9906"/>
                </a:lnTo>
                <a:lnTo>
                  <a:pt x="5334" y="9906"/>
                </a:lnTo>
                <a:lnTo>
                  <a:pt x="5334" y="406146"/>
                </a:lnTo>
                <a:lnTo>
                  <a:pt x="9906" y="406146"/>
                </a:lnTo>
                <a:close/>
              </a:path>
              <a:path w="327025" h="416560">
                <a:moveTo>
                  <a:pt x="321564" y="406146"/>
                </a:moveTo>
                <a:lnTo>
                  <a:pt x="5334" y="406146"/>
                </a:lnTo>
                <a:lnTo>
                  <a:pt x="9906" y="411480"/>
                </a:lnTo>
                <a:lnTo>
                  <a:pt x="9906" y="416052"/>
                </a:lnTo>
                <a:lnTo>
                  <a:pt x="316992" y="416052"/>
                </a:lnTo>
                <a:lnTo>
                  <a:pt x="316992" y="411480"/>
                </a:lnTo>
                <a:lnTo>
                  <a:pt x="321564" y="406146"/>
                </a:lnTo>
                <a:close/>
              </a:path>
              <a:path w="327025" h="416560">
                <a:moveTo>
                  <a:pt x="9906" y="416052"/>
                </a:moveTo>
                <a:lnTo>
                  <a:pt x="9906" y="411480"/>
                </a:lnTo>
                <a:lnTo>
                  <a:pt x="5334" y="406146"/>
                </a:lnTo>
                <a:lnTo>
                  <a:pt x="5334" y="416052"/>
                </a:lnTo>
                <a:lnTo>
                  <a:pt x="9906" y="416052"/>
                </a:lnTo>
                <a:close/>
              </a:path>
              <a:path w="327025" h="416560">
                <a:moveTo>
                  <a:pt x="321564" y="9906"/>
                </a:moveTo>
                <a:lnTo>
                  <a:pt x="316992" y="4572"/>
                </a:lnTo>
                <a:lnTo>
                  <a:pt x="316992" y="9906"/>
                </a:lnTo>
                <a:lnTo>
                  <a:pt x="321564" y="9906"/>
                </a:lnTo>
                <a:close/>
              </a:path>
              <a:path w="327025" h="416560">
                <a:moveTo>
                  <a:pt x="321564" y="406146"/>
                </a:moveTo>
                <a:lnTo>
                  <a:pt x="321564" y="9906"/>
                </a:lnTo>
                <a:lnTo>
                  <a:pt x="316992" y="9906"/>
                </a:lnTo>
                <a:lnTo>
                  <a:pt x="316992" y="406146"/>
                </a:lnTo>
                <a:lnTo>
                  <a:pt x="321564" y="406146"/>
                </a:lnTo>
                <a:close/>
              </a:path>
              <a:path w="327025" h="416560">
                <a:moveTo>
                  <a:pt x="321564" y="416052"/>
                </a:moveTo>
                <a:lnTo>
                  <a:pt x="321564" y="406146"/>
                </a:lnTo>
                <a:lnTo>
                  <a:pt x="316992" y="411480"/>
                </a:lnTo>
                <a:lnTo>
                  <a:pt x="316992" y="416052"/>
                </a:lnTo>
                <a:lnTo>
                  <a:pt x="321564" y="41605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20681" y="4943855"/>
            <a:ext cx="2057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20" dirty="0">
                <a:latin typeface="Calibri"/>
                <a:cs typeface="Calibri"/>
              </a:rPr>
              <a:t>w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130283" y="5308853"/>
            <a:ext cx="497205" cy="518159"/>
          </a:xfrm>
          <a:custGeom>
            <a:avLst/>
            <a:gdLst/>
            <a:ahLst/>
            <a:cxnLst/>
            <a:rect l="l" t="t" r="r" b="b"/>
            <a:pathLst>
              <a:path w="497204" h="518160">
                <a:moveTo>
                  <a:pt x="35814" y="414527"/>
                </a:moveTo>
                <a:lnTo>
                  <a:pt x="34290" y="411479"/>
                </a:lnTo>
                <a:lnTo>
                  <a:pt x="31242" y="410717"/>
                </a:lnTo>
                <a:lnTo>
                  <a:pt x="28956" y="409955"/>
                </a:lnTo>
                <a:lnTo>
                  <a:pt x="25908" y="412241"/>
                </a:lnTo>
                <a:lnTo>
                  <a:pt x="25146" y="414527"/>
                </a:lnTo>
                <a:lnTo>
                  <a:pt x="0" y="518159"/>
                </a:lnTo>
                <a:lnTo>
                  <a:pt x="3810" y="517051"/>
                </a:lnTo>
                <a:lnTo>
                  <a:pt x="3810" y="506729"/>
                </a:lnTo>
                <a:lnTo>
                  <a:pt x="16544" y="493456"/>
                </a:lnTo>
                <a:lnTo>
                  <a:pt x="35814" y="414527"/>
                </a:lnTo>
                <a:close/>
              </a:path>
              <a:path w="497204" h="518160">
                <a:moveTo>
                  <a:pt x="16544" y="493456"/>
                </a:moveTo>
                <a:lnTo>
                  <a:pt x="3810" y="506729"/>
                </a:lnTo>
                <a:lnTo>
                  <a:pt x="6096" y="508787"/>
                </a:lnTo>
                <a:lnTo>
                  <a:pt x="6096" y="505205"/>
                </a:lnTo>
                <a:lnTo>
                  <a:pt x="14249" y="502866"/>
                </a:lnTo>
                <a:lnTo>
                  <a:pt x="16544" y="493456"/>
                </a:lnTo>
                <a:close/>
              </a:path>
              <a:path w="497204" h="518160">
                <a:moveTo>
                  <a:pt x="106680" y="484631"/>
                </a:moveTo>
                <a:lnTo>
                  <a:pt x="105918" y="482345"/>
                </a:lnTo>
                <a:lnTo>
                  <a:pt x="105156" y="479297"/>
                </a:lnTo>
                <a:lnTo>
                  <a:pt x="102108" y="477773"/>
                </a:lnTo>
                <a:lnTo>
                  <a:pt x="99060" y="478535"/>
                </a:lnTo>
                <a:lnTo>
                  <a:pt x="24522" y="499919"/>
                </a:lnTo>
                <a:lnTo>
                  <a:pt x="11430" y="513587"/>
                </a:lnTo>
                <a:lnTo>
                  <a:pt x="3810" y="506729"/>
                </a:lnTo>
                <a:lnTo>
                  <a:pt x="3810" y="517051"/>
                </a:lnTo>
                <a:lnTo>
                  <a:pt x="102108" y="488441"/>
                </a:lnTo>
                <a:lnTo>
                  <a:pt x="105156" y="487679"/>
                </a:lnTo>
                <a:lnTo>
                  <a:pt x="106680" y="484631"/>
                </a:lnTo>
                <a:close/>
              </a:path>
              <a:path w="497204" h="518160">
                <a:moveTo>
                  <a:pt x="14249" y="502866"/>
                </a:moveTo>
                <a:lnTo>
                  <a:pt x="6096" y="505205"/>
                </a:lnTo>
                <a:lnTo>
                  <a:pt x="12192" y="511301"/>
                </a:lnTo>
                <a:lnTo>
                  <a:pt x="14249" y="502866"/>
                </a:lnTo>
                <a:close/>
              </a:path>
              <a:path w="497204" h="518160">
                <a:moveTo>
                  <a:pt x="24522" y="499919"/>
                </a:moveTo>
                <a:lnTo>
                  <a:pt x="14249" y="502866"/>
                </a:lnTo>
                <a:lnTo>
                  <a:pt x="12192" y="511301"/>
                </a:lnTo>
                <a:lnTo>
                  <a:pt x="6096" y="505205"/>
                </a:lnTo>
                <a:lnTo>
                  <a:pt x="6096" y="508787"/>
                </a:lnTo>
                <a:lnTo>
                  <a:pt x="11430" y="513587"/>
                </a:lnTo>
                <a:lnTo>
                  <a:pt x="24522" y="499919"/>
                </a:lnTo>
                <a:close/>
              </a:path>
              <a:path w="497204" h="518160">
                <a:moveTo>
                  <a:pt x="496824" y="6857"/>
                </a:moveTo>
                <a:lnTo>
                  <a:pt x="489966" y="0"/>
                </a:lnTo>
                <a:lnTo>
                  <a:pt x="16544" y="493456"/>
                </a:lnTo>
                <a:lnTo>
                  <a:pt x="14249" y="502866"/>
                </a:lnTo>
                <a:lnTo>
                  <a:pt x="24522" y="499919"/>
                </a:lnTo>
                <a:lnTo>
                  <a:pt x="496824" y="685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18347" y="5218938"/>
            <a:ext cx="783590" cy="520065"/>
          </a:xfrm>
          <a:custGeom>
            <a:avLst/>
            <a:gdLst/>
            <a:ahLst/>
            <a:cxnLst/>
            <a:rect l="l" t="t" r="r" b="b"/>
            <a:pathLst>
              <a:path w="783590" h="520064">
                <a:moveTo>
                  <a:pt x="125729" y="10668"/>
                </a:moveTo>
                <a:lnTo>
                  <a:pt x="121157" y="6096"/>
                </a:lnTo>
                <a:lnTo>
                  <a:pt x="114299" y="6055"/>
                </a:lnTo>
                <a:lnTo>
                  <a:pt x="0" y="0"/>
                </a:lnTo>
                <a:lnTo>
                  <a:pt x="12191" y="24204"/>
                </a:lnTo>
                <a:lnTo>
                  <a:pt x="12191" y="19812"/>
                </a:lnTo>
                <a:lnTo>
                  <a:pt x="23621" y="2286"/>
                </a:lnTo>
                <a:lnTo>
                  <a:pt x="55820" y="23471"/>
                </a:lnTo>
                <a:lnTo>
                  <a:pt x="114299" y="26670"/>
                </a:lnTo>
                <a:lnTo>
                  <a:pt x="119633" y="26670"/>
                </a:lnTo>
                <a:lnTo>
                  <a:pt x="124967" y="22860"/>
                </a:lnTo>
                <a:lnTo>
                  <a:pt x="124967" y="16764"/>
                </a:lnTo>
                <a:lnTo>
                  <a:pt x="125729" y="10668"/>
                </a:lnTo>
                <a:close/>
              </a:path>
              <a:path w="783590" h="520064">
                <a:moveTo>
                  <a:pt x="55820" y="23471"/>
                </a:moveTo>
                <a:lnTo>
                  <a:pt x="23621" y="2286"/>
                </a:lnTo>
                <a:lnTo>
                  <a:pt x="12191" y="19812"/>
                </a:lnTo>
                <a:lnTo>
                  <a:pt x="16763" y="22820"/>
                </a:lnTo>
                <a:lnTo>
                  <a:pt x="16763" y="21336"/>
                </a:lnTo>
                <a:lnTo>
                  <a:pt x="27431" y="6096"/>
                </a:lnTo>
                <a:lnTo>
                  <a:pt x="35419" y="22356"/>
                </a:lnTo>
                <a:lnTo>
                  <a:pt x="55820" y="23471"/>
                </a:lnTo>
                <a:close/>
              </a:path>
              <a:path w="783590" h="520064">
                <a:moveTo>
                  <a:pt x="73151" y="98298"/>
                </a:moveTo>
                <a:lnTo>
                  <a:pt x="70103" y="92964"/>
                </a:lnTo>
                <a:lnTo>
                  <a:pt x="44665" y="41178"/>
                </a:lnTo>
                <a:lnTo>
                  <a:pt x="12191" y="19812"/>
                </a:lnTo>
                <a:lnTo>
                  <a:pt x="12191" y="24204"/>
                </a:lnTo>
                <a:lnTo>
                  <a:pt x="54101" y="107442"/>
                </a:lnTo>
                <a:lnTo>
                  <a:pt x="60197" y="109728"/>
                </a:lnTo>
                <a:lnTo>
                  <a:pt x="65531" y="107442"/>
                </a:lnTo>
                <a:lnTo>
                  <a:pt x="70865" y="104394"/>
                </a:lnTo>
                <a:lnTo>
                  <a:pt x="73151" y="98298"/>
                </a:lnTo>
                <a:close/>
              </a:path>
              <a:path w="783590" h="520064">
                <a:moveTo>
                  <a:pt x="35419" y="22356"/>
                </a:moveTo>
                <a:lnTo>
                  <a:pt x="27431" y="6096"/>
                </a:lnTo>
                <a:lnTo>
                  <a:pt x="16763" y="21336"/>
                </a:lnTo>
                <a:lnTo>
                  <a:pt x="35419" y="22356"/>
                </a:lnTo>
                <a:close/>
              </a:path>
              <a:path w="783590" h="520064">
                <a:moveTo>
                  <a:pt x="44665" y="41178"/>
                </a:moveTo>
                <a:lnTo>
                  <a:pt x="35419" y="22356"/>
                </a:lnTo>
                <a:lnTo>
                  <a:pt x="16763" y="21336"/>
                </a:lnTo>
                <a:lnTo>
                  <a:pt x="16763" y="22820"/>
                </a:lnTo>
                <a:lnTo>
                  <a:pt x="44665" y="41178"/>
                </a:lnTo>
                <a:close/>
              </a:path>
              <a:path w="783590" h="520064">
                <a:moveTo>
                  <a:pt x="783335" y="502158"/>
                </a:moveTo>
                <a:lnTo>
                  <a:pt x="55820" y="23471"/>
                </a:lnTo>
                <a:lnTo>
                  <a:pt x="35419" y="22356"/>
                </a:lnTo>
                <a:lnTo>
                  <a:pt x="44665" y="41178"/>
                </a:lnTo>
                <a:lnTo>
                  <a:pt x="771905" y="519684"/>
                </a:lnTo>
                <a:lnTo>
                  <a:pt x="783335" y="502158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38871" y="4203191"/>
            <a:ext cx="121920" cy="684530"/>
          </a:xfrm>
          <a:custGeom>
            <a:avLst/>
            <a:gdLst/>
            <a:ahLst/>
            <a:cxnLst/>
            <a:rect l="l" t="t" r="r" b="b"/>
            <a:pathLst>
              <a:path w="121920" h="684529">
                <a:moveTo>
                  <a:pt x="121919" y="105917"/>
                </a:moveTo>
                <a:lnTo>
                  <a:pt x="118871" y="100583"/>
                </a:lnTo>
                <a:lnTo>
                  <a:pt x="63245" y="0"/>
                </a:lnTo>
                <a:lnTo>
                  <a:pt x="3047" y="98297"/>
                </a:lnTo>
                <a:lnTo>
                  <a:pt x="0" y="102869"/>
                </a:lnTo>
                <a:lnTo>
                  <a:pt x="1523" y="109727"/>
                </a:lnTo>
                <a:lnTo>
                  <a:pt x="6095" y="112775"/>
                </a:lnTo>
                <a:lnTo>
                  <a:pt x="11429" y="115823"/>
                </a:lnTo>
                <a:lnTo>
                  <a:pt x="17525" y="114299"/>
                </a:lnTo>
                <a:lnTo>
                  <a:pt x="20573" y="108965"/>
                </a:lnTo>
                <a:lnTo>
                  <a:pt x="51001" y="59917"/>
                </a:lnTo>
                <a:lnTo>
                  <a:pt x="51815" y="20573"/>
                </a:lnTo>
                <a:lnTo>
                  <a:pt x="73151" y="21335"/>
                </a:lnTo>
                <a:lnTo>
                  <a:pt x="73151" y="61377"/>
                </a:lnTo>
                <a:lnTo>
                  <a:pt x="100583" y="110489"/>
                </a:lnTo>
                <a:lnTo>
                  <a:pt x="103631" y="115823"/>
                </a:lnTo>
                <a:lnTo>
                  <a:pt x="109727" y="118109"/>
                </a:lnTo>
                <a:lnTo>
                  <a:pt x="115061" y="115061"/>
                </a:lnTo>
                <a:lnTo>
                  <a:pt x="119633" y="112013"/>
                </a:lnTo>
                <a:lnTo>
                  <a:pt x="121919" y="105917"/>
                </a:lnTo>
                <a:close/>
              </a:path>
              <a:path w="121920" h="684529">
                <a:moveTo>
                  <a:pt x="72310" y="59871"/>
                </a:moveTo>
                <a:lnTo>
                  <a:pt x="62228" y="41821"/>
                </a:lnTo>
                <a:lnTo>
                  <a:pt x="51001" y="59917"/>
                </a:lnTo>
                <a:lnTo>
                  <a:pt x="38100" y="683513"/>
                </a:lnTo>
                <a:lnTo>
                  <a:pt x="58674" y="684276"/>
                </a:lnTo>
                <a:lnTo>
                  <a:pt x="72310" y="59871"/>
                </a:lnTo>
                <a:close/>
              </a:path>
              <a:path w="121920" h="684529">
                <a:moveTo>
                  <a:pt x="73151" y="21335"/>
                </a:moveTo>
                <a:lnTo>
                  <a:pt x="51815" y="20573"/>
                </a:lnTo>
                <a:lnTo>
                  <a:pt x="51001" y="59917"/>
                </a:lnTo>
                <a:lnTo>
                  <a:pt x="53339" y="56149"/>
                </a:lnTo>
                <a:lnTo>
                  <a:pt x="53339" y="25907"/>
                </a:lnTo>
                <a:lnTo>
                  <a:pt x="71627" y="26669"/>
                </a:lnTo>
                <a:lnTo>
                  <a:pt x="71627" y="58649"/>
                </a:lnTo>
                <a:lnTo>
                  <a:pt x="72310" y="59871"/>
                </a:lnTo>
                <a:lnTo>
                  <a:pt x="73151" y="21335"/>
                </a:lnTo>
                <a:close/>
              </a:path>
              <a:path w="121920" h="684529">
                <a:moveTo>
                  <a:pt x="71627" y="26669"/>
                </a:moveTo>
                <a:lnTo>
                  <a:pt x="53339" y="25907"/>
                </a:lnTo>
                <a:lnTo>
                  <a:pt x="62228" y="41821"/>
                </a:lnTo>
                <a:lnTo>
                  <a:pt x="71627" y="26669"/>
                </a:lnTo>
                <a:close/>
              </a:path>
              <a:path w="121920" h="684529">
                <a:moveTo>
                  <a:pt x="62228" y="41821"/>
                </a:moveTo>
                <a:lnTo>
                  <a:pt x="53339" y="25907"/>
                </a:lnTo>
                <a:lnTo>
                  <a:pt x="53339" y="56149"/>
                </a:lnTo>
                <a:lnTo>
                  <a:pt x="62228" y="41821"/>
                </a:lnTo>
                <a:close/>
              </a:path>
              <a:path w="121920" h="684529">
                <a:moveTo>
                  <a:pt x="71627" y="58649"/>
                </a:moveTo>
                <a:lnTo>
                  <a:pt x="71627" y="26669"/>
                </a:lnTo>
                <a:lnTo>
                  <a:pt x="62228" y="41821"/>
                </a:lnTo>
                <a:lnTo>
                  <a:pt x="71627" y="58649"/>
                </a:lnTo>
                <a:close/>
              </a:path>
              <a:path w="121920" h="684529">
                <a:moveTo>
                  <a:pt x="73151" y="61377"/>
                </a:moveTo>
                <a:lnTo>
                  <a:pt x="73151" y="21335"/>
                </a:lnTo>
                <a:lnTo>
                  <a:pt x="72310" y="59871"/>
                </a:lnTo>
                <a:lnTo>
                  <a:pt x="73151" y="61377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59723" y="6392417"/>
            <a:ext cx="436880" cy="578485"/>
          </a:xfrm>
          <a:custGeom>
            <a:avLst/>
            <a:gdLst/>
            <a:ahLst/>
            <a:cxnLst/>
            <a:rect l="l" t="t" r="r" b="b"/>
            <a:pathLst>
              <a:path w="436879" h="578484">
                <a:moveTo>
                  <a:pt x="411669" y="32992"/>
                </a:moveTo>
                <a:lnTo>
                  <a:pt x="392730" y="41087"/>
                </a:lnTo>
                <a:lnTo>
                  <a:pt x="0" y="566165"/>
                </a:lnTo>
                <a:lnTo>
                  <a:pt x="16764" y="578357"/>
                </a:lnTo>
                <a:lnTo>
                  <a:pt x="409130" y="54483"/>
                </a:lnTo>
                <a:lnTo>
                  <a:pt x="411669" y="32992"/>
                </a:lnTo>
                <a:close/>
              </a:path>
              <a:path w="436879" h="578484">
                <a:moveTo>
                  <a:pt x="436626" y="0"/>
                </a:moveTo>
                <a:lnTo>
                  <a:pt x="330707" y="44957"/>
                </a:lnTo>
                <a:lnTo>
                  <a:pt x="325373" y="47243"/>
                </a:lnTo>
                <a:lnTo>
                  <a:pt x="323088" y="53339"/>
                </a:lnTo>
                <a:lnTo>
                  <a:pt x="327659" y="64007"/>
                </a:lnTo>
                <a:lnTo>
                  <a:pt x="333755" y="66293"/>
                </a:lnTo>
                <a:lnTo>
                  <a:pt x="392730" y="41087"/>
                </a:lnTo>
                <a:lnTo>
                  <a:pt x="416052" y="9905"/>
                </a:lnTo>
                <a:lnTo>
                  <a:pt x="432816" y="22859"/>
                </a:lnTo>
                <a:lnTo>
                  <a:pt x="432816" y="33617"/>
                </a:lnTo>
                <a:lnTo>
                  <a:pt x="436626" y="0"/>
                </a:lnTo>
                <a:close/>
              </a:path>
              <a:path w="436879" h="578484">
                <a:moveTo>
                  <a:pt x="432816" y="22859"/>
                </a:moveTo>
                <a:lnTo>
                  <a:pt x="416052" y="9905"/>
                </a:lnTo>
                <a:lnTo>
                  <a:pt x="392730" y="41087"/>
                </a:lnTo>
                <a:lnTo>
                  <a:pt x="411669" y="32992"/>
                </a:lnTo>
                <a:lnTo>
                  <a:pt x="413766" y="15239"/>
                </a:lnTo>
                <a:lnTo>
                  <a:pt x="428244" y="25907"/>
                </a:lnTo>
                <a:lnTo>
                  <a:pt x="428244" y="28964"/>
                </a:lnTo>
                <a:lnTo>
                  <a:pt x="432816" y="22859"/>
                </a:lnTo>
                <a:close/>
              </a:path>
              <a:path w="436879" h="578484">
                <a:moveTo>
                  <a:pt x="432816" y="33617"/>
                </a:moveTo>
                <a:lnTo>
                  <a:pt x="432816" y="22859"/>
                </a:lnTo>
                <a:lnTo>
                  <a:pt x="409130" y="54483"/>
                </a:lnTo>
                <a:lnTo>
                  <a:pt x="402335" y="112013"/>
                </a:lnTo>
                <a:lnTo>
                  <a:pt x="402335" y="117347"/>
                </a:lnTo>
                <a:lnTo>
                  <a:pt x="406145" y="122681"/>
                </a:lnTo>
                <a:lnTo>
                  <a:pt x="412242" y="123443"/>
                </a:lnTo>
                <a:lnTo>
                  <a:pt x="417576" y="124205"/>
                </a:lnTo>
                <a:lnTo>
                  <a:pt x="422909" y="119633"/>
                </a:lnTo>
                <a:lnTo>
                  <a:pt x="423672" y="114299"/>
                </a:lnTo>
                <a:lnTo>
                  <a:pt x="432816" y="33617"/>
                </a:lnTo>
                <a:close/>
              </a:path>
              <a:path w="436879" h="578484">
                <a:moveTo>
                  <a:pt x="428244" y="28964"/>
                </a:moveTo>
                <a:lnTo>
                  <a:pt x="428244" y="25907"/>
                </a:lnTo>
                <a:lnTo>
                  <a:pt x="411669" y="32992"/>
                </a:lnTo>
                <a:lnTo>
                  <a:pt x="409130" y="54483"/>
                </a:lnTo>
                <a:lnTo>
                  <a:pt x="428244" y="28964"/>
                </a:lnTo>
                <a:close/>
              </a:path>
              <a:path w="436879" h="578484">
                <a:moveTo>
                  <a:pt x="428244" y="25907"/>
                </a:moveTo>
                <a:lnTo>
                  <a:pt x="413766" y="15239"/>
                </a:lnTo>
                <a:lnTo>
                  <a:pt x="411669" y="32992"/>
                </a:lnTo>
                <a:lnTo>
                  <a:pt x="428244" y="25907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89454" y="5851397"/>
            <a:ext cx="327660" cy="417195"/>
          </a:xfrm>
          <a:custGeom>
            <a:avLst/>
            <a:gdLst/>
            <a:ahLst/>
            <a:cxnLst/>
            <a:rect l="l" t="t" r="r" b="b"/>
            <a:pathLst>
              <a:path w="327660" h="417195">
                <a:moveTo>
                  <a:pt x="327660" y="414528"/>
                </a:moveTo>
                <a:lnTo>
                  <a:pt x="327660" y="2286"/>
                </a:lnTo>
                <a:lnTo>
                  <a:pt x="325374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4528"/>
                </a:lnTo>
                <a:lnTo>
                  <a:pt x="2286" y="416814"/>
                </a:lnTo>
                <a:lnTo>
                  <a:pt x="5334" y="4168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316991" y="10668"/>
                </a:lnTo>
                <a:lnTo>
                  <a:pt x="316992" y="5334"/>
                </a:lnTo>
                <a:lnTo>
                  <a:pt x="322326" y="10668"/>
                </a:lnTo>
                <a:lnTo>
                  <a:pt x="322326" y="416814"/>
                </a:lnTo>
                <a:lnTo>
                  <a:pt x="325374" y="416814"/>
                </a:lnTo>
                <a:lnTo>
                  <a:pt x="327660" y="414528"/>
                </a:lnTo>
                <a:close/>
              </a:path>
              <a:path w="327660" h="417195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327660" h="417195">
                <a:moveTo>
                  <a:pt x="10668" y="406146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406146"/>
                </a:lnTo>
                <a:lnTo>
                  <a:pt x="10668" y="406146"/>
                </a:lnTo>
                <a:close/>
              </a:path>
              <a:path w="327660" h="417195">
                <a:moveTo>
                  <a:pt x="322326" y="406146"/>
                </a:moveTo>
                <a:lnTo>
                  <a:pt x="5334" y="406146"/>
                </a:lnTo>
                <a:lnTo>
                  <a:pt x="10668" y="411480"/>
                </a:lnTo>
                <a:lnTo>
                  <a:pt x="10668" y="416814"/>
                </a:lnTo>
                <a:lnTo>
                  <a:pt x="316992" y="416814"/>
                </a:lnTo>
                <a:lnTo>
                  <a:pt x="316992" y="411480"/>
                </a:lnTo>
                <a:lnTo>
                  <a:pt x="322326" y="406146"/>
                </a:lnTo>
                <a:close/>
              </a:path>
              <a:path w="327660" h="417195">
                <a:moveTo>
                  <a:pt x="10668" y="416814"/>
                </a:moveTo>
                <a:lnTo>
                  <a:pt x="10668" y="411480"/>
                </a:lnTo>
                <a:lnTo>
                  <a:pt x="5334" y="406146"/>
                </a:lnTo>
                <a:lnTo>
                  <a:pt x="5334" y="416814"/>
                </a:lnTo>
                <a:lnTo>
                  <a:pt x="10668" y="416814"/>
                </a:lnTo>
                <a:close/>
              </a:path>
              <a:path w="327660" h="417195">
                <a:moveTo>
                  <a:pt x="322326" y="10668"/>
                </a:moveTo>
                <a:lnTo>
                  <a:pt x="316992" y="5334"/>
                </a:lnTo>
                <a:lnTo>
                  <a:pt x="316991" y="10668"/>
                </a:lnTo>
                <a:lnTo>
                  <a:pt x="322326" y="10668"/>
                </a:lnTo>
                <a:close/>
              </a:path>
              <a:path w="327660" h="417195">
                <a:moveTo>
                  <a:pt x="322326" y="406146"/>
                </a:moveTo>
                <a:lnTo>
                  <a:pt x="322326" y="10668"/>
                </a:lnTo>
                <a:lnTo>
                  <a:pt x="316991" y="10668"/>
                </a:lnTo>
                <a:lnTo>
                  <a:pt x="316992" y="406146"/>
                </a:lnTo>
                <a:lnTo>
                  <a:pt x="322326" y="406146"/>
                </a:lnTo>
                <a:close/>
              </a:path>
              <a:path w="327660" h="417195">
                <a:moveTo>
                  <a:pt x="322326" y="416814"/>
                </a:moveTo>
                <a:lnTo>
                  <a:pt x="322326" y="406146"/>
                </a:lnTo>
                <a:lnTo>
                  <a:pt x="316992" y="411480"/>
                </a:lnTo>
                <a:lnTo>
                  <a:pt x="316992" y="416814"/>
                </a:lnTo>
                <a:lnTo>
                  <a:pt x="322326" y="4168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578861" y="5894070"/>
            <a:ext cx="14795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Calibri"/>
                <a:cs typeface="Calibri"/>
              </a:rPr>
              <a:t>T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11017" y="6028944"/>
            <a:ext cx="447675" cy="109855"/>
          </a:xfrm>
          <a:custGeom>
            <a:avLst/>
            <a:gdLst/>
            <a:ahLst/>
            <a:cxnLst/>
            <a:rect l="l" t="t" r="r" b="b"/>
            <a:pathLst>
              <a:path w="447675" h="109854">
                <a:moveTo>
                  <a:pt x="426187" y="59702"/>
                </a:moveTo>
                <a:lnTo>
                  <a:pt x="417175" y="53537"/>
                </a:lnTo>
                <a:lnTo>
                  <a:pt x="762" y="25145"/>
                </a:lnTo>
                <a:lnTo>
                  <a:pt x="0" y="35813"/>
                </a:lnTo>
                <a:lnTo>
                  <a:pt x="417175" y="64208"/>
                </a:lnTo>
                <a:lnTo>
                  <a:pt x="426187" y="59702"/>
                </a:lnTo>
                <a:close/>
              </a:path>
              <a:path w="447675" h="109854">
                <a:moveTo>
                  <a:pt x="436626" y="66251"/>
                </a:moveTo>
                <a:lnTo>
                  <a:pt x="436626" y="65531"/>
                </a:lnTo>
                <a:lnTo>
                  <a:pt x="417175" y="64208"/>
                </a:lnTo>
                <a:lnTo>
                  <a:pt x="347472" y="99059"/>
                </a:lnTo>
                <a:lnTo>
                  <a:pt x="344424" y="99821"/>
                </a:lnTo>
                <a:lnTo>
                  <a:pt x="343662" y="102869"/>
                </a:lnTo>
                <a:lnTo>
                  <a:pt x="345186" y="105917"/>
                </a:lnTo>
                <a:lnTo>
                  <a:pt x="345948" y="108203"/>
                </a:lnTo>
                <a:lnTo>
                  <a:pt x="349758" y="109727"/>
                </a:lnTo>
                <a:lnTo>
                  <a:pt x="352044" y="108203"/>
                </a:lnTo>
                <a:lnTo>
                  <a:pt x="436626" y="66251"/>
                </a:lnTo>
                <a:close/>
              </a:path>
              <a:path w="447675" h="109854">
                <a:moveTo>
                  <a:pt x="447294" y="60959"/>
                </a:moveTo>
                <a:lnTo>
                  <a:pt x="356616" y="0"/>
                </a:lnTo>
                <a:lnTo>
                  <a:pt x="353568" y="761"/>
                </a:lnTo>
                <a:lnTo>
                  <a:pt x="350520" y="5333"/>
                </a:lnTo>
                <a:lnTo>
                  <a:pt x="351282" y="8381"/>
                </a:lnTo>
                <a:lnTo>
                  <a:pt x="353568" y="9905"/>
                </a:lnTo>
                <a:lnTo>
                  <a:pt x="417200" y="53539"/>
                </a:lnTo>
                <a:lnTo>
                  <a:pt x="436626" y="54863"/>
                </a:lnTo>
                <a:lnTo>
                  <a:pt x="436626" y="66251"/>
                </a:lnTo>
                <a:lnTo>
                  <a:pt x="447294" y="60959"/>
                </a:lnTo>
                <a:close/>
              </a:path>
              <a:path w="447675" h="109854">
                <a:moveTo>
                  <a:pt x="434340" y="65376"/>
                </a:moveTo>
                <a:lnTo>
                  <a:pt x="434340" y="55625"/>
                </a:lnTo>
                <a:lnTo>
                  <a:pt x="433578" y="64769"/>
                </a:lnTo>
                <a:lnTo>
                  <a:pt x="426187" y="59702"/>
                </a:lnTo>
                <a:lnTo>
                  <a:pt x="417175" y="64208"/>
                </a:lnTo>
                <a:lnTo>
                  <a:pt x="434340" y="65376"/>
                </a:lnTo>
                <a:close/>
              </a:path>
              <a:path w="447675" h="109854">
                <a:moveTo>
                  <a:pt x="436626" y="65531"/>
                </a:moveTo>
                <a:lnTo>
                  <a:pt x="436626" y="54863"/>
                </a:lnTo>
                <a:lnTo>
                  <a:pt x="417200" y="53539"/>
                </a:lnTo>
                <a:lnTo>
                  <a:pt x="426187" y="59702"/>
                </a:lnTo>
                <a:lnTo>
                  <a:pt x="434340" y="55625"/>
                </a:lnTo>
                <a:lnTo>
                  <a:pt x="434340" y="65376"/>
                </a:lnTo>
                <a:lnTo>
                  <a:pt x="436626" y="65531"/>
                </a:lnTo>
                <a:close/>
              </a:path>
              <a:path w="447675" h="109854">
                <a:moveTo>
                  <a:pt x="434340" y="55625"/>
                </a:moveTo>
                <a:lnTo>
                  <a:pt x="426187" y="59702"/>
                </a:lnTo>
                <a:lnTo>
                  <a:pt x="433578" y="64769"/>
                </a:lnTo>
                <a:lnTo>
                  <a:pt x="434340" y="5562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8926" y="4979670"/>
            <a:ext cx="327025" cy="417195"/>
          </a:xfrm>
          <a:custGeom>
            <a:avLst/>
            <a:gdLst/>
            <a:ahLst/>
            <a:cxnLst/>
            <a:rect l="l" t="t" r="r" b="b"/>
            <a:pathLst>
              <a:path w="327025" h="417195">
                <a:moveTo>
                  <a:pt x="326898" y="414527"/>
                </a:moveTo>
                <a:lnTo>
                  <a:pt x="326898" y="3047"/>
                </a:lnTo>
                <a:lnTo>
                  <a:pt x="324612" y="0"/>
                </a:lnTo>
                <a:lnTo>
                  <a:pt x="2285" y="0"/>
                </a:lnTo>
                <a:lnTo>
                  <a:pt x="0" y="3047"/>
                </a:lnTo>
                <a:lnTo>
                  <a:pt x="0" y="414527"/>
                </a:lnTo>
                <a:lnTo>
                  <a:pt x="2286" y="416813"/>
                </a:lnTo>
                <a:lnTo>
                  <a:pt x="4571" y="416813"/>
                </a:lnTo>
                <a:lnTo>
                  <a:pt x="4572" y="10667"/>
                </a:lnTo>
                <a:lnTo>
                  <a:pt x="9906" y="5333"/>
                </a:lnTo>
                <a:lnTo>
                  <a:pt x="9906" y="10667"/>
                </a:lnTo>
                <a:lnTo>
                  <a:pt x="316229" y="10667"/>
                </a:lnTo>
                <a:lnTo>
                  <a:pt x="316230" y="5333"/>
                </a:lnTo>
                <a:lnTo>
                  <a:pt x="321564" y="10667"/>
                </a:lnTo>
                <a:lnTo>
                  <a:pt x="321564" y="416813"/>
                </a:lnTo>
                <a:lnTo>
                  <a:pt x="324612" y="416813"/>
                </a:lnTo>
                <a:lnTo>
                  <a:pt x="326898" y="414527"/>
                </a:lnTo>
                <a:close/>
              </a:path>
              <a:path w="327025" h="417195">
                <a:moveTo>
                  <a:pt x="9906" y="10667"/>
                </a:moveTo>
                <a:lnTo>
                  <a:pt x="9906" y="5333"/>
                </a:lnTo>
                <a:lnTo>
                  <a:pt x="4572" y="10667"/>
                </a:lnTo>
                <a:lnTo>
                  <a:pt x="9906" y="10667"/>
                </a:lnTo>
                <a:close/>
              </a:path>
              <a:path w="327025" h="417195">
                <a:moveTo>
                  <a:pt x="9906" y="406907"/>
                </a:moveTo>
                <a:lnTo>
                  <a:pt x="9906" y="10667"/>
                </a:lnTo>
                <a:lnTo>
                  <a:pt x="4572" y="10667"/>
                </a:lnTo>
                <a:lnTo>
                  <a:pt x="4572" y="406907"/>
                </a:lnTo>
                <a:lnTo>
                  <a:pt x="9906" y="406907"/>
                </a:lnTo>
                <a:close/>
              </a:path>
              <a:path w="327025" h="417195">
                <a:moveTo>
                  <a:pt x="321564" y="406907"/>
                </a:moveTo>
                <a:lnTo>
                  <a:pt x="4572" y="406907"/>
                </a:lnTo>
                <a:lnTo>
                  <a:pt x="9906" y="411479"/>
                </a:lnTo>
                <a:lnTo>
                  <a:pt x="9906" y="416813"/>
                </a:lnTo>
                <a:lnTo>
                  <a:pt x="316230" y="416813"/>
                </a:lnTo>
                <a:lnTo>
                  <a:pt x="316230" y="411479"/>
                </a:lnTo>
                <a:lnTo>
                  <a:pt x="321564" y="406907"/>
                </a:lnTo>
                <a:close/>
              </a:path>
              <a:path w="327025" h="417195">
                <a:moveTo>
                  <a:pt x="9906" y="416813"/>
                </a:moveTo>
                <a:lnTo>
                  <a:pt x="9906" y="411479"/>
                </a:lnTo>
                <a:lnTo>
                  <a:pt x="4572" y="406907"/>
                </a:lnTo>
                <a:lnTo>
                  <a:pt x="4571" y="416813"/>
                </a:lnTo>
                <a:lnTo>
                  <a:pt x="9906" y="416813"/>
                </a:lnTo>
                <a:close/>
              </a:path>
              <a:path w="327025" h="417195">
                <a:moveTo>
                  <a:pt x="321564" y="10667"/>
                </a:moveTo>
                <a:lnTo>
                  <a:pt x="316230" y="5333"/>
                </a:lnTo>
                <a:lnTo>
                  <a:pt x="316229" y="10667"/>
                </a:lnTo>
                <a:lnTo>
                  <a:pt x="321564" y="10667"/>
                </a:lnTo>
                <a:close/>
              </a:path>
              <a:path w="327025" h="417195">
                <a:moveTo>
                  <a:pt x="321564" y="406907"/>
                </a:moveTo>
                <a:lnTo>
                  <a:pt x="321564" y="10667"/>
                </a:lnTo>
                <a:lnTo>
                  <a:pt x="316229" y="10667"/>
                </a:lnTo>
                <a:lnTo>
                  <a:pt x="316230" y="406907"/>
                </a:lnTo>
                <a:lnTo>
                  <a:pt x="321564" y="406907"/>
                </a:lnTo>
                <a:close/>
              </a:path>
              <a:path w="327025" h="417195">
                <a:moveTo>
                  <a:pt x="321564" y="416813"/>
                </a:moveTo>
                <a:lnTo>
                  <a:pt x="321564" y="406907"/>
                </a:lnTo>
                <a:lnTo>
                  <a:pt x="316230" y="411479"/>
                </a:lnTo>
                <a:lnTo>
                  <a:pt x="316230" y="416813"/>
                </a:lnTo>
                <a:lnTo>
                  <a:pt x="321564" y="41681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58451" y="4521771"/>
            <a:ext cx="1677670" cy="824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solidFill>
                  <a:srgbClr val="00B050"/>
                </a:solidFill>
                <a:latin typeface="Courier New"/>
                <a:cs typeface="Courier New"/>
              </a:rPr>
              <a:t>height </a:t>
            </a:r>
            <a:r>
              <a:rPr sz="1950" spc="10" dirty="0">
                <a:solidFill>
                  <a:srgbClr val="00B050"/>
                </a:solidFill>
                <a:latin typeface="Courier New"/>
                <a:cs typeface="Courier New"/>
              </a:rPr>
              <a:t>of</a:t>
            </a:r>
            <a:r>
              <a:rPr sz="1950" spc="-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950" spc="15" dirty="0">
                <a:solidFill>
                  <a:srgbClr val="00B050"/>
                </a:solidFill>
                <a:latin typeface="Courier New"/>
                <a:cs typeface="Courier New"/>
              </a:rPr>
              <a:t>T</a:t>
            </a:r>
            <a:endParaRPr sz="1950">
              <a:latin typeface="Courier New"/>
              <a:cs typeface="Courier New"/>
            </a:endParaRPr>
          </a:p>
          <a:p>
            <a:pPr marL="329565" algn="ctr">
              <a:lnSpc>
                <a:spcPct val="100000"/>
              </a:lnSpc>
              <a:spcBef>
                <a:spcPts val="1605"/>
              </a:spcBef>
            </a:pPr>
            <a:r>
              <a:rPr sz="1950" spc="20" dirty="0">
                <a:latin typeface="Calibri"/>
                <a:cs typeface="Calibri"/>
              </a:rPr>
              <a:t>w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920490" y="5157215"/>
            <a:ext cx="447040" cy="109855"/>
          </a:xfrm>
          <a:custGeom>
            <a:avLst/>
            <a:gdLst/>
            <a:ahLst/>
            <a:cxnLst/>
            <a:rect l="l" t="t" r="r" b="b"/>
            <a:pathLst>
              <a:path w="447039" h="109854">
                <a:moveTo>
                  <a:pt x="425956" y="60131"/>
                </a:moveTo>
                <a:lnTo>
                  <a:pt x="417349" y="54311"/>
                </a:lnTo>
                <a:lnTo>
                  <a:pt x="762" y="25907"/>
                </a:lnTo>
                <a:lnTo>
                  <a:pt x="0" y="36575"/>
                </a:lnTo>
                <a:lnTo>
                  <a:pt x="416148" y="64949"/>
                </a:lnTo>
                <a:lnTo>
                  <a:pt x="425956" y="60131"/>
                </a:lnTo>
                <a:close/>
              </a:path>
              <a:path w="447039" h="109854">
                <a:moveTo>
                  <a:pt x="436626" y="66556"/>
                </a:moveTo>
                <a:lnTo>
                  <a:pt x="436626" y="55625"/>
                </a:lnTo>
                <a:lnTo>
                  <a:pt x="435864" y="66293"/>
                </a:lnTo>
                <a:lnTo>
                  <a:pt x="416148" y="64949"/>
                </a:lnTo>
                <a:lnTo>
                  <a:pt x="346710" y="99059"/>
                </a:lnTo>
                <a:lnTo>
                  <a:pt x="344424" y="100583"/>
                </a:lnTo>
                <a:lnTo>
                  <a:pt x="342900" y="103631"/>
                </a:lnTo>
                <a:lnTo>
                  <a:pt x="344424" y="105917"/>
                </a:lnTo>
                <a:lnTo>
                  <a:pt x="345948" y="108965"/>
                </a:lnTo>
                <a:lnTo>
                  <a:pt x="348996" y="109727"/>
                </a:lnTo>
                <a:lnTo>
                  <a:pt x="351282" y="108203"/>
                </a:lnTo>
                <a:lnTo>
                  <a:pt x="436626" y="66556"/>
                </a:lnTo>
                <a:close/>
              </a:path>
              <a:path w="447039" h="109854">
                <a:moveTo>
                  <a:pt x="446532" y="61721"/>
                </a:moveTo>
                <a:lnTo>
                  <a:pt x="358902" y="2285"/>
                </a:lnTo>
                <a:lnTo>
                  <a:pt x="356616" y="0"/>
                </a:lnTo>
                <a:lnTo>
                  <a:pt x="352806" y="761"/>
                </a:lnTo>
                <a:lnTo>
                  <a:pt x="349758" y="5333"/>
                </a:lnTo>
                <a:lnTo>
                  <a:pt x="350520" y="9143"/>
                </a:lnTo>
                <a:lnTo>
                  <a:pt x="352806" y="10667"/>
                </a:lnTo>
                <a:lnTo>
                  <a:pt x="417349" y="54311"/>
                </a:lnTo>
                <a:lnTo>
                  <a:pt x="436626" y="55625"/>
                </a:lnTo>
                <a:lnTo>
                  <a:pt x="436626" y="66556"/>
                </a:lnTo>
                <a:lnTo>
                  <a:pt x="446532" y="61721"/>
                </a:lnTo>
                <a:close/>
              </a:path>
              <a:path w="447039" h="109854">
                <a:moveTo>
                  <a:pt x="433578" y="66138"/>
                </a:moveTo>
                <a:lnTo>
                  <a:pt x="433578" y="56387"/>
                </a:lnTo>
                <a:lnTo>
                  <a:pt x="432816" y="64769"/>
                </a:lnTo>
                <a:lnTo>
                  <a:pt x="425956" y="60131"/>
                </a:lnTo>
                <a:lnTo>
                  <a:pt x="416148" y="64949"/>
                </a:lnTo>
                <a:lnTo>
                  <a:pt x="433578" y="66138"/>
                </a:lnTo>
                <a:close/>
              </a:path>
              <a:path w="447039" h="109854">
                <a:moveTo>
                  <a:pt x="436626" y="55625"/>
                </a:moveTo>
                <a:lnTo>
                  <a:pt x="417349" y="54311"/>
                </a:lnTo>
                <a:lnTo>
                  <a:pt x="425956" y="60131"/>
                </a:lnTo>
                <a:lnTo>
                  <a:pt x="433578" y="56387"/>
                </a:lnTo>
                <a:lnTo>
                  <a:pt x="433578" y="66138"/>
                </a:lnTo>
                <a:lnTo>
                  <a:pt x="435864" y="66293"/>
                </a:lnTo>
                <a:lnTo>
                  <a:pt x="436626" y="55625"/>
                </a:lnTo>
                <a:close/>
              </a:path>
              <a:path w="447039" h="109854">
                <a:moveTo>
                  <a:pt x="433578" y="56387"/>
                </a:moveTo>
                <a:lnTo>
                  <a:pt x="425956" y="60131"/>
                </a:lnTo>
                <a:lnTo>
                  <a:pt x="432816" y="64769"/>
                </a:lnTo>
                <a:lnTo>
                  <a:pt x="433578" y="5638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64202" y="4203191"/>
            <a:ext cx="121920" cy="684530"/>
          </a:xfrm>
          <a:custGeom>
            <a:avLst/>
            <a:gdLst/>
            <a:ahLst/>
            <a:cxnLst/>
            <a:rect l="l" t="t" r="r" b="b"/>
            <a:pathLst>
              <a:path w="121920" h="684529">
                <a:moveTo>
                  <a:pt x="121919" y="105917"/>
                </a:moveTo>
                <a:lnTo>
                  <a:pt x="118871" y="100583"/>
                </a:lnTo>
                <a:lnTo>
                  <a:pt x="63245" y="0"/>
                </a:lnTo>
                <a:lnTo>
                  <a:pt x="3047" y="98297"/>
                </a:lnTo>
                <a:lnTo>
                  <a:pt x="0" y="102869"/>
                </a:lnTo>
                <a:lnTo>
                  <a:pt x="1523" y="109727"/>
                </a:lnTo>
                <a:lnTo>
                  <a:pt x="6095" y="112775"/>
                </a:lnTo>
                <a:lnTo>
                  <a:pt x="11429" y="115823"/>
                </a:lnTo>
                <a:lnTo>
                  <a:pt x="17525" y="114299"/>
                </a:lnTo>
                <a:lnTo>
                  <a:pt x="20573" y="108965"/>
                </a:lnTo>
                <a:lnTo>
                  <a:pt x="51001" y="59917"/>
                </a:lnTo>
                <a:lnTo>
                  <a:pt x="51815" y="20573"/>
                </a:lnTo>
                <a:lnTo>
                  <a:pt x="73151" y="21335"/>
                </a:lnTo>
                <a:lnTo>
                  <a:pt x="73151" y="61377"/>
                </a:lnTo>
                <a:lnTo>
                  <a:pt x="100583" y="110489"/>
                </a:lnTo>
                <a:lnTo>
                  <a:pt x="103631" y="115823"/>
                </a:lnTo>
                <a:lnTo>
                  <a:pt x="109727" y="118109"/>
                </a:lnTo>
                <a:lnTo>
                  <a:pt x="115061" y="115061"/>
                </a:lnTo>
                <a:lnTo>
                  <a:pt x="119633" y="112013"/>
                </a:lnTo>
                <a:lnTo>
                  <a:pt x="121919" y="105917"/>
                </a:lnTo>
                <a:close/>
              </a:path>
              <a:path w="121920" h="684529">
                <a:moveTo>
                  <a:pt x="72310" y="59871"/>
                </a:moveTo>
                <a:lnTo>
                  <a:pt x="62228" y="41821"/>
                </a:lnTo>
                <a:lnTo>
                  <a:pt x="51001" y="59917"/>
                </a:lnTo>
                <a:lnTo>
                  <a:pt x="38100" y="683513"/>
                </a:lnTo>
                <a:lnTo>
                  <a:pt x="58674" y="684276"/>
                </a:lnTo>
                <a:lnTo>
                  <a:pt x="72310" y="59871"/>
                </a:lnTo>
                <a:close/>
              </a:path>
              <a:path w="121920" h="684529">
                <a:moveTo>
                  <a:pt x="73151" y="21335"/>
                </a:moveTo>
                <a:lnTo>
                  <a:pt x="51815" y="20573"/>
                </a:lnTo>
                <a:lnTo>
                  <a:pt x="51001" y="59917"/>
                </a:lnTo>
                <a:lnTo>
                  <a:pt x="53339" y="56149"/>
                </a:lnTo>
                <a:lnTo>
                  <a:pt x="53339" y="25907"/>
                </a:lnTo>
                <a:lnTo>
                  <a:pt x="71627" y="26669"/>
                </a:lnTo>
                <a:lnTo>
                  <a:pt x="71627" y="58649"/>
                </a:lnTo>
                <a:lnTo>
                  <a:pt x="72310" y="59871"/>
                </a:lnTo>
                <a:lnTo>
                  <a:pt x="73151" y="21335"/>
                </a:lnTo>
                <a:close/>
              </a:path>
              <a:path w="121920" h="684529">
                <a:moveTo>
                  <a:pt x="71627" y="26669"/>
                </a:moveTo>
                <a:lnTo>
                  <a:pt x="53339" y="25907"/>
                </a:lnTo>
                <a:lnTo>
                  <a:pt x="62228" y="41821"/>
                </a:lnTo>
                <a:lnTo>
                  <a:pt x="71627" y="26669"/>
                </a:lnTo>
                <a:close/>
              </a:path>
              <a:path w="121920" h="684529">
                <a:moveTo>
                  <a:pt x="62228" y="41821"/>
                </a:moveTo>
                <a:lnTo>
                  <a:pt x="53339" y="25907"/>
                </a:lnTo>
                <a:lnTo>
                  <a:pt x="53339" y="56149"/>
                </a:lnTo>
                <a:lnTo>
                  <a:pt x="62228" y="41821"/>
                </a:lnTo>
                <a:close/>
              </a:path>
              <a:path w="121920" h="684529">
                <a:moveTo>
                  <a:pt x="71627" y="58649"/>
                </a:moveTo>
                <a:lnTo>
                  <a:pt x="71627" y="26669"/>
                </a:lnTo>
                <a:lnTo>
                  <a:pt x="62228" y="41821"/>
                </a:lnTo>
                <a:lnTo>
                  <a:pt x="71627" y="58649"/>
                </a:lnTo>
                <a:close/>
              </a:path>
              <a:path w="121920" h="684529">
                <a:moveTo>
                  <a:pt x="73151" y="61377"/>
                </a:moveTo>
                <a:lnTo>
                  <a:pt x="73151" y="21335"/>
                </a:lnTo>
                <a:lnTo>
                  <a:pt x="72310" y="59871"/>
                </a:lnTo>
                <a:lnTo>
                  <a:pt x="73151" y="61377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83685" y="5218938"/>
            <a:ext cx="783590" cy="548640"/>
          </a:xfrm>
          <a:custGeom>
            <a:avLst/>
            <a:gdLst/>
            <a:ahLst/>
            <a:cxnLst/>
            <a:rect l="l" t="t" r="r" b="b"/>
            <a:pathLst>
              <a:path w="783589" h="548639">
                <a:moveTo>
                  <a:pt x="748895" y="23549"/>
                </a:moveTo>
                <a:lnTo>
                  <a:pt x="728655" y="25143"/>
                </a:lnTo>
                <a:lnTo>
                  <a:pt x="0" y="531113"/>
                </a:lnTo>
                <a:lnTo>
                  <a:pt x="11430" y="548640"/>
                </a:lnTo>
                <a:lnTo>
                  <a:pt x="740454" y="41683"/>
                </a:lnTo>
                <a:lnTo>
                  <a:pt x="748895" y="23549"/>
                </a:lnTo>
                <a:close/>
              </a:path>
              <a:path w="783589" h="548639">
                <a:moveTo>
                  <a:pt x="783336" y="0"/>
                </a:moveTo>
                <a:lnTo>
                  <a:pt x="668274" y="8381"/>
                </a:lnTo>
                <a:lnTo>
                  <a:pt x="662940" y="9143"/>
                </a:lnTo>
                <a:lnTo>
                  <a:pt x="658368" y="14477"/>
                </a:lnTo>
                <a:lnTo>
                  <a:pt x="659130" y="19811"/>
                </a:lnTo>
                <a:lnTo>
                  <a:pt x="659130" y="25907"/>
                </a:lnTo>
                <a:lnTo>
                  <a:pt x="664464" y="29717"/>
                </a:lnTo>
                <a:lnTo>
                  <a:pt x="670560" y="29717"/>
                </a:lnTo>
                <a:lnTo>
                  <a:pt x="728655" y="25143"/>
                </a:lnTo>
                <a:lnTo>
                  <a:pt x="760476" y="3047"/>
                </a:lnTo>
                <a:lnTo>
                  <a:pt x="771906" y="19811"/>
                </a:lnTo>
                <a:lnTo>
                  <a:pt x="771906" y="24288"/>
                </a:lnTo>
                <a:lnTo>
                  <a:pt x="783336" y="0"/>
                </a:lnTo>
                <a:close/>
              </a:path>
              <a:path w="783589" h="548639">
                <a:moveTo>
                  <a:pt x="771906" y="24288"/>
                </a:moveTo>
                <a:lnTo>
                  <a:pt x="771906" y="19811"/>
                </a:lnTo>
                <a:lnTo>
                  <a:pt x="740454" y="41683"/>
                </a:lnTo>
                <a:lnTo>
                  <a:pt x="715518" y="95249"/>
                </a:lnTo>
                <a:lnTo>
                  <a:pt x="713232" y="100583"/>
                </a:lnTo>
                <a:lnTo>
                  <a:pt x="715518" y="106679"/>
                </a:lnTo>
                <a:lnTo>
                  <a:pt x="726186" y="111251"/>
                </a:lnTo>
                <a:lnTo>
                  <a:pt x="732282" y="108965"/>
                </a:lnTo>
                <a:lnTo>
                  <a:pt x="734568" y="103631"/>
                </a:lnTo>
                <a:lnTo>
                  <a:pt x="771906" y="24288"/>
                </a:lnTo>
                <a:close/>
              </a:path>
              <a:path w="783589" h="548639">
                <a:moveTo>
                  <a:pt x="771906" y="19811"/>
                </a:moveTo>
                <a:lnTo>
                  <a:pt x="760476" y="3047"/>
                </a:lnTo>
                <a:lnTo>
                  <a:pt x="728655" y="25143"/>
                </a:lnTo>
                <a:lnTo>
                  <a:pt x="748895" y="23549"/>
                </a:lnTo>
                <a:lnTo>
                  <a:pt x="756666" y="6857"/>
                </a:lnTo>
                <a:lnTo>
                  <a:pt x="767334" y="22097"/>
                </a:lnTo>
                <a:lnTo>
                  <a:pt x="767334" y="22991"/>
                </a:lnTo>
                <a:lnTo>
                  <a:pt x="771906" y="19811"/>
                </a:lnTo>
                <a:close/>
              </a:path>
              <a:path w="783589" h="548639">
                <a:moveTo>
                  <a:pt x="767334" y="22991"/>
                </a:moveTo>
                <a:lnTo>
                  <a:pt x="767334" y="22097"/>
                </a:lnTo>
                <a:lnTo>
                  <a:pt x="748895" y="23549"/>
                </a:lnTo>
                <a:lnTo>
                  <a:pt x="740454" y="41683"/>
                </a:lnTo>
                <a:lnTo>
                  <a:pt x="767334" y="22991"/>
                </a:lnTo>
                <a:close/>
              </a:path>
              <a:path w="783589" h="548639">
                <a:moveTo>
                  <a:pt x="767334" y="22097"/>
                </a:moveTo>
                <a:lnTo>
                  <a:pt x="756666" y="6857"/>
                </a:lnTo>
                <a:lnTo>
                  <a:pt x="748895" y="23549"/>
                </a:lnTo>
                <a:lnTo>
                  <a:pt x="767334" y="22097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82923" y="6421373"/>
            <a:ext cx="336550" cy="627380"/>
          </a:xfrm>
          <a:custGeom>
            <a:avLst/>
            <a:gdLst/>
            <a:ahLst/>
            <a:cxnLst/>
            <a:rect l="l" t="t" r="r" b="b"/>
            <a:pathLst>
              <a:path w="336550" h="627379">
                <a:moveTo>
                  <a:pt x="109727" y="70866"/>
                </a:moveTo>
                <a:lnTo>
                  <a:pt x="108203" y="64770"/>
                </a:lnTo>
                <a:lnTo>
                  <a:pt x="103631" y="61722"/>
                </a:lnTo>
                <a:lnTo>
                  <a:pt x="6095" y="0"/>
                </a:lnTo>
                <a:lnTo>
                  <a:pt x="0" y="114300"/>
                </a:lnTo>
                <a:lnTo>
                  <a:pt x="0" y="120396"/>
                </a:lnTo>
                <a:lnTo>
                  <a:pt x="4571" y="125730"/>
                </a:lnTo>
                <a:lnTo>
                  <a:pt x="6857" y="125730"/>
                </a:lnTo>
                <a:lnTo>
                  <a:pt x="6857" y="22860"/>
                </a:lnTo>
                <a:lnTo>
                  <a:pt x="25145" y="13716"/>
                </a:lnTo>
                <a:lnTo>
                  <a:pt x="42920" y="48218"/>
                </a:lnTo>
                <a:lnTo>
                  <a:pt x="92201" y="79248"/>
                </a:lnTo>
                <a:lnTo>
                  <a:pt x="96773" y="82296"/>
                </a:lnTo>
                <a:lnTo>
                  <a:pt x="103631" y="80772"/>
                </a:lnTo>
                <a:lnTo>
                  <a:pt x="106679" y="76200"/>
                </a:lnTo>
                <a:lnTo>
                  <a:pt x="109727" y="70866"/>
                </a:lnTo>
                <a:close/>
              </a:path>
              <a:path w="336550" h="627379">
                <a:moveTo>
                  <a:pt x="42920" y="48218"/>
                </a:moveTo>
                <a:lnTo>
                  <a:pt x="25145" y="13716"/>
                </a:lnTo>
                <a:lnTo>
                  <a:pt x="6857" y="22860"/>
                </a:lnTo>
                <a:lnTo>
                  <a:pt x="9905" y="28798"/>
                </a:lnTo>
                <a:lnTo>
                  <a:pt x="9905" y="27432"/>
                </a:lnTo>
                <a:lnTo>
                  <a:pt x="26669" y="19050"/>
                </a:lnTo>
                <a:lnTo>
                  <a:pt x="26669" y="37987"/>
                </a:lnTo>
                <a:lnTo>
                  <a:pt x="42920" y="48218"/>
                </a:lnTo>
                <a:close/>
              </a:path>
              <a:path w="336550" h="627379">
                <a:moveTo>
                  <a:pt x="24559" y="57348"/>
                </a:moveTo>
                <a:lnTo>
                  <a:pt x="6857" y="22860"/>
                </a:lnTo>
                <a:lnTo>
                  <a:pt x="6857" y="125730"/>
                </a:lnTo>
                <a:lnTo>
                  <a:pt x="16001" y="125730"/>
                </a:lnTo>
                <a:lnTo>
                  <a:pt x="20573" y="121920"/>
                </a:lnTo>
                <a:lnTo>
                  <a:pt x="21335" y="115824"/>
                </a:lnTo>
                <a:lnTo>
                  <a:pt x="24559" y="57348"/>
                </a:lnTo>
                <a:close/>
              </a:path>
              <a:path w="336550" h="627379">
                <a:moveTo>
                  <a:pt x="26669" y="19050"/>
                </a:moveTo>
                <a:lnTo>
                  <a:pt x="9905" y="27432"/>
                </a:lnTo>
                <a:lnTo>
                  <a:pt x="25661" y="37351"/>
                </a:lnTo>
                <a:lnTo>
                  <a:pt x="26669" y="19050"/>
                </a:lnTo>
                <a:close/>
              </a:path>
              <a:path w="336550" h="627379">
                <a:moveTo>
                  <a:pt x="25661" y="37351"/>
                </a:moveTo>
                <a:lnTo>
                  <a:pt x="9905" y="27432"/>
                </a:lnTo>
                <a:lnTo>
                  <a:pt x="9905" y="28798"/>
                </a:lnTo>
                <a:lnTo>
                  <a:pt x="24559" y="57348"/>
                </a:lnTo>
                <a:lnTo>
                  <a:pt x="25661" y="37351"/>
                </a:lnTo>
                <a:close/>
              </a:path>
              <a:path w="336550" h="627379">
                <a:moveTo>
                  <a:pt x="336041" y="617220"/>
                </a:moveTo>
                <a:lnTo>
                  <a:pt x="42920" y="48218"/>
                </a:lnTo>
                <a:lnTo>
                  <a:pt x="25661" y="37351"/>
                </a:lnTo>
                <a:lnTo>
                  <a:pt x="24559" y="57348"/>
                </a:lnTo>
                <a:lnTo>
                  <a:pt x="316991" y="627126"/>
                </a:lnTo>
                <a:lnTo>
                  <a:pt x="336041" y="617220"/>
                </a:lnTo>
                <a:close/>
              </a:path>
              <a:path w="336550" h="627379">
                <a:moveTo>
                  <a:pt x="26669" y="37987"/>
                </a:moveTo>
                <a:lnTo>
                  <a:pt x="26669" y="19050"/>
                </a:lnTo>
                <a:lnTo>
                  <a:pt x="25661" y="37351"/>
                </a:lnTo>
                <a:lnTo>
                  <a:pt x="26669" y="37987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23715" y="5443728"/>
            <a:ext cx="646430" cy="412750"/>
          </a:xfrm>
          <a:custGeom>
            <a:avLst/>
            <a:gdLst/>
            <a:ahLst/>
            <a:cxnLst/>
            <a:rect l="l" t="t" r="r" b="b"/>
            <a:pathLst>
              <a:path w="646429" h="412750">
                <a:moveTo>
                  <a:pt x="74675" y="314706"/>
                </a:moveTo>
                <a:lnTo>
                  <a:pt x="72389" y="308610"/>
                </a:lnTo>
                <a:lnTo>
                  <a:pt x="61721" y="302514"/>
                </a:lnTo>
                <a:lnTo>
                  <a:pt x="55625" y="304800"/>
                </a:lnTo>
                <a:lnTo>
                  <a:pt x="53339" y="310134"/>
                </a:lnTo>
                <a:lnTo>
                  <a:pt x="0" y="412242"/>
                </a:lnTo>
                <a:lnTo>
                  <a:pt x="12191" y="411838"/>
                </a:lnTo>
                <a:lnTo>
                  <a:pt x="12191" y="391668"/>
                </a:lnTo>
                <a:lnTo>
                  <a:pt x="44653" y="371245"/>
                </a:lnTo>
                <a:lnTo>
                  <a:pt x="71627" y="320040"/>
                </a:lnTo>
                <a:lnTo>
                  <a:pt x="74675" y="314706"/>
                </a:lnTo>
                <a:close/>
              </a:path>
              <a:path w="646429" h="412750">
                <a:moveTo>
                  <a:pt x="44653" y="371245"/>
                </a:moveTo>
                <a:lnTo>
                  <a:pt x="12191" y="391668"/>
                </a:lnTo>
                <a:lnTo>
                  <a:pt x="16763" y="399505"/>
                </a:lnTo>
                <a:lnTo>
                  <a:pt x="16763" y="390144"/>
                </a:lnTo>
                <a:lnTo>
                  <a:pt x="34998" y="389574"/>
                </a:lnTo>
                <a:lnTo>
                  <a:pt x="44653" y="371245"/>
                </a:lnTo>
                <a:close/>
              </a:path>
              <a:path w="646429" h="412750">
                <a:moveTo>
                  <a:pt x="124967" y="403098"/>
                </a:moveTo>
                <a:lnTo>
                  <a:pt x="124967" y="391668"/>
                </a:lnTo>
                <a:lnTo>
                  <a:pt x="119633" y="387096"/>
                </a:lnTo>
                <a:lnTo>
                  <a:pt x="114299" y="387096"/>
                </a:lnTo>
                <a:lnTo>
                  <a:pt x="56358" y="388906"/>
                </a:lnTo>
                <a:lnTo>
                  <a:pt x="22859" y="409956"/>
                </a:lnTo>
                <a:lnTo>
                  <a:pt x="12191" y="391668"/>
                </a:lnTo>
                <a:lnTo>
                  <a:pt x="12191" y="411838"/>
                </a:lnTo>
                <a:lnTo>
                  <a:pt x="115061" y="408431"/>
                </a:lnTo>
                <a:lnTo>
                  <a:pt x="120395" y="407670"/>
                </a:lnTo>
                <a:lnTo>
                  <a:pt x="124967" y="403098"/>
                </a:lnTo>
                <a:close/>
              </a:path>
              <a:path w="646429" h="412750">
                <a:moveTo>
                  <a:pt x="34998" y="389574"/>
                </a:moveTo>
                <a:lnTo>
                  <a:pt x="16763" y="390144"/>
                </a:lnTo>
                <a:lnTo>
                  <a:pt x="26669" y="405384"/>
                </a:lnTo>
                <a:lnTo>
                  <a:pt x="34998" y="389574"/>
                </a:lnTo>
                <a:close/>
              </a:path>
              <a:path w="646429" h="412750">
                <a:moveTo>
                  <a:pt x="56358" y="388906"/>
                </a:moveTo>
                <a:lnTo>
                  <a:pt x="34998" y="389574"/>
                </a:lnTo>
                <a:lnTo>
                  <a:pt x="26669" y="405384"/>
                </a:lnTo>
                <a:lnTo>
                  <a:pt x="16763" y="390144"/>
                </a:lnTo>
                <a:lnTo>
                  <a:pt x="16763" y="399505"/>
                </a:lnTo>
                <a:lnTo>
                  <a:pt x="22859" y="409956"/>
                </a:lnTo>
                <a:lnTo>
                  <a:pt x="56358" y="388906"/>
                </a:lnTo>
                <a:close/>
              </a:path>
              <a:path w="646429" h="412750">
                <a:moveTo>
                  <a:pt x="646176" y="18287"/>
                </a:moveTo>
                <a:lnTo>
                  <a:pt x="634746" y="0"/>
                </a:lnTo>
                <a:lnTo>
                  <a:pt x="44653" y="371245"/>
                </a:lnTo>
                <a:lnTo>
                  <a:pt x="34998" y="389574"/>
                </a:lnTo>
                <a:lnTo>
                  <a:pt x="56358" y="388906"/>
                </a:lnTo>
                <a:lnTo>
                  <a:pt x="646176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18382" y="5452871"/>
            <a:ext cx="645795" cy="411480"/>
          </a:xfrm>
          <a:custGeom>
            <a:avLst/>
            <a:gdLst/>
            <a:ahLst/>
            <a:cxnLst/>
            <a:rect l="l" t="t" r="r" b="b"/>
            <a:pathLst>
              <a:path w="645795" h="411479">
                <a:moveTo>
                  <a:pt x="610414" y="22048"/>
                </a:moveTo>
                <a:lnTo>
                  <a:pt x="589866" y="22850"/>
                </a:lnTo>
                <a:lnTo>
                  <a:pt x="0" y="393953"/>
                </a:lnTo>
                <a:lnTo>
                  <a:pt x="10668" y="411479"/>
                </a:lnTo>
                <a:lnTo>
                  <a:pt x="600997" y="40085"/>
                </a:lnTo>
                <a:lnTo>
                  <a:pt x="610414" y="22048"/>
                </a:lnTo>
                <a:close/>
              </a:path>
              <a:path w="645795" h="411479">
                <a:moveTo>
                  <a:pt x="645414" y="0"/>
                </a:moveTo>
                <a:lnTo>
                  <a:pt x="531114" y="3784"/>
                </a:lnTo>
                <a:lnTo>
                  <a:pt x="525018" y="3809"/>
                </a:lnTo>
                <a:lnTo>
                  <a:pt x="520445" y="9143"/>
                </a:lnTo>
                <a:lnTo>
                  <a:pt x="520445" y="20573"/>
                </a:lnTo>
                <a:lnTo>
                  <a:pt x="525780" y="25145"/>
                </a:lnTo>
                <a:lnTo>
                  <a:pt x="531114" y="25145"/>
                </a:lnTo>
                <a:lnTo>
                  <a:pt x="589866" y="22850"/>
                </a:lnTo>
                <a:lnTo>
                  <a:pt x="622554" y="2285"/>
                </a:lnTo>
                <a:lnTo>
                  <a:pt x="633222" y="19811"/>
                </a:lnTo>
                <a:lnTo>
                  <a:pt x="633222" y="23338"/>
                </a:lnTo>
                <a:lnTo>
                  <a:pt x="645414" y="0"/>
                </a:lnTo>
                <a:close/>
              </a:path>
              <a:path w="645795" h="411479">
                <a:moveTo>
                  <a:pt x="633222" y="23338"/>
                </a:moveTo>
                <a:lnTo>
                  <a:pt x="633222" y="19811"/>
                </a:lnTo>
                <a:lnTo>
                  <a:pt x="600997" y="40085"/>
                </a:lnTo>
                <a:lnTo>
                  <a:pt x="573786" y="92201"/>
                </a:lnTo>
                <a:lnTo>
                  <a:pt x="571500" y="97535"/>
                </a:lnTo>
                <a:lnTo>
                  <a:pt x="573024" y="103631"/>
                </a:lnTo>
                <a:lnTo>
                  <a:pt x="578358" y="106679"/>
                </a:lnTo>
                <a:lnTo>
                  <a:pt x="583692" y="108965"/>
                </a:lnTo>
                <a:lnTo>
                  <a:pt x="589788" y="107441"/>
                </a:lnTo>
                <a:lnTo>
                  <a:pt x="592074" y="102107"/>
                </a:lnTo>
                <a:lnTo>
                  <a:pt x="633222" y="23338"/>
                </a:lnTo>
                <a:close/>
              </a:path>
              <a:path w="645795" h="411479">
                <a:moveTo>
                  <a:pt x="633222" y="19811"/>
                </a:moveTo>
                <a:lnTo>
                  <a:pt x="622554" y="2285"/>
                </a:lnTo>
                <a:lnTo>
                  <a:pt x="589866" y="22850"/>
                </a:lnTo>
                <a:lnTo>
                  <a:pt x="610414" y="22048"/>
                </a:lnTo>
                <a:lnTo>
                  <a:pt x="618744" y="6095"/>
                </a:lnTo>
                <a:lnTo>
                  <a:pt x="628650" y="21335"/>
                </a:lnTo>
                <a:lnTo>
                  <a:pt x="628650" y="22688"/>
                </a:lnTo>
                <a:lnTo>
                  <a:pt x="633222" y="19811"/>
                </a:lnTo>
                <a:close/>
              </a:path>
              <a:path w="645795" h="411479">
                <a:moveTo>
                  <a:pt x="628650" y="22688"/>
                </a:moveTo>
                <a:lnTo>
                  <a:pt x="628650" y="21335"/>
                </a:lnTo>
                <a:lnTo>
                  <a:pt x="610414" y="22048"/>
                </a:lnTo>
                <a:lnTo>
                  <a:pt x="600997" y="40085"/>
                </a:lnTo>
                <a:lnTo>
                  <a:pt x="628650" y="22688"/>
                </a:lnTo>
                <a:close/>
              </a:path>
              <a:path w="645795" h="411479">
                <a:moveTo>
                  <a:pt x="628650" y="21335"/>
                </a:moveTo>
                <a:lnTo>
                  <a:pt x="618744" y="6095"/>
                </a:lnTo>
                <a:lnTo>
                  <a:pt x="610414" y="22048"/>
                </a:lnTo>
                <a:lnTo>
                  <a:pt x="628650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1" y="6019800"/>
            <a:ext cx="1550035" cy="1636395"/>
          </a:xfrm>
          <a:custGeom>
            <a:avLst/>
            <a:gdLst/>
            <a:ahLst/>
            <a:cxnLst/>
            <a:rect l="l" t="t" r="r" b="b"/>
            <a:pathLst>
              <a:path w="1550035" h="1636395">
                <a:moveTo>
                  <a:pt x="1549527" y="1633728"/>
                </a:moveTo>
                <a:lnTo>
                  <a:pt x="1549527" y="2286"/>
                </a:lnTo>
                <a:lnTo>
                  <a:pt x="1547241" y="0"/>
                </a:lnTo>
                <a:lnTo>
                  <a:pt x="0" y="0"/>
                </a:lnTo>
                <a:lnTo>
                  <a:pt x="0" y="10286"/>
                </a:lnTo>
                <a:lnTo>
                  <a:pt x="4953" y="5334"/>
                </a:lnTo>
                <a:lnTo>
                  <a:pt x="4953" y="10668"/>
                </a:lnTo>
                <a:lnTo>
                  <a:pt x="1538859" y="10668"/>
                </a:lnTo>
                <a:lnTo>
                  <a:pt x="1538859" y="5334"/>
                </a:lnTo>
                <a:lnTo>
                  <a:pt x="1544193" y="10668"/>
                </a:lnTo>
                <a:lnTo>
                  <a:pt x="1544193" y="1636014"/>
                </a:lnTo>
                <a:lnTo>
                  <a:pt x="1547241" y="1636014"/>
                </a:lnTo>
                <a:lnTo>
                  <a:pt x="1549527" y="1633728"/>
                </a:lnTo>
                <a:close/>
              </a:path>
              <a:path w="1550035" h="1636395">
                <a:moveTo>
                  <a:pt x="4953" y="10668"/>
                </a:moveTo>
                <a:lnTo>
                  <a:pt x="4953" y="5334"/>
                </a:lnTo>
                <a:lnTo>
                  <a:pt x="0" y="10286"/>
                </a:lnTo>
                <a:lnTo>
                  <a:pt x="0" y="10668"/>
                </a:lnTo>
                <a:lnTo>
                  <a:pt x="4953" y="10668"/>
                </a:lnTo>
                <a:close/>
              </a:path>
              <a:path w="1550035" h="1636395">
                <a:moveTo>
                  <a:pt x="4953" y="1625346"/>
                </a:moveTo>
                <a:lnTo>
                  <a:pt x="4953" y="10668"/>
                </a:lnTo>
                <a:lnTo>
                  <a:pt x="0" y="10668"/>
                </a:lnTo>
                <a:lnTo>
                  <a:pt x="0" y="1625346"/>
                </a:lnTo>
                <a:lnTo>
                  <a:pt x="4953" y="1625346"/>
                </a:lnTo>
                <a:close/>
              </a:path>
              <a:path w="1550035" h="1636395">
                <a:moveTo>
                  <a:pt x="1544193" y="1625346"/>
                </a:moveTo>
                <a:lnTo>
                  <a:pt x="0" y="1625346"/>
                </a:lnTo>
                <a:lnTo>
                  <a:pt x="0" y="1625727"/>
                </a:lnTo>
                <a:lnTo>
                  <a:pt x="4953" y="1630680"/>
                </a:lnTo>
                <a:lnTo>
                  <a:pt x="4953" y="1636014"/>
                </a:lnTo>
                <a:lnTo>
                  <a:pt x="1538859" y="1636014"/>
                </a:lnTo>
                <a:lnTo>
                  <a:pt x="1538859" y="1630680"/>
                </a:lnTo>
                <a:lnTo>
                  <a:pt x="1544193" y="1625346"/>
                </a:lnTo>
                <a:close/>
              </a:path>
              <a:path w="1550035" h="1636395">
                <a:moveTo>
                  <a:pt x="4953" y="1636014"/>
                </a:moveTo>
                <a:lnTo>
                  <a:pt x="4953" y="1630680"/>
                </a:lnTo>
                <a:lnTo>
                  <a:pt x="0" y="1625727"/>
                </a:lnTo>
                <a:lnTo>
                  <a:pt x="0" y="1636014"/>
                </a:lnTo>
                <a:lnTo>
                  <a:pt x="4953" y="1636014"/>
                </a:lnTo>
                <a:close/>
              </a:path>
              <a:path w="1550035" h="1636395">
                <a:moveTo>
                  <a:pt x="1544193" y="10668"/>
                </a:moveTo>
                <a:lnTo>
                  <a:pt x="1538859" y="5334"/>
                </a:lnTo>
                <a:lnTo>
                  <a:pt x="1538859" y="10668"/>
                </a:lnTo>
                <a:lnTo>
                  <a:pt x="1544193" y="10668"/>
                </a:lnTo>
                <a:close/>
              </a:path>
              <a:path w="1550035" h="1636395">
                <a:moveTo>
                  <a:pt x="1544193" y="1625346"/>
                </a:moveTo>
                <a:lnTo>
                  <a:pt x="1544193" y="10668"/>
                </a:lnTo>
                <a:lnTo>
                  <a:pt x="1538859" y="10668"/>
                </a:lnTo>
                <a:lnTo>
                  <a:pt x="1538859" y="1625346"/>
                </a:lnTo>
                <a:lnTo>
                  <a:pt x="1544193" y="1625346"/>
                </a:lnTo>
                <a:close/>
              </a:path>
              <a:path w="1550035" h="1636395">
                <a:moveTo>
                  <a:pt x="1544193" y="1636014"/>
                </a:moveTo>
                <a:lnTo>
                  <a:pt x="1544193" y="1625346"/>
                </a:lnTo>
                <a:lnTo>
                  <a:pt x="1538859" y="1630680"/>
                </a:lnTo>
                <a:lnTo>
                  <a:pt x="1538859" y="1636014"/>
                </a:lnTo>
                <a:lnTo>
                  <a:pt x="1544193" y="1636014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7858" y="6058776"/>
            <a:ext cx="1228090" cy="153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950" spc="10" dirty="0">
                <a:latin typeface="Calibri"/>
                <a:cs typeface="Calibri"/>
              </a:rPr>
              <a:t>This slide </a:t>
            </a:r>
            <a:r>
              <a:rPr sz="1950" spc="5" dirty="0">
                <a:latin typeface="Calibri"/>
                <a:cs typeface="Calibri"/>
              </a:rPr>
              <a:t>is  can </a:t>
            </a:r>
            <a:r>
              <a:rPr sz="1950" spc="10" dirty="0">
                <a:latin typeface="Calibri"/>
                <a:cs typeface="Calibri"/>
              </a:rPr>
              <a:t>be  </a:t>
            </a:r>
            <a:r>
              <a:rPr sz="1950" spc="5" dirty="0">
                <a:latin typeface="Calibri"/>
                <a:cs typeface="Calibri"/>
              </a:rPr>
              <a:t>confusing  </a:t>
            </a:r>
            <a:r>
              <a:rPr sz="1950" spc="10" dirty="0">
                <a:latin typeface="Calibri"/>
                <a:cs typeface="Calibri"/>
              </a:rPr>
              <a:t>without</a:t>
            </a:r>
            <a:r>
              <a:rPr sz="1950" spc="-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the  </a:t>
            </a:r>
            <a:r>
              <a:rPr sz="1950" spc="5" dirty="0">
                <a:latin typeface="Calibri"/>
                <a:cs typeface="Calibri"/>
              </a:rPr>
              <a:t>animation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193800"/>
            <a:ext cx="4343400" cy="1014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bf(x)</a:t>
            </a:r>
            <a:r>
              <a:rPr sz="3050" spc="-8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800080"/>
                </a:solidFill>
                <a:latin typeface="Calibri"/>
                <a:cs typeface="Calibri"/>
              </a:rPr>
              <a:t>=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3050" dirty="0">
                <a:solidFill>
                  <a:srgbClr val="800080"/>
                </a:solidFill>
                <a:latin typeface="Calibri"/>
                <a:cs typeface="Calibri"/>
              </a:rPr>
              <a:t>x.left.height 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‐</a:t>
            </a:r>
            <a:r>
              <a:rPr sz="3050" spc="-2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solidFill>
                  <a:srgbClr val="800080"/>
                </a:solidFill>
                <a:latin typeface="Calibri"/>
                <a:cs typeface="Calibri"/>
              </a:rPr>
              <a:t>x.right.height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281" y="2691325"/>
            <a:ext cx="2974340" cy="2614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11100"/>
              </a:lnSpc>
            </a:pPr>
            <a:r>
              <a:rPr sz="3050" dirty="0">
                <a:latin typeface="Calibri"/>
                <a:cs typeface="Calibri"/>
              </a:rPr>
              <a:t>From </a:t>
            </a:r>
            <a:r>
              <a:rPr sz="3050" spc="10" dirty="0">
                <a:latin typeface="Calibri"/>
                <a:cs typeface="Calibri"/>
              </a:rPr>
              <a:t>the</a:t>
            </a:r>
            <a:r>
              <a:rPr sz="3050" spc="-5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insertion  </a:t>
            </a:r>
            <a:r>
              <a:rPr sz="3050" spc="5" dirty="0">
                <a:latin typeface="Calibri"/>
                <a:cs typeface="Calibri"/>
              </a:rPr>
              <a:t>point, </a:t>
            </a:r>
            <a:r>
              <a:rPr sz="3050" spc="10" dirty="0">
                <a:latin typeface="Calibri"/>
                <a:cs typeface="Calibri"/>
              </a:rPr>
              <a:t>check the  balance</a:t>
            </a:r>
            <a:r>
              <a:rPr sz="3050" spc="-7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factor</a:t>
            </a:r>
            <a:endParaRPr sz="3050">
              <a:latin typeface="Calibri"/>
              <a:cs typeface="Calibri"/>
            </a:endParaRPr>
          </a:p>
          <a:p>
            <a:pPr marL="12700" marR="211454">
              <a:lnSpc>
                <a:spcPct val="111000"/>
              </a:lnSpc>
              <a:spcBef>
                <a:spcPts val="5"/>
              </a:spcBef>
            </a:pPr>
            <a:r>
              <a:rPr sz="3050" spc="10" dirty="0">
                <a:latin typeface="Calibri"/>
                <a:cs typeface="Calibri"/>
              </a:rPr>
              <a:t>of each </a:t>
            </a:r>
            <a:r>
              <a:rPr sz="3050" spc="-10" dirty="0">
                <a:latin typeface="Calibri"/>
                <a:cs typeface="Calibri"/>
              </a:rPr>
              <a:t>vertex</a:t>
            </a:r>
            <a:r>
              <a:rPr sz="3050" spc="-8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up 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the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root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358" y="5788829"/>
            <a:ext cx="4121150" cy="158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11100"/>
              </a:lnSpc>
            </a:pPr>
            <a:r>
              <a:rPr sz="3050" spc="10" dirty="0">
                <a:latin typeface="Calibri"/>
                <a:cs typeface="Calibri"/>
              </a:rPr>
              <a:t>Once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-10" dirty="0">
                <a:latin typeface="Calibri"/>
                <a:cs typeface="Calibri"/>
              </a:rPr>
              <a:t>have vertex </a:t>
            </a:r>
            <a:r>
              <a:rPr sz="3050" spc="10" dirty="0">
                <a:latin typeface="Calibri"/>
                <a:cs typeface="Calibri"/>
              </a:rPr>
              <a:t>with  balance </a:t>
            </a:r>
            <a:r>
              <a:rPr sz="3050" spc="-5" dirty="0">
                <a:latin typeface="Calibri"/>
                <a:cs typeface="Calibri"/>
              </a:rPr>
              <a:t>factor </a:t>
            </a:r>
            <a:r>
              <a:rPr sz="3050" spc="10" dirty="0">
                <a:latin typeface="Calibri"/>
                <a:cs typeface="Calibri"/>
              </a:rPr>
              <a:t>+2 or </a:t>
            </a:r>
            <a:r>
              <a:rPr sz="3050" spc="5" dirty="0">
                <a:latin typeface="Calibri"/>
                <a:cs typeface="Calibri"/>
              </a:rPr>
              <a:t>‐2, 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5" dirty="0">
                <a:latin typeface="Calibri"/>
                <a:cs typeface="Calibri"/>
              </a:rPr>
              <a:t>rebalance</a:t>
            </a:r>
            <a:r>
              <a:rPr sz="3050" spc="-3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it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Balance </a:t>
            </a:r>
            <a:r>
              <a:rPr spc="-35" dirty="0"/>
              <a:t>Factor</a:t>
            </a:r>
            <a:r>
              <a:rPr spc="-65" dirty="0"/>
              <a:t> </a:t>
            </a:r>
            <a:r>
              <a:rPr spc="-10" dirty="0"/>
              <a:t>(bf(x))</a:t>
            </a:r>
          </a:p>
        </p:txBody>
      </p:sp>
      <p:sp>
        <p:nvSpPr>
          <p:cNvPr id="6" name="object 6"/>
          <p:cNvSpPr/>
          <p:nvPr/>
        </p:nvSpPr>
        <p:spPr>
          <a:xfrm>
            <a:off x="3192017" y="1287208"/>
            <a:ext cx="6079998" cy="5811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16955" y="1377441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5128" y="254177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84033" y="254177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4047" y="37137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27908" y="3703065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51545" y="372516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29097" y="515010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55306" y="5229352"/>
            <a:ext cx="148018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0610" algn="l"/>
              </a:tabLst>
            </a:pPr>
            <a:r>
              <a:rPr sz="3050" spc="10" dirty="0">
                <a:latin typeface="Calibri"/>
                <a:cs typeface="Calibri"/>
              </a:rPr>
              <a:t>72	99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62320" y="649655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37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49494" y="4637532"/>
            <a:ext cx="22987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5" dirty="0">
                <a:solidFill>
                  <a:srgbClr val="FF0000"/>
                </a:solidFill>
                <a:latin typeface="Calibri"/>
                <a:cs typeface="Calibri"/>
              </a:rPr>
              <a:t>‐</a:t>
            </a: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22352" y="5983973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92065" y="3290315"/>
            <a:ext cx="2142490" cy="9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5" dirty="0">
                <a:solidFill>
                  <a:srgbClr val="FF0000"/>
                </a:solidFill>
                <a:latin typeface="Calibri"/>
                <a:cs typeface="Calibri"/>
              </a:rPr>
              <a:t>‐2, </a:t>
            </a: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need</a:t>
            </a:r>
            <a:r>
              <a:rPr sz="195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b="1" spc="5" dirty="0">
                <a:solidFill>
                  <a:srgbClr val="FF0000"/>
                </a:solidFill>
                <a:latin typeface="Calibri"/>
                <a:cs typeface="Calibri"/>
              </a:rPr>
              <a:t>rebalancing</a:t>
            </a:r>
            <a:endParaRPr sz="195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1085"/>
              </a:spcBef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5166" y="114300"/>
            <a:ext cx="225323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40858" y="114300"/>
            <a:ext cx="2327910" cy="754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25" dirty="0"/>
              <a:t>Four </a:t>
            </a:r>
            <a:r>
              <a:rPr spc="-20" dirty="0"/>
              <a:t>Possible </a:t>
            </a:r>
            <a:r>
              <a:rPr spc="-5" dirty="0"/>
              <a:t>Cases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26555" y="508254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8799" y="983739"/>
            <a:ext cx="22987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5" dirty="0">
                <a:solidFill>
                  <a:srgbClr val="FF0000"/>
                </a:solidFill>
                <a:latin typeface="Calibri"/>
                <a:cs typeface="Calibri"/>
              </a:rPr>
              <a:t>‐</a:t>
            </a: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5791" y="3211829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83465" y="3765791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09607" y="1072883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6456" y="3765791"/>
            <a:ext cx="22987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5" dirty="0">
                <a:solidFill>
                  <a:srgbClr val="FF0000"/>
                </a:solidFill>
                <a:latin typeface="Calibri"/>
                <a:cs typeface="Calibri"/>
              </a:rPr>
              <a:t>‐</a:t>
            </a: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55303" y="508254"/>
            <a:ext cx="22987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5" dirty="0">
                <a:solidFill>
                  <a:srgbClr val="FF0000"/>
                </a:solidFill>
                <a:latin typeface="Calibri"/>
                <a:cs typeface="Calibri"/>
              </a:rPr>
              <a:t>‐</a:t>
            </a: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55303" y="3211829"/>
            <a:ext cx="22987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5" dirty="0">
                <a:solidFill>
                  <a:srgbClr val="FF0000"/>
                </a:solidFill>
                <a:latin typeface="Calibri"/>
                <a:cs typeface="Calibri"/>
              </a:rPr>
              <a:t>‐</a:t>
            </a: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6004" y="1142966"/>
            <a:ext cx="4348480" cy="172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135" marR="124460" indent="-306070">
              <a:lnSpc>
                <a:spcPct val="121100"/>
              </a:lnSpc>
            </a:pPr>
            <a:r>
              <a:rPr sz="3050" spc="5" dirty="0">
                <a:latin typeface="Calibri"/>
                <a:cs typeface="Calibri"/>
              </a:rPr>
              <a:t>bf(x) </a:t>
            </a:r>
            <a:r>
              <a:rPr sz="3050" spc="10" dirty="0">
                <a:latin typeface="Calibri"/>
                <a:cs typeface="Calibri"/>
              </a:rPr>
              <a:t>= +2 and </a:t>
            </a:r>
            <a:r>
              <a:rPr sz="3050" dirty="0">
                <a:latin typeface="Calibri"/>
                <a:cs typeface="Calibri"/>
              </a:rPr>
              <a:t>bf(x.left) </a:t>
            </a:r>
            <a:r>
              <a:rPr sz="3050" spc="10" dirty="0">
                <a:latin typeface="Calibri"/>
                <a:cs typeface="Calibri"/>
              </a:rPr>
              <a:t>= 1  </a:t>
            </a:r>
            <a:r>
              <a:rPr sz="3050" spc="-5" dirty="0">
                <a:latin typeface="Calibri"/>
                <a:cs typeface="Calibri"/>
              </a:rPr>
              <a:t>rightRotate(x)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bf(x) </a:t>
            </a:r>
            <a:r>
              <a:rPr sz="3050" spc="10" dirty="0">
                <a:latin typeface="Calibri"/>
                <a:cs typeface="Calibri"/>
              </a:rPr>
              <a:t>= +2 and </a:t>
            </a:r>
            <a:r>
              <a:rPr sz="3050" dirty="0">
                <a:latin typeface="Calibri"/>
                <a:cs typeface="Calibri"/>
              </a:rPr>
              <a:t>bf(x.left) </a:t>
            </a:r>
            <a:r>
              <a:rPr sz="3050" spc="10" dirty="0">
                <a:latin typeface="Calibri"/>
                <a:cs typeface="Calibri"/>
              </a:rPr>
              <a:t>=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‐1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574" y="2930347"/>
            <a:ext cx="263334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5" dirty="0">
                <a:latin typeface="Calibri"/>
                <a:cs typeface="Calibri"/>
              </a:rPr>
              <a:t>leftRotate(x.left)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5964" y="3493439"/>
            <a:ext cx="4485640" cy="331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135">
              <a:lnSpc>
                <a:spcPct val="100000"/>
              </a:lnSpc>
            </a:pPr>
            <a:r>
              <a:rPr sz="3050" spc="-5" dirty="0">
                <a:latin typeface="Calibri"/>
                <a:cs typeface="Calibri"/>
              </a:rPr>
              <a:t>rightRotate(x)</a:t>
            </a:r>
            <a:endParaRPr sz="3050">
              <a:latin typeface="Calibri"/>
              <a:cs typeface="Calibri"/>
            </a:endParaRPr>
          </a:p>
          <a:p>
            <a:pPr marL="318135" marR="5080" indent="-306070">
              <a:lnSpc>
                <a:spcPct val="121100"/>
              </a:lnSpc>
              <a:spcBef>
                <a:spcPts val="5"/>
              </a:spcBef>
            </a:pPr>
            <a:r>
              <a:rPr sz="3050" spc="5" dirty="0">
                <a:latin typeface="Calibri"/>
                <a:cs typeface="Calibri"/>
              </a:rPr>
              <a:t>bf(x) </a:t>
            </a:r>
            <a:r>
              <a:rPr sz="3050" spc="10" dirty="0">
                <a:latin typeface="Calibri"/>
                <a:cs typeface="Calibri"/>
              </a:rPr>
              <a:t>= ‐2 and </a:t>
            </a:r>
            <a:r>
              <a:rPr sz="3050" spc="5" dirty="0">
                <a:latin typeface="Calibri"/>
                <a:cs typeface="Calibri"/>
              </a:rPr>
              <a:t>bf(x.right) </a:t>
            </a:r>
            <a:r>
              <a:rPr sz="3050" spc="10" dirty="0">
                <a:latin typeface="Calibri"/>
                <a:cs typeface="Calibri"/>
              </a:rPr>
              <a:t>= ‐1  </a:t>
            </a:r>
            <a:r>
              <a:rPr sz="3050" spc="-10" dirty="0">
                <a:latin typeface="Calibri"/>
                <a:cs typeface="Calibri"/>
              </a:rPr>
              <a:t>leftRotate(x)</a:t>
            </a:r>
            <a:endParaRPr sz="3050">
              <a:latin typeface="Calibri"/>
              <a:cs typeface="Calibri"/>
            </a:endParaRPr>
          </a:p>
          <a:p>
            <a:pPr marL="318135" marR="124460" indent="-306070">
              <a:lnSpc>
                <a:spcPct val="121100"/>
              </a:lnSpc>
            </a:pPr>
            <a:r>
              <a:rPr sz="3050" spc="5" dirty="0">
                <a:latin typeface="Calibri"/>
                <a:cs typeface="Calibri"/>
              </a:rPr>
              <a:t>bf(x) </a:t>
            </a:r>
            <a:r>
              <a:rPr sz="3050" spc="10" dirty="0">
                <a:latin typeface="Calibri"/>
                <a:cs typeface="Calibri"/>
              </a:rPr>
              <a:t>= ‐2 and </a:t>
            </a:r>
            <a:r>
              <a:rPr sz="3050" spc="5" dirty="0">
                <a:latin typeface="Calibri"/>
                <a:cs typeface="Calibri"/>
              </a:rPr>
              <a:t>bf(x.right) </a:t>
            </a:r>
            <a:r>
              <a:rPr sz="3050" spc="10" dirty="0">
                <a:latin typeface="Calibri"/>
                <a:cs typeface="Calibri"/>
              </a:rPr>
              <a:t>= 1  </a:t>
            </a:r>
            <a:r>
              <a:rPr sz="3050" spc="-5" dirty="0">
                <a:latin typeface="Calibri"/>
                <a:cs typeface="Calibri"/>
              </a:rPr>
              <a:t>rightRotate(x.right)  </a:t>
            </a:r>
            <a:r>
              <a:rPr sz="3050" spc="-10" dirty="0">
                <a:latin typeface="Calibri"/>
                <a:cs typeface="Calibri"/>
              </a:rPr>
              <a:t>leftRotate(x)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507" y="7251192"/>
            <a:ext cx="247396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Pictures from</a:t>
            </a:r>
            <a:r>
              <a:rPr sz="1950" spc="-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Wikipedia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142966"/>
            <a:ext cx="3437890" cy="1159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135" marR="5080" indent="-306070">
              <a:lnSpc>
                <a:spcPct val="121100"/>
              </a:lnSpc>
            </a:pPr>
            <a:r>
              <a:rPr sz="3050" spc="10" dirty="0">
                <a:latin typeface="Calibri"/>
                <a:cs typeface="Calibri"/>
              </a:rPr>
              <a:t>This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spc="5" dirty="0">
                <a:latin typeface="Calibri"/>
                <a:cs typeface="Calibri"/>
              </a:rPr>
              <a:t>case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5" dirty="0">
                <a:latin typeface="Calibri"/>
                <a:cs typeface="Calibri"/>
              </a:rPr>
              <a:t>‐2, </a:t>
            </a:r>
            <a:r>
              <a:rPr sz="3050" spc="10" dirty="0">
                <a:latin typeface="Calibri"/>
                <a:cs typeface="Calibri"/>
              </a:rPr>
              <a:t>‐1  </a:t>
            </a:r>
            <a:r>
              <a:rPr sz="3050" spc="15" dirty="0">
                <a:latin typeface="Calibri"/>
                <a:cs typeface="Calibri"/>
              </a:rPr>
              <a:t>Do </a:t>
            </a:r>
            <a:r>
              <a:rPr sz="3050" dirty="0">
                <a:latin typeface="Calibri"/>
                <a:cs typeface="Calibri"/>
              </a:rPr>
              <a:t>left </a:t>
            </a:r>
            <a:r>
              <a:rPr sz="3050" spc="-15" dirty="0">
                <a:latin typeface="Calibri"/>
                <a:cs typeface="Calibri"/>
              </a:rPr>
              <a:t>rotate </a:t>
            </a:r>
            <a:r>
              <a:rPr sz="3050" spc="10" dirty="0">
                <a:latin typeface="Calibri"/>
                <a:cs typeface="Calibri"/>
              </a:rPr>
              <a:t>on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Rebalancing</a:t>
            </a:r>
            <a:r>
              <a:rPr spc="-75" dirty="0"/>
              <a:t> </a:t>
            </a:r>
            <a:r>
              <a:rPr spc="-10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192017" y="1287208"/>
            <a:ext cx="6079998" cy="5811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16955" y="1377441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5128" y="254177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84033" y="254177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4047" y="37137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27908" y="3703065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51545" y="372516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29097" y="515010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55306" y="5229352"/>
            <a:ext cx="148018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0610" algn="l"/>
              </a:tabLst>
            </a:pPr>
            <a:r>
              <a:rPr sz="3050" spc="10" dirty="0">
                <a:latin typeface="Calibri"/>
                <a:cs typeface="Calibri"/>
              </a:rPr>
              <a:t>72	99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49494" y="4637532"/>
            <a:ext cx="22987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5" dirty="0">
                <a:solidFill>
                  <a:srgbClr val="FF0000"/>
                </a:solidFill>
                <a:latin typeface="Calibri"/>
                <a:cs typeface="Calibri"/>
              </a:rPr>
              <a:t>‐</a:t>
            </a: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92065" y="3290315"/>
            <a:ext cx="2142490" cy="9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5" dirty="0">
                <a:solidFill>
                  <a:srgbClr val="FF0000"/>
                </a:solidFill>
                <a:latin typeface="Calibri"/>
                <a:cs typeface="Calibri"/>
              </a:rPr>
              <a:t>‐2, </a:t>
            </a: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need</a:t>
            </a:r>
            <a:r>
              <a:rPr sz="195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b="1" spc="5" dirty="0">
                <a:solidFill>
                  <a:srgbClr val="FF0000"/>
                </a:solidFill>
                <a:latin typeface="Calibri"/>
                <a:cs typeface="Calibri"/>
              </a:rPr>
              <a:t>rebalancing</a:t>
            </a:r>
            <a:endParaRPr sz="195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1085"/>
              </a:spcBef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57410" y="5983973"/>
            <a:ext cx="3942715" cy="165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29310" algn="r">
              <a:lnSpc>
                <a:spcPct val="100000"/>
              </a:lnSpc>
            </a:pPr>
            <a:r>
              <a:rPr sz="1950" b="1" spc="1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950">
              <a:latin typeface="Calibri"/>
              <a:cs typeface="Calibri"/>
            </a:endParaRPr>
          </a:p>
          <a:p>
            <a:pPr marR="720725" algn="r">
              <a:lnSpc>
                <a:spcPct val="100000"/>
              </a:lnSpc>
              <a:spcBef>
                <a:spcPts val="1695"/>
              </a:spcBef>
            </a:pPr>
            <a:r>
              <a:rPr sz="3050" spc="10" dirty="0">
                <a:latin typeface="Calibri"/>
                <a:cs typeface="Calibri"/>
              </a:rPr>
              <a:t>37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5"/>
              </a:spcBef>
            </a:pPr>
            <a:r>
              <a:rPr sz="1950" dirty="0">
                <a:latin typeface="Calibri"/>
                <a:cs typeface="Calibri"/>
              </a:rPr>
              <a:t>“Infinite </a:t>
            </a:r>
            <a:r>
              <a:rPr sz="1950" spc="5" dirty="0">
                <a:latin typeface="Calibri"/>
                <a:cs typeface="Calibri"/>
              </a:rPr>
              <a:t>more” </a:t>
            </a:r>
            <a:r>
              <a:rPr sz="1950" dirty="0">
                <a:latin typeface="Calibri"/>
                <a:cs typeface="Calibri"/>
              </a:rPr>
              <a:t>examples </a:t>
            </a:r>
            <a:r>
              <a:rPr sz="1950" spc="10" dirty="0">
                <a:latin typeface="Calibri"/>
                <a:cs typeface="Calibri"/>
              </a:rPr>
              <a:t>in</a:t>
            </a:r>
            <a:r>
              <a:rPr sz="1950" spc="6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VisuAlgo…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142966"/>
            <a:ext cx="3143885" cy="1159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21100"/>
              </a:lnSpc>
            </a:pPr>
            <a:r>
              <a:rPr sz="3050" spc="10" dirty="0">
                <a:latin typeface="Calibri"/>
                <a:cs typeface="Calibri"/>
              </a:rPr>
              <a:t>Now </a:t>
            </a:r>
            <a:r>
              <a:rPr sz="3050" spc="5" dirty="0">
                <a:latin typeface="Calibri"/>
                <a:cs typeface="Calibri"/>
              </a:rPr>
              <a:t>all vertices</a:t>
            </a:r>
            <a:r>
              <a:rPr sz="3050" spc="-7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are  </a:t>
            </a:r>
            <a:r>
              <a:rPr sz="3050" spc="10" dirty="0">
                <a:latin typeface="Calibri"/>
                <a:cs typeface="Calibri"/>
              </a:rPr>
              <a:t>balanced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again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Rebalancing</a:t>
            </a:r>
            <a:r>
              <a:rPr spc="-75" dirty="0"/>
              <a:t> </a:t>
            </a:r>
            <a:r>
              <a:rPr spc="-10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192017" y="1287208"/>
            <a:ext cx="6079998" cy="4544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16955" y="1377441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5128" y="254177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84033" y="254177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4047" y="371373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50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5114" y="372516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32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27908" y="3703065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11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51545" y="372516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29097" y="5150104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37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55306" y="5229352"/>
            <a:ext cx="148018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0610" algn="l"/>
              </a:tabLst>
            </a:pPr>
            <a:r>
              <a:rPr sz="3050" spc="10" dirty="0">
                <a:latin typeface="Calibri"/>
                <a:cs typeface="Calibri"/>
              </a:rPr>
              <a:t>72	99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61891" y="5200395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29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5535" y="7141984"/>
            <a:ext cx="938593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“Infinite more” </a:t>
            </a:r>
            <a:r>
              <a:rPr sz="3050" spc="-5" dirty="0">
                <a:latin typeface="Calibri"/>
                <a:cs typeface="Calibri"/>
              </a:rPr>
              <a:t>examples </a:t>
            </a:r>
            <a:r>
              <a:rPr sz="3050" spc="10" dirty="0">
                <a:latin typeface="Calibri"/>
                <a:cs typeface="Calibri"/>
              </a:rPr>
              <a:t>in </a:t>
            </a:r>
            <a:r>
              <a:rPr sz="3050" u="heavy" spc="5" dirty="0">
                <a:solidFill>
                  <a:srgbClr val="0000FF"/>
                </a:solidFill>
                <a:latin typeface="Calibri"/>
                <a:cs typeface="Calibri"/>
              </a:rPr>
              <a:t>VisuAlgo </a:t>
            </a:r>
            <a:r>
              <a:rPr sz="3050" u="heavy" spc="-35" dirty="0">
                <a:solidFill>
                  <a:srgbClr val="0000FF"/>
                </a:solidFill>
                <a:latin typeface="Calibri"/>
                <a:cs typeface="Calibri"/>
              </a:rPr>
              <a:t>AVL </a:t>
            </a:r>
            <a:r>
              <a:rPr sz="3050" u="heavy" spc="-50" dirty="0">
                <a:solidFill>
                  <a:srgbClr val="0000FF"/>
                </a:solidFill>
                <a:latin typeface="Calibri"/>
                <a:cs typeface="Calibri"/>
              </a:rPr>
              <a:t>Tree</a:t>
            </a:r>
            <a:r>
              <a:rPr sz="3050" u="heavy" spc="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50" u="heavy" dirty="0">
                <a:solidFill>
                  <a:srgbClr val="0000FF"/>
                </a:solidFill>
                <a:latin typeface="Calibri"/>
                <a:cs typeface="Calibri"/>
              </a:rPr>
              <a:t>Visualization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on these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696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35709"/>
            <a:ext cx="9582150" cy="447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latin typeface="Calibri"/>
                <a:cs typeface="Calibri"/>
              </a:rPr>
              <a:t>Summary:</a:t>
            </a:r>
            <a:endParaRPr sz="35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85"/>
              </a:spcBef>
              <a:buFont typeface="Arial"/>
              <a:buChar char="–"/>
              <a:tabLst>
                <a:tab pos="821690" algn="l"/>
              </a:tabLst>
            </a:pPr>
            <a:r>
              <a:rPr sz="3050" dirty="0">
                <a:latin typeface="Calibri"/>
                <a:cs typeface="Calibri"/>
              </a:rPr>
              <a:t>Just </a:t>
            </a:r>
            <a:r>
              <a:rPr sz="3050" spc="5" dirty="0">
                <a:latin typeface="Calibri"/>
                <a:cs typeface="Calibri"/>
              </a:rPr>
              <a:t>insert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-30" dirty="0">
                <a:latin typeface="Calibri"/>
                <a:cs typeface="Calibri"/>
              </a:rPr>
              <a:t>key </a:t>
            </a:r>
            <a:r>
              <a:rPr sz="3050" spc="10" dirty="0">
                <a:latin typeface="Calibri"/>
                <a:cs typeface="Calibri"/>
              </a:rPr>
              <a:t>as in normal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BST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5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-15" dirty="0">
                <a:latin typeface="Calibri"/>
                <a:cs typeface="Calibri"/>
              </a:rPr>
              <a:t>Walk </a:t>
            </a:r>
            <a:r>
              <a:rPr sz="3050" spc="10" dirty="0">
                <a:latin typeface="Calibri"/>
                <a:cs typeface="Calibri"/>
              </a:rPr>
              <a:t>up the </a:t>
            </a:r>
            <a:r>
              <a:rPr sz="3050" spc="-35" dirty="0">
                <a:latin typeface="Calibri"/>
                <a:cs typeface="Calibri"/>
              </a:rPr>
              <a:t>AVL </a:t>
            </a:r>
            <a:r>
              <a:rPr sz="3050" spc="-5" dirty="0">
                <a:latin typeface="Calibri"/>
                <a:cs typeface="Calibri"/>
              </a:rPr>
              <a:t>tree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10" dirty="0">
                <a:latin typeface="Calibri"/>
                <a:cs typeface="Calibri"/>
              </a:rPr>
              <a:t>the insertion </a:t>
            </a:r>
            <a:r>
              <a:rPr sz="3050" spc="5" dirty="0">
                <a:latin typeface="Calibri"/>
                <a:cs typeface="Calibri"/>
              </a:rPr>
              <a:t>point </a:t>
            </a:r>
            <a:r>
              <a:rPr sz="3050" spc="-5" dirty="0">
                <a:latin typeface="Calibri"/>
                <a:cs typeface="Calibri"/>
              </a:rPr>
              <a:t>to</a:t>
            </a:r>
            <a:r>
              <a:rPr sz="3050" spc="6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root:</a:t>
            </a:r>
            <a:endParaRPr sz="3050">
              <a:latin typeface="Calibri"/>
              <a:cs typeface="Calibri"/>
            </a:endParaRPr>
          </a:p>
          <a:p>
            <a:pPr marL="1200150" lvl="1" indent="-379095">
              <a:lnSpc>
                <a:spcPct val="100000"/>
              </a:lnSpc>
              <a:spcBef>
                <a:spcPts val="1355"/>
              </a:spcBef>
              <a:buFont typeface="Arial"/>
              <a:buChar char="•"/>
              <a:tabLst>
                <a:tab pos="1200785" algn="l"/>
              </a:tabLst>
            </a:pPr>
            <a:r>
              <a:rPr sz="3050" spc="-30" dirty="0">
                <a:latin typeface="Calibri"/>
                <a:cs typeface="Calibri"/>
              </a:rPr>
              <a:t>At </a:t>
            </a:r>
            <a:r>
              <a:rPr sz="3050" spc="5" dirty="0">
                <a:latin typeface="Calibri"/>
                <a:cs typeface="Calibri"/>
              </a:rPr>
              <a:t>every </a:t>
            </a:r>
            <a:r>
              <a:rPr sz="3050" spc="-5" dirty="0">
                <a:latin typeface="Calibri"/>
                <a:cs typeface="Calibri"/>
              </a:rPr>
              <a:t>step, </a:t>
            </a:r>
            <a:r>
              <a:rPr sz="3050" dirty="0">
                <a:latin typeface="Calibri"/>
                <a:cs typeface="Calibri"/>
              </a:rPr>
              <a:t>update height </a:t>
            </a:r>
            <a:r>
              <a:rPr sz="3050" spc="15" dirty="0">
                <a:latin typeface="Calibri"/>
                <a:cs typeface="Calibri"/>
              </a:rPr>
              <a:t>&amp; </a:t>
            </a:r>
            <a:r>
              <a:rPr sz="3050" spc="10" dirty="0">
                <a:latin typeface="Calibri"/>
                <a:cs typeface="Calibri"/>
              </a:rPr>
              <a:t>check balance</a:t>
            </a:r>
            <a:r>
              <a:rPr sz="3050" spc="8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factor</a:t>
            </a:r>
            <a:endParaRPr sz="3050">
              <a:latin typeface="Calibri"/>
              <a:cs typeface="Calibri"/>
            </a:endParaRPr>
          </a:p>
          <a:p>
            <a:pPr marL="1200150" marR="1190625" lvl="1" indent="-379095">
              <a:lnSpc>
                <a:spcPct val="101000"/>
              </a:lnSpc>
              <a:spcBef>
                <a:spcPts val="1320"/>
              </a:spcBef>
              <a:buFont typeface="Arial"/>
              <a:buChar char="•"/>
              <a:tabLst>
                <a:tab pos="1200785" algn="l"/>
              </a:tabLst>
            </a:pP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spc="5" dirty="0">
                <a:latin typeface="Calibri"/>
                <a:cs typeface="Calibri"/>
              </a:rPr>
              <a:t>certain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out‐of‐balance (+2 or </a:t>
            </a:r>
            <a:r>
              <a:rPr sz="3050" spc="5" dirty="0">
                <a:latin typeface="Calibri"/>
                <a:cs typeface="Calibri"/>
              </a:rPr>
              <a:t>‐2),  </a:t>
            </a:r>
            <a:r>
              <a:rPr sz="3050" spc="10" dirty="0">
                <a:latin typeface="Calibri"/>
                <a:cs typeface="Calibri"/>
              </a:rPr>
              <a:t>use </a:t>
            </a:r>
            <a:r>
              <a:rPr sz="3050" spc="-5" dirty="0">
                <a:latin typeface="Calibri"/>
                <a:cs typeface="Calibri"/>
              </a:rPr>
              <a:t>rotations to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rebalance</a:t>
            </a:r>
            <a:endParaRPr sz="3050">
              <a:latin typeface="Calibri"/>
              <a:cs typeface="Calibri"/>
            </a:endParaRPr>
          </a:p>
          <a:p>
            <a:pPr marL="1323975">
              <a:lnSpc>
                <a:spcPct val="100000"/>
              </a:lnSpc>
              <a:spcBef>
                <a:spcPts val="650"/>
              </a:spcBef>
            </a:pPr>
            <a:r>
              <a:rPr sz="2650" spc="-10" dirty="0">
                <a:latin typeface="Arial"/>
                <a:cs typeface="Arial"/>
              </a:rPr>
              <a:t>– </a:t>
            </a:r>
            <a:r>
              <a:rPr sz="2650" spc="-10" dirty="0">
                <a:latin typeface="Calibri"/>
                <a:cs typeface="Calibri"/>
              </a:rPr>
              <a:t>During insertion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5" dirty="0">
                <a:latin typeface="Calibri"/>
                <a:cs typeface="Calibri"/>
              </a:rPr>
              <a:t>an </a:t>
            </a:r>
            <a:r>
              <a:rPr sz="2650" spc="-45" dirty="0">
                <a:latin typeface="Calibri"/>
                <a:cs typeface="Calibri"/>
              </a:rPr>
              <a:t>AVL </a:t>
            </a:r>
            <a:r>
              <a:rPr sz="2650" spc="-15" dirty="0">
                <a:latin typeface="Calibri"/>
                <a:cs typeface="Calibri"/>
              </a:rPr>
              <a:t>tree, </a:t>
            </a:r>
            <a:r>
              <a:rPr sz="2650" spc="-20" dirty="0">
                <a:latin typeface="Calibri"/>
                <a:cs typeface="Calibri"/>
              </a:rPr>
              <a:t>you </a:t>
            </a:r>
            <a:r>
              <a:rPr sz="2650" spc="-15" dirty="0">
                <a:latin typeface="Calibri"/>
                <a:cs typeface="Calibri"/>
              </a:rPr>
              <a:t>can </a:t>
            </a:r>
            <a:r>
              <a:rPr sz="2650" spc="-10" dirty="0">
                <a:latin typeface="Calibri"/>
                <a:cs typeface="Calibri"/>
              </a:rPr>
              <a:t>only</a:t>
            </a:r>
            <a:r>
              <a:rPr sz="2650" spc="-16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trigger</a:t>
            </a:r>
            <a:endParaRPr sz="2650">
              <a:latin typeface="Calibri"/>
              <a:cs typeface="Calibri"/>
            </a:endParaRPr>
          </a:p>
          <a:p>
            <a:pPr marL="1575435">
              <a:lnSpc>
                <a:spcPct val="100000"/>
              </a:lnSpc>
              <a:spcBef>
                <a:spcPts val="35"/>
              </a:spcBef>
            </a:pPr>
            <a:r>
              <a:rPr sz="2600" spc="15" dirty="0">
                <a:latin typeface="Calibri"/>
                <a:cs typeface="Calibri"/>
              </a:rPr>
              <a:t>one </a:t>
            </a:r>
            <a:r>
              <a:rPr sz="2600" spc="10" dirty="0">
                <a:latin typeface="Calibri"/>
                <a:cs typeface="Calibri"/>
              </a:rPr>
              <a:t>of the </a:t>
            </a:r>
            <a:r>
              <a:rPr sz="2600" spc="-5" dirty="0">
                <a:latin typeface="Calibri"/>
                <a:cs typeface="Calibri"/>
              </a:rPr>
              <a:t>four </a:t>
            </a:r>
            <a:r>
              <a:rPr sz="2600" spc="10" dirty="0">
                <a:latin typeface="Calibri"/>
                <a:cs typeface="Calibri"/>
              </a:rPr>
              <a:t>possible rebalancing cases </a:t>
            </a:r>
            <a:r>
              <a:rPr sz="2600" spc="15" dirty="0">
                <a:latin typeface="Calibri"/>
                <a:cs typeface="Calibri"/>
              </a:rPr>
              <a:t>as shown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earlier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Insertion </a:t>
            </a:r>
            <a:r>
              <a:rPr spc="-30" dirty="0"/>
              <a:t>to </a:t>
            </a:r>
            <a:r>
              <a:rPr spc="-5" dirty="0"/>
              <a:t>an </a:t>
            </a:r>
            <a:r>
              <a:rPr spc="-80" dirty="0"/>
              <a:t>AVL</a:t>
            </a:r>
            <a:r>
              <a:rPr spc="10" dirty="0"/>
              <a:t> </a:t>
            </a:r>
            <a:r>
              <a:rPr spc="-100" dirty="0"/>
              <a:t>Tree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35709"/>
            <a:ext cx="9394825" cy="527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5" dirty="0">
                <a:latin typeface="Calibri"/>
                <a:cs typeface="Calibri"/>
              </a:rPr>
              <a:t>Deletion is </a:t>
            </a:r>
            <a:r>
              <a:rPr sz="3500" spc="-5" dirty="0">
                <a:latin typeface="Calibri"/>
                <a:cs typeface="Calibri"/>
              </a:rPr>
              <a:t>quite </a:t>
            </a:r>
            <a:r>
              <a:rPr sz="3500" spc="5" dirty="0">
                <a:latin typeface="Calibri"/>
                <a:cs typeface="Calibri"/>
              </a:rPr>
              <a:t>similar </a:t>
            </a:r>
            <a:r>
              <a:rPr sz="3500" spc="-10" dirty="0">
                <a:latin typeface="Calibri"/>
                <a:cs typeface="Calibri"/>
              </a:rPr>
              <a:t>to</a:t>
            </a:r>
            <a:r>
              <a:rPr sz="3500" spc="25" dirty="0">
                <a:latin typeface="Calibri"/>
                <a:cs typeface="Calibri"/>
              </a:rPr>
              <a:t> </a:t>
            </a:r>
            <a:r>
              <a:rPr sz="3500" spc="5" dirty="0">
                <a:latin typeface="Calibri"/>
                <a:cs typeface="Calibri"/>
              </a:rPr>
              <a:t>Insertion:</a:t>
            </a:r>
            <a:endParaRPr sz="35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85"/>
              </a:spcBef>
              <a:buFont typeface="Arial"/>
              <a:buChar char="–"/>
              <a:tabLst>
                <a:tab pos="821690" algn="l"/>
              </a:tabLst>
            </a:pPr>
            <a:r>
              <a:rPr sz="3050" dirty="0">
                <a:latin typeface="Calibri"/>
                <a:cs typeface="Calibri"/>
              </a:rPr>
              <a:t>Just delete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-30" dirty="0">
                <a:latin typeface="Calibri"/>
                <a:cs typeface="Calibri"/>
              </a:rPr>
              <a:t>key </a:t>
            </a:r>
            <a:r>
              <a:rPr sz="3050" spc="10" dirty="0">
                <a:latin typeface="Calibri"/>
                <a:cs typeface="Calibri"/>
              </a:rPr>
              <a:t>as in normal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BST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5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-15" dirty="0">
                <a:latin typeface="Calibri"/>
                <a:cs typeface="Calibri"/>
              </a:rPr>
              <a:t>Walk </a:t>
            </a:r>
            <a:r>
              <a:rPr sz="3050" spc="10" dirty="0">
                <a:latin typeface="Calibri"/>
                <a:cs typeface="Calibri"/>
              </a:rPr>
              <a:t>up the </a:t>
            </a:r>
            <a:r>
              <a:rPr sz="3050" spc="-35" dirty="0">
                <a:latin typeface="Calibri"/>
                <a:cs typeface="Calibri"/>
              </a:rPr>
              <a:t>AVL </a:t>
            </a:r>
            <a:r>
              <a:rPr sz="3050" spc="-5" dirty="0">
                <a:latin typeface="Calibri"/>
                <a:cs typeface="Calibri"/>
              </a:rPr>
              <a:t>tree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5" dirty="0">
                <a:latin typeface="Calibri"/>
                <a:cs typeface="Calibri"/>
              </a:rPr>
              <a:t>deletion point </a:t>
            </a:r>
            <a:r>
              <a:rPr sz="3050" spc="-5" dirty="0">
                <a:latin typeface="Calibri"/>
                <a:cs typeface="Calibri"/>
              </a:rPr>
              <a:t>to</a:t>
            </a:r>
            <a:r>
              <a:rPr sz="3050" spc="7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root:</a:t>
            </a:r>
            <a:endParaRPr sz="3050">
              <a:latin typeface="Calibri"/>
              <a:cs typeface="Calibri"/>
            </a:endParaRPr>
          </a:p>
          <a:p>
            <a:pPr marL="1200150" lvl="1" indent="-379095">
              <a:lnSpc>
                <a:spcPct val="100000"/>
              </a:lnSpc>
              <a:spcBef>
                <a:spcPts val="1355"/>
              </a:spcBef>
              <a:buFont typeface="Arial"/>
              <a:buChar char="•"/>
              <a:tabLst>
                <a:tab pos="1200785" algn="l"/>
              </a:tabLst>
            </a:pPr>
            <a:r>
              <a:rPr sz="3050" spc="-30" dirty="0">
                <a:latin typeface="Calibri"/>
                <a:cs typeface="Calibri"/>
              </a:rPr>
              <a:t>At </a:t>
            </a:r>
            <a:r>
              <a:rPr sz="3050" spc="5" dirty="0">
                <a:latin typeface="Calibri"/>
                <a:cs typeface="Calibri"/>
              </a:rPr>
              <a:t>every </a:t>
            </a:r>
            <a:r>
              <a:rPr sz="3050" spc="-5" dirty="0">
                <a:latin typeface="Calibri"/>
                <a:cs typeface="Calibri"/>
              </a:rPr>
              <a:t>step, </a:t>
            </a:r>
            <a:r>
              <a:rPr sz="3050" dirty="0">
                <a:latin typeface="Calibri"/>
                <a:cs typeface="Calibri"/>
              </a:rPr>
              <a:t>update height </a:t>
            </a:r>
            <a:r>
              <a:rPr sz="3050" spc="15" dirty="0">
                <a:latin typeface="Calibri"/>
                <a:cs typeface="Calibri"/>
              </a:rPr>
              <a:t>&amp; </a:t>
            </a:r>
            <a:r>
              <a:rPr sz="3050" spc="10" dirty="0">
                <a:latin typeface="Calibri"/>
                <a:cs typeface="Calibri"/>
              </a:rPr>
              <a:t>check balance</a:t>
            </a:r>
            <a:r>
              <a:rPr sz="3050" spc="8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factor</a:t>
            </a:r>
            <a:endParaRPr sz="3050">
              <a:latin typeface="Calibri"/>
              <a:cs typeface="Calibri"/>
            </a:endParaRPr>
          </a:p>
          <a:p>
            <a:pPr marL="1200150" marR="1003300" lvl="1" indent="-379095">
              <a:lnSpc>
                <a:spcPct val="101000"/>
              </a:lnSpc>
              <a:spcBef>
                <a:spcPts val="1320"/>
              </a:spcBef>
              <a:buFont typeface="Arial"/>
              <a:buChar char="•"/>
              <a:tabLst>
                <a:tab pos="1200785" algn="l"/>
              </a:tabLst>
            </a:pP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spc="5" dirty="0">
                <a:latin typeface="Calibri"/>
                <a:cs typeface="Calibri"/>
              </a:rPr>
              <a:t>certain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out‐of‐balance (+2 or </a:t>
            </a:r>
            <a:r>
              <a:rPr sz="3050" spc="5" dirty="0">
                <a:latin typeface="Calibri"/>
                <a:cs typeface="Calibri"/>
              </a:rPr>
              <a:t>‐2),  </a:t>
            </a:r>
            <a:r>
              <a:rPr sz="3050" spc="10" dirty="0">
                <a:latin typeface="Calibri"/>
                <a:cs typeface="Calibri"/>
              </a:rPr>
              <a:t>use </a:t>
            </a:r>
            <a:r>
              <a:rPr sz="3050" spc="-5" dirty="0">
                <a:latin typeface="Calibri"/>
                <a:cs typeface="Calibri"/>
              </a:rPr>
              <a:t>rotations to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rebalance</a:t>
            </a:r>
            <a:endParaRPr sz="3050">
              <a:latin typeface="Calibri"/>
              <a:cs typeface="Calibri"/>
            </a:endParaRPr>
          </a:p>
          <a:p>
            <a:pPr marL="1575435" marR="156845" indent="-252095">
              <a:lnSpc>
                <a:spcPct val="100299"/>
              </a:lnSpc>
              <a:spcBef>
                <a:spcPts val="640"/>
              </a:spcBef>
            </a:pPr>
            <a:r>
              <a:rPr sz="2650" spc="-10" dirty="0">
                <a:latin typeface="Arial"/>
                <a:cs typeface="Arial"/>
              </a:rPr>
              <a:t>–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5" dirty="0">
                <a:latin typeface="Calibri"/>
                <a:cs typeface="Calibri"/>
              </a:rPr>
              <a:t>main </a:t>
            </a:r>
            <a:r>
              <a:rPr sz="2650" spc="-20" dirty="0">
                <a:latin typeface="Calibri"/>
                <a:cs typeface="Calibri"/>
              </a:rPr>
              <a:t>difference compared to </a:t>
            </a:r>
            <a:r>
              <a:rPr sz="2650" spc="-10" dirty="0">
                <a:latin typeface="Calibri"/>
                <a:cs typeface="Calibri"/>
              </a:rPr>
              <a:t>insertion </a:t>
            </a:r>
            <a:r>
              <a:rPr sz="2650" spc="-25" dirty="0">
                <a:latin typeface="Calibri"/>
                <a:cs typeface="Calibri"/>
              </a:rPr>
              <a:t>into </a:t>
            </a:r>
            <a:r>
              <a:rPr sz="2650" spc="-45" dirty="0">
                <a:latin typeface="Calibri"/>
                <a:cs typeface="Calibri"/>
              </a:rPr>
              <a:t>AVL </a:t>
            </a:r>
            <a:r>
              <a:rPr sz="2650" spc="-20" dirty="0">
                <a:latin typeface="Calibri"/>
                <a:cs typeface="Calibri"/>
              </a:rPr>
              <a:t>tree 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5" dirty="0">
                <a:latin typeface="Calibri"/>
                <a:cs typeface="Calibri"/>
              </a:rPr>
              <a:t>that you </a:t>
            </a:r>
            <a:r>
              <a:rPr sz="2600" dirty="0">
                <a:latin typeface="Calibri"/>
                <a:cs typeface="Calibri"/>
              </a:rPr>
              <a:t>may </a:t>
            </a:r>
            <a:r>
              <a:rPr sz="2600" spc="10" dirty="0">
                <a:latin typeface="Calibri"/>
                <a:cs typeface="Calibri"/>
              </a:rPr>
              <a:t>trigger </a:t>
            </a:r>
            <a:r>
              <a:rPr sz="2600" spc="15" dirty="0">
                <a:latin typeface="Calibri"/>
                <a:cs typeface="Calibri"/>
              </a:rPr>
              <a:t>one </a:t>
            </a:r>
            <a:r>
              <a:rPr sz="2600" spc="10" dirty="0">
                <a:latin typeface="Calibri"/>
                <a:cs typeface="Calibri"/>
              </a:rPr>
              <a:t>of the </a:t>
            </a:r>
            <a:r>
              <a:rPr sz="2600" spc="-5" dirty="0">
                <a:latin typeface="Calibri"/>
                <a:cs typeface="Calibri"/>
              </a:rPr>
              <a:t>four </a:t>
            </a:r>
            <a:r>
              <a:rPr sz="2600" spc="10" dirty="0">
                <a:latin typeface="Calibri"/>
                <a:cs typeface="Calibri"/>
              </a:rPr>
              <a:t>possible  </a:t>
            </a:r>
            <a:r>
              <a:rPr sz="2650" spc="-15" dirty="0">
                <a:latin typeface="Calibri"/>
                <a:cs typeface="Calibri"/>
              </a:rPr>
              <a:t>rebalancing cases </a:t>
            </a:r>
            <a:r>
              <a:rPr sz="2650" spc="-20" dirty="0">
                <a:latin typeface="Calibri"/>
                <a:cs typeface="Calibri"/>
              </a:rPr>
              <a:t>several </a:t>
            </a:r>
            <a:r>
              <a:rPr sz="2650" spc="-10" dirty="0">
                <a:latin typeface="Calibri"/>
                <a:cs typeface="Calibri"/>
              </a:rPr>
              <a:t>times, up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b="1" spc="-10" dirty="0">
                <a:latin typeface="Calibri"/>
                <a:cs typeface="Calibri"/>
              </a:rPr>
              <a:t>h </a:t>
            </a:r>
            <a:r>
              <a:rPr sz="2650" spc="-5" dirty="0">
                <a:latin typeface="Calibri"/>
                <a:cs typeface="Calibri"/>
              </a:rPr>
              <a:t>= </a:t>
            </a:r>
            <a:r>
              <a:rPr sz="2650" spc="-10" dirty="0">
                <a:latin typeface="Calibri"/>
                <a:cs typeface="Calibri"/>
              </a:rPr>
              <a:t>log </a:t>
            </a:r>
            <a:r>
              <a:rPr sz="2650" b="1" spc="-10" dirty="0">
                <a:latin typeface="Calibri"/>
                <a:cs typeface="Calibri"/>
              </a:rPr>
              <a:t>n </a:t>
            </a:r>
            <a:r>
              <a:rPr sz="2650" spc="-10" dirty="0">
                <a:latin typeface="Calibri"/>
                <a:cs typeface="Calibri"/>
              </a:rPr>
              <a:t>times </a:t>
            </a:r>
            <a:r>
              <a:rPr sz="2650" spc="-30" dirty="0">
                <a:latin typeface="Calibri"/>
                <a:cs typeface="Calibri"/>
              </a:rPr>
              <a:t>:O,  </a:t>
            </a:r>
            <a:r>
              <a:rPr sz="2650" spc="-10" dirty="0">
                <a:latin typeface="Calibri"/>
                <a:cs typeface="Calibri"/>
              </a:rPr>
              <a:t>see this </a:t>
            </a:r>
            <a:r>
              <a:rPr sz="2650" spc="-20" dirty="0">
                <a:latin typeface="Calibri"/>
                <a:cs typeface="Calibri"/>
              </a:rPr>
              <a:t>example </a:t>
            </a:r>
            <a:r>
              <a:rPr sz="2650" spc="-15" dirty="0">
                <a:latin typeface="Calibri"/>
                <a:cs typeface="Calibri"/>
              </a:rPr>
              <a:t>(next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slide)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Deletion </a:t>
            </a:r>
            <a:r>
              <a:rPr spc="-30" dirty="0"/>
              <a:t>from </a:t>
            </a:r>
            <a:r>
              <a:rPr spc="-5" dirty="0"/>
              <a:t>an </a:t>
            </a:r>
            <a:r>
              <a:rPr spc="-80" dirty="0"/>
              <a:t>AVL</a:t>
            </a:r>
            <a:r>
              <a:rPr spc="25" dirty="0"/>
              <a:t> </a:t>
            </a:r>
            <a:r>
              <a:rPr spc="-100" dirty="0"/>
              <a:t>Tree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ct val="100000"/>
              </a:lnSpc>
            </a:pPr>
            <a:r>
              <a:rPr spc="-80" dirty="0"/>
              <a:t>AVL </a:t>
            </a:r>
            <a:r>
              <a:rPr spc="-100" dirty="0"/>
              <a:t>Tree </a:t>
            </a:r>
            <a:r>
              <a:rPr u="heavy" spc="-30" dirty="0"/>
              <a:t>Web</a:t>
            </a:r>
            <a:r>
              <a:rPr u="heavy" spc="-30" dirty="0">
                <a:latin typeface="Calibri"/>
                <a:cs typeface="Calibri"/>
              </a:rPr>
              <a:t>‐</a:t>
            </a:r>
            <a:r>
              <a:rPr u="heavy" spc="-30" dirty="0"/>
              <a:t>based</a:t>
            </a:r>
            <a:r>
              <a:rPr u="heavy" spc="150" dirty="0"/>
              <a:t> </a:t>
            </a:r>
            <a:r>
              <a:rPr spc="-25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872" y="1358900"/>
            <a:ext cx="955484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35" dirty="0">
                <a:solidFill>
                  <a:srgbClr val="F79646"/>
                </a:solidFill>
                <a:latin typeface="Calibri"/>
                <a:cs typeface="Calibri"/>
              </a:rPr>
              <a:t>Try:</a:t>
            </a:r>
            <a:r>
              <a:rPr sz="2200" spc="-20" dirty="0">
                <a:solidFill>
                  <a:srgbClr val="F79646"/>
                </a:solidFill>
                <a:latin typeface="Calibri"/>
                <a:cs typeface="Calibri"/>
              </a:rPr>
              <a:t> </a:t>
            </a:r>
            <a:r>
              <a:rPr sz="2200" u="heavy" spc="-5" dirty="0">
                <a:solidFill>
                  <a:srgbClr val="800080"/>
                </a:solidFill>
                <a:latin typeface="Calibri"/>
                <a:cs typeface="Calibri"/>
                <a:hlinkClick r:id="rId2"/>
              </a:rPr>
              <a:t>http://visualgo.net/bst.html?mode=AVL&amp;create=8,6,16,3,7,13,19,2,11,15,18,10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332" y="5101844"/>
            <a:ext cx="8742045" cy="2042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60" dirty="0">
                <a:latin typeface="Calibri"/>
                <a:cs typeface="Calibri"/>
              </a:rPr>
              <a:t>Try </a:t>
            </a:r>
            <a:r>
              <a:rPr sz="2650" b="1" spc="-20" dirty="0">
                <a:latin typeface="Calibri"/>
                <a:cs typeface="Calibri"/>
              </a:rPr>
              <a:t>Remove </a:t>
            </a:r>
            <a:r>
              <a:rPr sz="2650" b="1" spc="-15" dirty="0">
                <a:latin typeface="Calibri"/>
                <a:cs typeface="Calibri"/>
              </a:rPr>
              <a:t>(Delete) </a:t>
            </a:r>
            <a:r>
              <a:rPr sz="2650" spc="-25" dirty="0">
                <a:latin typeface="Calibri"/>
                <a:cs typeface="Calibri"/>
              </a:rPr>
              <a:t>vertex </a:t>
            </a:r>
            <a:r>
              <a:rPr sz="2650" spc="-5" dirty="0">
                <a:latin typeface="Calibri"/>
                <a:cs typeface="Calibri"/>
              </a:rPr>
              <a:t>7, </a:t>
            </a:r>
            <a:r>
              <a:rPr sz="2650" spc="-10" dirty="0">
                <a:latin typeface="Calibri"/>
                <a:cs typeface="Calibri"/>
              </a:rPr>
              <a:t>it </a:t>
            </a:r>
            <a:r>
              <a:rPr sz="2650" spc="-15" dirty="0">
                <a:latin typeface="Calibri"/>
                <a:cs typeface="Calibri"/>
              </a:rPr>
              <a:t>triggers </a:t>
            </a:r>
            <a:r>
              <a:rPr sz="2650" b="1" spc="-15" dirty="0">
                <a:latin typeface="Calibri"/>
                <a:cs typeface="Calibri"/>
              </a:rPr>
              <a:t>two (more </a:t>
            </a:r>
            <a:r>
              <a:rPr sz="2650" b="1" spc="-5" dirty="0">
                <a:latin typeface="Calibri"/>
                <a:cs typeface="Calibri"/>
              </a:rPr>
              <a:t>than</a:t>
            </a:r>
            <a:r>
              <a:rPr sz="2650" b="1" spc="110" dirty="0">
                <a:latin typeface="Calibri"/>
                <a:cs typeface="Calibri"/>
              </a:rPr>
              <a:t> </a:t>
            </a:r>
            <a:r>
              <a:rPr sz="2650" b="1" spc="-5" dirty="0">
                <a:latin typeface="Calibri"/>
                <a:cs typeface="Calibri"/>
              </a:rPr>
              <a:t>one)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spc="10" dirty="0">
                <a:latin typeface="Calibri"/>
                <a:cs typeface="Calibri"/>
              </a:rPr>
              <a:t>rebalancing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actions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 marR="5080">
              <a:lnSpc>
                <a:spcPct val="101200"/>
              </a:lnSpc>
            </a:pPr>
            <a:r>
              <a:rPr sz="2650" spc="-10" dirty="0">
                <a:latin typeface="Calibri"/>
                <a:cs typeface="Calibri"/>
              </a:rPr>
              <a:t>Then </a:t>
            </a:r>
            <a:r>
              <a:rPr sz="2650" spc="-5" dirty="0">
                <a:latin typeface="Calibri"/>
                <a:cs typeface="Calibri"/>
              </a:rPr>
              <a:t>try </a:t>
            </a:r>
            <a:r>
              <a:rPr sz="2650" spc="-15" dirty="0">
                <a:latin typeface="Calibri"/>
                <a:cs typeface="Calibri"/>
              </a:rPr>
              <a:t>various </a:t>
            </a:r>
            <a:r>
              <a:rPr sz="2650" b="1" spc="-5" dirty="0">
                <a:latin typeface="Calibri"/>
                <a:cs typeface="Calibri"/>
              </a:rPr>
              <a:t>Insert </a:t>
            </a:r>
            <a:r>
              <a:rPr sz="2650" b="1" spc="-15" dirty="0">
                <a:latin typeface="Calibri"/>
                <a:cs typeface="Calibri"/>
              </a:rPr>
              <a:t>operations </a:t>
            </a:r>
            <a:r>
              <a:rPr sz="2650" spc="-10" dirty="0">
                <a:latin typeface="Calibri"/>
                <a:cs typeface="Calibri"/>
              </a:rPr>
              <a:t>and notice </a:t>
            </a:r>
            <a:r>
              <a:rPr sz="2650" spc="-15" dirty="0">
                <a:latin typeface="Calibri"/>
                <a:cs typeface="Calibri"/>
              </a:rPr>
              <a:t>that </a:t>
            </a:r>
            <a:r>
              <a:rPr sz="2650" spc="-20" dirty="0">
                <a:latin typeface="Calibri"/>
                <a:cs typeface="Calibri"/>
              </a:rPr>
              <a:t>at most </a:t>
            </a:r>
            <a:r>
              <a:rPr sz="2650" spc="-10" dirty="0">
                <a:latin typeface="Calibri"/>
                <a:cs typeface="Calibri"/>
              </a:rPr>
              <a:t>it </a:t>
            </a:r>
            <a:r>
              <a:rPr sz="2650" spc="-5" dirty="0">
                <a:latin typeface="Calibri"/>
                <a:cs typeface="Calibri"/>
              </a:rPr>
              <a:t>will  </a:t>
            </a:r>
            <a:r>
              <a:rPr sz="2600" spc="10" dirty="0">
                <a:latin typeface="Calibri"/>
                <a:cs typeface="Calibri"/>
              </a:rPr>
              <a:t>only trigger </a:t>
            </a:r>
            <a:r>
              <a:rPr sz="2600" spc="15" dirty="0">
                <a:latin typeface="Calibri"/>
                <a:cs typeface="Calibri"/>
              </a:rPr>
              <a:t>one </a:t>
            </a:r>
            <a:r>
              <a:rPr sz="2600" spc="10" dirty="0">
                <a:latin typeface="Calibri"/>
                <a:cs typeface="Calibri"/>
              </a:rPr>
              <a:t>(out of the </a:t>
            </a:r>
            <a:r>
              <a:rPr sz="2600" spc="-5" dirty="0">
                <a:latin typeface="Calibri"/>
                <a:cs typeface="Calibri"/>
              </a:rPr>
              <a:t>four </a:t>
            </a:r>
            <a:r>
              <a:rPr sz="2600" spc="5" dirty="0">
                <a:latin typeface="Calibri"/>
                <a:cs typeface="Calibri"/>
              </a:rPr>
              <a:t>cases) </a:t>
            </a:r>
            <a:r>
              <a:rPr sz="2600" spc="10" dirty="0">
                <a:latin typeface="Calibri"/>
                <a:cs typeface="Calibri"/>
              </a:rPr>
              <a:t>of rebalancing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actions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0" y="1950720"/>
            <a:ext cx="10058018" cy="2968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0" dirty="0"/>
              <a:t>Let’s </a:t>
            </a:r>
            <a:r>
              <a:rPr sz="3050" spc="10" dirty="0"/>
              <a:t>look </a:t>
            </a:r>
            <a:r>
              <a:rPr sz="3050" i="1" spc="5" dirty="0">
                <a:latin typeface="Calibri"/>
                <a:cs typeface="Calibri"/>
              </a:rPr>
              <a:t>briefly </a:t>
            </a:r>
            <a:r>
              <a:rPr sz="3050" spc="-5" dirty="0"/>
              <a:t>at</a:t>
            </a:r>
            <a:r>
              <a:rPr sz="3050" spc="-35" dirty="0"/>
              <a:t> </a:t>
            </a:r>
            <a:r>
              <a:rPr sz="3050" spc="-10" dirty="0"/>
              <a:t>AVLDemo.java</a:t>
            </a:r>
            <a:endParaRPr sz="3050">
              <a:latin typeface="Calibri"/>
              <a:cs typeface="Calibri"/>
            </a:endParaRPr>
          </a:p>
          <a:p>
            <a:pPr marL="318135">
              <a:lnSpc>
                <a:spcPct val="100000"/>
              </a:lnSpc>
              <a:spcBef>
                <a:spcPts val="725"/>
              </a:spcBef>
            </a:pPr>
            <a:r>
              <a:rPr sz="2600" spc="15" dirty="0"/>
              <a:t>The </a:t>
            </a:r>
            <a:r>
              <a:rPr sz="2600" spc="10" dirty="0"/>
              <a:t>code is </a:t>
            </a:r>
            <a:r>
              <a:rPr sz="2600" b="1" u="heavy" dirty="0">
                <a:latin typeface="Calibri"/>
                <a:cs typeface="Calibri"/>
              </a:rPr>
              <a:t>NOT </a:t>
            </a:r>
            <a:r>
              <a:rPr sz="2600" spc="10" dirty="0"/>
              <a:t>given, </a:t>
            </a:r>
            <a:r>
              <a:rPr sz="2600" spc="5" dirty="0"/>
              <a:t>it </a:t>
            </a:r>
            <a:r>
              <a:rPr sz="2600" spc="10" dirty="0"/>
              <a:t>is </a:t>
            </a:r>
            <a:r>
              <a:rPr sz="2600" dirty="0"/>
              <a:t>asked </a:t>
            </a:r>
            <a:r>
              <a:rPr sz="2600" spc="10" dirty="0"/>
              <a:t>in </a:t>
            </a:r>
            <a:r>
              <a:rPr sz="2600" spc="15" dirty="0"/>
              <a:t>PS2</a:t>
            </a:r>
            <a:r>
              <a:rPr sz="2600" spc="-95" dirty="0"/>
              <a:t> </a:t>
            </a:r>
            <a:r>
              <a:rPr sz="2600" spc="30" dirty="0">
                <a:latin typeface="Wingdings"/>
                <a:cs typeface="Wingdings"/>
              </a:rPr>
              <a:t></a:t>
            </a:r>
            <a:endParaRPr sz="2600">
              <a:latin typeface="Wingdings"/>
              <a:cs typeface="Wingdings"/>
            </a:endParaRPr>
          </a:p>
          <a:p>
            <a:pPr marL="318135">
              <a:lnSpc>
                <a:spcPct val="100000"/>
              </a:lnSpc>
              <a:spcBef>
                <a:spcPts val="610"/>
              </a:spcBef>
            </a:pPr>
            <a:r>
              <a:rPr sz="2650" spc="-25" dirty="0"/>
              <a:t>So, </a:t>
            </a:r>
            <a:r>
              <a:rPr sz="2650" spc="-5" dirty="0"/>
              <a:t>I will </a:t>
            </a:r>
            <a:r>
              <a:rPr sz="2650" spc="-10" dirty="0"/>
              <a:t>only flash</a:t>
            </a:r>
            <a:r>
              <a:rPr sz="2650" spc="-60" dirty="0"/>
              <a:t> </a:t>
            </a:r>
            <a:r>
              <a:rPr sz="2650" spc="-15" dirty="0"/>
              <a:t>them</a:t>
            </a:r>
            <a:endParaRPr sz="2650"/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050" dirty="0"/>
              <a:t>Introducing </a:t>
            </a:r>
            <a:r>
              <a:rPr sz="3050" b="1" u="heavy" spc="-15" dirty="0">
                <a:latin typeface="Calibri"/>
                <a:cs typeface="Calibri"/>
              </a:rPr>
              <a:t>Java </a:t>
            </a:r>
            <a:r>
              <a:rPr sz="3050" b="1" u="heavy" spc="5" dirty="0">
                <a:latin typeface="Calibri"/>
                <a:cs typeface="Calibri"/>
              </a:rPr>
              <a:t>Inheritance </a:t>
            </a:r>
            <a:r>
              <a:rPr sz="3050" b="1" u="heavy" spc="10" dirty="0">
                <a:latin typeface="Calibri"/>
                <a:cs typeface="Calibri"/>
              </a:rPr>
              <a:t>and</a:t>
            </a:r>
            <a:r>
              <a:rPr sz="3050" b="1" u="heavy" spc="155" dirty="0">
                <a:latin typeface="Calibri"/>
                <a:cs typeface="Calibri"/>
              </a:rPr>
              <a:t> </a:t>
            </a:r>
            <a:r>
              <a:rPr sz="3050" b="1" u="heavy" spc="5" dirty="0">
                <a:latin typeface="Calibri"/>
                <a:cs typeface="Calibri"/>
              </a:rPr>
              <a:t>Polymorphism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241" y="5015412"/>
            <a:ext cx="9349105" cy="2101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135" marR="5080" indent="-306070">
              <a:lnSpc>
                <a:spcPct val="101600"/>
              </a:lnSpc>
            </a:pPr>
            <a:r>
              <a:rPr sz="3050" spc="10" dirty="0">
                <a:latin typeface="Calibri"/>
                <a:cs typeface="Calibri"/>
              </a:rPr>
              <a:t>Q: </a:t>
            </a:r>
            <a:r>
              <a:rPr sz="3050" spc="15" dirty="0">
                <a:latin typeface="Calibri"/>
                <a:cs typeface="Calibri"/>
              </a:rPr>
              <a:t>Do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use such long </a:t>
            </a:r>
            <a:r>
              <a:rPr sz="3050" spc="5" dirty="0">
                <a:latin typeface="Calibri"/>
                <a:cs typeface="Calibri"/>
              </a:rPr>
              <a:t>code every </a:t>
            </a:r>
            <a:r>
              <a:rPr sz="3050" spc="10" dirty="0">
                <a:latin typeface="Calibri"/>
                <a:cs typeface="Calibri"/>
              </a:rPr>
              <a:t>time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need a  balanced </a:t>
            </a:r>
            <a:r>
              <a:rPr sz="3050" spc="5" dirty="0">
                <a:latin typeface="Calibri"/>
                <a:cs typeface="Calibri"/>
              </a:rPr>
              <a:t>BST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15" dirty="0">
                <a:latin typeface="Wingdings"/>
                <a:cs typeface="Wingdings"/>
              </a:rPr>
              <a:t></a:t>
            </a:r>
            <a:r>
              <a:rPr sz="3050" spc="15" dirty="0">
                <a:latin typeface="Calibri"/>
                <a:cs typeface="Calibri"/>
              </a:rPr>
              <a:t>?</a:t>
            </a:r>
            <a:endParaRPr sz="3050">
              <a:latin typeface="Calibri"/>
              <a:cs typeface="Calibri"/>
            </a:endParaRPr>
          </a:p>
          <a:p>
            <a:pPr marL="318135" marR="2466340" indent="-306070">
              <a:lnSpc>
                <a:spcPct val="120500"/>
              </a:lnSpc>
              <a:spcBef>
                <a:spcPts val="20"/>
              </a:spcBef>
            </a:pPr>
            <a:r>
              <a:rPr sz="3050" spc="10" dirty="0">
                <a:latin typeface="Calibri"/>
                <a:cs typeface="Calibri"/>
              </a:rPr>
              <a:t>A: </a:t>
            </a:r>
            <a:r>
              <a:rPr sz="3050" dirty="0">
                <a:latin typeface="Calibri"/>
                <a:cs typeface="Calibri"/>
              </a:rPr>
              <a:t>Fortunately </a:t>
            </a:r>
            <a:r>
              <a:rPr sz="3050" spc="10" dirty="0">
                <a:latin typeface="Calibri"/>
                <a:cs typeface="Calibri"/>
              </a:rPr>
              <a:t>no </a:t>
            </a:r>
            <a:r>
              <a:rPr sz="3050" spc="10" dirty="0">
                <a:latin typeface="Wingdings"/>
                <a:cs typeface="Wingdings"/>
              </a:rPr>
              <a:t></a:t>
            </a:r>
            <a:r>
              <a:rPr sz="3050" spc="10" dirty="0">
                <a:latin typeface="Calibri"/>
                <a:cs typeface="Calibri"/>
              </a:rPr>
              <a:t>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spc="10" dirty="0">
                <a:latin typeface="Calibri"/>
                <a:cs typeface="Calibri"/>
              </a:rPr>
              <a:t>use </a:t>
            </a:r>
            <a:r>
              <a:rPr sz="3050" spc="-15" dirty="0">
                <a:latin typeface="Calibri"/>
                <a:cs typeface="Calibri"/>
              </a:rPr>
              <a:t>Java </a:t>
            </a:r>
            <a:r>
              <a:rPr sz="3050" spc="10" dirty="0">
                <a:latin typeface="Calibri"/>
                <a:cs typeface="Calibri"/>
              </a:rPr>
              <a:t>API  </a:t>
            </a:r>
            <a:r>
              <a:rPr sz="3050" dirty="0">
                <a:latin typeface="Calibri"/>
                <a:cs typeface="Calibri"/>
              </a:rPr>
              <a:t>Details </a:t>
            </a:r>
            <a:r>
              <a:rPr sz="3050" spc="10" dirty="0">
                <a:latin typeface="Calibri"/>
                <a:cs typeface="Calibri"/>
              </a:rPr>
              <a:t>during </a:t>
            </a:r>
            <a:r>
              <a:rPr sz="3050" dirty="0">
                <a:latin typeface="Calibri"/>
                <a:cs typeface="Calibri"/>
              </a:rPr>
              <a:t>your </a:t>
            </a:r>
            <a:r>
              <a:rPr sz="3050" spc="10" dirty="0">
                <a:latin typeface="Calibri"/>
                <a:cs typeface="Calibri"/>
              </a:rPr>
              <a:t>lab demo on </a:t>
            </a:r>
            <a:r>
              <a:rPr sz="3050" spc="-15" dirty="0">
                <a:latin typeface="Calibri"/>
                <a:cs typeface="Calibri"/>
              </a:rPr>
              <a:t>Week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04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The</a:t>
            </a:r>
            <a:r>
              <a:rPr spc="-20" dirty="0"/>
              <a:t> Implementation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35709"/>
            <a:ext cx="8562340" cy="5633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0" dirty="0">
                <a:latin typeface="Calibri"/>
                <a:cs typeface="Calibri"/>
              </a:rPr>
              <a:t>Many </a:t>
            </a:r>
            <a:r>
              <a:rPr sz="3500" spc="-20" dirty="0">
                <a:latin typeface="Calibri"/>
                <a:cs typeface="Calibri"/>
              </a:rPr>
              <a:t>different </a:t>
            </a:r>
            <a:r>
              <a:rPr sz="3500" spc="-15" dirty="0">
                <a:latin typeface="Calibri"/>
                <a:cs typeface="Calibri"/>
              </a:rPr>
              <a:t>flavors </a:t>
            </a:r>
            <a:r>
              <a:rPr sz="3500" spc="5" dirty="0">
                <a:latin typeface="Calibri"/>
                <a:cs typeface="Calibri"/>
              </a:rPr>
              <a:t>of balanced </a:t>
            </a:r>
            <a:r>
              <a:rPr sz="3500" spc="-5" dirty="0">
                <a:latin typeface="Calibri"/>
                <a:cs typeface="Calibri"/>
              </a:rPr>
              <a:t>search</a:t>
            </a:r>
            <a:r>
              <a:rPr sz="3500" spc="9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trees</a:t>
            </a:r>
            <a:endParaRPr sz="35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85"/>
              </a:spcBef>
              <a:buClr>
                <a:srgbClr val="000000"/>
              </a:buClr>
              <a:buFont typeface="Arial"/>
              <a:buChar char="–"/>
              <a:tabLst>
                <a:tab pos="821690" algn="l"/>
              </a:tabLst>
            </a:pPr>
            <a:r>
              <a:rPr sz="3050" spc="-35" dirty="0">
                <a:solidFill>
                  <a:srgbClr val="FF0000"/>
                </a:solidFill>
                <a:latin typeface="Calibri"/>
                <a:cs typeface="Calibri"/>
              </a:rPr>
              <a:t>AVL </a:t>
            </a:r>
            <a:r>
              <a:rPr sz="3050" dirty="0">
                <a:solidFill>
                  <a:srgbClr val="FF0000"/>
                </a:solidFill>
                <a:latin typeface="Calibri"/>
                <a:cs typeface="Calibri"/>
              </a:rPr>
              <a:t>trees (Adelson‐Velsii </a:t>
            </a:r>
            <a:r>
              <a:rPr sz="3050" spc="15" dirty="0">
                <a:solidFill>
                  <a:srgbClr val="FF0000"/>
                </a:solidFill>
                <a:latin typeface="Calibri"/>
                <a:cs typeface="Calibri"/>
              </a:rPr>
              <a:t>&amp; </a:t>
            </a:r>
            <a:r>
              <a:rPr sz="3050" spc="10" dirty="0">
                <a:solidFill>
                  <a:srgbClr val="FF0000"/>
                </a:solidFill>
                <a:latin typeface="Calibri"/>
                <a:cs typeface="Calibri"/>
              </a:rPr>
              <a:t>Landis,</a:t>
            </a:r>
            <a:r>
              <a:rPr sz="305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FF0000"/>
                </a:solidFill>
                <a:latin typeface="Calibri"/>
                <a:cs typeface="Calibri"/>
              </a:rPr>
              <a:t>1962)</a:t>
            </a:r>
            <a:endParaRPr sz="3050">
              <a:latin typeface="Calibri"/>
              <a:cs typeface="Calibri"/>
            </a:endParaRPr>
          </a:p>
          <a:p>
            <a:pPr marL="1200150" lvl="1" indent="-379095">
              <a:lnSpc>
                <a:spcPct val="100000"/>
              </a:lnSpc>
              <a:spcBef>
                <a:spcPts val="1345"/>
              </a:spcBef>
              <a:buFont typeface="Arial"/>
              <a:buChar char="•"/>
              <a:tabLst>
                <a:tab pos="1200785" algn="l"/>
              </a:tabLst>
            </a:pPr>
            <a:r>
              <a:rPr sz="2850" dirty="0">
                <a:solidFill>
                  <a:srgbClr val="FF0000"/>
                </a:solidFill>
                <a:latin typeface="Calibri"/>
                <a:cs typeface="Calibri"/>
              </a:rPr>
              <a:t>Discussed in this</a:t>
            </a:r>
            <a:r>
              <a:rPr sz="285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50" spc="-5" dirty="0">
                <a:solidFill>
                  <a:srgbClr val="FF0000"/>
                </a:solidFill>
                <a:latin typeface="Calibri"/>
                <a:cs typeface="Calibri"/>
              </a:rPr>
              <a:t>lecture…</a:t>
            </a:r>
            <a:endParaRPr sz="28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40"/>
              </a:spcBef>
              <a:buFont typeface="Arial"/>
              <a:buChar char="–"/>
              <a:tabLst>
                <a:tab pos="821690" algn="l"/>
              </a:tabLst>
            </a:pPr>
            <a:r>
              <a:rPr sz="3050" dirty="0">
                <a:latin typeface="Calibri"/>
                <a:cs typeface="Calibri"/>
              </a:rPr>
              <a:t>B‐trees </a:t>
            </a:r>
            <a:r>
              <a:rPr sz="3050" spc="10" dirty="0">
                <a:latin typeface="Calibri"/>
                <a:cs typeface="Calibri"/>
              </a:rPr>
              <a:t>/ 2‐3‐4 </a:t>
            </a:r>
            <a:r>
              <a:rPr sz="3050" dirty="0">
                <a:latin typeface="Calibri"/>
                <a:cs typeface="Calibri"/>
              </a:rPr>
              <a:t>trees </a:t>
            </a:r>
            <a:r>
              <a:rPr sz="3050" spc="-10" dirty="0">
                <a:latin typeface="Calibri"/>
                <a:cs typeface="Calibri"/>
              </a:rPr>
              <a:t>(Bayer </a:t>
            </a:r>
            <a:r>
              <a:rPr sz="3050" spc="15" dirty="0">
                <a:latin typeface="Calibri"/>
                <a:cs typeface="Calibri"/>
              </a:rPr>
              <a:t>&amp; </a:t>
            </a:r>
            <a:r>
              <a:rPr sz="3050" dirty="0">
                <a:latin typeface="Calibri"/>
                <a:cs typeface="Calibri"/>
              </a:rPr>
              <a:t>McCreight,</a:t>
            </a:r>
            <a:r>
              <a:rPr sz="3050" spc="10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1972)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8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10" dirty="0">
                <a:latin typeface="Calibri"/>
                <a:cs typeface="Calibri"/>
              </a:rPr>
              <a:t>BB[</a:t>
            </a:r>
            <a:r>
              <a:rPr sz="3050" spc="10" dirty="0">
                <a:latin typeface="Symbol"/>
                <a:cs typeface="Symbol"/>
              </a:rPr>
              <a:t></a:t>
            </a:r>
            <a:r>
              <a:rPr sz="3050" spc="10" dirty="0">
                <a:latin typeface="Calibri"/>
                <a:cs typeface="Calibri"/>
              </a:rPr>
              <a:t>] </a:t>
            </a:r>
            <a:r>
              <a:rPr sz="3050" dirty="0">
                <a:latin typeface="Calibri"/>
                <a:cs typeface="Calibri"/>
              </a:rPr>
              <a:t>trees </a:t>
            </a:r>
            <a:r>
              <a:rPr sz="3050" spc="-5" dirty="0">
                <a:latin typeface="Calibri"/>
                <a:cs typeface="Calibri"/>
              </a:rPr>
              <a:t>(Nievergelt </a:t>
            </a:r>
            <a:r>
              <a:rPr sz="3050" spc="15" dirty="0">
                <a:latin typeface="Calibri"/>
                <a:cs typeface="Calibri"/>
              </a:rPr>
              <a:t>&amp; </a:t>
            </a:r>
            <a:r>
              <a:rPr sz="3050" dirty="0">
                <a:latin typeface="Calibri"/>
                <a:cs typeface="Calibri"/>
              </a:rPr>
              <a:t>Reingold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1973)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2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5" dirty="0">
                <a:latin typeface="Calibri"/>
                <a:cs typeface="Calibri"/>
              </a:rPr>
              <a:t>Red‐black </a:t>
            </a:r>
            <a:r>
              <a:rPr sz="3050" dirty="0">
                <a:latin typeface="Calibri"/>
                <a:cs typeface="Calibri"/>
              </a:rPr>
              <a:t>trees </a:t>
            </a:r>
            <a:r>
              <a:rPr sz="3050" spc="10" dirty="0">
                <a:latin typeface="Calibri"/>
                <a:cs typeface="Calibri"/>
              </a:rPr>
              <a:t>(see </a:t>
            </a:r>
            <a:r>
              <a:rPr sz="3050" dirty="0">
                <a:latin typeface="Calibri"/>
                <a:cs typeface="Calibri"/>
              </a:rPr>
              <a:t>CLRS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13)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55"/>
              </a:spcBef>
              <a:buFont typeface="Arial"/>
              <a:buChar char="–"/>
              <a:tabLst>
                <a:tab pos="821690" algn="l"/>
              </a:tabLst>
            </a:pPr>
            <a:r>
              <a:rPr sz="3050" dirty="0">
                <a:latin typeface="Calibri"/>
                <a:cs typeface="Calibri"/>
              </a:rPr>
              <a:t>Splay trees (Sleator </a:t>
            </a:r>
            <a:r>
              <a:rPr sz="3050" spc="10" dirty="0">
                <a:latin typeface="Calibri"/>
                <a:cs typeface="Calibri"/>
              </a:rPr>
              <a:t>and </a:t>
            </a:r>
            <a:r>
              <a:rPr sz="3050" spc="-30" dirty="0">
                <a:latin typeface="Calibri"/>
                <a:cs typeface="Calibri"/>
              </a:rPr>
              <a:t>Tarjan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1985)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5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-30" dirty="0">
                <a:latin typeface="Calibri"/>
                <a:cs typeface="Calibri"/>
              </a:rPr>
              <a:t>Treaps </a:t>
            </a:r>
            <a:r>
              <a:rPr sz="3050" spc="5" dirty="0">
                <a:latin typeface="Calibri"/>
                <a:cs typeface="Calibri"/>
              </a:rPr>
              <a:t>(Seidel </a:t>
            </a:r>
            <a:r>
              <a:rPr sz="3050" spc="10" dirty="0">
                <a:latin typeface="Calibri"/>
                <a:cs typeface="Calibri"/>
              </a:rPr>
              <a:t>and </a:t>
            </a:r>
            <a:r>
              <a:rPr sz="3050" spc="-5" dirty="0">
                <a:latin typeface="Calibri"/>
                <a:cs typeface="Calibri"/>
              </a:rPr>
              <a:t>Aragon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1996)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5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5" dirty="0">
                <a:latin typeface="Calibri"/>
                <a:cs typeface="Calibri"/>
              </a:rPr>
              <a:t>Skip </a:t>
            </a:r>
            <a:r>
              <a:rPr sz="3050" dirty="0">
                <a:latin typeface="Calibri"/>
                <a:cs typeface="Calibri"/>
              </a:rPr>
              <a:t>Lists </a:t>
            </a:r>
            <a:r>
              <a:rPr sz="3050" spc="10" dirty="0">
                <a:latin typeface="Calibri"/>
                <a:cs typeface="Calibri"/>
              </a:rPr>
              <a:t>(Pugh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1989)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Balanced </a:t>
            </a:r>
            <a:r>
              <a:rPr spc="-20" dirty="0"/>
              <a:t>Search</a:t>
            </a:r>
            <a:r>
              <a:rPr spc="-55" dirty="0"/>
              <a:t> </a:t>
            </a:r>
            <a:r>
              <a:rPr spc="-80" dirty="0"/>
              <a:t>Trees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35709"/>
            <a:ext cx="9446895" cy="422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dirty="0">
                <a:latin typeface="Calibri"/>
                <a:cs typeface="Calibri"/>
              </a:rPr>
              <a:t>Red‐Black</a:t>
            </a:r>
            <a:r>
              <a:rPr sz="3500" spc="-105" dirty="0">
                <a:latin typeface="Calibri"/>
                <a:cs typeface="Calibri"/>
              </a:rPr>
              <a:t> </a:t>
            </a:r>
            <a:r>
              <a:rPr sz="3500" spc="-45" dirty="0">
                <a:latin typeface="Calibri"/>
                <a:cs typeface="Calibri"/>
              </a:rPr>
              <a:t>Trees</a:t>
            </a:r>
            <a:endParaRPr sz="35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8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-10" dirty="0">
                <a:latin typeface="Calibri"/>
                <a:cs typeface="Calibri"/>
              </a:rPr>
              <a:t>Every vertex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dirty="0">
                <a:latin typeface="Calibri"/>
                <a:cs typeface="Calibri"/>
              </a:rPr>
              <a:t>colored </a:t>
            </a:r>
            <a:r>
              <a:rPr sz="3050" spc="-5" dirty="0">
                <a:latin typeface="Calibri"/>
                <a:cs typeface="Calibri"/>
              </a:rPr>
              <a:t>red </a:t>
            </a:r>
            <a:r>
              <a:rPr sz="3050" spc="10" dirty="0">
                <a:latin typeface="Calibri"/>
                <a:cs typeface="Calibri"/>
              </a:rPr>
              <a:t>or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black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5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5" dirty="0">
                <a:latin typeface="Calibri"/>
                <a:cs typeface="Calibri"/>
              </a:rPr>
              <a:t>All </a:t>
            </a:r>
            <a:r>
              <a:rPr sz="3050" spc="-10" dirty="0">
                <a:latin typeface="Calibri"/>
                <a:cs typeface="Calibri"/>
              </a:rPr>
              <a:t>leaves </a:t>
            </a:r>
            <a:r>
              <a:rPr sz="3050" spc="-5" dirty="0">
                <a:latin typeface="Calibri"/>
                <a:cs typeface="Calibri"/>
              </a:rPr>
              <a:t>are</a:t>
            </a:r>
            <a:r>
              <a:rPr sz="3050" spc="-4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black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5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15" dirty="0">
                <a:latin typeface="Calibri"/>
                <a:cs typeface="Calibri"/>
              </a:rPr>
              <a:t>A </a:t>
            </a:r>
            <a:r>
              <a:rPr sz="3050" spc="-5" dirty="0">
                <a:latin typeface="Calibri"/>
                <a:cs typeface="Calibri"/>
              </a:rPr>
              <a:t>red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spc="10" dirty="0">
                <a:latin typeface="Calibri"/>
                <a:cs typeface="Calibri"/>
              </a:rPr>
              <a:t>has only black </a:t>
            </a:r>
            <a:r>
              <a:rPr sz="3050" dirty="0">
                <a:latin typeface="Calibri"/>
                <a:cs typeface="Calibri"/>
              </a:rPr>
              <a:t>children</a:t>
            </a:r>
            <a:endParaRPr sz="3050">
              <a:latin typeface="Calibri"/>
              <a:cs typeface="Calibri"/>
            </a:endParaRPr>
          </a:p>
          <a:p>
            <a:pPr marL="821055" marR="5080" indent="-436880">
              <a:lnSpc>
                <a:spcPct val="101000"/>
              </a:lnSpc>
              <a:spcBef>
                <a:spcPts val="1320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-10" dirty="0">
                <a:latin typeface="Calibri"/>
                <a:cs typeface="Calibri"/>
              </a:rPr>
              <a:t>Every </a:t>
            </a:r>
            <a:r>
              <a:rPr sz="3050" spc="5" dirty="0">
                <a:latin typeface="Calibri"/>
                <a:cs typeface="Calibri"/>
              </a:rPr>
              <a:t>path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-10" dirty="0">
                <a:latin typeface="Calibri"/>
                <a:cs typeface="Calibri"/>
              </a:rPr>
              <a:t>any </a:t>
            </a:r>
            <a:r>
              <a:rPr sz="3050" dirty="0">
                <a:latin typeface="Calibri"/>
                <a:cs typeface="Calibri"/>
              </a:rPr>
              <a:t>leaf contains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15" dirty="0">
                <a:latin typeface="Calibri"/>
                <a:cs typeface="Calibri"/>
              </a:rPr>
              <a:t>same  number </a:t>
            </a:r>
            <a:r>
              <a:rPr sz="3050" spc="10" dirty="0">
                <a:latin typeface="Calibri"/>
                <a:cs typeface="Calibri"/>
              </a:rPr>
              <a:t>of black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vertices.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5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5" dirty="0">
                <a:latin typeface="Calibri"/>
                <a:cs typeface="Calibri"/>
              </a:rPr>
              <a:t>Rebalance </a:t>
            </a:r>
            <a:r>
              <a:rPr sz="3050" spc="10" dirty="0">
                <a:latin typeface="Calibri"/>
                <a:cs typeface="Calibri"/>
              </a:rPr>
              <a:t>using </a:t>
            </a:r>
            <a:r>
              <a:rPr sz="3050" spc="-5" dirty="0">
                <a:latin typeface="Calibri"/>
                <a:cs typeface="Calibri"/>
              </a:rPr>
              <a:t>rotations </a:t>
            </a:r>
            <a:r>
              <a:rPr sz="3050" spc="10" dirty="0">
                <a:latin typeface="Calibri"/>
                <a:cs typeface="Calibri"/>
              </a:rPr>
              <a:t>on</a:t>
            </a:r>
            <a:r>
              <a:rPr sz="3050" spc="3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insert/delete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Balanced </a:t>
            </a:r>
            <a:r>
              <a:rPr spc="-20" dirty="0"/>
              <a:t>Search</a:t>
            </a:r>
            <a:r>
              <a:rPr spc="-55" dirty="0"/>
              <a:t> </a:t>
            </a:r>
            <a:r>
              <a:rPr spc="-80" dirty="0"/>
              <a:t>Trees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Skip </a:t>
            </a:r>
            <a:r>
              <a:rPr spc="-5" dirty="0"/>
              <a:t>Lists </a:t>
            </a:r>
            <a:r>
              <a:rPr spc="5" dirty="0"/>
              <a:t>and</a:t>
            </a:r>
            <a:r>
              <a:rPr spc="-15" dirty="0"/>
              <a:t> </a:t>
            </a:r>
            <a:r>
              <a:rPr spc="-40" dirty="0"/>
              <a:t>Treaps</a:t>
            </a:r>
          </a:p>
          <a:p>
            <a:pPr marL="821055" indent="-436880">
              <a:lnSpc>
                <a:spcPct val="100000"/>
              </a:lnSpc>
              <a:spcBef>
                <a:spcPts val="138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5" dirty="0"/>
              <a:t>Randomized </a:t>
            </a:r>
            <a:r>
              <a:rPr sz="3050" spc="-5" dirty="0"/>
              <a:t>data</a:t>
            </a:r>
            <a:r>
              <a:rPr sz="3050" spc="-45" dirty="0"/>
              <a:t> </a:t>
            </a:r>
            <a:r>
              <a:rPr sz="3050" dirty="0"/>
              <a:t>structures</a:t>
            </a:r>
            <a:endParaRPr sz="3050"/>
          </a:p>
          <a:p>
            <a:pPr marL="821055" indent="-436880">
              <a:lnSpc>
                <a:spcPct val="100000"/>
              </a:lnSpc>
              <a:spcBef>
                <a:spcPts val="137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15" dirty="0"/>
              <a:t>Random </a:t>
            </a:r>
            <a:r>
              <a:rPr sz="3050" spc="10" dirty="0"/>
              <a:t>insertions </a:t>
            </a:r>
            <a:r>
              <a:rPr sz="3050" spc="25" dirty="0">
                <a:latin typeface="Wingdings"/>
                <a:cs typeface="Wingdings"/>
              </a:rPr>
              <a:t>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spc="10" dirty="0"/>
              <a:t>balanced</a:t>
            </a:r>
            <a:r>
              <a:rPr sz="3050" spc="-120" dirty="0"/>
              <a:t> </a:t>
            </a:r>
            <a:r>
              <a:rPr sz="3050" spc="-5" dirty="0"/>
              <a:t>tree</a:t>
            </a:r>
            <a:endParaRPr sz="3050">
              <a:latin typeface="Times New Roman"/>
              <a:cs typeface="Times New Roman"/>
            </a:endParaRPr>
          </a:p>
          <a:p>
            <a:pPr marL="821055" indent="-436880">
              <a:lnSpc>
                <a:spcPct val="100000"/>
              </a:lnSpc>
              <a:spcBef>
                <a:spcPts val="133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10" dirty="0"/>
              <a:t>Use </a:t>
            </a:r>
            <a:r>
              <a:rPr sz="3050" spc="5" dirty="0"/>
              <a:t>randomness </a:t>
            </a:r>
            <a:r>
              <a:rPr sz="3050" spc="10" dirty="0"/>
              <a:t>on insertion </a:t>
            </a:r>
            <a:r>
              <a:rPr sz="3050" spc="-5" dirty="0"/>
              <a:t>to </a:t>
            </a:r>
            <a:r>
              <a:rPr sz="3050" dirty="0"/>
              <a:t>maintain</a:t>
            </a:r>
            <a:r>
              <a:rPr sz="3050" spc="35" dirty="0"/>
              <a:t> </a:t>
            </a:r>
            <a:r>
              <a:rPr sz="3050" spc="10" dirty="0"/>
              <a:t>balance</a:t>
            </a:r>
            <a:endParaRPr sz="30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Balanced </a:t>
            </a:r>
            <a:r>
              <a:rPr spc="-20" dirty="0"/>
              <a:t>Search</a:t>
            </a:r>
            <a:r>
              <a:rPr spc="-55" dirty="0"/>
              <a:t> </a:t>
            </a:r>
            <a:r>
              <a:rPr spc="-80" dirty="0"/>
              <a:t>Trees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35709"/>
            <a:ext cx="8278495" cy="597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0" dirty="0">
                <a:latin typeface="Calibri"/>
                <a:cs typeface="Calibri"/>
              </a:rPr>
              <a:t>Splay</a:t>
            </a:r>
            <a:r>
              <a:rPr sz="3500" spc="-50" dirty="0">
                <a:latin typeface="Calibri"/>
                <a:cs typeface="Calibri"/>
              </a:rPr>
              <a:t> </a:t>
            </a:r>
            <a:r>
              <a:rPr sz="3500" spc="-45" dirty="0">
                <a:latin typeface="Calibri"/>
                <a:cs typeface="Calibri"/>
              </a:rPr>
              <a:t>Trees</a:t>
            </a:r>
            <a:endParaRPr sz="35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8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15" dirty="0">
                <a:latin typeface="Calibri"/>
                <a:cs typeface="Calibri"/>
              </a:rPr>
              <a:t>On </a:t>
            </a:r>
            <a:r>
              <a:rPr sz="3050" spc="10" dirty="0">
                <a:latin typeface="Calibri"/>
                <a:cs typeface="Calibri"/>
              </a:rPr>
              <a:t>access </a:t>
            </a:r>
            <a:r>
              <a:rPr sz="3050" spc="5" dirty="0">
                <a:latin typeface="Calibri"/>
                <a:cs typeface="Calibri"/>
              </a:rPr>
              <a:t>(search </a:t>
            </a:r>
            <a:r>
              <a:rPr sz="3050" spc="10" dirty="0">
                <a:latin typeface="Calibri"/>
                <a:cs typeface="Calibri"/>
              </a:rPr>
              <a:t>or</a:t>
            </a:r>
            <a:r>
              <a:rPr sz="3050" spc="-6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insert),</a:t>
            </a:r>
            <a:endParaRPr sz="3050">
              <a:latin typeface="Calibri"/>
              <a:cs typeface="Calibri"/>
            </a:endParaRPr>
          </a:p>
          <a:p>
            <a:pPr marL="821055">
              <a:lnSpc>
                <a:spcPct val="100000"/>
              </a:lnSpc>
              <a:spcBef>
                <a:spcPts val="35"/>
              </a:spcBef>
            </a:pPr>
            <a:r>
              <a:rPr sz="3050" spc="5" dirty="0">
                <a:latin typeface="Calibri"/>
                <a:cs typeface="Calibri"/>
              </a:rPr>
              <a:t>move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spc="-5" dirty="0">
                <a:latin typeface="Calibri"/>
                <a:cs typeface="Calibri"/>
              </a:rPr>
              <a:t>to root </a:t>
            </a:r>
            <a:r>
              <a:rPr sz="3050" spc="10" dirty="0">
                <a:latin typeface="Calibri"/>
                <a:cs typeface="Calibri"/>
              </a:rPr>
              <a:t>(via</a:t>
            </a:r>
            <a:r>
              <a:rPr sz="3050" spc="-1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rotations)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55"/>
              </a:spcBef>
              <a:buFont typeface="Arial"/>
              <a:buChar char="–"/>
              <a:tabLst>
                <a:tab pos="821690" algn="l"/>
              </a:tabLst>
            </a:pPr>
            <a:r>
              <a:rPr sz="3050" dirty="0">
                <a:latin typeface="Calibri"/>
                <a:cs typeface="Calibri"/>
              </a:rPr>
              <a:t>Height </a:t>
            </a: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spc="10" dirty="0">
                <a:latin typeface="Calibri"/>
                <a:cs typeface="Calibri"/>
              </a:rPr>
              <a:t>be</a:t>
            </a:r>
            <a:r>
              <a:rPr sz="3050" spc="-4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linear!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55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15" dirty="0">
                <a:latin typeface="Calibri"/>
                <a:cs typeface="Calibri"/>
              </a:rPr>
              <a:t>On </a:t>
            </a:r>
            <a:r>
              <a:rPr sz="3050" spc="-15" dirty="0">
                <a:latin typeface="Calibri"/>
                <a:cs typeface="Calibri"/>
              </a:rPr>
              <a:t>average, </a:t>
            </a:r>
            <a:r>
              <a:rPr sz="3050" spc="10" dirty="0">
                <a:latin typeface="Calibri"/>
                <a:cs typeface="Calibri"/>
              </a:rPr>
              <a:t>O(log n) </a:t>
            </a:r>
            <a:r>
              <a:rPr sz="3050" spc="5" dirty="0">
                <a:latin typeface="Calibri"/>
                <a:cs typeface="Calibri"/>
              </a:rPr>
              <a:t>per </a:t>
            </a:r>
            <a:r>
              <a:rPr sz="3050" dirty="0">
                <a:latin typeface="Calibri"/>
                <a:cs typeface="Calibri"/>
              </a:rPr>
              <a:t>operation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(amortized)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–"/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75"/>
              </a:spcBef>
            </a:pPr>
            <a:r>
              <a:rPr sz="3500" spc="5" dirty="0">
                <a:latin typeface="Calibri"/>
                <a:cs typeface="Calibri"/>
              </a:rPr>
              <a:t>Optimality?</a:t>
            </a:r>
            <a:endParaRPr sz="35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80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10" dirty="0">
                <a:latin typeface="Calibri"/>
                <a:cs typeface="Calibri"/>
              </a:rPr>
              <a:t>Cannot do </a:t>
            </a:r>
            <a:r>
              <a:rPr sz="3050" spc="-10" dirty="0">
                <a:latin typeface="Calibri"/>
                <a:cs typeface="Calibri"/>
              </a:rPr>
              <a:t>better </a:t>
            </a:r>
            <a:r>
              <a:rPr sz="3050" spc="10" dirty="0">
                <a:latin typeface="Calibri"/>
                <a:cs typeface="Calibri"/>
              </a:rPr>
              <a:t>than O(log n)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worst‐case</a:t>
            </a:r>
            <a:endParaRPr sz="3050">
              <a:latin typeface="Calibri"/>
              <a:cs typeface="Calibri"/>
            </a:endParaRPr>
          </a:p>
          <a:p>
            <a:pPr marL="821055" marR="1213485" indent="-436880">
              <a:lnSpc>
                <a:spcPct val="101000"/>
              </a:lnSpc>
              <a:spcBef>
                <a:spcPts val="1320"/>
              </a:spcBef>
              <a:buFont typeface="Arial"/>
              <a:buChar char="–"/>
              <a:tabLst>
                <a:tab pos="821690" algn="l"/>
              </a:tabLst>
            </a:pPr>
            <a:r>
              <a:rPr sz="3050" spc="5" dirty="0">
                <a:latin typeface="Calibri"/>
                <a:cs typeface="Calibri"/>
              </a:rPr>
              <a:t>What </a:t>
            </a:r>
            <a:r>
              <a:rPr sz="3050" spc="10" dirty="0">
                <a:latin typeface="Calibri"/>
                <a:cs typeface="Calibri"/>
              </a:rPr>
              <a:t>about </a:t>
            </a:r>
            <a:r>
              <a:rPr sz="3050" spc="-15" dirty="0">
                <a:latin typeface="Calibri"/>
                <a:cs typeface="Calibri"/>
              </a:rPr>
              <a:t>for </a:t>
            </a:r>
            <a:r>
              <a:rPr sz="3050" spc="10" dirty="0">
                <a:latin typeface="Calibri"/>
                <a:cs typeface="Calibri"/>
              </a:rPr>
              <a:t>specific access </a:t>
            </a:r>
            <a:r>
              <a:rPr sz="3050" spc="-5" dirty="0">
                <a:latin typeface="Calibri"/>
                <a:cs typeface="Calibri"/>
              </a:rPr>
              <a:t>patterns  </a:t>
            </a:r>
            <a:r>
              <a:rPr sz="3050" spc="10" dirty="0">
                <a:latin typeface="Calibri"/>
                <a:cs typeface="Calibri"/>
              </a:rPr>
              <a:t>(e.g., 10 </a:t>
            </a:r>
            <a:r>
              <a:rPr sz="3050" spc="5" dirty="0">
                <a:latin typeface="Calibri"/>
                <a:cs typeface="Calibri"/>
              </a:rPr>
              <a:t>searches </a:t>
            </a:r>
            <a:r>
              <a:rPr sz="3050" spc="10" dirty="0">
                <a:latin typeface="Calibri"/>
                <a:cs typeface="Calibri"/>
              </a:rPr>
              <a:t>in a </a:t>
            </a:r>
            <a:r>
              <a:rPr sz="3050" spc="-10" dirty="0">
                <a:latin typeface="Calibri"/>
                <a:cs typeface="Calibri"/>
              </a:rPr>
              <a:t>row </a:t>
            </a:r>
            <a:r>
              <a:rPr sz="3050" spc="-15" dirty="0">
                <a:latin typeface="Calibri"/>
                <a:cs typeface="Calibri"/>
              </a:rPr>
              <a:t>for </a:t>
            </a:r>
            <a:r>
              <a:rPr sz="3050" dirty="0">
                <a:latin typeface="Calibri"/>
                <a:cs typeface="Calibri"/>
              </a:rPr>
              <a:t>value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x)?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Balanced </a:t>
            </a:r>
            <a:r>
              <a:rPr spc="-20" dirty="0"/>
              <a:t>Search</a:t>
            </a:r>
            <a:r>
              <a:rPr spc="-55" dirty="0"/>
              <a:t> </a:t>
            </a:r>
            <a:r>
              <a:rPr spc="-80" dirty="0"/>
              <a:t>Trees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155" y="635254"/>
            <a:ext cx="8578215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0" dirty="0">
                <a:solidFill>
                  <a:srgbClr val="000000"/>
                </a:solidFill>
                <a:latin typeface="Calibri"/>
                <a:cs typeface="Calibri"/>
              </a:rPr>
              <a:t>Now, </a:t>
            </a:r>
            <a:r>
              <a:rPr b="1" spc="-25" dirty="0">
                <a:solidFill>
                  <a:srgbClr val="000000"/>
                </a:solidFill>
                <a:latin typeface="Calibri"/>
                <a:cs typeface="Calibri"/>
              </a:rPr>
              <a:t>after we </a:t>
            </a:r>
            <a:r>
              <a:rPr b="1" spc="-5" dirty="0">
                <a:solidFill>
                  <a:srgbClr val="000000"/>
                </a:solidFill>
                <a:latin typeface="Calibri"/>
                <a:cs typeface="Calibri"/>
              </a:rPr>
              <a:t>learn </a:t>
            </a:r>
            <a:r>
              <a:rPr b="1" u="heavy" spc="-5" dirty="0">
                <a:solidFill>
                  <a:srgbClr val="000000"/>
                </a:solidFill>
                <a:latin typeface="Calibri"/>
                <a:cs typeface="Calibri"/>
              </a:rPr>
              <a:t>balanced</a:t>
            </a:r>
            <a:r>
              <a:rPr b="1" u="heavy" spc="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25" dirty="0">
                <a:solidFill>
                  <a:srgbClr val="000000"/>
                </a:solidFill>
                <a:latin typeface="Calibri"/>
                <a:cs typeface="Calibri"/>
              </a:rPr>
              <a:t>BST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6985" y="1629917"/>
          <a:ext cx="10058398" cy="5599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9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1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2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2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1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9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Operation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589915" marR="268605" indent="-314960">
                        <a:lnSpc>
                          <a:spcPct val="101000"/>
                        </a:lnSpc>
                        <a:spcBef>
                          <a:spcPts val="135"/>
                        </a:spcBef>
                      </a:pPr>
                      <a:r>
                        <a:rPr sz="30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Unsorted  </a:t>
                      </a:r>
                      <a:r>
                        <a:rPr sz="30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Array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589915" marR="486409" indent="-97155">
                        <a:lnSpc>
                          <a:spcPct val="101000"/>
                        </a:lnSpc>
                        <a:spcBef>
                          <a:spcPts val="13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Sorted  </a:t>
                      </a:r>
                      <a:r>
                        <a:rPr sz="30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Array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u="heavy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30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BST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1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Search(age)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b="1" spc="-8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2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Insert(age)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b="1" spc="-8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3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FindOldest()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b="1" spc="-8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4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ListSortedAges()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 log</a:t>
                      </a:r>
                      <a:r>
                        <a:rPr sz="3050" spc="-9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NextOlder(age)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b="1" spc="-8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6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-5" dirty="0">
                          <a:latin typeface="Calibri"/>
                          <a:cs typeface="Calibri"/>
                        </a:rPr>
                        <a:t>Remove(age)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b="1" spc="-8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7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GetMedian()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 log</a:t>
                      </a:r>
                      <a:r>
                        <a:rPr sz="3050" spc="-9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b="1" spc="-8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9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8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-10" dirty="0">
                          <a:latin typeface="Calibri"/>
                          <a:cs typeface="Calibri"/>
                        </a:rPr>
                        <a:t>NumYounger(age)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 log</a:t>
                      </a:r>
                      <a:r>
                        <a:rPr sz="3050" spc="-9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????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496300" y="1655216"/>
            <a:ext cx="349250" cy="581660"/>
          </a:xfrm>
          <a:custGeom>
            <a:avLst/>
            <a:gdLst/>
            <a:ahLst/>
            <a:cxnLst/>
            <a:rect l="l" t="t" r="r" b="b"/>
            <a:pathLst>
              <a:path w="349250" h="581660">
                <a:moveTo>
                  <a:pt x="348996" y="290931"/>
                </a:moveTo>
                <a:lnTo>
                  <a:pt x="348996" y="275691"/>
                </a:lnTo>
                <a:lnTo>
                  <a:pt x="348234" y="261213"/>
                </a:lnTo>
                <a:lnTo>
                  <a:pt x="342168" y="211470"/>
                </a:lnTo>
                <a:lnTo>
                  <a:pt x="332523" y="166984"/>
                </a:lnTo>
                <a:lnTo>
                  <a:pt x="319698" y="127751"/>
                </a:lnTo>
                <a:lnTo>
                  <a:pt x="286097" y="65036"/>
                </a:lnTo>
                <a:lnTo>
                  <a:pt x="244550" y="23304"/>
                </a:lnTo>
                <a:lnTo>
                  <a:pt x="198242" y="2532"/>
                </a:lnTo>
                <a:lnTo>
                  <a:pt x="174297" y="0"/>
                </a:lnTo>
                <a:lnTo>
                  <a:pt x="150357" y="2699"/>
                </a:lnTo>
                <a:lnTo>
                  <a:pt x="104081" y="23782"/>
                </a:lnTo>
                <a:lnTo>
                  <a:pt x="62598" y="65760"/>
                </a:lnTo>
                <a:lnTo>
                  <a:pt x="29093" y="128611"/>
                </a:lnTo>
                <a:lnTo>
                  <a:pt x="16328" y="167857"/>
                </a:lnTo>
                <a:lnTo>
                  <a:pt x="6751" y="212312"/>
                </a:lnTo>
                <a:lnTo>
                  <a:pt x="761" y="261975"/>
                </a:lnTo>
                <a:lnTo>
                  <a:pt x="0" y="276453"/>
                </a:lnTo>
                <a:lnTo>
                  <a:pt x="0" y="305409"/>
                </a:lnTo>
                <a:lnTo>
                  <a:pt x="1524" y="334365"/>
                </a:lnTo>
                <a:lnTo>
                  <a:pt x="10461" y="386899"/>
                </a:lnTo>
                <a:lnTo>
                  <a:pt x="22769" y="432837"/>
                </a:lnTo>
                <a:lnTo>
                  <a:pt x="27432" y="444894"/>
                </a:lnTo>
                <a:lnTo>
                  <a:pt x="27432" y="290931"/>
                </a:lnTo>
                <a:lnTo>
                  <a:pt x="28194" y="276453"/>
                </a:lnTo>
                <a:lnTo>
                  <a:pt x="28194" y="262737"/>
                </a:lnTo>
                <a:lnTo>
                  <a:pt x="35388" y="211176"/>
                </a:lnTo>
                <a:lnTo>
                  <a:pt x="46091" y="166169"/>
                </a:lnTo>
                <a:lnTo>
                  <a:pt x="59844" y="127642"/>
                </a:lnTo>
                <a:lnTo>
                  <a:pt x="94670" y="69731"/>
                </a:lnTo>
                <a:lnTo>
                  <a:pt x="136203" y="36856"/>
                </a:lnTo>
                <a:lnTo>
                  <a:pt x="180779" y="28427"/>
                </a:lnTo>
                <a:lnTo>
                  <a:pt x="203064" y="33195"/>
                </a:lnTo>
                <a:lnTo>
                  <a:pt x="245335" y="60330"/>
                </a:lnTo>
                <a:lnTo>
                  <a:pt x="281491" y="110438"/>
                </a:lnTo>
                <a:lnTo>
                  <a:pt x="307868" y="182929"/>
                </a:lnTo>
                <a:lnTo>
                  <a:pt x="316244" y="227385"/>
                </a:lnTo>
                <a:lnTo>
                  <a:pt x="320802" y="277215"/>
                </a:lnTo>
                <a:lnTo>
                  <a:pt x="321564" y="290931"/>
                </a:lnTo>
                <a:lnTo>
                  <a:pt x="321564" y="449913"/>
                </a:lnTo>
                <a:lnTo>
                  <a:pt x="330525" y="425322"/>
                </a:lnTo>
                <a:lnTo>
                  <a:pt x="340485" y="384703"/>
                </a:lnTo>
                <a:lnTo>
                  <a:pt x="346780" y="339860"/>
                </a:lnTo>
                <a:lnTo>
                  <a:pt x="348996" y="290931"/>
                </a:lnTo>
                <a:close/>
              </a:path>
              <a:path w="349250" h="581660">
                <a:moveTo>
                  <a:pt x="321564" y="449913"/>
                </a:moveTo>
                <a:lnTo>
                  <a:pt x="321564" y="290931"/>
                </a:lnTo>
                <a:lnTo>
                  <a:pt x="320802" y="304647"/>
                </a:lnTo>
                <a:lnTo>
                  <a:pt x="320802" y="318363"/>
                </a:lnTo>
                <a:lnTo>
                  <a:pt x="315748" y="362181"/>
                </a:lnTo>
                <a:lnTo>
                  <a:pt x="304774" y="410413"/>
                </a:lnTo>
                <a:lnTo>
                  <a:pt x="287207" y="458338"/>
                </a:lnTo>
                <a:lnTo>
                  <a:pt x="262373" y="501235"/>
                </a:lnTo>
                <a:lnTo>
                  <a:pt x="229600" y="534382"/>
                </a:lnTo>
                <a:lnTo>
                  <a:pt x="188214" y="553059"/>
                </a:lnTo>
                <a:lnTo>
                  <a:pt x="181356" y="553821"/>
                </a:lnTo>
                <a:lnTo>
                  <a:pt x="173736" y="553821"/>
                </a:lnTo>
                <a:lnTo>
                  <a:pt x="132507" y="542829"/>
                </a:lnTo>
                <a:lnTo>
                  <a:pt x="98295" y="515157"/>
                </a:lnTo>
                <a:lnTo>
                  <a:pt x="71080" y="476173"/>
                </a:lnTo>
                <a:lnTo>
                  <a:pt x="50845" y="431246"/>
                </a:lnTo>
                <a:lnTo>
                  <a:pt x="37571" y="385744"/>
                </a:lnTo>
                <a:lnTo>
                  <a:pt x="31242" y="345033"/>
                </a:lnTo>
                <a:lnTo>
                  <a:pt x="28194" y="318363"/>
                </a:lnTo>
                <a:lnTo>
                  <a:pt x="28194" y="304647"/>
                </a:lnTo>
                <a:lnTo>
                  <a:pt x="27432" y="290931"/>
                </a:lnTo>
                <a:lnTo>
                  <a:pt x="27432" y="444894"/>
                </a:lnTo>
                <a:lnTo>
                  <a:pt x="55846" y="505486"/>
                </a:lnTo>
                <a:lnTo>
                  <a:pt x="97442" y="553428"/>
                </a:lnTo>
                <a:lnTo>
                  <a:pt x="144247" y="577778"/>
                </a:lnTo>
                <a:lnTo>
                  <a:pt x="168567" y="581455"/>
                </a:lnTo>
                <a:lnTo>
                  <a:pt x="192947" y="579653"/>
                </a:lnTo>
                <a:lnTo>
                  <a:pt x="240233" y="560167"/>
                </a:lnTo>
                <a:lnTo>
                  <a:pt x="282792" y="520436"/>
                </a:lnTo>
                <a:lnTo>
                  <a:pt x="317313" y="461576"/>
                </a:lnTo>
                <a:lnTo>
                  <a:pt x="321564" y="44991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41" y="1241044"/>
            <a:ext cx="5497830" cy="5051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Summary: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90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15" dirty="0">
                <a:latin typeface="Calibri"/>
                <a:cs typeface="Calibri"/>
              </a:rPr>
              <a:t>The </a:t>
            </a:r>
            <a:r>
              <a:rPr sz="2600" spc="10" dirty="0">
                <a:latin typeface="Calibri"/>
                <a:cs typeface="Calibri"/>
              </a:rPr>
              <a:t>Importance of Being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Balanced</a:t>
            </a:r>
            <a:endParaRPr sz="26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65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10" dirty="0">
                <a:latin typeface="Calibri"/>
                <a:cs typeface="Calibri"/>
              </a:rPr>
              <a:t>Height </a:t>
            </a:r>
            <a:r>
              <a:rPr sz="2600" spc="15" dirty="0">
                <a:latin typeface="Calibri"/>
                <a:cs typeface="Calibri"/>
              </a:rPr>
              <a:t>Balanced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Trees</a:t>
            </a:r>
            <a:endParaRPr sz="26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65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-35" dirty="0">
                <a:latin typeface="Calibri"/>
                <a:cs typeface="Calibri"/>
              </a:rPr>
              <a:t>Tree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Rotations</a:t>
            </a:r>
            <a:endParaRPr sz="26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15"/>
              </a:spcBef>
              <a:buFont typeface="Arial"/>
              <a:buChar char="–"/>
              <a:tabLst>
                <a:tab pos="821690" algn="l"/>
              </a:tabLst>
            </a:pPr>
            <a:r>
              <a:rPr sz="2650" spc="-45" dirty="0">
                <a:latin typeface="Calibri"/>
                <a:cs typeface="Calibri"/>
              </a:rPr>
              <a:t>AVL</a:t>
            </a:r>
            <a:r>
              <a:rPr sz="2650" spc="-10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trees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–"/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3050" dirty="0">
                <a:latin typeface="Calibri"/>
                <a:cs typeface="Calibri"/>
              </a:rPr>
              <a:t>Next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Lecture:</a:t>
            </a:r>
            <a:endParaRPr sz="305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90"/>
              </a:spcBef>
              <a:buFont typeface="Arial"/>
              <a:buChar char="–"/>
              <a:tabLst>
                <a:tab pos="821690" algn="l"/>
              </a:tabLst>
            </a:pPr>
            <a:r>
              <a:rPr sz="2600" spc="10" dirty="0">
                <a:latin typeface="Calibri"/>
                <a:cs typeface="Calibri"/>
              </a:rPr>
              <a:t>ADT Priority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Queues</a:t>
            </a:r>
            <a:endParaRPr sz="2600">
              <a:latin typeface="Calibri"/>
              <a:cs typeface="Calibri"/>
            </a:endParaRPr>
          </a:p>
          <a:p>
            <a:pPr marL="821055" indent="-436880">
              <a:lnSpc>
                <a:spcPct val="100000"/>
              </a:lnSpc>
              <a:spcBef>
                <a:spcPts val="1315"/>
              </a:spcBef>
              <a:buFont typeface="Arial"/>
              <a:buChar char="–"/>
              <a:tabLst>
                <a:tab pos="821690" algn="l"/>
              </a:tabLst>
            </a:pPr>
            <a:r>
              <a:rPr sz="2650" spc="-5" dirty="0">
                <a:latin typeface="Calibri"/>
                <a:cs typeface="Calibri"/>
              </a:rPr>
              <a:t>Binary</a:t>
            </a:r>
            <a:r>
              <a:rPr sz="2650" spc="-114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Heaps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Balanced</a:t>
            </a:r>
            <a:r>
              <a:rPr spc="-90" dirty="0"/>
              <a:t> </a:t>
            </a:r>
            <a:r>
              <a:rPr spc="-20" dirty="0"/>
              <a:t>BST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114300"/>
            <a:ext cx="10058400" cy="5356225"/>
          </a:xfrm>
          <a:custGeom>
            <a:avLst/>
            <a:gdLst/>
            <a:ahLst/>
            <a:cxnLst/>
            <a:rect l="l" t="t" r="r" b="b"/>
            <a:pathLst>
              <a:path w="10058400" h="5356225">
                <a:moveTo>
                  <a:pt x="0" y="0"/>
                </a:moveTo>
                <a:lnTo>
                  <a:pt x="0" y="5356098"/>
                </a:lnTo>
                <a:lnTo>
                  <a:pt x="10058019" y="5356097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" y="7379207"/>
            <a:ext cx="10058400" cy="279400"/>
          </a:xfrm>
          <a:custGeom>
            <a:avLst/>
            <a:gdLst/>
            <a:ahLst/>
            <a:cxnLst/>
            <a:rect l="l" t="t" r="r" b="b"/>
            <a:pathLst>
              <a:path w="10058400" h="279400">
                <a:moveTo>
                  <a:pt x="0" y="0"/>
                </a:moveTo>
                <a:lnTo>
                  <a:pt x="0" y="278892"/>
                </a:lnTo>
                <a:lnTo>
                  <a:pt x="10058018" y="278892"/>
                </a:lnTo>
                <a:lnTo>
                  <a:pt x="100580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2494" y="5741670"/>
            <a:ext cx="2365248" cy="1521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48866" y="1550690"/>
            <a:ext cx="6282690" cy="144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935" marR="5080" indent="-991869">
              <a:lnSpc>
                <a:spcPct val="100600"/>
              </a:lnSpc>
            </a:pPr>
            <a:r>
              <a:rPr sz="4700" spc="15" dirty="0">
                <a:solidFill>
                  <a:srgbClr val="FFFFFF"/>
                </a:solidFill>
                <a:latin typeface="Times New Roman"/>
                <a:cs typeface="Times New Roman"/>
              </a:rPr>
              <a:t>CS2010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– Data</a:t>
            </a:r>
            <a:r>
              <a:rPr sz="47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Structures  and Algorithms</a:t>
            </a:r>
            <a:r>
              <a:rPr sz="47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5" dirty="0">
                <a:solidFill>
                  <a:srgbClr val="FFFFFF"/>
                </a:solidFill>
                <a:latin typeface="Times New Roman"/>
                <a:cs typeface="Times New Roman"/>
              </a:rPr>
              <a:t>II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0785" y="3299205"/>
            <a:ext cx="6040120" cy="145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950" dirty="0">
                <a:solidFill>
                  <a:srgbClr val="FFFFFF"/>
                </a:solidFill>
                <a:latin typeface="Times New Roman"/>
                <a:cs typeface="Times New Roman"/>
              </a:rPr>
              <a:t>Lecture </a:t>
            </a:r>
            <a:r>
              <a:rPr sz="3950" spc="5" dirty="0">
                <a:solidFill>
                  <a:srgbClr val="FFFFFF"/>
                </a:solidFill>
                <a:latin typeface="Times New Roman"/>
                <a:cs typeface="Times New Roman"/>
              </a:rPr>
              <a:t>04 – </a:t>
            </a:r>
            <a:r>
              <a:rPr sz="3950" dirty="0">
                <a:solidFill>
                  <a:srgbClr val="FFFFFF"/>
                </a:solidFill>
                <a:latin typeface="Times New Roman"/>
                <a:cs typeface="Times New Roman"/>
              </a:rPr>
              <a:t>Balancing</a:t>
            </a:r>
            <a:r>
              <a:rPr sz="3950" spc="-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950" dirty="0">
                <a:solidFill>
                  <a:srgbClr val="FFFFFF"/>
                </a:solidFill>
                <a:latin typeface="Times New Roman"/>
                <a:cs typeface="Times New Roman"/>
              </a:rPr>
              <a:t>Act</a:t>
            </a:r>
            <a:endParaRPr sz="3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10"/>
              </a:spcBef>
            </a:pPr>
            <a:r>
              <a:rPr sz="4700" u="heavy" spc="10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stevenhalim@gmail.com</a:t>
            </a:r>
            <a:endParaRPr sz="4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50329" y="2404110"/>
            <a:ext cx="3575303" cy="2357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3717" y="636016"/>
            <a:ext cx="187198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solidFill>
                  <a:srgbClr val="000000"/>
                </a:solidFill>
              </a:rPr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4744" y="1698244"/>
            <a:ext cx="8686165" cy="5567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Binary </a:t>
            </a:r>
            <a:r>
              <a:rPr sz="3050" dirty="0">
                <a:latin typeface="Calibri"/>
                <a:cs typeface="Calibri"/>
              </a:rPr>
              <a:t>Search </a:t>
            </a:r>
            <a:r>
              <a:rPr sz="3050" spc="-50" dirty="0">
                <a:latin typeface="Calibri"/>
                <a:cs typeface="Calibri"/>
              </a:rPr>
              <a:t>Tree </a:t>
            </a:r>
            <a:r>
              <a:rPr sz="3050" spc="5" dirty="0">
                <a:latin typeface="Calibri"/>
                <a:cs typeface="Calibri"/>
              </a:rPr>
              <a:t>(BST): </a:t>
            </a:r>
            <a:r>
              <a:rPr sz="3050" b="1" spc="15" dirty="0">
                <a:latin typeface="Calibri"/>
                <a:cs typeface="Calibri"/>
              </a:rPr>
              <a:t>A </a:t>
            </a:r>
            <a:r>
              <a:rPr sz="3050" b="1" spc="5" dirty="0">
                <a:latin typeface="Calibri"/>
                <a:cs typeface="Calibri"/>
              </a:rPr>
              <a:t>Quick</a:t>
            </a:r>
            <a:r>
              <a:rPr sz="3050" b="1" spc="60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Revision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10"/>
              </a:spcBef>
            </a:pP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5" dirty="0">
                <a:latin typeface="Calibri"/>
                <a:cs typeface="Calibri"/>
              </a:rPr>
              <a:t>Importance </a:t>
            </a:r>
            <a:r>
              <a:rPr sz="3050" spc="10" dirty="0">
                <a:latin typeface="Calibri"/>
                <a:cs typeface="Calibri"/>
              </a:rPr>
              <a:t>of a </a:t>
            </a:r>
            <a:r>
              <a:rPr sz="3050" b="1" spc="10" dirty="0">
                <a:solidFill>
                  <a:srgbClr val="FF0000"/>
                </a:solidFill>
                <a:latin typeface="Calibri"/>
                <a:cs typeface="Calibri"/>
              </a:rPr>
              <a:t>Balanced</a:t>
            </a:r>
            <a:r>
              <a:rPr sz="305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BST</a:t>
            </a:r>
            <a:endParaRPr sz="3050">
              <a:latin typeface="Calibri"/>
              <a:cs typeface="Calibri"/>
            </a:endParaRPr>
          </a:p>
          <a:p>
            <a:pPr marL="515620" indent="-50292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516255" algn="l"/>
              </a:tabLst>
            </a:pPr>
            <a:r>
              <a:rPr sz="2650" spc="-125" dirty="0">
                <a:latin typeface="Calibri"/>
                <a:cs typeface="Calibri"/>
              </a:rPr>
              <a:t>To </a:t>
            </a:r>
            <a:r>
              <a:rPr sz="2650" spc="-30" dirty="0">
                <a:latin typeface="Calibri"/>
                <a:cs typeface="Calibri"/>
              </a:rPr>
              <a:t>keep </a:t>
            </a:r>
            <a:r>
              <a:rPr sz="2650" b="1" spc="-10" dirty="0">
                <a:latin typeface="Calibri"/>
                <a:cs typeface="Calibri"/>
              </a:rPr>
              <a:t>h </a:t>
            </a:r>
            <a:r>
              <a:rPr sz="2650" spc="-5" dirty="0">
                <a:latin typeface="Calibri"/>
                <a:cs typeface="Calibri"/>
              </a:rPr>
              <a:t>= </a:t>
            </a:r>
            <a:r>
              <a:rPr sz="2650" spc="-10" dirty="0">
                <a:latin typeface="Calibri"/>
                <a:cs typeface="Calibri"/>
              </a:rPr>
              <a:t>O(log</a:t>
            </a:r>
            <a:r>
              <a:rPr sz="2650" spc="60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n</a:t>
            </a:r>
            <a:r>
              <a:rPr sz="2650" spc="-10" dirty="0">
                <a:latin typeface="Calibri"/>
                <a:cs typeface="Calibri"/>
              </a:rPr>
              <a:t>)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80"/>
              </a:spcBef>
            </a:pPr>
            <a:r>
              <a:rPr sz="3050" dirty="0">
                <a:latin typeface="Calibri"/>
                <a:cs typeface="Calibri"/>
              </a:rPr>
              <a:t>Adelson‐Velskii </a:t>
            </a:r>
            <a:r>
              <a:rPr sz="3050" spc="10" dirty="0">
                <a:latin typeface="Calibri"/>
                <a:cs typeface="Calibri"/>
              </a:rPr>
              <a:t>Landis </a:t>
            </a:r>
            <a:r>
              <a:rPr sz="3050" spc="-15" dirty="0">
                <a:latin typeface="Calibri"/>
                <a:cs typeface="Calibri"/>
              </a:rPr>
              <a:t>(AVL)</a:t>
            </a:r>
            <a:r>
              <a:rPr sz="3050" spc="-50" dirty="0">
                <a:latin typeface="Calibri"/>
                <a:cs typeface="Calibri"/>
              </a:rPr>
              <a:t> Tree</a:t>
            </a:r>
            <a:endParaRPr sz="3050">
              <a:latin typeface="Calibri"/>
              <a:cs typeface="Calibri"/>
            </a:endParaRPr>
          </a:p>
          <a:p>
            <a:pPr marL="515620" indent="-50292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516255" algn="l"/>
              </a:tabLst>
            </a:pPr>
            <a:r>
              <a:rPr sz="2600" spc="15" dirty="0">
                <a:latin typeface="Calibri"/>
                <a:cs typeface="Calibri"/>
              </a:rPr>
              <a:t>Principle </a:t>
            </a:r>
            <a:r>
              <a:rPr sz="2600" spc="10" dirty="0">
                <a:latin typeface="Calibri"/>
                <a:cs typeface="Calibri"/>
              </a:rPr>
              <a:t>of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“Height‐Balanced”</a:t>
            </a:r>
            <a:endParaRPr sz="2600">
              <a:latin typeface="Calibri"/>
              <a:cs typeface="Calibri"/>
            </a:endParaRPr>
          </a:p>
          <a:p>
            <a:pPr marL="515620" indent="-50292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516255" algn="l"/>
              </a:tabLst>
            </a:pPr>
            <a:r>
              <a:rPr sz="2650" spc="-15" dirty="0">
                <a:latin typeface="Calibri"/>
                <a:cs typeface="Calibri"/>
              </a:rPr>
              <a:t>Keeping </a:t>
            </a:r>
            <a:r>
              <a:rPr sz="2650" spc="-45" dirty="0">
                <a:latin typeface="Calibri"/>
                <a:cs typeface="Calibri"/>
              </a:rPr>
              <a:t>AVL </a:t>
            </a:r>
            <a:r>
              <a:rPr sz="2650" spc="-60" dirty="0">
                <a:latin typeface="Calibri"/>
                <a:cs typeface="Calibri"/>
              </a:rPr>
              <a:t>Tree </a:t>
            </a:r>
            <a:r>
              <a:rPr sz="2650" spc="-10" dirty="0">
                <a:latin typeface="Calibri"/>
                <a:cs typeface="Calibri"/>
              </a:rPr>
              <a:t>balanced </a:t>
            </a:r>
            <a:r>
              <a:rPr sz="2650" spc="-5" dirty="0">
                <a:latin typeface="Calibri"/>
                <a:cs typeface="Calibri"/>
              </a:rPr>
              <a:t>via</a:t>
            </a:r>
            <a:r>
              <a:rPr sz="2650" spc="8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rotations</a:t>
            </a:r>
            <a:endParaRPr sz="2650">
              <a:latin typeface="Calibri"/>
              <a:cs typeface="Calibri"/>
            </a:endParaRPr>
          </a:p>
          <a:p>
            <a:pPr marL="515620" indent="-50292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515620" algn="l"/>
              </a:tabLst>
            </a:pPr>
            <a:r>
              <a:rPr sz="2600" spc="15" dirty="0">
                <a:latin typeface="Calibri"/>
                <a:cs typeface="Calibri"/>
              </a:rPr>
              <a:t>Code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15" dirty="0">
                <a:latin typeface="Calibri"/>
                <a:cs typeface="Calibri"/>
              </a:rPr>
              <a:t>shown but not </a:t>
            </a:r>
            <a:r>
              <a:rPr sz="2600" spc="10" dirty="0">
                <a:latin typeface="Calibri"/>
                <a:cs typeface="Calibri"/>
              </a:rPr>
              <a:t>given (try this during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PS2)</a:t>
            </a:r>
            <a:endParaRPr sz="2600">
              <a:latin typeface="Calibri"/>
              <a:cs typeface="Calibri"/>
            </a:endParaRPr>
          </a:p>
          <a:p>
            <a:pPr marL="12700" marR="5080" indent="-635">
              <a:lnSpc>
                <a:spcPts val="6170"/>
              </a:lnSpc>
              <a:spcBef>
                <a:spcPts val="610"/>
              </a:spcBef>
            </a:pPr>
            <a:r>
              <a:rPr sz="3050" dirty="0">
                <a:latin typeface="Calibri"/>
                <a:cs typeface="Calibri"/>
              </a:rPr>
              <a:t>Relation </a:t>
            </a:r>
            <a:r>
              <a:rPr sz="3050" spc="10" dirty="0">
                <a:latin typeface="Calibri"/>
                <a:cs typeface="Calibri"/>
              </a:rPr>
              <a:t>with CS2010 PS2: </a:t>
            </a:r>
            <a:r>
              <a:rPr sz="3050" spc="45" dirty="0">
                <a:latin typeface="Calibri"/>
                <a:cs typeface="Calibri"/>
              </a:rPr>
              <a:t>“The </a:t>
            </a:r>
            <a:r>
              <a:rPr sz="3050" spc="10" dirty="0">
                <a:latin typeface="Calibri"/>
                <a:cs typeface="Calibri"/>
              </a:rPr>
              <a:t>Baby </a:t>
            </a:r>
            <a:r>
              <a:rPr sz="3050" spc="15" dirty="0">
                <a:latin typeface="Calibri"/>
                <a:cs typeface="Calibri"/>
              </a:rPr>
              <a:t>Names </a:t>
            </a:r>
            <a:r>
              <a:rPr sz="3050" dirty="0">
                <a:latin typeface="Calibri"/>
                <a:cs typeface="Calibri"/>
              </a:rPr>
              <a:t>Problem”  </a:t>
            </a:r>
            <a:r>
              <a:rPr sz="3050" spc="-15" dirty="0">
                <a:latin typeface="Calibri"/>
                <a:cs typeface="Calibri"/>
              </a:rPr>
              <a:t>Reference </a:t>
            </a:r>
            <a:r>
              <a:rPr sz="3050" spc="10" dirty="0">
                <a:latin typeface="Calibri"/>
                <a:cs typeface="Calibri"/>
              </a:rPr>
              <a:t>in CP3 book: </a:t>
            </a:r>
            <a:r>
              <a:rPr sz="3050" spc="-10" dirty="0">
                <a:latin typeface="Calibri"/>
                <a:cs typeface="Calibri"/>
              </a:rPr>
              <a:t>Page </a:t>
            </a:r>
            <a:r>
              <a:rPr sz="3050" spc="10" dirty="0">
                <a:latin typeface="Calibri"/>
                <a:cs typeface="Calibri"/>
              </a:rPr>
              <a:t>43‐47 </a:t>
            </a:r>
            <a:r>
              <a:rPr sz="3050" spc="10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3050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50" spc="15" dirty="0">
                <a:solidFill>
                  <a:srgbClr val="FF0000"/>
                </a:solidFill>
                <a:latin typeface="Calibri"/>
                <a:cs typeface="Calibri"/>
              </a:rPr>
              <a:t>380‐382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037" y="5167121"/>
            <a:ext cx="9284335" cy="1970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8945" indent="-436245">
              <a:lnSpc>
                <a:spcPct val="100000"/>
              </a:lnSpc>
              <a:buFont typeface="Arial"/>
              <a:buChar char="–"/>
              <a:tabLst>
                <a:tab pos="449580" algn="l"/>
              </a:tabLst>
            </a:pPr>
            <a:r>
              <a:rPr sz="2400" spc="-25" dirty="0">
                <a:latin typeface="Calibri"/>
                <a:cs typeface="Calibri"/>
              </a:rPr>
              <a:t>Vertex </a:t>
            </a:r>
            <a:r>
              <a:rPr sz="2400" spc="5" dirty="0">
                <a:latin typeface="Calibri"/>
                <a:cs typeface="Calibri"/>
              </a:rPr>
              <a:t>x has </a:t>
            </a:r>
            <a:r>
              <a:rPr sz="240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children: </a:t>
            </a:r>
            <a:r>
              <a:rPr sz="2400" b="1" dirty="0">
                <a:latin typeface="Calibri"/>
                <a:cs typeface="Calibri"/>
              </a:rPr>
              <a:t>x.left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b="1" spc="-5" dirty="0">
                <a:latin typeface="Calibri"/>
                <a:cs typeface="Calibri"/>
              </a:rPr>
              <a:t>x.right </a:t>
            </a:r>
            <a:r>
              <a:rPr sz="2400" spc="5" dirty="0">
                <a:latin typeface="Calibri"/>
                <a:cs typeface="Calibri"/>
              </a:rPr>
              <a:t>and one </a:t>
            </a:r>
            <a:r>
              <a:rPr sz="2400" spc="-5" dirty="0">
                <a:latin typeface="Calibri"/>
                <a:cs typeface="Calibri"/>
              </a:rPr>
              <a:t>parent: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x.parent</a:t>
            </a:r>
            <a:endParaRPr sz="2400">
              <a:latin typeface="Calibri"/>
              <a:cs typeface="Calibri"/>
            </a:endParaRPr>
          </a:p>
          <a:p>
            <a:pPr marL="828675" lvl="1" indent="-379730">
              <a:lnSpc>
                <a:spcPct val="100000"/>
              </a:lnSpc>
              <a:spcBef>
                <a:spcPts val="1340"/>
              </a:spcBef>
              <a:buFont typeface="Arial"/>
              <a:buChar char="•"/>
              <a:tabLst>
                <a:tab pos="829310" algn="l"/>
              </a:tabLst>
            </a:pPr>
            <a:r>
              <a:rPr sz="2200" spc="-5" dirty="0">
                <a:latin typeface="Calibri"/>
                <a:cs typeface="Calibri"/>
              </a:rPr>
              <a:t>x.left/x.right/x.parent </a:t>
            </a:r>
            <a:r>
              <a:rPr sz="2200" spc="-10" dirty="0">
                <a:latin typeface="Calibri"/>
                <a:cs typeface="Calibri"/>
              </a:rPr>
              <a:t>can </a:t>
            </a:r>
            <a:r>
              <a:rPr sz="2200" dirty="0">
                <a:latin typeface="Calibri"/>
                <a:cs typeface="Calibri"/>
              </a:rPr>
              <a:t>be </a:t>
            </a:r>
            <a:r>
              <a:rPr sz="2200" i="1" dirty="0">
                <a:latin typeface="Calibri"/>
                <a:cs typeface="Calibri"/>
              </a:rPr>
              <a:t>null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some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vertices</a:t>
            </a:r>
            <a:endParaRPr sz="2200">
              <a:latin typeface="Calibri"/>
              <a:cs typeface="Calibri"/>
            </a:endParaRPr>
          </a:p>
          <a:p>
            <a:pPr marL="448945" indent="-436245">
              <a:lnSpc>
                <a:spcPct val="100000"/>
              </a:lnSpc>
              <a:spcBef>
                <a:spcPts val="1320"/>
              </a:spcBef>
              <a:buFont typeface="Arial"/>
              <a:buChar char="–"/>
              <a:tabLst>
                <a:tab pos="449580" algn="l"/>
              </a:tabLst>
            </a:pPr>
            <a:r>
              <a:rPr sz="2400" spc="-25" dirty="0">
                <a:latin typeface="Calibri"/>
                <a:cs typeface="Calibri"/>
              </a:rPr>
              <a:t>Vertex </a:t>
            </a:r>
            <a:r>
              <a:rPr sz="2400" spc="5" dirty="0">
                <a:latin typeface="Calibri"/>
                <a:cs typeface="Calibri"/>
              </a:rPr>
              <a:t>x has a </a:t>
            </a:r>
            <a:r>
              <a:rPr sz="2400" spc="-20" dirty="0">
                <a:latin typeface="Calibri"/>
                <a:cs typeface="Calibri"/>
              </a:rPr>
              <a:t>key: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x.key</a:t>
            </a:r>
            <a:endParaRPr sz="2400">
              <a:latin typeface="Calibri"/>
              <a:cs typeface="Calibri"/>
            </a:endParaRPr>
          </a:p>
          <a:p>
            <a:pPr marL="448945" indent="-436245">
              <a:lnSpc>
                <a:spcPct val="100000"/>
              </a:lnSpc>
              <a:spcBef>
                <a:spcPts val="1345"/>
              </a:spcBef>
              <a:buFont typeface="Arial"/>
              <a:buChar char="–"/>
              <a:tabLst>
                <a:tab pos="449580" algn="l"/>
              </a:tabLst>
            </a:pPr>
            <a:r>
              <a:rPr sz="2400" b="1" spc="-5" dirty="0">
                <a:latin typeface="Calibri"/>
                <a:cs typeface="Calibri"/>
              </a:rPr>
              <a:t>BST </a:t>
            </a:r>
            <a:r>
              <a:rPr sz="2400" b="1" dirty="0">
                <a:latin typeface="Calibri"/>
                <a:cs typeface="Calibri"/>
              </a:rPr>
              <a:t>Property</a:t>
            </a:r>
            <a:r>
              <a:rPr sz="2400" dirty="0">
                <a:latin typeface="Calibri"/>
                <a:cs typeface="Calibri"/>
              </a:rPr>
              <a:t>: all </a:t>
            </a:r>
            <a:r>
              <a:rPr sz="2400" spc="-25" dirty="0">
                <a:latin typeface="Calibri"/>
                <a:cs typeface="Calibri"/>
              </a:rPr>
              <a:t>keys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left </a:t>
            </a:r>
            <a:r>
              <a:rPr sz="2400" dirty="0">
                <a:latin typeface="Calibri"/>
                <a:cs typeface="Calibri"/>
              </a:rPr>
              <a:t>sub‐tree </a:t>
            </a:r>
            <a:r>
              <a:rPr sz="2400" spc="5" dirty="0">
                <a:latin typeface="Calibri"/>
                <a:cs typeface="Calibri"/>
              </a:rPr>
              <a:t>&lt; </a:t>
            </a:r>
            <a:r>
              <a:rPr sz="2400" b="1" spc="-15" dirty="0">
                <a:latin typeface="Calibri"/>
                <a:cs typeface="Calibri"/>
              </a:rPr>
              <a:t>x.key </a:t>
            </a:r>
            <a:r>
              <a:rPr sz="2400" spc="5" dirty="0">
                <a:latin typeface="Calibri"/>
                <a:cs typeface="Calibri"/>
              </a:rPr>
              <a:t>&lt;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25" dirty="0">
                <a:latin typeface="Calibri"/>
                <a:cs typeface="Calibri"/>
              </a:rPr>
              <a:t>keys </a:t>
            </a:r>
            <a:r>
              <a:rPr sz="2400" dirty="0">
                <a:latin typeface="Calibri"/>
                <a:cs typeface="Calibri"/>
              </a:rPr>
              <a:t>in right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sub‐tree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Binary </a:t>
            </a:r>
            <a:r>
              <a:rPr spc="-20" dirty="0"/>
              <a:t>Search </a:t>
            </a:r>
            <a:r>
              <a:rPr spc="-65" dirty="0"/>
              <a:t>Trees: </a:t>
            </a:r>
            <a:r>
              <a:rPr spc="-10" dirty="0"/>
              <a:t>Quick</a:t>
            </a:r>
            <a:r>
              <a:rPr spc="35" dirty="0"/>
              <a:t> </a:t>
            </a:r>
            <a:r>
              <a:rPr spc="-30" dirty="0"/>
              <a:t>Review</a:t>
            </a:r>
          </a:p>
        </p:txBody>
      </p:sp>
      <p:sp>
        <p:nvSpPr>
          <p:cNvPr id="4" name="object 4"/>
          <p:cNvSpPr/>
          <p:nvPr/>
        </p:nvSpPr>
        <p:spPr>
          <a:xfrm>
            <a:off x="1885188" y="1601724"/>
            <a:ext cx="6376416" cy="3245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64278" y="1715770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41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8911" y="295935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20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50990" y="2959353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65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3176" y="4221988"/>
            <a:ext cx="415290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01495" algn="l"/>
                <a:tab pos="3743325" algn="l"/>
              </a:tabLst>
            </a:pPr>
            <a:r>
              <a:rPr sz="4575" spc="15" baseline="3642" dirty="0">
                <a:latin typeface="Calibri"/>
                <a:cs typeface="Calibri"/>
              </a:rPr>
              <a:t>11	</a:t>
            </a:r>
            <a:r>
              <a:rPr sz="3050" spc="10" dirty="0">
                <a:latin typeface="Calibri"/>
                <a:cs typeface="Calibri"/>
              </a:rPr>
              <a:t>29	</a:t>
            </a:r>
            <a:r>
              <a:rPr sz="4575" spc="15" baseline="1821" dirty="0">
                <a:latin typeface="Calibri"/>
                <a:cs typeface="Calibri"/>
              </a:rPr>
              <a:t>50</a:t>
            </a:r>
            <a:endParaRPr sz="4575" baseline="1821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80452" y="4221988"/>
            <a:ext cx="4222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91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0694" y="3435096"/>
            <a:ext cx="8097011" cy="2556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ct val="100000"/>
              </a:lnSpc>
            </a:pPr>
            <a:r>
              <a:rPr spc="-20" dirty="0"/>
              <a:t>BST </a:t>
            </a:r>
            <a:r>
              <a:rPr u="heavy" spc="-30" dirty="0"/>
              <a:t>Web</a:t>
            </a:r>
            <a:r>
              <a:rPr u="heavy" spc="-30" dirty="0">
                <a:latin typeface="Calibri"/>
                <a:cs typeface="Calibri"/>
              </a:rPr>
              <a:t>‐</a:t>
            </a:r>
            <a:r>
              <a:rPr u="heavy" spc="-30" dirty="0"/>
              <a:t>based</a:t>
            </a:r>
            <a:r>
              <a:rPr u="heavy" spc="-35" dirty="0"/>
              <a:t> </a:t>
            </a:r>
            <a:r>
              <a:rPr spc="-25" dirty="0"/>
              <a:t>Review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21455" y="1358900"/>
            <a:ext cx="3255010" cy="160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http://visualgo.net</a:t>
            </a:r>
            <a:r>
              <a:rPr sz="2200" b="1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/bst.html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600">
              <a:latin typeface="Times New Roman"/>
              <a:cs typeface="Times New Roman"/>
            </a:endParaRPr>
          </a:p>
          <a:p>
            <a:pPr marL="2163445">
              <a:lnSpc>
                <a:spcPct val="100000"/>
              </a:lnSpc>
            </a:pPr>
            <a:r>
              <a:rPr sz="3500" spc="-5" dirty="0">
                <a:solidFill>
                  <a:srgbClr val="984807"/>
                </a:solidFill>
                <a:latin typeface="Calibri"/>
                <a:cs typeface="Calibri"/>
              </a:rPr>
              <a:t>root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99738" y="5029961"/>
            <a:ext cx="825500" cy="1313180"/>
          </a:xfrm>
          <a:custGeom>
            <a:avLst/>
            <a:gdLst/>
            <a:ahLst/>
            <a:cxnLst/>
            <a:rect l="l" t="t" r="r" b="b"/>
            <a:pathLst>
              <a:path w="825500" h="1313179">
                <a:moveTo>
                  <a:pt x="825246" y="1301495"/>
                </a:moveTo>
                <a:lnTo>
                  <a:pt x="813816" y="1283970"/>
                </a:lnTo>
                <a:lnTo>
                  <a:pt x="796290" y="1295400"/>
                </a:lnTo>
                <a:lnTo>
                  <a:pt x="806958" y="1312926"/>
                </a:lnTo>
                <a:lnTo>
                  <a:pt x="825246" y="1301495"/>
                </a:lnTo>
                <a:close/>
              </a:path>
              <a:path w="825500" h="1313179">
                <a:moveTo>
                  <a:pt x="803148" y="1266444"/>
                </a:moveTo>
                <a:lnTo>
                  <a:pt x="791718" y="1248156"/>
                </a:lnTo>
                <a:lnTo>
                  <a:pt x="774192" y="1259586"/>
                </a:lnTo>
                <a:lnTo>
                  <a:pt x="784860" y="1277112"/>
                </a:lnTo>
                <a:lnTo>
                  <a:pt x="803148" y="1266444"/>
                </a:lnTo>
                <a:close/>
              </a:path>
              <a:path w="825500" h="1313179">
                <a:moveTo>
                  <a:pt x="780288" y="1230630"/>
                </a:moveTo>
                <a:lnTo>
                  <a:pt x="769620" y="1213104"/>
                </a:lnTo>
                <a:lnTo>
                  <a:pt x="752094" y="1223772"/>
                </a:lnTo>
                <a:lnTo>
                  <a:pt x="762762" y="1242060"/>
                </a:lnTo>
                <a:lnTo>
                  <a:pt x="780288" y="1230630"/>
                </a:lnTo>
                <a:close/>
              </a:path>
              <a:path w="825500" h="1313179">
                <a:moveTo>
                  <a:pt x="758190" y="1194816"/>
                </a:moveTo>
                <a:lnTo>
                  <a:pt x="747522" y="1177289"/>
                </a:lnTo>
                <a:lnTo>
                  <a:pt x="729234" y="1188720"/>
                </a:lnTo>
                <a:lnTo>
                  <a:pt x="740664" y="1206245"/>
                </a:lnTo>
                <a:lnTo>
                  <a:pt x="758190" y="1194816"/>
                </a:lnTo>
                <a:close/>
              </a:path>
              <a:path w="825500" h="1313179">
                <a:moveTo>
                  <a:pt x="736092" y="1159764"/>
                </a:moveTo>
                <a:lnTo>
                  <a:pt x="725424" y="1141476"/>
                </a:lnTo>
                <a:lnTo>
                  <a:pt x="707136" y="1152906"/>
                </a:lnTo>
                <a:lnTo>
                  <a:pt x="718566" y="1170432"/>
                </a:lnTo>
                <a:lnTo>
                  <a:pt x="736092" y="1159764"/>
                </a:lnTo>
                <a:close/>
              </a:path>
              <a:path w="825500" h="1313179">
                <a:moveTo>
                  <a:pt x="713994" y="1123950"/>
                </a:moveTo>
                <a:lnTo>
                  <a:pt x="703326" y="1106423"/>
                </a:lnTo>
                <a:lnTo>
                  <a:pt x="685038" y="1117092"/>
                </a:lnTo>
                <a:lnTo>
                  <a:pt x="696468" y="1135380"/>
                </a:lnTo>
                <a:lnTo>
                  <a:pt x="713994" y="1123950"/>
                </a:lnTo>
                <a:close/>
              </a:path>
              <a:path w="825500" h="1313179">
                <a:moveTo>
                  <a:pt x="691896" y="1088136"/>
                </a:moveTo>
                <a:lnTo>
                  <a:pt x="680466" y="1070610"/>
                </a:lnTo>
                <a:lnTo>
                  <a:pt x="662940" y="1082039"/>
                </a:lnTo>
                <a:lnTo>
                  <a:pt x="674370" y="1099566"/>
                </a:lnTo>
                <a:lnTo>
                  <a:pt x="691896" y="1088136"/>
                </a:lnTo>
                <a:close/>
              </a:path>
              <a:path w="825500" h="1313179">
                <a:moveTo>
                  <a:pt x="669798" y="1053083"/>
                </a:moveTo>
                <a:lnTo>
                  <a:pt x="658368" y="1034795"/>
                </a:lnTo>
                <a:lnTo>
                  <a:pt x="640842" y="1046226"/>
                </a:lnTo>
                <a:lnTo>
                  <a:pt x="651510" y="1063752"/>
                </a:lnTo>
                <a:lnTo>
                  <a:pt x="669798" y="1053083"/>
                </a:lnTo>
                <a:close/>
              </a:path>
              <a:path w="825500" h="1313179">
                <a:moveTo>
                  <a:pt x="647700" y="1017269"/>
                </a:moveTo>
                <a:lnTo>
                  <a:pt x="636270" y="999744"/>
                </a:lnTo>
                <a:lnTo>
                  <a:pt x="618744" y="1010412"/>
                </a:lnTo>
                <a:lnTo>
                  <a:pt x="629412" y="1028700"/>
                </a:lnTo>
                <a:lnTo>
                  <a:pt x="647700" y="1017269"/>
                </a:lnTo>
                <a:close/>
              </a:path>
              <a:path w="825500" h="1313179">
                <a:moveTo>
                  <a:pt x="625602" y="981456"/>
                </a:moveTo>
                <a:lnTo>
                  <a:pt x="614172" y="963929"/>
                </a:lnTo>
                <a:lnTo>
                  <a:pt x="596646" y="975360"/>
                </a:lnTo>
                <a:lnTo>
                  <a:pt x="607314" y="992885"/>
                </a:lnTo>
                <a:lnTo>
                  <a:pt x="625602" y="981456"/>
                </a:lnTo>
                <a:close/>
              </a:path>
              <a:path w="825500" h="1313179">
                <a:moveTo>
                  <a:pt x="602742" y="946404"/>
                </a:moveTo>
                <a:lnTo>
                  <a:pt x="592074" y="928116"/>
                </a:lnTo>
                <a:lnTo>
                  <a:pt x="574548" y="939545"/>
                </a:lnTo>
                <a:lnTo>
                  <a:pt x="585216" y="957072"/>
                </a:lnTo>
                <a:lnTo>
                  <a:pt x="602742" y="946404"/>
                </a:lnTo>
                <a:close/>
              </a:path>
              <a:path w="825500" h="1313179">
                <a:moveTo>
                  <a:pt x="580644" y="910589"/>
                </a:moveTo>
                <a:lnTo>
                  <a:pt x="569976" y="893063"/>
                </a:lnTo>
                <a:lnTo>
                  <a:pt x="551688" y="903732"/>
                </a:lnTo>
                <a:lnTo>
                  <a:pt x="563118" y="922019"/>
                </a:lnTo>
                <a:lnTo>
                  <a:pt x="580644" y="910589"/>
                </a:lnTo>
                <a:close/>
              </a:path>
              <a:path w="825500" h="1313179">
                <a:moveTo>
                  <a:pt x="558546" y="874776"/>
                </a:moveTo>
                <a:lnTo>
                  <a:pt x="547878" y="857250"/>
                </a:lnTo>
                <a:lnTo>
                  <a:pt x="529590" y="868680"/>
                </a:lnTo>
                <a:lnTo>
                  <a:pt x="541020" y="886206"/>
                </a:lnTo>
                <a:lnTo>
                  <a:pt x="558546" y="874776"/>
                </a:lnTo>
                <a:close/>
              </a:path>
              <a:path w="825500" h="1313179">
                <a:moveTo>
                  <a:pt x="536448" y="839724"/>
                </a:moveTo>
                <a:lnTo>
                  <a:pt x="525018" y="821435"/>
                </a:lnTo>
                <a:lnTo>
                  <a:pt x="507492" y="832866"/>
                </a:lnTo>
                <a:lnTo>
                  <a:pt x="518922" y="850391"/>
                </a:lnTo>
                <a:lnTo>
                  <a:pt x="536448" y="839724"/>
                </a:lnTo>
                <a:close/>
              </a:path>
              <a:path w="825500" h="1313179">
                <a:moveTo>
                  <a:pt x="514350" y="803910"/>
                </a:moveTo>
                <a:lnTo>
                  <a:pt x="502920" y="786383"/>
                </a:lnTo>
                <a:lnTo>
                  <a:pt x="485394" y="797052"/>
                </a:lnTo>
                <a:lnTo>
                  <a:pt x="496824" y="815339"/>
                </a:lnTo>
                <a:lnTo>
                  <a:pt x="514350" y="803910"/>
                </a:lnTo>
                <a:close/>
              </a:path>
              <a:path w="825500" h="1313179">
                <a:moveTo>
                  <a:pt x="492252" y="768857"/>
                </a:moveTo>
                <a:lnTo>
                  <a:pt x="480822" y="750569"/>
                </a:lnTo>
                <a:lnTo>
                  <a:pt x="463296" y="761999"/>
                </a:lnTo>
                <a:lnTo>
                  <a:pt x="473964" y="779526"/>
                </a:lnTo>
                <a:lnTo>
                  <a:pt x="492252" y="768857"/>
                </a:lnTo>
                <a:close/>
              </a:path>
              <a:path w="825500" h="1313179">
                <a:moveTo>
                  <a:pt x="470154" y="733044"/>
                </a:moveTo>
                <a:lnTo>
                  <a:pt x="458724" y="715518"/>
                </a:lnTo>
                <a:lnTo>
                  <a:pt x="441198" y="726185"/>
                </a:lnTo>
                <a:lnTo>
                  <a:pt x="451866" y="743711"/>
                </a:lnTo>
                <a:lnTo>
                  <a:pt x="470154" y="733044"/>
                </a:lnTo>
                <a:close/>
              </a:path>
              <a:path w="825500" h="1313179">
                <a:moveTo>
                  <a:pt x="448056" y="697230"/>
                </a:moveTo>
                <a:lnTo>
                  <a:pt x="436626" y="679704"/>
                </a:lnTo>
                <a:lnTo>
                  <a:pt x="419100" y="690371"/>
                </a:lnTo>
                <a:lnTo>
                  <a:pt x="429768" y="708660"/>
                </a:lnTo>
                <a:lnTo>
                  <a:pt x="448056" y="697230"/>
                </a:lnTo>
                <a:close/>
              </a:path>
              <a:path w="825500" h="1313179">
                <a:moveTo>
                  <a:pt x="425196" y="662177"/>
                </a:moveTo>
                <a:lnTo>
                  <a:pt x="414528" y="643890"/>
                </a:lnTo>
                <a:lnTo>
                  <a:pt x="396240" y="655319"/>
                </a:lnTo>
                <a:lnTo>
                  <a:pt x="407670" y="672846"/>
                </a:lnTo>
                <a:lnTo>
                  <a:pt x="425196" y="662177"/>
                </a:lnTo>
                <a:close/>
              </a:path>
              <a:path w="825500" h="1313179">
                <a:moveTo>
                  <a:pt x="403098" y="626363"/>
                </a:moveTo>
                <a:lnTo>
                  <a:pt x="392430" y="608838"/>
                </a:lnTo>
                <a:lnTo>
                  <a:pt x="374142" y="619505"/>
                </a:lnTo>
                <a:lnTo>
                  <a:pt x="385572" y="637032"/>
                </a:lnTo>
                <a:lnTo>
                  <a:pt x="403098" y="626363"/>
                </a:lnTo>
                <a:close/>
              </a:path>
              <a:path w="825500" h="1313179">
                <a:moveTo>
                  <a:pt x="381000" y="590549"/>
                </a:moveTo>
                <a:lnTo>
                  <a:pt x="370332" y="573024"/>
                </a:lnTo>
                <a:lnTo>
                  <a:pt x="352044" y="583691"/>
                </a:lnTo>
                <a:lnTo>
                  <a:pt x="363474" y="601980"/>
                </a:lnTo>
                <a:lnTo>
                  <a:pt x="381000" y="590549"/>
                </a:lnTo>
                <a:close/>
              </a:path>
              <a:path w="825500" h="1313179">
                <a:moveTo>
                  <a:pt x="358902" y="555497"/>
                </a:moveTo>
                <a:lnTo>
                  <a:pt x="347472" y="537210"/>
                </a:lnTo>
                <a:lnTo>
                  <a:pt x="329946" y="548640"/>
                </a:lnTo>
                <a:lnTo>
                  <a:pt x="341376" y="566166"/>
                </a:lnTo>
                <a:lnTo>
                  <a:pt x="358902" y="555497"/>
                </a:lnTo>
                <a:close/>
              </a:path>
              <a:path w="825500" h="1313179">
                <a:moveTo>
                  <a:pt x="336804" y="519683"/>
                </a:moveTo>
                <a:lnTo>
                  <a:pt x="325374" y="502157"/>
                </a:lnTo>
                <a:lnTo>
                  <a:pt x="307848" y="512825"/>
                </a:lnTo>
                <a:lnTo>
                  <a:pt x="319278" y="531113"/>
                </a:lnTo>
                <a:lnTo>
                  <a:pt x="336804" y="519683"/>
                </a:lnTo>
                <a:close/>
              </a:path>
              <a:path w="825500" h="1313179">
                <a:moveTo>
                  <a:pt x="314706" y="483869"/>
                </a:moveTo>
                <a:lnTo>
                  <a:pt x="303276" y="466344"/>
                </a:lnTo>
                <a:lnTo>
                  <a:pt x="285750" y="477773"/>
                </a:lnTo>
                <a:lnTo>
                  <a:pt x="296418" y="495300"/>
                </a:lnTo>
                <a:lnTo>
                  <a:pt x="314706" y="483869"/>
                </a:lnTo>
                <a:close/>
              </a:path>
              <a:path w="825500" h="1313179">
                <a:moveTo>
                  <a:pt x="292608" y="448817"/>
                </a:moveTo>
                <a:lnTo>
                  <a:pt x="281178" y="430529"/>
                </a:lnTo>
                <a:lnTo>
                  <a:pt x="263652" y="441959"/>
                </a:lnTo>
                <a:lnTo>
                  <a:pt x="274320" y="459485"/>
                </a:lnTo>
                <a:lnTo>
                  <a:pt x="292608" y="448817"/>
                </a:lnTo>
                <a:close/>
              </a:path>
              <a:path w="825500" h="1313179">
                <a:moveTo>
                  <a:pt x="269748" y="413003"/>
                </a:moveTo>
                <a:lnTo>
                  <a:pt x="259080" y="395478"/>
                </a:lnTo>
                <a:lnTo>
                  <a:pt x="241554" y="406145"/>
                </a:lnTo>
                <a:lnTo>
                  <a:pt x="252222" y="424434"/>
                </a:lnTo>
                <a:lnTo>
                  <a:pt x="269748" y="413003"/>
                </a:lnTo>
                <a:close/>
              </a:path>
              <a:path w="825500" h="1313179">
                <a:moveTo>
                  <a:pt x="247650" y="377189"/>
                </a:moveTo>
                <a:lnTo>
                  <a:pt x="236982" y="359663"/>
                </a:lnTo>
                <a:lnTo>
                  <a:pt x="218694" y="371094"/>
                </a:lnTo>
                <a:lnTo>
                  <a:pt x="230124" y="388619"/>
                </a:lnTo>
                <a:lnTo>
                  <a:pt x="247650" y="377189"/>
                </a:lnTo>
                <a:close/>
              </a:path>
              <a:path w="825500" h="1313179">
                <a:moveTo>
                  <a:pt x="225552" y="342138"/>
                </a:moveTo>
                <a:lnTo>
                  <a:pt x="214884" y="323850"/>
                </a:lnTo>
                <a:lnTo>
                  <a:pt x="196596" y="335279"/>
                </a:lnTo>
                <a:lnTo>
                  <a:pt x="208026" y="352806"/>
                </a:lnTo>
                <a:lnTo>
                  <a:pt x="225552" y="342138"/>
                </a:lnTo>
                <a:close/>
              </a:path>
              <a:path w="825500" h="1313179">
                <a:moveTo>
                  <a:pt x="203454" y="306323"/>
                </a:moveTo>
                <a:lnTo>
                  <a:pt x="192786" y="288797"/>
                </a:lnTo>
                <a:lnTo>
                  <a:pt x="174498" y="299466"/>
                </a:lnTo>
                <a:lnTo>
                  <a:pt x="185928" y="317753"/>
                </a:lnTo>
                <a:lnTo>
                  <a:pt x="203454" y="306323"/>
                </a:lnTo>
                <a:close/>
              </a:path>
              <a:path w="825500" h="1313179">
                <a:moveTo>
                  <a:pt x="181356" y="270509"/>
                </a:moveTo>
                <a:lnTo>
                  <a:pt x="169926" y="252984"/>
                </a:lnTo>
                <a:lnTo>
                  <a:pt x="152400" y="264413"/>
                </a:lnTo>
                <a:lnTo>
                  <a:pt x="163830" y="281939"/>
                </a:lnTo>
                <a:lnTo>
                  <a:pt x="181356" y="270509"/>
                </a:lnTo>
                <a:close/>
              </a:path>
              <a:path w="825500" h="1313179">
                <a:moveTo>
                  <a:pt x="159258" y="235457"/>
                </a:moveTo>
                <a:lnTo>
                  <a:pt x="147828" y="217169"/>
                </a:lnTo>
                <a:lnTo>
                  <a:pt x="130302" y="228600"/>
                </a:lnTo>
                <a:lnTo>
                  <a:pt x="141732" y="246125"/>
                </a:lnTo>
                <a:lnTo>
                  <a:pt x="159258" y="235457"/>
                </a:lnTo>
                <a:close/>
              </a:path>
              <a:path w="825500" h="1313179">
                <a:moveTo>
                  <a:pt x="137160" y="199644"/>
                </a:moveTo>
                <a:lnTo>
                  <a:pt x="125730" y="182117"/>
                </a:lnTo>
                <a:lnTo>
                  <a:pt x="108204" y="192785"/>
                </a:lnTo>
                <a:lnTo>
                  <a:pt x="118872" y="211073"/>
                </a:lnTo>
                <a:lnTo>
                  <a:pt x="137160" y="199644"/>
                </a:lnTo>
                <a:close/>
              </a:path>
              <a:path w="825500" h="1313179">
                <a:moveTo>
                  <a:pt x="115062" y="163829"/>
                </a:moveTo>
                <a:lnTo>
                  <a:pt x="103632" y="146303"/>
                </a:lnTo>
                <a:lnTo>
                  <a:pt x="86106" y="157734"/>
                </a:lnTo>
                <a:lnTo>
                  <a:pt x="96774" y="175259"/>
                </a:lnTo>
                <a:lnTo>
                  <a:pt x="115062" y="163829"/>
                </a:lnTo>
                <a:close/>
              </a:path>
              <a:path w="825500" h="1313179">
                <a:moveTo>
                  <a:pt x="108966" y="63245"/>
                </a:moveTo>
                <a:lnTo>
                  <a:pt x="106680" y="56387"/>
                </a:lnTo>
                <a:lnTo>
                  <a:pt x="102108" y="54101"/>
                </a:lnTo>
                <a:lnTo>
                  <a:pt x="0" y="0"/>
                </a:lnTo>
                <a:lnTo>
                  <a:pt x="2286" y="69037"/>
                </a:lnTo>
                <a:lnTo>
                  <a:pt x="2286" y="23621"/>
                </a:lnTo>
                <a:lnTo>
                  <a:pt x="19812" y="12191"/>
                </a:lnTo>
                <a:lnTo>
                  <a:pt x="25908" y="22097"/>
                </a:lnTo>
                <a:lnTo>
                  <a:pt x="25908" y="37776"/>
                </a:lnTo>
                <a:lnTo>
                  <a:pt x="33746" y="41868"/>
                </a:lnTo>
                <a:lnTo>
                  <a:pt x="37338" y="39623"/>
                </a:lnTo>
                <a:lnTo>
                  <a:pt x="41014" y="45663"/>
                </a:lnTo>
                <a:lnTo>
                  <a:pt x="92202" y="72389"/>
                </a:lnTo>
                <a:lnTo>
                  <a:pt x="97536" y="75437"/>
                </a:lnTo>
                <a:lnTo>
                  <a:pt x="103632" y="73151"/>
                </a:lnTo>
                <a:lnTo>
                  <a:pt x="105918" y="67817"/>
                </a:lnTo>
                <a:lnTo>
                  <a:pt x="108966" y="63245"/>
                </a:lnTo>
                <a:close/>
              </a:path>
              <a:path w="825500" h="1313179">
                <a:moveTo>
                  <a:pt x="25908" y="22097"/>
                </a:moveTo>
                <a:lnTo>
                  <a:pt x="19812" y="12191"/>
                </a:lnTo>
                <a:lnTo>
                  <a:pt x="2286" y="23621"/>
                </a:lnTo>
                <a:lnTo>
                  <a:pt x="6096" y="29337"/>
                </a:lnTo>
                <a:lnTo>
                  <a:pt x="6096" y="27431"/>
                </a:lnTo>
                <a:lnTo>
                  <a:pt x="21336" y="17525"/>
                </a:lnTo>
                <a:lnTo>
                  <a:pt x="21563" y="24742"/>
                </a:lnTo>
                <a:lnTo>
                  <a:pt x="25908" y="22097"/>
                </a:lnTo>
                <a:close/>
              </a:path>
              <a:path w="825500" h="1313179">
                <a:moveTo>
                  <a:pt x="22327" y="49005"/>
                </a:moveTo>
                <a:lnTo>
                  <a:pt x="21908" y="35687"/>
                </a:lnTo>
                <a:lnTo>
                  <a:pt x="12043" y="30537"/>
                </a:lnTo>
                <a:lnTo>
                  <a:pt x="8382" y="32765"/>
                </a:lnTo>
                <a:lnTo>
                  <a:pt x="2286" y="23621"/>
                </a:lnTo>
                <a:lnTo>
                  <a:pt x="2286" y="69037"/>
                </a:lnTo>
                <a:lnTo>
                  <a:pt x="3810" y="115062"/>
                </a:lnTo>
                <a:lnTo>
                  <a:pt x="3810" y="121157"/>
                </a:lnTo>
                <a:lnTo>
                  <a:pt x="8382" y="125729"/>
                </a:lnTo>
                <a:lnTo>
                  <a:pt x="14478" y="125729"/>
                </a:lnTo>
                <a:lnTo>
                  <a:pt x="19050" y="125076"/>
                </a:lnTo>
                <a:lnTo>
                  <a:pt x="19050" y="51053"/>
                </a:lnTo>
                <a:lnTo>
                  <a:pt x="22327" y="49005"/>
                </a:lnTo>
                <a:close/>
              </a:path>
              <a:path w="825500" h="1313179">
                <a:moveTo>
                  <a:pt x="21563" y="24742"/>
                </a:moveTo>
                <a:lnTo>
                  <a:pt x="21336" y="17525"/>
                </a:lnTo>
                <a:lnTo>
                  <a:pt x="6096" y="27431"/>
                </a:lnTo>
                <a:lnTo>
                  <a:pt x="12043" y="30537"/>
                </a:lnTo>
                <a:lnTo>
                  <a:pt x="21563" y="24742"/>
                </a:lnTo>
                <a:close/>
              </a:path>
              <a:path w="825500" h="1313179">
                <a:moveTo>
                  <a:pt x="12043" y="30537"/>
                </a:moveTo>
                <a:lnTo>
                  <a:pt x="6096" y="27431"/>
                </a:lnTo>
                <a:lnTo>
                  <a:pt x="6096" y="29337"/>
                </a:lnTo>
                <a:lnTo>
                  <a:pt x="8382" y="32765"/>
                </a:lnTo>
                <a:lnTo>
                  <a:pt x="12043" y="30537"/>
                </a:lnTo>
                <a:close/>
              </a:path>
              <a:path w="825500" h="1313179">
                <a:moveTo>
                  <a:pt x="21908" y="35687"/>
                </a:moveTo>
                <a:lnTo>
                  <a:pt x="21563" y="24742"/>
                </a:lnTo>
                <a:lnTo>
                  <a:pt x="12043" y="30537"/>
                </a:lnTo>
                <a:lnTo>
                  <a:pt x="21908" y="35687"/>
                </a:lnTo>
                <a:close/>
              </a:path>
              <a:path w="825500" h="1313179">
                <a:moveTo>
                  <a:pt x="22561" y="56438"/>
                </a:moveTo>
                <a:lnTo>
                  <a:pt x="22327" y="49005"/>
                </a:lnTo>
                <a:lnTo>
                  <a:pt x="19050" y="51053"/>
                </a:lnTo>
                <a:lnTo>
                  <a:pt x="22561" y="56438"/>
                </a:lnTo>
                <a:close/>
              </a:path>
              <a:path w="825500" h="1313179">
                <a:moveTo>
                  <a:pt x="24384" y="120395"/>
                </a:moveTo>
                <a:lnTo>
                  <a:pt x="24384" y="114300"/>
                </a:lnTo>
                <a:lnTo>
                  <a:pt x="22561" y="56438"/>
                </a:lnTo>
                <a:lnTo>
                  <a:pt x="19050" y="51053"/>
                </a:lnTo>
                <a:lnTo>
                  <a:pt x="19050" y="125076"/>
                </a:lnTo>
                <a:lnTo>
                  <a:pt x="19812" y="124967"/>
                </a:lnTo>
                <a:lnTo>
                  <a:pt x="24384" y="120395"/>
                </a:lnTo>
                <a:close/>
              </a:path>
              <a:path w="825500" h="1313179">
                <a:moveTo>
                  <a:pt x="25908" y="37776"/>
                </a:moveTo>
                <a:lnTo>
                  <a:pt x="25908" y="22097"/>
                </a:lnTo>
                <a:lnTo>
                  <a:pt x="21563" y="24742"/>
                </a:lnTo>
                <a:lnTo>
                  <a:pt x="21908" y="35687"/>
                </a:lnTo>
                <a:lnTo>
                  <a:pt x="25908" y="37776"/>
                </a:lnTo>
                <a:close/>
              </a:path>
              <a:path w="825500" h="1313179">
                <a:moveTo>
                  <a:pt x="48006" y="57150"/>
                </a:moveTo>
                <a:lnTo>
                  <a:pt x="41014" y="45663"/>
                </a:lnTo>
                <a:lnTo>
                  <a:pt x="33746" y="41868"/>
                </a:lnTo>
                <a:lnTo>
                  <a:pt x="22327" y="49005"/>
                </a:lnTo>
                <a:lnTo>
                  <a:pt x="22561" y="56438"/>
                </a:lnTo>
                <a:lnTo>
                  <a:pt x="30480" y="68579"/>
                </a:lnTo>
                <a:lnTo>
                  <a:pt x="48006" y="57150"/>
                </a:lnTo>
                <a:close/>
              </a:path>
              <a:path w="825500" h="1313179">
                <a:moveTo>
                  <a:pt x="41014" y="45663"/>
                </a:moveTo>
                <a:lnTo>
                  <a:pt x="37338" y="39623"/>
                </a:lnTo>
                <a:lnTo>
                  <a:pt x="33746" y="41868"/>
                </a:lnTo>
                <a:lnTo>
                  <a:pt x="41014" y="45663"/>
                </a:lnTo>
                <a:close/>
              </a:path>
              <a:path w="825500" h="1313179">
                <a:moveTo>
                  <a:pt x="70104" y="92963"/>
                </a:moveTo>
                <a:lnTo>
                  <a:pt x="59436" y="75437"/>
                </a:lnTo>
                <a:lnTo>
                  <a:pt x="41148" y="86106"/>
                </a:lnTo>
                <a:lnTo>
                  <a:pt x="52578" y="104393"/>
                </a:lnTo>
                <a:lnTo>
                  <a:pt x="70104" y="92963"/>
                </a:lnTo>
                <a:close/>
              </a:path>
              <a:path w="825500" h="1313179">
                <a:moveTo>
                  <a:pt x="92202" y="128778"/>
                </a:moveTo>
                <a:lnTo>
                  <a:pt x="81534" y="110489"/>
                </a:lnTo>
                <a:lnTo>
                  <a:pt x="64008" y="121919"/>
                </a:lnTo>
                <a:lnTo>
                  <a:pt x="74676" y="139445"/>
                </a:lnTo>
                <a:lnTo>
                  <a:pt x="92202" y="128778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2388" y="5521452"/>
            <a:ext cx="1697989" cy="825500"/>
          </a:xfrm>
          <a:custGeom>
            <a:avLst/>
            <a:gdLst/>
            <a:ahLst/>
            <a:cxnLst/>
            <a:rect l="l" t="t" r="r" b="b"/>
            <a:pathLst>
              <a:path w="1697990" h="825500">
                <a:moveTo>
                  <a:pt x="27432" y="816102"/>
                </a:moveTo>
                <a:lnTo>
                  <a:pt x="19050" y="797052"/>
                </a:lnTo>
                <a:lnTo>
                  <a:pt x="0" y="806196"/>
                </a:lnTo>
                <a:lnTo>
                  <a:pt x="9144" y="825246"/>
                </a:lnTo>
                <a:lnTo>
                  <a:pt x="27432" y="816102"/>
                </a:lnTo>
                <a:close/>
              </a:path>
              <a:path w="1697990" h="825500">
                <a:moveTo>
                  <a:pt x="65532" y="798576"/>
                </a:moveTo>
                <a:lnTo>
                  <a:pt x="56388" y="779526"/>
                </a:lnTo>
                <a:lnTo>
                  <a:pt x="38100" y="788670"/>
                </a:lnTo>
                <a:lnTo>
                  <a:pt x="46482" y="806958"/>
                </a:lnTo>
                <a:lnTo>
                  <a:pt x="65532" y="798576"/>
                </a:lnTo>
                <a:close/>
              </a:path>
              <a:path w="1697990" h="825500">
                <a:moveTo>
                  <a:pt x="103632" y="780288"/>
                </a:moveTo>
                <a:lnTo>
                  <a:pt x="94488" y="761238"/>
                </a:lnTo>
                <a:lnTo>
                  <a:pt x="75438" y="770382"/>
                </a:lnTo>
                <a:lnTo>
                  <a:pt x="84582" y="789432"/>
                </a:lnTo>
                <a:lnTo>
                  <a:pt x="103632" y="780288"/>
                </a:lnTo>
                <a:close/>
              </a:path>
              <a:path w="1697990" h="825500">
                <a:moveTo>
                  <a:pt x="140970" y="762000"/>
                </a:moveTo>
                <a:lnTo>
                  <a:pt x="132588" y="742950"/>
                </a:lnTo>
                <a:lnTo>
                  <a:pt x="113538" y="752094"/>
                </a:lnTo>
                <a:lnTo>
                  <a:pt x="122682" y="771144"/>
                </a:lnTo>
                <a:lnTo>
                  <a:pt x="140970" y="762000"/>
                </a:lnTo>
                <a:close/>
              </a:path>
              <a:path w="1697990" h="825500">
                <a:moveTo>
                  <a:pt x="179070" y="744474"/>
                </a:moveTo>
                <a:lnTo>
                  <a:pt x="169926" y="725424"/>
                </a:lnTo>
                <a:lnTo>
                  <a:pt x="151638" y="734568"/>
                </a:lnTo>
                <a:lnTo>
                  <a:pt x="160020" y="753618"/>
                </a:lnTo>
                <a:lnTo>
                  <a:pt x="179070" y="744474"/>
                </a:lnTo>
                <a:close/>
              </a:path>
              <a:path w="1697990" h="825500">
                <a:moveTo>
                  <a:pt x="217170" y="726186"/>
                </a:moveTo>
                <a:lnTo>
                  <a:pt x="208026" y="707136"/>
                </a:lnTo>
                <a:lnTo>
                  <a:pt x="188976" y="716280"/>
                </a:lnTo>
                <a:lnTo>
                  <a:pt x="198120" y="735330"/>
                </a:lnTo>
                <a:lnTo>
                  <a:pt x="217170" y="726186"/>
                </a:lnTo>
                <a:close/>
              </a:path>
              <a:path w="1697990" h="825500">
                <a:moveTo>
                  <a:pt x="254508" y="707898"/>
                </a:moveTo>
                <a:lnTo>
                  <a:pt x="246126" y="689610"/>
                </a:lnTo>
                <a:lnTo>
                  <a:pt x="227076" y="697992"/>
                </a:lnTo>
                <a:lnTo>
                  <a:pt x="236220" y="717042"/>
                </a:lnTo>
                <a:lnTo>
                  <a:pt x="254508" y="707898"/>
                </a:lnTo>
                <a:close/>
              </a:path>
              <a:path w="1697990" h="825500">
                <a:moveTo>
                  <a:pt x="292608" y="690372"/>
                </a:moveTo>
                <a:lnTo>
                  <a:pt x="283464" y="671322"/>
                </a:lnTo>
                <a:lnTo>
                  <a:pt x="265176" y="680466"/>
                </a:lnTo>
                <a:lnTo>
                  <a:pt x="273558" y="699516"/>
                </a:lnTo>
                <a:lnTo>
                  <a:pt x="292608" y="690372"/>
                </a:lnTo>
                <a:close/>
              </a:path>
              <a:path w="1697990" h="825500">
                <a:moveTo>
                  <a:pt x="330708" y="672084"/>
                </a:moveTo>
                <a:lnTo>
                  <a:pt x="321564" y="653034"/>
                </a:lnTo>
                <a:lnTo>
                  <a:pt x="302514" y="662178"/>
                </a:lnTo>
                <a:lnTo>
                  <a:pt x="311658" y="681228"/>
                </a:lnTo>
                <a:lnTo>
                  <a:pt x="330708" y="672084"/>
                </a:lnTo>
                <a:close/>
              </a:path>
              <a:path w="1697990" h="825500">
                <a:moveTo>
                  <a:pt x="368046" y="654558"/>
                </a:moveTo>
                <a:lnTo>
                  <a:pt x="359664" y="635508"/>
                </a:lnTo>
                <a:lnTo>
                  <a:pt x="340614" y="644652"/>
                </a:lnTo>
                <a:lnTo>
                  <a:pt x="349758" y="662940"/>
                </a:lnTo>
                <a:lnTo>
                  <a:pt x="368046" y="654558"/>
                </a:lnTo>
                <a:close/>
              </a:path>
              <a:path w="1697990" h="825500">
                <a:moveTo>
                  <a:pt x="406146" y="636270"/>
                </a:moveTo>
                <a:lnTo>
                  <a:pt x="397002" y="617220"/>
                </a:lnTo>
                <a:lnTo>
                  <a:pt x="378714" y="626364"/>
                </a:lnTo>
                <a:lnTo>
                  <a:pt x="387096" y="645414"/>
                </a:lnTo>
                <a:lnTo>
                  <a:pt x="406146" y="636270"/>
                </a:lnTo>
                <a:close/>
              </a:path>
              <a:path w="1697990" h="825500">
                <a:moveTo>
                  <a:pt x="444246" y="617982"/>
                </a:moveTo>
                <a:lnTo>
                  <a:pt x="435102" y="598932"/>
                </a:lnTo>
                <a:lnTo>
                  <a:pt x="416052" y="608076"/>
                </a:lnTo>
                <a:lnTo>
                  <a:pt x="425196" y="627126"/>
                </a:lnTo>
                <a:lnTo>
                  <a:pt x="444246" y="617982"/>
                </a:lnTo>
                <a:close/>
              </a:path>
              <a:path w="1697990" h="825500">
                <a:moveTo>
                  <a:pt x="481584" y="600456"/>
                </a:moveTo>
                <a:lnTo>
                  <a:pt x="473202" y="581406"/>
                </a:lnTo>
                <a:lnTo>
                  <a:pt x="454152" y="590550"/>
                </a:lnTo>
                <a:lnTo>
                  <a:pt x="463296" y="609600"/>
                </a:lnTo>
                <a:lnTo>
                  <a:pt x="481584" y="600456"/>
                </a:lnTo>
                <a:close/>
              </a:path>
              <a:path w="1697990" h="825500">
                <a:moveTo>
                  <a:pt x="519684" y="582168"/>
                </a:moveTo>
                <a:lnTo>
                  <a:pt x="510540" y="563118"/>
                </a:lnTo>
                <a:lnTo>
                  <a:pt x="492252" y="572262"/>
                </a:lnTo>
                <a:lnTo>
                  <a:pt x="500634" y="591312"/>
                </a:lnTo>
                <a:lnTo>
                  <a:pt x="519684" y="582168"/>
                </a:lnTo>
                <a:close/>
              </a:path>
              <a:path w="1697990" h="825500">
                <a:moveTo>
                  <a:pt x="557784" y="563880"/>
                </a:moveTo>
                <a:lnTo>
                  <a:pt x="548640" y="545592"/>
                </a:lnTo>
                <a:lnTo>
                  <a:pt x="529590" y="553974"/>
                </a:lnTo>
                <a:lnTo>
                  <a:pt x="538734" y="573024"/>
                </a:lnTo>
                <a:lnTo>
                  <a:pt x="557784" y="563880"/>
                </a:lnTo>
                <a:close/>
              </a:path>
              <a:path w="1697990" h="825500">
                <a:moveTo>
                  <a:pt x="595122" y="546354"/>
                </a:moveTo>
                <a:lnTo>
                  <a:pt x="586740" y="527304"/>
                </a:lnTo>
                <a:lnTo>
                  <a:pt x="567690" y="536448"/>
                </a:lnTo>
                <a:lnTo>
                  <a:pt x="576834" y="555498"/>
                </a:lnTo>
                <a:lnTo>
                  <a:pt x="595122" y="546354"/>
                </a:lnTo>
                <a:close/>
              </a:path>
              <a:path w="1697990" h="825500">
                <a:moveTo>
                  <a:pt x="633222" y="528066"/>
                </a:moveTo>
                <a:lnTo>
                  <a:pt x="624078" y="509016"/>
                </a:lnTo>
                <a:lnTo>
                  <a:pt x="605790" y="518160"/>
                </a:lnTo>
                <a:lnTo>
                  <a:pt x="614172" y="537210"/>
                </a:lnTo>
                <a:lnTo>
                  <a:pt x="633222" y="528066"/>
                </a:lnTo>
                <a:close/>
              </a:path>
              <a:path w="1697990" h="825500">
                <a:moveTo>
                  <a:pt x="671322" y="510540"/>
                </a:moveTo>
                <a:lnTo>
                  <a:pt x="662178" y="491490"/>
                </a:lnTo>
                <a:lnTo>
                  <a:pt x="643128" y="500634"/>
                </a:lnTo>
                <a:lnTo>
                  <a:pt x="652272" y="518922"/>
                </a:lnTo>
                <a:lnTo>
                  <a:pt x="671322" y="510540"/>
                </a:lnTo>
                <a:close/>
              </a:path>
              <a:path w="1697990" h="825500">
                <a:moveTo>
                  <a:pt x="708660" y="492252"/>
                </a:moveTo>
                <a:lnTo>
                  <a:pt x="700278" y="473202"/>
                </a:lnTo>
                <a:lnTo>
                  <a:pt x="681228" y="482346"/>
                </a:lnTo>
                <a:lnTo>
                  <a:pt x="690372" y="501396"/>
                </a:lnTo>
                <a:lnTo>
                  <a:pt x="708660" y="492252"/>
                </a:lnTo>
                <a:close/>
              </a:path>
              <a:path w="1697990" h="825500">
                <a:moveTo>
                  <a:pt x="746760" y="473964"/>
                </a:moveTo>
                <a:lnTo>
                  <a:pt x="737616" y="454914"/>
                </a:lnTo>
                <a:lnTo>
                  <a:pt x="719328" y="464058"/>
                </a:lnTo>
                <a:lnTo>
                  <a:pt x="727710" y="483108"/>
                </a:lnTo>
                <a:lnTo>
                  <a:pt x="746760" y="473964"/>
                </a:lnTo>
                <a:close/>
              </a:path>
              <a:path w="1697990" h="825500">
                <a:moveTo>
                  <a:pt x="784860" y="456438"/>
                </a:moveTo>
                <a:lnTo>
                  <a:pt x="775716" y="437388"/>
                </a:lnTo>
                <a:lnTo>
                  <a:pt x="756666" y="446532"/>
                </a:lnTo>
                <a:lnTo>
                  <a:pt x="765810" y="464820"/>
                </a:lnTo>
                <a:lnTo>
                  <a:pt x="784860" y="456438"/>
                </a:lnTo>
                <a:close/>
              </a:path>
              <a:path w="1697990" h="825500">
                <a:moveTo>
                  <a:pt x="822960" y="438150"/>
                </a:moveTo>
                <a:lnTo>
                  <a:pt x="813816" y="419100"/>
                </a:lnTo>
                <a:lnTo>
                  <a:pt x="794766" y="428244"/>
                </a:lnTo>
                <a:lnTo>
                  <a:pt x="803910" y="447294"/>
                </a:lnTo>
                <a:lnTo>
                  <a:pt x="822960" y="438150"/>
                </a:lnTo>
                <a:close/>
              </a:path>
              <a:path w="1697990" h="825500">
                <a:moveTo>
                  <a:pt x="860298" y="419862"/>
                </a:moveTo>
                <a:lnTo>
                  <a:pt x="851154" y="401574"/>
                </a:lnTo>
                <a:lnTo>
                  <a:pt x="832866" y="409956"/>
                </a:lnTo>
                <a:lnTo>
                  <a:pt x="841248" y="429006"/>
                </a:lnTo>
                <a:lnTo>
                  <a:pt x="860298" y="419862"/>
                </a:lnTo>
                <a:close/>
              </a:path>
              <a:path w="1697990" h="825500">
                <a:moveTo>
                  <a:pt x="898398" y="402336"/>
                </a:moveTo>
                <a:lnTo>
                  <a:pt x="889254" y="383286"/>
                </a:lnTo>
                <a:lnTo>
                  <a:pt x="870204" y="392430"/>
                </a:lnTo>
                <a:lnTo>
                  <a:pt x="879348" y="411480"/>
                </a:lnTo>
                <a:lnTo>
                  <a:pt x="898398" y="402336"/>
                </a:lnTo>
                <a:close/>
              </a:path>
              <a:path w="1697990" h="825500">
                <a:moveTo>
                  <a:pt x="936498" y="384048"/>
                </a:moveTo>
                <a:lnTo>
                  <a:pt x="927354" y="364998"/>
                </a:lnTo>
                <a:lnTo>
                  <a:pt x="908304" y="374142"/>
                </a:lnTo>
                <a:lnTo>
                  <a:pt x="917448" y="393192"/>
                </a:lnTo>
                <a:lnTo>
                  <a:pt x="936498" y="384048"/>
                </a:lnTo>
                <a:close/>
              </a:path>
              <a:path w="1697990" h="825500">
                <a:moveTo>
                  <a:pt x="973836" y="366522"/>
                </a:moveTo>
                <a:lnTo>
                  <a:pt x="964692" y="347472"/>
                </a:lnTo>
                <a:lnTo>
                  <a:pt x="946404" y="356616"/>
                </a:lnTo>
                <a:lnTo>
                  <a:pt x="954786" y="374904"/>
                </a:lnTo>
                <a:lnTo>
                  <a:pt x="973836" y="366522"/>
                </a:lnTo>
                <a:close/>
              </a:path>
              <a:path w="1697990" h="825500">
                <a:moveTo>
                  <a:pt x="1011936" y="348234"/>
                </a:moveTo>
                <a:lnTo>
                  <a:pt x="1002792" y="329184"/>
                </a:lnTo>
                <a:lnTo>
                  <a:pt x="983742" y="338328"/>
                </a:lnTo>
                <a:lnTo>
                  <a:pt x="992886" y="357378"/>
                </a:lnTo>
                <a:lnTo>
                  <a:pt x="1011936" y="348234"/>
                </a:lnTo>
                <a:close/>
              </a:path>
              <a:path w="1697990" h="825500">
                <a:moveTo>
                  <a:pt x="1050036" y="329946"/>
                </a:moveTo>
                <a:lnTo>
                  <a:pt x="1040892" y="310896"/>
                </a:lnTo>
                <a:lnTo>
                  <a:pt x="1021842" y="320040"/>
                </a:lnTo>
                <a:lnTo>
                  <a:pt x="1030986" y="339090"/>
                </a:lnTo>
                <a:lnTo>
                  <a:pt x="1050036" y="329946"/>
                </a:lnTo>
                <a:close/>
              </a:path>
              <a:path w="1697990" h="825500">
                <a:moveTo>
                  <a:pt x="1087374" y="312420"/>
                </a:moveTo>
                <a:lnTo>
                  <a:pt x="1078230" y="293370"/>
                </a:lnTo>
                <a:lnTo>
                  <a:pt x="1059942" y="302514"/>
                </a:lnTo>
                <a:lnTo>
                  <a:pt x="1068324" y="320802"/>
                </a:lnTo>
                <a:lnTo>
                  <a:pt x="1087374" y="312420"/>
                </a:lnTo>
                <a:close/>
              </a:path>
              <a:path w="1697990" h="825500">
                <a:moveTo>
                  <a:pt x="1125474" y="294132"/>
                </a:moveTo>
                <a:lnTo>
                  <a:pt x="1116330" y="275082"/>
                </a:lnTo>
                <a:lnTo>
                  <a:pt x="1097280" y="284226"/>
                </a:lnTo>
                <a:lnTo>
                  <a:pt x="1106424" y="303276"/>
                </a:lnTo>
                <a:lnTo>
                  <a:pt x="1125474" y="294132"/>
                </a:lnTo>
                <a:close/>
              </a:path>
              <a:path w="1697990" h="825500">
                <a:moveTo>
                  <a:pt x="1163574" y="275844"/>
                </a:moveTo>
                <a:lnTo>
                  <a:pt x="1154430" y="257556"/>
                </a:lnTo>
                <a:lnTo>
                  <a:pt x="1135380" y="265938"/>
                </a:lnTo>
                <a:lnTo>
                  <a:pt x="1144524" y="284988"/>
                </a:lnTo>
                <a:lnTo>
                  <a:pt x="1163574" y="275844"/>
                </a:lnTo>
                <a:close/>
              </a:path>
              <a:path w="1697990" h="825500">
                <a:moveTo>
                  <a:pt x="1200912" y="258318"/>
                </a:moveTo>
                <a:lnTo>
                  <a:pt x="1191768" y="239268"/>
                </a:lnTo>
                <a:lnTo>
                  <a:pt x="1173480" y="248412"/>
                </a:lnTo>
                <a:lnTo>
                  <a:pt x="1181862" y="267462"/>
                </a:lnTo>
                <a:lnTo>
                  <a:pt x="1200912" y="258318"/>
                </a:lnTo>
                <a:close/>
              </a:path>
              <a:path w="1697990" h="825500">
                <a:moveTo>
                  <a:pt x="1239012" y="240030"/>
                </a:moveTo>
                <a:lnTo>
                  <a:pt x="1229868" y="220980"/>
                </a:lnTo>
                <a:lnTo>
                  <a:pt x="1210818" y="230124"/>
                </a:lnTo>
                <a:lnTo>
                  <a:pt x="1219962" y="249174"/>
                </a:lnTo>
                <a:lnTo>
                  <a:pt x="1239012" y="240030"/>
                </a:lnTo>
                <a:close/>
              </a:path>
              <a:path w="1697990" h="825500">
                <a:moveTo>
                  <a:pt x="1277112" y="222504"/>
                </a:moveTo>
                <a:lnTo>
                  <a:pt x="1267968" y="203454"/>
                </a:lnTo>
                <a:lnTo>
                  <a:pt x="1248918" y="212598"/>
                </a:lnTo>
                <a:lnTo>
                  <a:pt x="1258062" y="230886"/>
                </a:lnTo>
                <a:lnTo>
                  <a:pt x="1277112" y="222504"/>
                </a:lnTo>
                <a:close/>
              </a:path>
              <a:path w="1697990" h="825500">
                <a:moveTo>
                  <a:pt x="1314450" y="204216"/>
                </a:moveTo>
                <a:lnTo>
                  <a:pt x="1305306" y="185166"/>
                </a:lnTo>
                <a:lnTo>
                  <a:pt x="1287018" y="194310"/>
                </a:lnTo>
                <a:lnTo>
                  <a:pt x="1295400" y="213360"/>
                </a:lnTo>
                <a:lnTo>
                  <a:pt x="1314450" y="204216"/>
                </a:lnTo>
                <a:close/>
              </a:path>
              <a:path w="1697990" h="825500">
                <a:moveTo>
                  <a:pt x="1352550" y="185928"/>
                </a:moveTo>
                <a:lnTo>
                  <a:pt x="1343406" y="166878"/>
                </a:lnTo>
                <a:lnTo>
                  <a:pt x="1324356" y="176022"/>
                </a:lnTo>
                <a:lnTo>
                  <a:pt x="1333500" y="195072"/>
                </a:lnTo>
                <a:lnTo>
                  <a:pt x="1352550" y="185928"/>
                </a:lnTo>
                <a:close/>
              </a:path>
              <a:path w="1697990" h="825500">
                <a:moveTo>
                  <a:pt x="1390650" y="168402"/>
                </a:moveTo>
                <a:lnTo>
                  <a:pt x="1381506" y="149352"/>
                </a:lnTo>
                <a:lnTo>
                  <a:pt x="1362456" y="158496"/>
                </a:lnTo>
                <a:lnTo>
                  <a:pt x="1371600" y="176784"/>
                </a:lnTo>
                <a:lnTo>
                  <a:pt x="1390650" y="168402"/>
                </a:lnTo>
                <a:close/>
              </a:path>
              <a:path w="1697990" h="825500">
                <a:moveTo>
                  <a:pt x="1427988" y="150114"/>
                </a:moveTo>
                <a:lnTo>
                  <a:pt x="1418844" y="131064"/>
                </a:lnTo>
                <a:lnTo>
                  <a:pt x="1400556" y="140208"/>
                </a:lnTo>
                <a:lnTo>
                  <a:pt x="1408938" y="159258"/>
                </a:lnTo>
                <a:lnTo>
                  <a:pt x="1427988" y="150114"/>
                </a:lnTo>
                <a:close/>
              </a:path>
              <a:path w="1697990" h="825500">
                <a:moveTo>
                  <a:pt x="1466088" y="131826"/>
                </a:moveTo>
                <a:lnTo>
                  <a:pt x="1456944" y="113538"/>
                </a:lnTo>
                <a:lnTo>
                  <a:pt x="1437894" y="121920"/>
                </a:lnTo>
                <a:lnTo>
                  <a:pt x="1447038" y="140970"/>
                </a:lnTo>
                <a:lnTo>
                  <a:pt x="1466088" y="131826"/>
                </a:lnTo>
                <a:close/>
              </a:path>
              <a:path w="1697990" h="825500">
                <a:moveTo>
                  <a:pt x="1504188" y="114300"/>
                </a:moveTo>
                <a:lnTo>
                  <a:pt x="1495044" y="95250"/>
                </a:lnTo>
                <a:lnTo>
                  <a:pt x="1475994" y="104394"/>
                </a:lnTo>
                <a:lnTo>
                  <a:pt x="1485138" y="123444"/>
                </a:lnTo>
                <a:lnTo>
                  <a:pt x="1504188" y="114300"/>
                </a:lnTo>
                <a:close/>
              </a:path>
              <a:path w="1697990" h="825500">
                <a:moveTo>
                  <a:pt x="1541526" y="96012"/>
                </a:moveTo>
                <a:lnTo>
                  <a:pt x="1532382" y="76962"/>
                </a:lnTo>
                <a:lnTo>
                  <a:pt x="1514094" y="86106"/>
                </a:lnTo>
                <a:lnTo>
                  <a:pt x="1522476" y="105156"/>
                </a:lnTo>
                <a:lnTo>
                  <a:pt x="1541526" y="96012"/>
                </a:lnTo>
                <a:close/>
              </a:path>
              <a:path w="1697990" h="825500">
                <a:moveTo>
                  <a:pt x="1579626" y="78486"/>
                </a:moveTo>
                <a:lnTo>
                  <a:pt x="1570482" y="59436"/>
                </a:lnTo>
                <a:lnTo>
                  <a:pt x="1551432" y="68580"/>
                </a:lnTo>
                <a:lnTo>
                  <a:pt x="1560576" y="86868"/>
                </a:lnTo>
                <a:lnTo>
                  <a:pt x="1579626" y="78486"/>
                </a:lnTo>
                <a:close/>
              </a:path>
              <a:path w="1697990" h="825500">
                <a:moveTo>
                  <a:pt x="1697736" y="10668"/>
                </a:moveTo>
                <a:lnTo>
                  <a:pt x="1582674" y="762"/>
                </a:lnTo>
                <a:lnTo>
                  <a:pt x="1577340" y="0"/>
                </a:lnTo>
                <a:lnTo>
                  <a:pt x="1572006" y="4571"/>
                </a:lnTo>
                <a:lnTo>
                  <a:pt x="1572006" y="10668"/>
                </a:lnTo>
                <a:lnTo>
                  <a:pt x="1571244" y="16002"/>
                </a:lnTo>
                <a:lnTo>
                  <a:pt x="1575816" y="21336"/>
                </a:lnTo>
                <a:lnTo>
                  <a:pt x="1581150" y="21336"/>
                </a:lnTo>
                <a:lnTo>
                  <a:pt x="1638954" y="26342"/>
                </a:lnTo>
                <a:lnTo>
                  <a:pt x="1645920" y="22860"/>
                </a:lnTo>
                <a:lnTo>
                  <a:pt x="1647966" y="27123"/>
                </a:lnTo>
                <a:lnTo>
                  <a:pt x="1660373" y="28197"/>
                </a:lnTo>
                <a:lnTo>
                  <a:pt x="1664970" y="21494"/>
                </a:lnTo>
                <a:lnTo>
                  <a:pt x="1664970" y="14478"/>
                </a:lnTo>
                <a:lnTo>
                  <a:pt x="1674114" y="9906"/>
                </a:lnTo>
                <a:lnTo>
                  <a:pt x="1683258" y="28956"/>
                </a:lnTo>
                <a:lnTo>
                  <a:pt x="1683258" y="31788"/>
                </a:lnTo>
                <a:lnTo>
                  <a:pt x="1697736" y="10668"/>
                </a:lnTo>
                <a:close/>
              </a:path>
              <a:path w="1697990" h="825500">
                <a:moveTo>
                  <a:pt x="1617726" y="60198"/>
                </a:moveTo>
                <a:lnTo>
                  <a:pt x="1608582" y="41148"/>
                </a:lnTo>
                <a:lnTo>
                  <a:pt x="1589532" y="50292"/>
                </a:lnTo>
                <a:lnTo>
                  <a:pt x="1598676" y="69342"/>
                </a:lnTo>
                <a:lnTo>
                  <a:pt x="1617726" y="60198"/>
                </a:lnTo>
                <a:close/>
              </a:path>
              <a:path w="1697990" h="825500">
                <a:moveTo>
                  <a:pt x="1655064" y="72918"/>
                </a:moveTo>
                <a:lnTo>
                  <a:pt x="1655064" y="41910"/>
                </a:lnTo>
                <a:lnTo>
                  <a:pt x="1648962" y="44838"/>
                </a:lnTo>
                <a:lnTo>
                  <a:pt x="1615440" y="93726"/>
                </a:lnTo>
                <a:lnTo>
                  <a:pt x="1612392" y="98298"/>
                </a:lnTo>
                <a:lnTo>
                  <a:pt x="1613154" y="105156"/>
                </a:lnTo>
                <a:lnTo>
                  <a:pt x="1618488" y="108204"/>
                </a:lnTo>
                <a:lnTo>
                  <a:pt x="1623060" y="111252"/>
                </a:lnTo>
                <a:lnTo>
                  <a:pt x="1629156" y="110490"/>
                </a:lnTo>
                <a:lnTo>
                  <a:pt x="1632966" y="105156"/>
                </a:lnTo>
                <a:lnTo>
                  <a:pt x="1655064" y="72918"/>
                </a:lnTo>
                <a:close/>
              </a:path>
              <a:path w="1697990" h="825500">
                <a:moveTo>
                  <a:pt x="1653378" y="38398"/>
                </a:moveTo>
                <a:lnTo>
                  <a:pt x="1647966" y="27123"/>
                </a:lnTo>
                <a:lnTo>
                  <a:pt x="1638954" y="26342"/>
                </a:lnTo>
                <a:lnTo>
                  <a:pt x="1627632" y="32004"/>
                </a:lnTo>
                <a:lnTo>
                  <a:pt x="1636014" y="51054"/>
                </a:lnTo>
                <a:lnTo>
                  <a:pt x="1648962" y="44838"/>
                </a:lnTo>
                <a:lnTo>
                  <a:pt x="1653378" y="38398"/>
                </a:lnTo>
                <a:close/>
              </a:path>
              <a:path w="1697990" h="825500">
                <a:moveTo>
                  <a:pt x="1647966" y="27123"/>
                </a:moveTo>
                <a:lnTo>
                  <a:pt x="1645920" y="22860"/>
                </a:lnTo>
                <a:lnTo>
                  <a:pt x="1638954" y="26342"/>
                </a:lnTo>
                <a:lnTo>
                  <a:pt x="1647966" y="27123"/>
                </a:lnTo>
                <a:close/>
              </a:path>
              <a:path w="1697990" h="825500">
                <a:moveTo>
                  <a:pt x="1655064" y="41910"/>
                </a:moveTo>
                <a:lnTo>
                  <a:pt x="1653378" y="38398"/>
                </a:lnTo>
                <a:lnTo>
                  <a:pt x="1648962" y="44838"/>
                </a:lnTo>
                <a:lnTo>
                  <a:pt x="1655064" y="41910"/>
                </a:lnTo>
                <a:close/>
              </a:path>
              <a:path w="1697990" h="825500">
                <a:moveTo>
                  <a:pt x="1683258" y="31788"/>
                </a:moveTo>
                <a:lnTo>
                  <a:pt x="1683258" y="28956"/>
                </a:lnTo>
                <a:lnTo>
                  <a:pt x="1674114" y="32766"/>
                </a:lnTo>
                <a:lnTo>
                  <a:pt x="1672348" y="29235"/>
                </a:lnTo>
                <a:lnTo>
                  <a:pt x="1660373" y="28197"/>
                </a:lnTo>
                <a:lnTo>
                  <a:pt x="1653378" y="38398"/>
                </a:lnTo>
                <a:lnTo>
                  <a:pt x="1655064" y="41910"/>
                </a:lnTo>
                <a:lnTo>
                  <a:pt x="1655064" y="72918"/>
                </a:lnTo>
                <a:lnTo>
                  <a:pt x="1683258" y="31788"/>
                </a:lnTo>
                <a:close/>
              </a:path>
              <a:path w="1697990" h="825500">
                <a:moveTo>
                  <a:pt x="1672348" y="29235"/>
                </a:moveTo>
                <a:lnTo>
                  <a:pt x="1666998" y="18535"/>
                </a:lnTo>
                <a:lnTo>
                  <a:pt x="1660373" y="28197"/>
                </a:lnTo>
                <a:lnTo>
                  <a:pt x="1672348" y="29235"/>
                </a:lnTo>
                <a:close/>
              </a:path>
              <a:path w="1697990" h="825500">
                <a:moveTo>
                  <a:pt x="1683258" y="28956"/>
                </a:moveTo>
                <a:lnTo>
                  <a:pt x="1674114" y="9906"/>
                </a:lnTo>
                <a:lnTo>
                  <a:pt x="1664970" y="14478"/>
                </a:lnTo>
                <a:lnTo>
                  <a:pt x="1666998" y="18535"/>
                </a:lnTo>
                <a:lnTo>
                  <a:pt x="1670304" y="13716"/>
                </a:lnTo>
                <a:lnTo>
                  <a:pt x="1677924" y="29718"/>
                </a:lnTo>
                <a:lnTo>
                  <a:pt x="1677924" y="31178"/>
                </a:lnTo>
                <a:lnTo>
                  <a:pt x="1683258" y="28956"/>
                </a:lnTo>
                <a:close/>
              </a:path>
              <a:path w="1697990" h="825500">
                <a:moveTo>
                  <a:pt x="1666998" y="18535"/>
                </a:moveTo>
                <a:lnTo>
                  <a:pt x="1664970" y="14478"/>
                </a:lnTo>
                <a:lnTo>
                  <a:pt x="1664970" y="21494"/>
                </a:lnTo>
                <a:lnTo>
                  <a:pt x="1666998" y="18535"/>
                </a:lnTo>
                <a:close/>
              </a:path>
              <a:path w="1697990" h="825500">
                <a:moveTo>
                  <a:pt x="1677924" y="29718"/>
                </a:moveTo>
                <a:lnTo>
                  <a:pt x="1670304" y="13716"/>
                </a:lnTo>
                <a:lnTo>
                  <a:pt x="1666998" y="18535"/>
                </a:lnTo>
                <a:lnTo>
                  <a:pt x="1672348" y="29235"/>
                </a:lnTo>
                <a:lnTo>
                  <a:pt x="1677924" y="29718"/>
                </a:lnTo>
                <a:close/>
              </a:path>
              <a:path w="1697990" h="825500">
                <a:moveTo>
                  <a:pt x="1677924" y="31178"/>
                </a:moveTo>
                <a:lnTo>
                  <a:pt x="1677924" y="29718"/>
                </a:lnTo>
                <a:lnTo>
                  <a:pt x="1672348" y="29235"/>
                </a:lnTo>
                <a:lnTo>
                  <a:pt x="1674114" y="32766"/>
                </a:lnTo>
                <a:lnTo>
                  <a:pt x="1677924" y="31178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04694" y="5511546"/>
            <a:ext cx="2132965" cy="835660"/>
          </a:xfrm>
          <a:custGeom>
            <a:avLst/>
            <a:gdLst/>
            <a:ahLst/>
            <a:cxnLst/>
            <a:rect l="l" t="t" r="r" b="b"/>
            <a:pathLst>
              <a:path w="2132965" h="835660">
                <a:moveTo>
                  <a:pt x="2132838" y="816101"/>
                </a:moveTo>
                <a:lnTo>
                  <a:pt x="2113026" y="808481"/>
                </a:lnTo>
                <a:lnTo>
                  <a:pt x="2105406" y="828293"/>
                </a:lnTo>
                <a:lnTo>
                  <a:pt x="2125218" y="835151"/>
                </a:lnTo>
                <a:lnTo>
                  <a:pt x="2132838" y="816101"/>
                </a:lnTo>
                <a:close/>
              </a:path>
              <a:path w="2132965" h="835660">
                <a:moveTo>
                  <a:pt x="2093214" y="800861"/>
                </a:moveTo>
                <a:lnTo>
                  <a:pt x="2073402" y="794003"/>
                </a:lnTo>
                <a:lnTo>
                  <a:pt x="2066544" y="813054"/>
                </a:lnTo>
                <a:lnTo>
                  <a:pt x="2085594" y="820673"/>
                </a:lnTo>
                <a:lnTo>
                  <a:pt x="2093214" y="800861"/>
                </a:lnTo>
                <a:close/>
              </a:path>
              <a:path w="2132965" h="835660">
                <a:moveTo>
                  <a:pt x="2054352" y="786383"/>
                </a:moveTo>
                <a:lnTo>
                  <a:pt x="2034540" y="778763"/>
                </a:lnTo>
                <a:lnTo>
                  <a:pt x="2026920" y="798575"/>
                </a:lnTo>
                <a:lnTo>
                  <a:pt x="2046732" y="806195"/>
                </a:lnTo>
                <a:lnTo>
                  <a:pt x="2054352" y="786383"/>
                </a:lnTo>
                <a:close/>
              </a:path>
              <a:path w="2132965" h="835660">
                <a:moveTo>
                  <a:pt x="2014728" y="771143"/>
                </a:moveTo>
                <a:lnTo>
                  <a:pt x="1995678" y="764285"/>
                </a:lnTo>
                <a:lnTo>
                  <a:pt x="1988058" y="783335"/>
                </a:lnTo>
                <a:lnTo>
                  <a:pt x="2007870" y="790955"/>
                </a:lnTo>
                <a:lnTo>
                  <a:pt x="2014728" y="771143"/>
                </a:lnTo>
                <a:close/>
              </a:path>
              <a:path w="2132965" h="835660">
                <a:moveTo>
                  <a:pt x="1975866" y="756665"/>
                </a:moveTo>
                <a:lnTo>
                  <a:pt x="1956054" y="749045"/>
                </a:lnTo>
                <a:lnTo>
                  <a:pt x="1948434" y="768857"/>
                </a:lnTo>
                <a:lnTo>
                  <a:pt x="1968246" y="776477"/>
                </a:lnTo>
                <a:lnTo>
                  <a:pt x="1975866" y="756665"/>
                </a:lnTo>
                <a:close/>
              </a:path>
              <a:path w="2132965" h="835660">
                <a:moveTo>
                  <a:pt x="1936242" y="741426"/>
                </a:moveTo>
                <a:lnTo>
                  <a:pt x="1917192" y="734567"/>
                </a:lnTo>
                <a:lnTo>
                  <a:pt x="1909572" y="753617"/>
                </a:lnTo>
                <a:lnTo>
                  <a:pt x="1929384" y="761237"/>
                </a:lnTo>
                <a:lnTo>
                  <a:pt x="1936242" y="741426"/>
                </a:lnTo>
                <a:close/>
              </a:path>
              <a:path w="2132965" h="835660">
                <a:moveTo>
                  <a:pt x="1897380" y="726947"/>
                </a:moveTo>
                <a:lnTo>
                  <a:pt x="1877568" y="719327"/>
                </a:lnTo>
                <a:lnTo>
                  <a:pt x="1869948" y="739139"/>
                </a:lnTo>
                <a:lnTo>
                  <a:pt x="1889760" y="746759"/>
                </a:lnTo>
                <a:lnTo>
                  <a:pt x="1897380" y="726947"/>
                </a:lnTo>
                <a:close/>
              </a:path>
              <a:path w="2132965" h="835660">
                <a:moveTo>
                  <a:pt x="1858518" y="711707"/>
                </a:moveTo>
                <a:lnTo>
                  <a:pt x="1838706" y="704849"/>
                </a:lnTo>
                <a:lnTo>
                  <a:pt x="1831086" y="723899"/>
                </a:lnTo>
                <a:lnTo>
                  <a:pt x="1850898" y="731519"/>
                </a:lnTo>
                <a:lnTo>
                  <a:pt x="1858518" y="711707"/>
                </a:lnTo>
                <a:close/>
              </a:path>
              <a:path w="2132965" h="835660">
                <a:moveTo>
                  <a:pt x="1818894" y="697229"/>
                </a:moveTo>
                <a:lnTo>
                  <a:pt x="1799082" y="689609"/>
                </a:lnTo>
                <a:lnTo>
                  <a:pt x="1792224" y="709421"/>
                </a:lnTo>
                <a:lnTo>
                  <a:pt x="1811274" y="717041"/>
                </a:lnTo>
                <a:lnTo>
                  <a:pt x="1818894" y="697229"/>
                </a:lnTo>
                <a:close/>
              </a:path>
              <a:path w="2132965" h="835660">
                <a:moveTo>
                  <a:pt x="1780032" y="682751"/>
                </a:moveTo>
                <a:lnTo>
                  <a:pt x="1760220" y="675132"/>
                </a:lnTo>
                <a:lnTo>
                  <a:pt x="1752600" y="694943"/>
                </a:lnTo>
                <a:lnTo>
                  <a:pt x="1772412" y="701801"/>
                </a:lnTo>
                <a:lnTo>
                  <a:pt x="1780032" y="682751"/>
                </a:lnTo>
                <a:close/>
              </a:path>
              <a:path w="2132965" h="835660">
                <a:moveTo>
                  <a:pt x="1740408" y="667511"/>
                </a:moveTo>
                <a:lnTo>
                  <a:pt x="1720596" y="659891"/>
                </a:lnTo>
                <a:lnTo>
                  <a:pt x="1713738" y="679704"/>
                </a:lnTo>
                <a:lnTo>
                  <a:pt x="1732788" y="687323"/>
                </a:lnTo>
                <a:lnTo>
                  <a:pt x="1740408" y="667511"/>
                </a:lnTo>
                <a:close/>
              </a:path>
              <a:path w="2132965" h="835660">
                <a:moveTo>
                  <a:pt x="1701546" y="653033"/>
                </a:moveTo>
                <a:lnTo>
                  <a:pt x="1681734" y="645413"/>
                </a:lnTo>
                <a:lnTo>
                  <a:pt x="1674114" y="665226"/>
                </a:lnTo>
                <a:lnTo>
                  <a:pt x="1693926" y="672083"/>
                </a:lnTo>
                <a:lnTo>
                  <a:pt x="1701546" y="653033"/>
                </a:lnTo>
                <a:close/>
              </a:path>
              <a:path w="2132965" h="835660">
                <a:moveTo>
                  <a:pt x="1661922" y="637793"/>
                </a:moveTo>
                <a:lnTo>
                  <a:pt x="1642872" y="630173"/>
                </a:lnTo>
                <a:lnTo>
                  <a:pt x="1635252" y="649985"/>
                </a:lnTo>
                <a:lnTo>
                  <a:pt x="1655064" y="657605"/>
                </a:lnTo>
                <a:lnTo>
                  <a:pt x="1661922" y="637793"/>
                </a:lnTo>
                <a:close/>
              </a:path>
              <a:path w="2132965" h="835660">
                <a:moveTo>
                  <a:pt x="1623060" y="623316"/>
                </a:moveTo>
                <a:lnTo>
                  <a:pt x="1603248" y="615695"/>
                </a:lnTo>
                <a:lnTo>
                  <a:pt x="1595628" y="635507"/>
                </a:lnTo>
                <a:lnTo>
                  <a:pt x="1615440" y="642365"/>
                </a:lnTo>
                <a:lnTo>
                  <a:pt x="1623060" y="623316"/>
                </a:lnTo>
                <a:close/>
              </a:path>
              <a:path w="2132965" h="835660">
                <a:moveTo>
                  <a:pt x="1583436" y="608076"/>
                </a:moveTo>
                <a:lnTo>
                  <a:pt x="1564386" y="601217"/>
                </a:lnTo>
                <a:lnTo>
                  <a:pt x="1556766" y="620267"/>
                </a:lnTo>
                <a:lnTo>
                  <a:pt x="1576578" y="627888"/>
                </a:lnTo>
                <a:lnTo>
                  <a:pt x="1583436" y="608076"/>
                </a:lnTo>
                <a:close/>
              </a:path>
              <a:path w="2132965" h="835660">
                <a:moveTo>
                  <a:pt x="1544574" y="593597"/>
                </a:moveTo>
                <a:lnTo>
                  <a:pt x="1524762" y="585977"/>
                </a:lnTo>
                <a:lnTo>
                  <a:pt x="1517904" y="605790"/>
                </a:lnTo>
                <a:lnTo>
                  <a:pt x="1536954" y="613410"/>
                </a:lnTo>
                <a:lnTo>
                  <a:pt x="1544574" y="593597"/>
                </a:lnTo>
                <a:close/>
              </a:path>
              <a:path w="2132965" h="835660">
                <a:moveTo>
                  <a:pt x="1505712" y="578357"/>
                </a:moveTo>
                <a:lnTo>
                  <a:pt x="1485900" y="571499"/>
                </a:lnTo>
                <a:lnTo>
                  <a:pt x="1478280" y="590549"/>
                </a:lnTo>
                <a:lnTo>
                  <a:pt x="1498092" y="598169"/>
                </a:lnTo>
                <a:lnTo>
                  <a:pt x="1505712" y="578357"/>
                </a:lnTo>
                <a:close/>
              </a:path>
              <a:path w="2132965" h="835660">
                <a:moveTo>
                  <a:pt x="1466088" y="563879"/>
                </a:moveTo>
                <a:lnTo>
                  <a:pt x="1446276" y="556260"/>
                </a:lnTo>
                <a:lnTo>
                  <a:pt x="1439418" y="576072"/>
                </a:lnTo>
                <a:lnTo>
                  <a:pt x="1458468" y="583691"/>
                </a:lnTo>
                <a:lnTo>
                  <a:pt x="1466088" y="563879"/>
                </a:lnTo>
                <a:close/>
              </a:path>
              <a:path w="2132965" h="835660">
                <a:moveTo>
                  <a:pt x="1427226" y="548640"/>
                </a:moveTo>
                <a:lnTo>
                  <a:pt x="1407414" y="541782"/>
                </a:lnTo>
                <a:lnTo>
                  <a:pt x="1399794" y="560832"/>
                </a:lnTo>
                <a:lnTo>
                  <a:pt x="1419606" y="568451"/>
                </a:lnTo>
                <a:lnTo>
                  <a:pt x="1427226" y="548640"/>
                </a:lnTo>
                <a:close/>
              </a:path>
              <a:path w="2132965" h="835660">
                <a:moveTo>
                  <a:pt x="1387602" y="534161"/>
                </a:moveTo>
                <a:lnTo>
                  <a:pt x="1367790" y="526541"/>
                </a:lnTo>
                <a:lnTo>
                  <a:pt x="1360932" y="546354"/>
                </a:lnTo>
                <a:lnTo>
                  <a:pt x="1379982" y="553973"/>
                </a:lnTo>
                <a:lnTo>
                  <a:pt x="1387602" y="534161"/>
                </a:lnTo>
                <a:close/>
              </a:path>
              <a:path w="2132965" h="835660">
                <a:moveTo>
                  <a:pt x="1348740" y="518922"/>
                </a:moveTo>
                <a:lnTo>
                  <a:pt x="1328928" y="512063"/>
                </a:lnTo>
                <a:lnTo>
                  <a:pt x="1321308" y="531113"/>
                </a:lnTo>
                <a:lnTo>
                  <a:pt x="1341120" y="538733"/>
                </a:lnTo>
                <a:lnTo>
                  <a:pt x="1348740" y="518922"/>
                </a:lnTo>
                <a:close/>
              </a:path>
              <a:path w="2132965" h="835660">
                <a:moveTo>
                  <a:pt x="1309116" y="504444"/>
                </a:moveTo>
                <a:lnTo>
                  <a:pt x="1290066" y="496823"/>
                </a:lnTo>
                <a:lnTo>
                  <a:pt x="1282446" y="516635"/>
                </a:lnTo>
                <a:lnTo>
                  <a:pt x="1302258" y="524255"/>
                </a:lnTo>
                <a:lnTo>
                  <a:pt x="1309116" y="504444"/>
                </a:lnTo>
                <a:close/>
              </a:path>
              <a:path w="2132965" h="835660">
                <a:moveTo>
                  <a:pt x="1270254" y="489966"/>
                </a:moveTo>
                <a:lnTo>
                  <a:pt x="1250442" y="482345"/>
                </a:lnTo>
                <a:lnTo>
                  <a:pt x="1242822" y="502157"/>
                </a:lnTo>
                <a:lnTo>
                  <a:pt x="1262634" y="509016"/>
                </a:lnTo>
                <a:lnTo>
                  <a:pt x="1270254" y="489966"/>
                </a:lnTo>
                <a:close/>
              </a:path>
              <a:path w="2132965" h="835660">
                <a:moveTo>
                  <a:pt x="1230630" y="474725"/>
                </a:moveTo>
                <a:lnTo>
                  <a:pt x="1211580" y="467105"/>
                </a:lnTo>
                <a:lnTo>
                  <a:pt x="1203960" y="486917"/>
                </a:lnTo>
                <a:lnTo>
                  <a:pt x="1223772" y="494538"/>
                </a:lnTo>
                <a:lnTo>
                  <a:pt x="1230630" y="474725"/>
                </a:lnTo>
                <a:close/>
              </a:path>
              <a:path w="2132965" h="835660">
                <a:moveTo>
                  <a:pt x="1191768" y="460247"/>
                </a:moveTo>
                <a:lnTo>
                  <a:pt x="1171956" y="452627"/>
                </a:lnTo>
                <a:lnTo>
                  <a:pt x="1165098" y="472439"/>
                </a:lnTo>
                <a:lnTo>
                  <a:pt x="1184148" y="479297"/>
                </a:lnTo>
                <a:lnTo>
                  <a:pt x="1191768" y="460247"/>
                </a:lnTo>
                <a:close/>
              </a:path>
              <a:path w="2132965" h="835660">
                <a:moveTo>
                  <a:pt x="1152906" y="445007"/>
                </a:moveTo>
                <a:lnTo>
                  <a:pt x="1133094" y="437388"/>
                </a:lnTo>
                <a:lnTo>
                  <a:pt x="1125474" y="457199"/>
                </a:lnTo>
                <a:lnTo>
                  <a:pt x="1145286" y="464819"/>
                </a:lnTo>
                <a:lnTo>
                  <a:pt x="1152906" y="445007"/>
                </a:lnTo>
                <a:close/>
              </a:path>
              <a:path w="2132965" h="835660">
                <a:moveTo>
                  <a:pt x="1113282" y="430529"/>
                </a:moveTo>
                <a:lnTo>
                  <a:pt x="1093470" y="422909"/>
                </a:lnTo>
                <a:lnTo>
                  <a:pt x="1086612" y="442722"/>
                </a:lnTo>
                <a:lnTo>
                  <a:pt x="1105662" y="449579"/>
                </a:lnTo>
                <a:lnTo>
                  <a:pt x="1113282" y="430529"/>
                </a:lnTo>
                <a:close/>
              </a:path>
              <a:path w="2132965" h="835660">
                <a:moveTo>
                  <a:pt x="1074420" y="415289"/>
                </a:moveTo>
                <a:lnTo>
                  <a:pt x="1054608" y="407670"/>
                </a:lnTo>
                <a:lnTo>
                  <a:pt x="1046988" y="427481"/>
                </a:lnTo>
                <a:lnTo>
                  <a:pt x="1066800" y="435101"/>
                </a:lnTo>
                <a:lnTo>
                  <a:pt x="1074420" y="415289"/>
                </a:lnTo>
                <a:close/>
              </a:path>
              <a:path w="2132965" h="835660">
                <a:moveTo>
                  <a:pt x="1034796" y="400811"/>
                </a:moveTo>
                <a:lnTo>
                  <a:pt x="1015746" y="393192"/>
                </a:lnTo>
                <a:lnTo>
                  <a:pt x="1008126" y="413003"/>
                </a:lnTo>
                <a:lnTo>
                  <a:pt x="1027938" y="419861"/>
                </a:lnTo>
                <a:lnTo>
                  <a:pt x="1034796" y="400811"/>
                </a:lnTo>
                <a:close/>
              </a:path>
              <a:path w="2132965" h="835660">
                <a:moveTo>
                  <a:pt x="995934" y="385572"/>
                </a:moveTo>
                <a:lnTo>
                  <a:pt x="976122" y="378714"/>
                </a:lnTo>
                <a:lnTo>
                  <a:pt x="968502" y="397764"/>
                </a:lnTo>
                <a:lnTo>
                  <a:pt x="988314" y="405383"/>
                </a:lnTo>
                <a:lnTo>
                  <a:pt x="995934" y="385572"/>
                </a:lnTo>
                <a:close/>
              </a:path>
              <a:path w="2132965" h="835660">
                <a:moveTo>
                  <a:pt x="956310" y="371094"/>
                </a:moveTo>
                <a:lnTo>
                  <a:pt x="937260" y="363473"/>
                </a:lnTo>
                <a:lnTo>
                  <a:pt x="929640" y="383286"/>
                </a:lnTo>
                <a:lnTo>
                  <a:pt x="949452" y="390906"/>
                </a:lnTo>
                <a:lnTo>
                  <a:pt x="956310" y="371094"/>
                </a:lnTo>
                <a:close/>
              </a:path>
              <a:path w="2132965" h="835660">
                <a:moveTo>
                  <a:pt x="917448" y="355853"/>
                </a:moveTo>
                <a:lnTo>
                  <a:pt x="897636" y="348995"/>
                </a:lnTo>
                <a:lnTo>
                  <a:pt x="890016" y="368045"/>
                </a:lnTo>
                <a:lnTo>
                  <a:pt x="909828" y="375666"/>
                </a:lnTo>
                <a:lnTo>
                  <a:pt x="917448" y="355853"/>
                </a:lnTo>
                <a:close/>
              </a:path>
              <a:path w="2132965" h="835660">
                <a:moveTo>
                  <a:pt x="877824" y="341375"/>
                </a:moveTo>
                <a:lnTo>
                  <a:pt x="858774" y="333756"/>
                </a:lnTo>
                <a:lnTo>
                  <a:pt x="851154" y="353567"/>
                </a:lnTo>
                <a:lnTo>
                  <a:pt x="870966" y="361188"/>
                </a:lnTo>
                <a:lnTo>
                  <a:pt x="877824" y="341375"/>
                </a:lnTo>
                <a:close/>
              </a:path>
              <a:path w="2132965" h="835660">
                <a:moveTo>
                  <a:pt x="838962" y="326136"/>
                </a:moveTo>
                <a:lnTo>
                  <a:pt x="819150" y="319278"/>
                </a:lnTo>
                <a:lnTo>
                  <a:pt x="812292" y="338328"/>
                </a:lnTo>
                <a:lnTo>
                  <a:pt x="831342" y="345947"/>
                </a:lnTo>
                <a:lnTo>
                  <a:pt x="838962" y="326136"/>
                </a:lnTo>
                <a:close/>
              </a:path>
              <a:path w="2132965" h="835660">
                <a:moveTo>
                  <a:pt x="800100" y="311658"/>
                </a:moveTo>
                <a:lnTo>
                  <a:pt x="780288" y="304038"/>
                </a:lnTo>
                <a:lnTo>
                  <a:pt x="772668" y="323850"/>
                </a:lnTo>
                <a:lnTo>
                  <a:pt x="792480" y="331470"/>
                </a:lnTo>
                <a:lnTo>
                  <a:pt x="800100" y="311658"/>
                </a:lnTo>
                <a:close/>
              </a:path>
              <a:path w="2132965" h="835660">
                <a:moveTo>
                  <a:pt x="760476" y="297180"/>
                </a:moveTo>
                <a:lnTo>
                  <a:pt x="740664" y="289559"/>
                </a:lnTo>
                <a:lnTo>
                  <a:pt x="733806" y="309372"/>
                </a:lnTo>
                <a:lnTo>
                  <a:pt x="752856" y="316230"/>
                </a:lnTo>
                <a:lnTo>
                  <a:pt x="760476" y="297180"/>
                </a:lnTo>
                <a:close/>
              </a:path>
              <a:path w="2132965" h="835660">
                <a:moveTo>
                  <a:pt x="721614" y="281939"/>
                </a:moveTo>
                <a:lnTo>
                  <a:pt x="701802" y="274320"/>
                </a:lnTo>
                <a:lnTo>
                  <a:pt x="694182" y="294131"/>
                </a:lnTo>
                <a:lnTo>
                  <a:pt x="713994" y="301752"/>
                </a:lnTo>
                <a:lnTo>
                  <a:pt x="721614" y="281939"/>
                </a:lnTo>
                <a:close/>
              </a:path>
              <a:path w="2132965" h="835660">
                <a:moveTo>
                  <a:pt x="681990" y="267461"/>
                </a:moveTo>
                <a:lnTo>
                  <a:pt x="662940" y="259842"/>
                </a:lnTo>
                <a:lnTo>
                  <a:pt x="655320" y="279653"/>
                </a:lnTo>
                <a:lnTo>
                  <a:pt x="675132" y="286511"/>
                </a:lnTo>
                <a:lnTo>
                  <a:pt x="681990" y="267461"/>
                </a:lnTo>
                <a:close/>
              </a:path>
              <a:path w="2132965" h="835660">
                <a:moveTo>
                  <a:pt x="643128" y="252222"/>
                </a:moveTo>
                <a:lnTo>
                  <a:pt x="623316" y="244601"/>
                </a:lnTo>
                <a:lnTo>
                  <a:pt x="615696" y="264414"/>
                </a:lnTo>
                <a:lnTo>
                  <a:pt x="635508" y="272033"/>
                </a:lnTo>
                <a:lnTo>
                  <a:pt x="643128" y="252222"/>
                </a:lnTo>
                <a:close/>
              </a:path>
              <a:path w="2132965" h="835660">
                <a:moveTo>
                  <a:pt x="603504" y="237744"/>
                </a:moveTo>
                <a:lnTo>
                  <a:pt x="584454" y="230123"/>
                </a:lnTo>
                <a:lnTo>
                  <a:pt x="576834" y="249936"/>
                </a:lnTo>
                <a:lnTo>
                  <a:pt x="596646" y="256794"/>
                </a:lnTo>
                <a:lnTo>
                  <a:pt x="603504" y="237744"/>
                </a:lnTo>
                <a:close/>
              </a:path>
              <a:path w="2132965" h="835660">
                <a:moveTo>
                  <a:pt x="564642" y="222503"/>
                </a:moveTo>
                <a:lnTo>
                  <a:pt x="544830" y="214883"/>
                </a:lnTo>
                <a:lnTo>
                  <a:pt x="537210" y="234695"/>
                </a:lnTo>
                <a:lnTo>
                  <a:pt x="557022" y="242315"/>
                </a:lnTo>
                <a:lnTo>
                  <a:pt x="564642" y="222503"/>
                </a:lnTo>
                <a:close/>
              </a:path>
              <a:path w="2132965" h="835660">
                <a:moveTo>
                  <a:pt x="525780" y="208025"/>
                </a:moveTo>
                <a:lnTo>
                  <a:pt x="505968" y="200406"/>
                </a:lnTo>
                <a:lnTo>
                  <a:pt x="498348" y="220217"/>
                </a:lnTo>
                <a:lnTo>
                  <a:pt x="518159" y="227075"/>
                </a:lnTo>
                <a:lnTo>
                  <a:pt x="525780" y="208025"/>
                </a:lnTo>
                <a:close/>
              </a:path>
              <a:path w="2132965" h="835660">
                <a:moveTo>
                  <a:pt x="486156" y="192786"/>
                </a:moveTo>
                <a:lnTo>
                  <a:pt x="466344" y="185928"/>
                </a:lnTo>
                <a:lnTo>
                  <a:pt x="459486" y="204978"/>
                </a:lnTo>
                <a:lnTo>
                  <a:pt x="478536" y="212597"/>
                </a:lnTo>
                <a:lnTo>
                  <a:pt x="486156" y="192786"/>
                </a:lnTo>
                <a:close/>
              </a:path>
              <a:path w="2132965" h="835660">
                <a:moveTo>
                  <a:pt x="447294" y="178308"/>
                </a:moveTo>
                <a:lnTo>
                  <a:pt x="427481" y="170687"/>
                </a:lnTo>
                <a:lnTo>
                  <a:pt x="419862" y="190500"/>
                </a:lnTo>
                <a:lnTo>
                  <a:pt x="439674" y="198120"/>
                </a:lnTo>
                <a:lnTo>
                  <a:pt x="447294" y="178308"/>
                </a:lnTo>
                <a:close/>
              </a:path>
              <a:path w="2132965" h="835660">
                <a:moveTo>
                  <a:pt x="407669" y="163067"/>
                </a:moveTo>
                <a:lnTo>
                  <a:pt x="387857" y="156209"/>
                </a:lnTo>
                <a:lnTo>
                  <a:pt x="381000" y="175259"/>
                </a:lnTo>
                <a:lnTo>
                  <a:pt x="400050" y="182879"/>
                </a:lnTo>
                <a:lnTo>
                  <a:pt x="407669" y="163067"/>
                </a:lnTo>
                <a:close/>
              </a:path>
              <a:path w="2132965" h="835660">
                <a:moveTo>
                  <a:pt x="368807" y="148589"/>
                </a:moveTo>
                <a:lnTo>
                  <a:pt x="348995" y="140970"/>
                </a:lnTo>
                <a:lnTo>
                  <a:pt x="341375" y="160781"/>
                </a:lnTo>
                <a:lnTo>
                  <a:pt x="361188" y="168401"/>
                </a:lnTo>
                <a:lnTo>
                  <a:pt x="368807" y="148589"/>
                </a:lnTo>
                <a:close/>
              </a:path>
              <a:path w="2132965" h="835660">
                <a:moveTo>
                  <a:pt x="329184" y="133350"/>
                </a:moveTo>
                <a:lnTo>
                  <a:pt x="310134" y="126492"/>
                </a:lnTo>
                <a:lnTo>
                  <a:pt x="302513" y="145542"/>
                </a:lnTo>
                <a:lnTo>
                  <a:pt x="322325" y="153161"/>
                </a:lnTo>
                <a:lnTo>
                  <a:pt x="329184" y="133350"/>
                </a:lnTo>
                <a:close/>
              </a:path>
              <a:path w="2132965" h="835660">
                <a:moveTo>
                  <a:pt x="290322" y="118872"/>
                </a:moveTo>
                <a:lnTo>
                  <a:pt x="270510" y="111251"/>
                </a:lnTo>
                <a:lnTo>
                  <a:pt x="262890" y="131064"/>
                </a:lnTo>
                <a:lnTo>
                  <a:pt x="282701" y="138683"/>
                </a:lnTo>
                <a:lnTo>
                  <a:pt x="290322" y="118872"/>
                </a:lnTo>
                <a:close/>
              </a:path>
              <a:path w="2132965" h="835660">
                <a:moveTo>
                  <a:pt x="250698" y="104393"/>
                </a:moveTo>
                <a:lnTo>
                  <a:pt x="231648" y="96773"/>
                </a:lnTo>
                <a:lnTo>
                  <a:pt x="224028" y="115823"/>
                </a:lnTo>
                <a:lnTo>
                  <a:pt x="243840" y="123443"/>
                </a:lnTo>
                <a:lnTo>
                  <a:pt x="250698" y="104393"/>
                </a:lnTo>
                <a:close/>
              </a:path>
              <a:path w="2132965" h="835660">
                <a:moveTo>
                  <a:pt x="211836" y="89153"/>
                </a:moveTo>
                <a:lnTo>
                  <a:pt x="192024" y="81533"/>
                </a:lnTo>
                <a:lnTo>
                  <a:pt x="185166" y="101345"/>
                </a:lnTo>
                <a:lnTo>
                  <a:pt x="204216" y="108965"/>
                </a:lnTo>
                <a:lnTo>
                  <a:pt x="211836" y="89153"/>
                </a:lnTo>
                <a:close/>
              </a:path>
              <a:path w="2132965" h="835660">
                <a:moveTo>
                  <a:pt x="172974" y="74675"/>
                </a:moveTo>
                <a:lnTo>
                  <a:pt x="153162" y="67056"/>
                </a:lnTo>
                <a:lnTo>
                  <a:pt x="145542" y="86867"/>
                </a:lnTo>
                <a:lnTo>
                  <a:pt x="165354" y="93725"/>
                </a:lnTo>
                <a:lnTo>
                  <a:pt x="172974" y="74675"/>
                </a:lnTo>
                <a:close/>
              </a:path>
              <a:path w="2132965" h="835660">
                <a:moveTo>
                  <a:pt x="126492" y="15240"/>
                </a:moveTo>
                <a:lnTo>
                  <a:pt x="125730" y="9906"/>
                </a:lnTo>
                <a:lnTo>
                  <a:pt x="124968" y="3810"/>
                </a:lnTo>
                <a:lnTo>
                  <a:pt x="119634" y="0"/>
                </a:lnTo>
                <a:lnTo>
                  <a:pt x="113537" y="1524"/>
                </a:lnTo>
                <a:lnTo>
                  <a:pt x="0" y="20574"/>
                </a:lnTo>
                <a:lnTo>
                  <a:pt x="21336" y="46850"/>
                </a:lnTo>
                <a:lnTo>
                  <a:pt x="21336" y="38100"/>
                </a:lnTo>
                <a:lnTo>
                  <a:pt x="27431" y="21336"/>
                </a:lnTo>
                <a:lnTo>
                  <a:pt x="32971" y="28107"/>
                </a:lnTo>
                <a:lnTo>
                  <a:pt x="35051" y="22098"/>
                </a:lnTo>
                <a:lnTo>
                  <a:pt x="54863" y="29717"/>
                </a:lnTo>
                <a:lnTo>
                  <a:pt x="54863" y="32512"/>
                </a:lnTo>
                <a:lnTo>
                  <a:pt x="117348" y="22098"/>
                </a:lnTo>
                <a:lnTo>
                  <a:pt x="122681" y="21336"/>
                </a:lnTo>
                <a:lnTo>
                  <a:pt x="126492" y="15240"/>
                </a:lnTo>
                <a:close/>
              </a:path>
              <a:path w="2132965" h="835660">
                <a:moveTo>
                  <a:pt x="32971" y="28107"/>
                </a:moveTo>
                <a:lnTo>
                  <a:pt x="27431" y="21336"/>
                </a:lnTo>
                <a:lnTo>
                  <a:pt x="21336" y="38100"/>
                </a:lnTo>
                <a:lnTo>
                  <a:pt x="30013" y="36653"/>
                </a:lnTo>
                <a:lnTo>
                  <a:pt x="32971" y="28107"/>
                </a:lnTo>
                <a:close/>
              </a:path>
              <a:path w="2132965" h="835660">
                <a:moveTo>
                  <a:pt x="92201" y="100583"/>
                </a:moveTo>
                <a:lnTo>
                  <a:pt x="89154" y="96773"/>
                </a:lnTo>
                <a:lnTo>
                  <a:pt x="48285" y="46823"/>
                </a:lnTo>
                <a:lnTo>
                  <a:pt x="47243" y="49529"/>
                </a:lnTo>
                <a:lnTo>
                  <a:pt x="28193" y="41909"/>
                </a:lnTo>
                <a:lnTo>
                  <a:pt x="28193" y="36957"/>
                </a:lnTo>
                <a:lnTo>
                  <a:pt x="21336" y="38100"/>
                </a:lnTo>
                <a:lnTo>
                  <a:pt x="21336" y="46850"/>
                </a:lnTo>
                <a:lnTo>
                  <a:pt x="28193" y="55297"/>
                </a:lnTo>
                <a:lnTo>
                  <a:pt x="28193" y="41909"/>
                </a:lnTo>
                <a:lnTo>
                  <a:pt x="30013" y="36653"/>
                </a:lnTo>
                <a:lnTo>
                  <a:pt x="30013" y="57537"/>
                </a:lnTo>
                <a:lnTo>
                  <a:pt x="72390" y="109728"/>
                </a:lnTo>
                <a:lnTo>
                  <a:pt x="76200" y="114300"/>
                </a:lnTo>
                <a:lnTo>
                  <a:pt x="83057" y="115061"/>
                </a:lnTo>
                <a:lnTo>
                  <a:pt x="87630" y="111251"/>
                </a:lnTo>
                <a:lnTo>
                  <a:pt x="91440" y="107442"/>
                </a:lnTo>
                <a:lnTo>
                  <a:pt x="92201" y="100583"/>
                </a:lnTo>
                <a:close/>
              </a:path>
              <a:path w="2132965" h="835660">
                <a:moveTo>
                  <a:pt x="48285" y="46823"/>
                </a:moveTo>
                <a:lnTo>
                  <a:pt x="38770" y="35194"/>
                </a:lnTo>
                <a:lnTo>
                  <a:pt x="30013" y="36653"/>
                </a:lnTo>
                <a:lnTo>
                  <a:pt x="28193" y="41909"/>
                </a:lnTo>
                <a:lnTo>
                  <a:pt x="47243" y="49529"/>
                </a:lnTo>
                <a:lnTo>
                  <a:pt x="48285" y="46823"/>
                </a:lnTo>
                <a:close/>
              </a:path>
              <a:path w="2132965" h="835660">
                <a:moveTo>
                  <a:pt x="38770" y="35194"/>
                </a:moveTo>
                <a:lnTo>
                  <a:pt x="32971" y="28107"/>
                </a:lnTo>
                <a:lnTo>
                  <a:pt x="30013" y="36653"/>
                </a:lnTo>
                <a:lnTo>
                  <a:pt x="38770" y="35194"/>
                </a:lnTo>
                <a:close/>
              </a:path>
              <a:path w="2132965" h="835660">
                <a:moveTo>
                  <a:pt x="54863" y="29717"/>
                </a:moveTo>
                <a:lnTo>
                  <a:pt x="35051" y="22098"/>
                </a:lnTo>
                <a:lnTo>
                  <a:pt x="32971" y="28107"/>
                </a:lnTo>
                <a:lnTo>
                  <a:pt x="38770" y="35194"/>
                </a:lnTo>
                <a:lnTo>
                  <a:pt x="53715" y="32703"/>
                </a:lnTo>
                <a:lnTo>
                  <a:pt x="54863" y="29717"/>
                </a:lnTo>
                <a:close/>
              </a:path>
              <a:path w="2132965" h="835660">
                <a:moveTo>
                  <a:pt x="53715" y="32703"/>
                </a:moveTo>
                <a:lnTo>
                  <a:pt x="38770" y="35194"/>
                </a:lnTo>
                <a:lnTo>
                  <a:pt x="48285" y="46823"/>
                </a:lnTo>
                <a:lnTo>
                  <a:pt x="53715" y="32703"/>
                </a:lnTo>
                <a:close/>
              </a:path>
              <a:path w="2132965" h="835660">
                <a:moveTo>
                  <a:pt x="54863" y="32512"/>
                </a:moveTo>
                <a:lnTo>
                  <a:pt x="54863" y="29717"/>
                </a:lnTo>
                <a:lnTo>
                  <a:pt x="53715" y="32703"/>
                </a:lnTo>
                <a:lnTo>
                  <a:pt x="54863" y="32512"/>
                </a:lnTo>
                <a:close/>
              </a:path>
              <a:path w="2132965" h="835660">
                <a:moveTo>
                  <a:pt x="94487" y="44957"/>
                </a:moveTo>
                <a:lnTo>
                  <a:pt x="74675" y="37337"/>
                </a:lnTo>
                <a:lnTo>
                  <a:pt x="67056" y="57150"/>
                </a:lnTo>
                <a:lnTo>
                  <a:pt x="86868" y="64007"/>
                </a:lnTo>
                <a:lnTo>
                  <a:pt x="94487" y="44957"/>
                </a:lnTo>
                <a:close/>
              </a:path>
              <a:path w="2132965" h="835660">
                <a:moveTo>
                  <a:pt x="133350" y="59436"/>
                </a:moveTo>
                <a:lnTo>
                  <a:pt x="113537" y="51815"/>
                </a:lnTo>
                <a:lnTo>
                  <a:pt x="106680" y="71628"/>
                </a:lnTo>
                <a:lnTo>
                  <a:pt x="125730" y="79247"/>
                </a:lnTo>
                <a:lnTo>
                  <a:pt x="133350" y="59436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80659" y="2884932"/>
            <a:ext cx="713740" cy="798830"/>
          </a:xfrm>
          <a:custGeom>
            <a:avLst/>
            <a:gdLst/>
            <a:ahLst/>
            <a:cxnLst/>
            <a:rect l="l" t="t" r="r" b="b"/>
            <a:pathLst>
              <a:path w="713739" h="798829">
                <a:moveTo>
                  <a:pt x="713231" y="13716"/>
                </a:moveTo>
                <a:lnTo>
                  <a:pt x="697229" y="0"/>
                </a:lnTo>
                <a:lnTo>
                  <a:pt x="683513" y="15240"/>
                </a:lnTo>
                <a:lnTo>
                  <a:pt x="698753" y="29718"/>
                </a:lnTo>
                <a:lnTo>
                  <a:pt x="713231" y="13716"/>
                </a:lnTo>
                <a:close/>
              </a:path>
              <a:path w="713739" h="798829">
                <a:moveTo>
                  <a:pt x="685037" y="44958"/>
                </a:moveTo>
                <a:lnTo>
                  <a:pt x="669035" y="31242"/>
                </a:lnTo>
                <a:lnTo>
                  <a:pt x="655319" y="46482"/>
                </a:lnTo>
                <a:lnTo>
                  <a:pt x="671321" y="60960"/>
                </a:lnTo>
                <a:lnTo>
                  <a:pt x="685037" y="44958"/>
                </a:lnTo>
                <a:close/>
              </a:path>
              <a:path w="713739" h="798829">
                <a:moveTo>
                  <a:pt x="656843" y="76200"/>
                </a:moveTo>
                <a:lnTo>
                  <a:pt x="641603" y="62484"/>
                </a:lnTo>
                <a:lnTo>
                  <a:pt x="627887" y="77724"/>
                </a:lnTo>
                <a:lnTo>
                  <a:pt x="643127" y="92202"/>
                </a:lnTo>
                <a:lnTo>
                  <a:pt x="656843" y="76200"/>
                </a:lnTo>
                <a:close/>
              </a:path>
              <a:path w="713739" h="798829">
                <a:moveTo>
                  <a:pt x="629411" y="107442"/>
                </a:moveTo>
                <a:lnTo>
                  <a:pt x="613409" y="93726"/>
                </a:lnTo>
                <a:lnTo>
                  <a:pt x="599693" y="108966"/>
                </a:lnTo>
                <a:lnTo>
                  <a:pt x="615695" y="123444"/>
                </a:lnTo>
                <a:lnTo>
                  <a:pt x="629411" y="107442"/>
                </a:lnTo>
                <a:close/>
              </a:path>
              <a:path w="713739" h="798829">
                <a:moveTo>
                  <a:pt x="601217" y="138684"/>
                </a:moveTo>
                <a:lnTo>
                  <a:pt x="585977" y="124968"/>
                </a:lnTo>
                <a:lnTo>
                  <a:pt x="571499" y="140970"/>
                </a:lnTo>
                <a:lnTo>
                  <a:pt x="587501" y="154686"/>
                </a:lnTo>
                <a:lnTo>
                  <a:pt x="601217" y="138684"/>
                </a:lnTo>
                <a:close/>
              </a:path>
              <a:path w="713739" h="798829">
                <a:moveTo>
                  <a:pt x="573785" y="169926"/>
                </a:moveTo>
                <a:lnTo>
                  <a:pt x="557783" y="156210"/>
                </a:lnTo>
                <a:lnTo>
                  <a:pt x="544067" y="172212"/>
                </a:lnTo>
                <a:lnTo>
                  <a:pt x="559307" y="185928"/>
                </a:lnTo>
                <a:lnTo>
                  <a:pt x="573785" y="169926"/>
                </a:lnTo>
                <a:close/>
              </a:path>
              <a:path w="713739" h="798829">
                <a:moveTo>
                  <a:pt x="545591" y="201168"/>
                </a:moveTo>
                <a:lnTo>
                  <a:pt x="530351" y="187452"/>
                </a:lnTo>
                <a:lnTo>
                  <a:pt x="515873" y="203454"/>
                </a:lnTo>
                <a:lnTo>
                  <a:pt x="531875" y="217170"/>
                </a:lnTo>
                <a:lnTo>
                  <a:pt x="545591" y="201168"/>
                </a:lnTo>
                <a:close/>
              </a:path>
              <a:path w="713739" h="798829">
                <a:moveTo>
                  <a:pt x="518159" y="233172"/>
                </a:moveTo>
                <a:lnTo>
                  <a:pt x="502157" y="218694"/>
                </a:lnTo>
                <a:lnTo>
                  <a:pt x="488441" y="234696"/>
                </a:lnTo>
                <a:lnTo>
                  <a:pt x="503681" y="248411"/>
                </a:lnTo>
                <a:lnTo>
                  <a:pt x="518159" y="233172"/>
                </a:lnTo>
                <a:close/>
              </a:path>
              <a:path w="713739" h="798829">
                <a:moveTo>
                  <a:pt x="489965" y="264414"/>
                </a:moveTo>
                <a:lnTo>
                  <a:pt x="473963" y="249936"/>
                </a:lnTo>
                <a:lnTo>
                  <a:pt x="460247" y="265938"/>
                </a:lnTo>
                <a:lnTo>
                  <a:pt x="476249" y="279654"/>
                </a:lnTo>
                <a:lnTo>
                  <a:pt x="489965" y="264414"/>
                </a:lnTo>
                <a:close/>
              </a:path>
              <a:path w="713739" h="798829">
                <a:moveTo>
                  <a:pt x="461771" y="295656"/>
                </a:moveTo>
                <a:lnTo>
                  <a:pt x="446531" y="281178"/>
                </a:lnTo>
                <a:lnTo>
                  <a:pt x="432815" y="297180"/>
                </a:lnTo>
                <a:lnTo>
                  <a:pt x="448055" y="310896"/>
                </a:lnTo>
                <a:lnTo>
                  <a:pt x="461771" y="295656"/>
                </a:lnTo>
                <a:close/>
              </a:path>
              <a:path w="713739" h="798829">
                <a:moveTo>
                  <a:pt x="434339" y="326898"/>
                </a:moveTo>
                <a:lnTo>
                  <a:pt x="418337" y="313182"/>
                </a:lnTo>
                <a:lnTo>
                  <a:pt x="404621" y="328422"/>
                </a:lnTo>
                <a:lnTo>
                  <a:pt x="420623" y="342138"/>
                </a:lnTo>
                <a:lnTo>
                  <a:pt x="434339" y="326898"/>
                </a:lnTo>
                <a:close/>
              </a:path>
              <a:path w="713739" h="798829">
                <a:moveTo>
                  <a:pt x="406145" y="358140"/>
                </a:moveTo>
                <a:lnTo>
                  <a:pt x="390905" y="344424"/>
                </a:lnTo>
                <a:lnTo>
                  <a:pt x="376427" y="359664"/>
                </a:lnTo>
                <a:lnTo>
                  <a:pt x="392429" y="373380"/>
                </a:lnTo>
                <a:lnTo>
                  <a:pt x="406145" y="358140"/>
                </a:lnTo>
                <a:close/>
              </a:path>
              <a:path w="713739" h="798829">
                <a:moveTo>
                  <a:pt x="378713" y="389382"/>
                </a:moveTo>
                <a:lnTo>
                  <a:pt x="362711" y="375666"/>
                </a:lnTo>
                <a:lnTo>
                  <a:pt x="348995" y="390906"/>
                </a:lnTo>
                <a:lnTo>
                  <a:pt x="364235" y="405384"/>
                </a:lnTo>
                <a:lnTo>
                  <a:pt x="378713" y="389382"/>
                </a:lnTo>
                <a:close/>
              </a:path>
              <a:path w="713739" h="798829">
                <a:moveTo>
                  <a:pt x="350519" y="420623"/>
                </a:moveTo>
                <a:lnTo>
                  <a:pt x="335279" y="406908"/>
                </a:lnTo>
                <a:lnTo>
                  <a:pt x="320801" y="422148"/>
                </a:lnTo>
                <a:lnTo>
                  <a:pt x="336803" y="436626"/>
                </a:lnTo>
                <a:lnTo>
                  <a:pt x="350519" y="420623"/>
                </a:lnTo>
                <a:close/>
              </a:path>
              <a:path w="713739" h="798829">
                <a:moveTo>
                  <a:pt x="323087" y="451866"/>
                </a:moveTo>
                <a:lnTo>
                  <a:pt x="307085" y="438150"/>
                </a:lnTo>
                <a:lnTo>
                  <a:pt x="293369" y="453390"/>
                </a:lnTo>
                <a:lnTo>
                  <a:pt x="308609" y="467868"/>
                </a:lnTo>
                <a:lnTo>
                  <a:pt x="323087" y="451866"/>
                </a:lnTo>
                <a:close/>
              </a:path>
              <a:path w="713739" h="798829">
                <a:moveTo>
                  <a:pt x="294893" y="483108"/>
                </a:moveTo>
                <a:lnTo>
                  <a:pt x="278891" y="469392"/>
                </a:lnTo>
                <a:lnTo>
                  <a:pt x="265175" y="484631"/>
                </a:lnTo>
                <a:lnTo>
                  <a:pt x="281177" y="499109"/>
                </a:lnTo>
                <a:lnTo>
                  <a:pt x="294893" y="483108"/>
                </a:lnTo>
                <a:close/>
              </a:path>
              <a:path w="713739" h="798829">
                <a:moveTo>
                  <a:pt x="266699" y="514350"/>
                </a:moveTo>
                <a:lnTo>
                  <a:pt x="251459" y="500634"/>
                </a:lnTo>
                <a:lnTo>
                  <a:pt x="237743" y="516636"/>
                </a:lnTo>
                <a:lnTo>
                  <a:pt x="252983" y="530352"/>
                </a:lnTo>
                <a:lnTo>
                  <a:pt x="266699" y="514350"/>
                </a:lnTo>
                <a:close/>
              </a:path>
              <a:path w="713739" h="798829">
                <a:moveTo>
                  <a:pt x="239267" y="545592"/>
                </a:moveTo>
                <a:lnTo>
                  <a:pt x="223265" y="531876"/>
                </a:lnTo>
                <a:lnTo>
                  <a:pt x="209549" y="547878"/>
                </a:lnTo>
                <a:lnTo>
                  <a:pt x="225551" y="561594"/>
                </a:lnTo>
                <a:lnTo>
                  <a:pt x="239267" y="545592"/>
                </a:lnTo>
                <a:close/>
              </a:path>
              <a:path w="713739" h="798829">
                <a:moveTo>
                  <a:pt x="211073" y="576834"/>
                </a:moveTo>
                <a:lnTo>
                  <a:pt x="195833" y="563118"/>
                </a:lnTo>
                <a:lnTo>
                  <a:pt x="182117" y="579120"/>
                </a:lnTo>
                <a:lnTo>
                  <a:pt x="197357" y="592836"/>
                </a:lnTo>
                <a:lnTo>
                  <a:pt x="211073" y="576834"/>
                </a:lnTo>
                <a:close/>
              </a:path>
              <a:path w="713739" h="798829">
                <a:moveTo>
                  <a:pt x="183641" y="608838"/>
                </a:moveTo>
                <a:lnTo>
                  <a:pt x="167639" y="594360"/>
                </a:lnTo>
                <a:lnTo>
                  <a:pt x="153923" y="610362"/>
                </a:lnTo>
                <a:lnTo>
                  <a:pt x="169163" y="624078"/>
                </a:lnTo>
                <a:lnTo>
                  <a:pt x="183641" y="608838"/>
                </a:lnTo>
                <a:close/>
              </a:path>
              <a:path w="713739" h="798829">
                <a:moveTo>
                  <a:pt x="155447" y="640080"/>
                </a:moveTo>
                <a:lnTo>
                  <a:pt x="140207" y="625602"/>
                </a:lnTo>
                <a:lnTo>
                  <a:pt x="125729" y="641604"/>
                </a:lnTo>
                <a:lnTo>
                  <a:pt x="141731" y="655320"/>
                </a:lnTo>
                <a:lnTo>
                  <a:pt x="155447" y="640080"/>
                </a:lnTo>
                <a:close/>
              </a:path>
              <a:path w="713739" h="798829">
                <a:moveTo>
                  <a:pt x="44195" y="684276"/>
                </a:moveTo>
                <a:lnTo>
                  <a:pt x="41147" y="678942"/>
                </a:lnTo>
                <a:lnTo>
                  <a:pt x="35051" y="678180"/>
                </a:lnTo>
                <a:lnTo>
                  <a:pt x="29717" y="676656"/>
                </a:lnTo>
                <a:lnTo>
                  <a:pt x="23621" y="680466"/>
                </a:lnTo>
                <a:lnTo>
                  <a:pt x="22859" y="685800"/>
                </a:lnTo>
                <a:lnTo>
                  <a:pt x="0" y="798576"/>
                </a:lnTo>
                <a:lnTo>
                  <a:pt x="10667" y="795144"/>
                </a:lnTo>
                <a:lnTo>
                  <a:pt x="10667" y="773430"/>
                </a:lnTo>
                <a:lnTo>
                  <a:pt x="14477" y="772170"/>
                </a:lnTo>
                <a:lnTo>
                  <a:pt x="14477" y="766572"/>
                </a:lnTo>
                <a:lnTo>
                  <a:pt x="28193" y="751332"/>
                </a:lnTo>
                <a:lnTo>
                  <a:pt x="30795" y="753562"/>
                </a:lnTo>
                <a:lnTo>
                  <a:pt x="43433" y="690372"/>
                </a:lnTo>
                <a:lnTo>
                  <a:pt x="44195" y="684276"/>
                </a:lnTo>
                <a:close/>
              </a:path>
              <a:path w="713739" h="798829">
                <a:moveTo>
                  <a:pt x="26092" y="777080"/>
                </a:moveTo>
                <a:lnTo>
                  <a:pt x="19009" y="770672"/>
                </a:lnTo>
                <a:lnTo>
                  <a:pt x="10667" y="773430"/>
                </a:lnTo>
                <a:lnTo>
                  <a:pt x="24383" y="785622"/>
                </a:lnTo>
                <a:lnTo>
                  <a:pt x="26092" y="777080"/>
                </a:lnTo>
                <a:close/>
              </a:path>
              <a:path w="713739" h="798829">
                <a:moveTo>
                  <a:pt x="44195" y="784359"/>
                </a:moveTo>
                <a:lnTo>
                  <a:pt x="44195" y="765048"/>
                </a:lnTo>
                <a:lnTo>
                  <a:pt x="30479" y="781050"/>
                </a:lnTo>
                <a:lnTo>
                  <a:pt x="26092" y="777080"/>
                </a:lnTo>
                <a:lnTo>
                  <a:pt x="24383" y="785622"/>
                </a:lnTo>
                <a:lnTo>
                  <a:pt x="10667" y="773430"/>
                </a:lnTo>
                <a:lnTo>
                  <a:pt x="10667" y="795144"/>
                </a:lnTo>
                <a:lnTo>
                  <a:pt x="44195" y="784359"/>
                </a:lnTo>
                <a:close/>
              </a:path>
              <a:path w="713739" h="798829">
                <a:moveTo>
                  <a:pt x="30795" y="753562"/>
                </a:moveTo>
                <a:lnTo>
                  <a:pt x="28193" y="751332"/>
                </a:lnTo>
                <a:lnTo>
                  <a:pt x="14477" y="766572"/>
                </a:lnTo>
                <a:lnTo>
                  <a:pt x="19009" y="770672"/>
                </a:lnTo>
                <a:lnTo>
                  <a:pt x="27966" y="767711"/>
                </a:lnTo>
                <a:lnTo>
                  <a:pt x="30795" y="753562"/>
                </a:lnTo>
                <a:close/>
              </a:path>
              <a:path w="713739" h="798829">
                <a:moveTo>
                  <a:pt x="19009" y="770672"/>
                </a:moveTo>
                <a:lnTo>
                  <a:pt x="14477" y="766572"/>
                </a:lnTo>
                <a:lnTo>
                  <a:pt x="14477" y="772170"/>
                </a:lnTo>
                <a:lnTo>
                  <a:pt x="19009" y="770672"/>
                </a:lnTo>
                <a:close/>
              </a:path>
              <a:path w="713739" h="798829">
                <a:moveTo>
                  <a:pt x="27966" y="767711"/>
                </a:moveTo>
                <a:lnTo>
                  <a:pt x="19009" y="770672"/>
                </a:lnTo>
                <a:lnTo>
                  <a:pt x="26092" y="777080"/>
                </a:lnTo>
                <a:lnTo>
                  <a:pt x="27966" y="767711"/>
                </a:lnTo>
                <a:close/>
              </a:path>
              <a:path w="713739" h="798829">
                <a:moveTo>
                  <a:pt x="44195" y="765048"/>
                </a:moveTo>
                <a:lnTo>
                  <a:pt x="41921" y="763098"/>
                </a:lnTo>
                <a:lnTo>
                  <a:pt x="27966" y="767711"/>
                </a:lnTo>
                <a:lnTo>
                  <a:pt x="26092" y="777080"/>
                </a:lnTo>
                <a:lnTo>
                  <a:pt x="30479" y="781050"/>
                </a:lnTo>
                <a:lnTo>
                  <a:pt x="44195" y="765048"/>
                </a:lnTo>
                <a:close/>
              </a:path>
              <a:path w="713739" h="798829">
                <a:moveTo>
                  <a:pt x="41921" y="763098"/>
                </a:moveTo>
                <a:lnTo>
                  <a:pt x="30795" y="753562"/>
                </a:lnTo>
                <a:lnTo>
                  <a:pt x="27966" y="767711"/>
                </a:lnTo>
                <a:lnTo>
                  <a:pt x="41921" y="763098"/>
                </a:lnTo>
                <a:close/>
              </a:path>
              <a:path w="713739" h="798829">
                <a:moveTo>
                  <a:pt x="118109" y="755142"/>
                </a:moveTo>
                <a:lnTo>
                  <a:pt x="115823" y="749808"/>
                </a:lnTo>
                <a:lnTo>
                  <a:pt x="114299" y="744474"/>
                </a:lnTo>
                <a:lnTo>
                  <a:pt x="108203" y="741426"/>
                </a:lnTo>
                <a:lnTo>
                  <a:pt x="102869" y="742950"/>
                </a:lnTo>
                <a:lnTo>
                  <a:pt x="41921" y="763098"/>
                </a:lnTo>
                <a:lnTo>
                  <a:pt x="44195" y="765048"/>
                </a:lnTo>
                <a:lnTo>
                  <a:pt x="44195" y="784359"/>
                </a:lnTo>
                <a:lnTo>
                  <a:pt x="108965" y="763524"/>
                </a:lnTo>
                <a:lnTo>
                  <a:pt x="115061" y="761238"/>
                </a:lnTo>
                <a:lnTo>
                  <a:pt x="118109" y="755142"/>
                </a:lnTo>
                <a:close/>
              </a:path>
              <a:path w="713739" h="798829">
                <a:moveTo>
                  <a:pt x="71627" y="733806"/>
                </a:moveTo>
                <a:lnTo>
                  <a:pt x="56387" y="720090"/>
                </a:lnTo>
                <a:lnTo>
                  <a:pt x="42671" y="735330"/>
                </a:lnTo>
                <a:lnTo>
                  <a:pt x="57911" y="749046"/>
                </a:lnTo>
                <a:lnTo>
                  <a:pt x="71627" y="733806"/>
                </a:lnTo>
                <a:close/>
              </a:path>
              <a:path w="713739" h="798829">
                <a:moveTo>
                  <a:pt x="99821" y="702564"/>
                </a:moveTo>
                <a:lnTo>
                  <a:pt x="84581" y="688848"/>
                </a:lnTo>
                <a:lnTo>
                  <a:pt x="70103" y="704088"/>
                </a:lnTo>
                <a:lnTo>
                  <a:pt x="86105" y="717804"/>
                </a:lnTo>
                <a:lnTo>
                  <a:pt x="99821" y="702564"/>
                </a:lnTo>
                <a:close/>
              </a:path>
              <a:path w="713739" h="798829">
                <a:moveTo>
                  <a:pt x="128015" y="671322"/>
                </a:moveTo>
                <a:lnTo>
                  <a:pt x="112013" y="656844"/>
                </a:lnTo>
                <a:lnTo>
                  <a:pt x="98297" y="672846"/>
                </a:lnTo>
                <a:lnTo>
                  <a:pt x="113537" y="686562"/>
                </a:lnTo>
                <a:lnTo>
                  <a:pt x="128015" y="671322"/>
                </a:lnTo>
                <a:close/>
              </a:path>
            </a:pathLst>
          </a:custGeom>
          <a:solidFill>
            <a:srgbClr val="9848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01615" y="5009895"/>
            <a:ext cx="2954020" cy="159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" dirty="0">
                <a:solidFill>
                  <a:srgbClr val="800080"/>
                </a:solidFill>
                <a:latin typeface="Calibri"/>
                <a:cs typeface="Calibri"/>
              </a:rPr>
              <a:t>internal</a:t>
            </a:r>
            <a:r>
              <a:rPr sz="3500" spc="-3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800080"/>
                </a:solidFill>
                <a:latin typeface="Calibri"/>
                <a:cs typeface="Calibri"/>
              </a:rPr>
              <a:t>vertices</a:t>
            </a: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3350">
              <a:latin typeface="Times New Roman"/>
              <a:cs typeface="Times New Roman"/>
            </a:endParaRPr>
          </a:p>
          <a:p>
            <a:pPr marL="115570">
              <a:lnSpc>
                <a:spcPct val="100000"/>
              </a:lnSpc>
            </a:pPr>
            <a:r>
              <a:rPr sz="3500" spc="-10" dirty="0">
                <a:solidFill>
                  <a:srgbClr val="00B050"/>
                </a:solidFill>
                <a:latin typeface="Calibri"/>
                <a:cs typeface="Calibri"/>
              </a:rPr>
              <a:t>leaves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88480" y="4456938"/>
            <a:ext cx="376555" cy="549910"/>
          </a:xfrm>
          <a:custGeom>
            <a:avLst/>
            <a:gdLst/>
            <a:ahLst/>
            <a:cxnLst/>
            <a:rect l="l" t="t" r="r" b="b"/>
            <a:pathLst>
              <a:path w="376554" h="549910">
                <a:moveTo>
                  <a:pt x="29717" y="531875"/>
                </a:moveTo>
                <a:lnTo>
                  <a:pt x="12191" y="519683"/>
                </a:lnTo>
                <a:lnTo>
                  <a:pt x="0" y="537209"/>
                </a:lnTo>
                <a:lnTo>
                  <a:pt x="17525" y="549401"/>
                </a:lnTo>
                <a:lnTo>
                  <a:pt x="29717" y="531875"/>
                </a:lnTo>
                <a:close/>
              </a:path>
              <a:path w="376554" h="549910">
                <a:moveTo>
                  <a:pt x="53339" y="496823"/>
                </a:moveTo>
                <a:lnTo>
                  <a:pt x="35813" y="485393"/>
                </a:lnTo>
                <a:lnTo>
                  <a:pt x="23621" y="502919"/>
                </a:lnTo>
                <a:lnTo>
                  <a:pt x="41147" y="514349"/>
                </a:lnTo>
                <a:lnTo>
                  <a:pt x="53339" y="496823"/>
                </a:lnTo>
                <a:close/>
              </a:path>
              <a:path w="376554" h="549910">
                <a:moveTo>
                  <a:pt x="76199" y="462533"/>
                </a:moveTo>
                <a:lnTo>
                  <a:pt x="59435" y="450341"/>
                </a:lnTo>
                <a:lnTo>
                  <a:pt x="47243" y="467867"/>
                </a:lnTo>
                <a:lnTo>
                  <a:pt x="64769" y="479297"/>
                </a:lnTo>
                <a:lnTo>
                  <a:pt x="76199" y="462533"/>
                </a:lnTo>
                <a:close/>
              </a:path>
              <a:path w="376554" h="549910">
                <a:moveTo>
                  <a:pt x="99821" y="427481"/>
                </a:moveTo>
                <a:lnTo>
                  <a:pt x="82295" y="416051"/>
                </a:lnTo>
                <a:lnTo>
                  <a:pt x="70865" y="433577"/>
                </a:lnTo>
                <a:lnTo>
                  <a:pt x="88391" y="445007"/>
                </a:lnTo>
                <a:lnTo>
                  <a:pt x="99821" y="427481"/>
                </a:lnTo>
                <a:close/>
              </a:path>
              <a:path w="376554" h="549910">
                <a:moveTo>
                  <a:pt x="123443" y="393191"/>
                </a:moveTo>
                <a:lnTo>
                  <a:pt x="105917" y="380999"/>
                </a:lnTo>
                <a:lnTo>
                  <a:pt x="94487" y="398525"/>
                </a:lnTo>
                <a:lnTo>
                  <a:pt x="112013" y="409955"/>
                </a:lnTo>
                <a:lnTo>
                  <a:pt x="123443" y="393191"/>
                </a:lnTo>
                <a:close/>
              </a:path>
              <a:path w="376554" h="549910">
                <a:moveTo>
                  <a:pt x="147065" y="358139"/>
                </a:moveTo>
                <a:lnTo>
                  <a:pt x="129539" y="346709"/>
                </a:lnTo>
                <a:lnTo>
                  <a:pt x="118109" y="363473"/>
                </a:lnTo>
                <a:lnTo>
                  <a:pt x="134873" y="375665"/>
                </a:lnTo>
                <a:lnTo>
                  <a:pt x="147065" y="358139"/>
                </a:lnTo>
                <a:close/>
              </a:path>
              <a:path w="376554" h="549910">
                <a:moveTo>
                  <a:pt x="170687" y="323087"/>
                </a:moveTo>
                <a:lnTo>
                  <a:pt x="153161" y="311657"/>
                </a:lnTo>
                <a:lnTo>
                  <a:pt x="140969" y="329183"/>
                </a:lnTo>
                <a:lnTo>
                  <a:pt x="158495" y="340613"/>
                </a:lnTo>
                <a:lnTo>
                  <a:pt x="170687" y="323087"/>
                </a:lnTo>
                <a:close/>
              </a:path>
              <a:path w="376554" h="549910">
                <a:moveTo>
                  <a:pt x="193547" y="288797"/>
                </a:moveTo>
                <a:lnTo>
                  <a:pt x="176783" y="277367"/>
                </a:lnTo>
                <a:lnTo>
                  <a:pt x="164591" y="294131"/>
                </a:lnTo>
                <a:lnTo>
                  <a:pt x="182117" y="306323"/>
                </a:lnTo>
                <a:lnTo>
                  <a:pt x="193547" y="288797"/>
                </a:lnTo>
                <a:close/>
              </a:path>
              <a:path w="376554" h="549910">
                <a:moveTo>
                  <a:pt x="217169" y="253745"/>
                </a:moveTo>
                <a:lnTo>
                  <a:pt x="199643" y="242315"/>
                </a:lnTo>
                <a:lnTo>
                  <a:pt x="188213" y="259841"/>
                </a:lnTo>
                <a:lnTo>
                  <a:pt x="205739" y="271271"/>
                </a:lnTo>
                <a:lnTo>
                  <a:pt x="217169" y="253745"/>
                </a:lnTo>
                <a:close/>
              </a:path>
              <a:path w="376554" h="549910">
                <a:moveTo>
                  <a:pt x="240791" y="219455"/>
                </a:moveTo>
                <a:lnTo>
                  <a:pt x="223265" y="207263"/>
                </a:lnTo>
                <a:lnTo>
                  <a:pt x="211835" y="224789"/>
                </a:lnTo>
                <a:lnTo>
                  <a:pt x="229361" y="236981"/>
                </a:lnTo>
                <a:lnTo>
                  <a:pt x="240791" y="219455"/>
                </a:lnTo>
                <a:close/>
              </a:path>
              <a:path w="376554" h="549910">
                <a:moveTo>
                  <a:pt x="264413" y="184403"/>
                </a:moveTo>
                <a:lnTo>
                  <a:pt x="246887" y="172973"/>
                </a:lnTo>
                <a:lnTo>
                  <a:pt x="235457" y="190499"/>
                </a:lnTo>
                <a:lnTo>
                  <a:pt x="252221" y="201929"/>
                </a:lnTo>
                <a:lnTo>
                  <a:pt x="264413" y="184403"/>
                </a:lnTo>
                <a:close/>
              </a:path>
              <a:path w="376554" h="549910">
                <a:moveTo>
                  <a:pt x="288035" y="150113"/>
                </a:moveTo>
                <a:lnTo>
                  <a:pt x="270509" y="137921"/>
                </a:lnTo>
                <a:lnTo>
                  <a:pt x="258317" y="155447"/>
                </a:lnTo>
                <a:lnTo>
                  <a:pt x="275843" y="166877"/>
                </a:lnTo>
                <a:lnTo>
                  <a:pt x="288035" y="150113"/>
                </a:lnTo>
                <a:close/>
              </a:path>
              <a:path w="376554" h="549910">
                <a:moveTo>
                  <a:pt x="376427" y="0"/>
                </a:moveTo>
                <a:lnTo>
                  <a:pt x="272795" y="50291"/>
                </a:lnTo>
                <a:lnTo>
                  <a:pt x="267461" y="52577"/>
                </a:lnTo>
                <a:lnTo>
                  <a:pt x="265175" y="58673"/>
                </a:lnTo>
                <a:lnTo>
                  <a:pt x="267461" y="64007"/>
                </a:lnTo>
                <a:lnTo>
                  <a:pt x="270509" y="69341"/>
                </a:lnTo>
                <a:lnTo>
                  <a:pt x="276605" y="71627"/>
                </a:lnTo>
                <a:lnTo>
                  <a:pt x="281939" y="69341"/>
                </a:lnTo>
                <a:lnTo>
                  <a:pt x="334227" y="43656"/>
                </a:lnTo>
                <a:lnTo>
                  <a:pt x="340613" y="34289"/>
                </a:lnTo>
                <a:lnTo>
                  <a:pt x="346062" y="37843"/>
                </a:lnTo>
                <a:lnTo>
                  <a:pt x="352805" y="34530"/>
                </a:lnTo>
                <a:lnTo>
                  <a:pt x="352805" y="16763"/>
                </a:lnTo>
                <a:lnTo>
                  <a:pt x="355853" y="11429"/>
                </a:lnTo>
                <a:lnTo>
                  <a:pt x="373379" y="23621"/>
                </a:lnTo>
                <a:lnTo>
                  <a:pt x="373379" y="46024"/>
                </a:lnTo>
                <a:lnTo>
                  <a:pt x="376427" y="0"/>
                </a:lnTo>
                <a:close/>
              </a:path>
              <a:path w="376554" h="549910">
                <a:moveTo>
                  <a:pt x="310895" y="115061"/>
                </a:moveTo>
                <a:lnTo>
                  <a:pt x="294131" y="103631"/>
                </a:lnTo>
                <a:lnTo>
                  <a:pt x="281939" y="121157"/>
                </a:lnTo>
                <a:lnTo>
                  <a:pt x="299465" y="132587"/>
                </a:lnTo>
                <a:lnTo>
                  <a:pt x="310895" y="115061"/>
                </a:lnTo>
                <a:close/>
              </a:path>
              <a:path w="376554" h="549910">
                <a:moveTo>
                  <a:pt x="334517" y="80771"/>
                </a:moveTo>
                <a:lnTo>
                  <a:pt x="317753" y="68579"/>
                </a:lnTo>
                <a:lnTo>
                  <a:pt x="305561" y="86105"/>
                </a:lnTo>
                <a:lnTo>
                  <a:pt x="323087" y="97535"/>
                </a:lnTo>
                <a:lnTo>
                  <a:pt x="334517" y="80771"/>
                </a:lnTo>
                <a:close/>
              </a:path>
              <a:path w="376554" h="549910">
                <a:moveTo>
                  <a:pt x="352536" y="42065"/>
                </a:moveTo>
                <a:lnTo>
                  <a:pt x="346062" y="37843"/>
                </a:lnTo>
                <a:lnTo>
                  <a:pt x="334227" y="43656"/>
                </a:lnTo>
                <a:lnTo>
                  <a:pt x="329183" y="51053"/>
                </a:lnTo>
                <a:lnTo>
                  <a:pt x="346709" y="63245"/>
                </a:lnTo>
                <a:lnTo>
                  <a:pt x="351563" y="55804"/>
                </a:lnTo>
                <a:lnTo>
                  <a:pt x="352536" y="42065"/>
                </a:lnTo>
                <a:close/>
              </a:path>
              <a:path w="376554" h="549910">
                <a:moveTo>
                  <a:pt x="346062" y="37843"/>
                </a:moveTo>
                <a:lnTo>
                  <a:pt x="340613" y="34289"/>
                </a:lnTo>
                <a:lnTo>
                  <a:pt x="334227" y="43656"/>
                </a:lnTo>
                <a:lnTo>
                  <a:pt x="346062" y="37843"/>
                </a:lnTo>
                <a:close/>
              </a:path>
              <a:path w="376554" h="549910">
                <a:moveTo>
                  <a:pt x="358139" y="124967"/>
                </a:moveTo>
                <a:lnTo>
                  <a:pt x="358139" y="45719"/>
                </a:lnTo>
                <a:lnTo>
                  <a:pt x="351563" y="55804"/>
                </a:lnTo>
                <a:lnTo>
                  <a:pt x="347471" y="113537"/>
                </a:lnTo>
                <a:lnTo>
                  <a:pt x="347471" y="119633"/>
                </a:lnTo>
                <a:lnTo>
                  <a:pt x="352043" y="124205"/>
                </a:lnTo>
                <a:lnTo>
                  <a:pt x="357377" y="124967"/>
                </a:lnTo>
                <a:lnTo>
                  <a:pt x="358139" y="124967"/>
                </a:lnTo>
                <a:close/>
              </a:path>
              <a:path w="376554" h="549910">
                <a:moveTo>
                  <a:pt x="358139" y="45719"/>
                </a:moveTo>
                <a:lnTo>
                  <a:pt x="352536" y="42065"/>
                </a:lnTo>
                <a:lnTo>
                  <a:pt x="351563" y="55804"/>
                </a:lnTo>
                <a:lnTo>
                  <a:pt x="358139" y="45719"/>
                </a:lnTo>
                <a:close/>
              </a:path>
              <a:path w="376554" h="549910">
                <a:moveTo>
                  <a:pt x="373379" y="46024"/>
                </a:moveTo>
                <a:lnTo>
                  <a:pt x="373379" y="23621"/>
                </a:lnTo>
                <a:lnTo>
                  <a:pt x="370331" y="28193"/>
                </a:lnTo>
                <a:lnTo>
                  <a:pt x="368344" y="26897"/>
                </a:lnTo>
                <a:lnTo>
                  <a:pt x="353080" y="34395"/>
                </a:lnTo>
                <a:lnTo>
                  <a:pt x="352536" y="42065"/>
                </a:lnTo>
                <a:lnTo>
                  <a:pt x="358139" y="45719"/>
                </a:lnTo>
                <a:lnTo>
                  <a:pt x="358139" y="124967"/>
                </a:lnTo>
                <a:lnTo>
                  <a:pt x="363473" y="124967"/>
                </a:lnTo>
                <a:lnTo>
                  <a:pt x="368045" y="121157"/>
                </a:lnTo>
                <a:lnTo>
                  <a:pt x="368807" y="115061"/>
                </a:lnTo>
                <a:lnTo>
                  <a:pt x="373379" y="46024"/>
                </a:lnTo>
                <a:close/>
              </a:path>
              <a:path w="376554" h="549910">
                <a:moveTo>
                  <a:pt x="373379" y="23621"/>
                </a:moveTo>
                <a:lnTo>
                  <a:pt x="355853" y="11429"/>
                </a:lnTo>
                <a:lnTo>
                  <a:pt x="352805" y="16763"/>
                </a:lnTo>
                <a:lnTo>
                  <a:pt x="354262" y="17714"/>
                </a:lnTo>
                <a:lnTo>
                  <a:pt x="354329" y="16763"/>
                </a:lnTo>
                <a:lnTo>
                  <a:pt x="368807" y="26669"/>
                </a:lnTo>
                <a:lnTo>
                  <a:pt x="368807" y="27200"/>
                </a:lnTo>
                <a:lnTo>
                  <a:pt x="370331" y="28193"/>
                </a:lnTo>
                <a:lnTo>
                  <a:pt x="373379" y="23621"/>
                </a:lnTo>
                <a:close/>
              </a:path>
              <a:path w="376554" h="549910">
                <a:moveTo>
                  <a:pt x="354262" y="17714"/>
                </a:moveTo>
                <a:lnTo>
                  <a:pt x="352805" y="16763"/>
                </a:lnTo>
                <a:lnTo>
                  <a:pt x="352805" y="34530"/>
                </a:lnTo>
                <a:lnTo>
                  <a:pt x="353080" y="34395"/>
                </a:lnTo>
                <a:lnTo>
                  <a:pt x="354262" y="17714"/>
                </a:lnTo>
                <a:close/>
              </a:path>
              <a:path w="376554" h="549910">
                <a:moveTo>
                  <a:pt x="368344" y="26897"/>
                </a:moveTo>
                <a:lnTo>
                  <a:pt x="354262" y="17714"/>
                </a:lnTo>
                <a:lnTo>
                  <a:pt x="353080" y="34395"/>
                </a:lnTo>
                <a:lnTo>
                  <a:pt x="368344" y="26897"/>
                </a:lnTo>
                <a:close/>
              </a:path>
              <a:path w="376554" h="549910">
                <a:moveTo>
                  <a:pt x="368807" y="26669"/>
                </a:moveTo>
                <a:lnTo>
                  <a:pt x="354329" y="16763"/>
                </a:lnTo>
                <a:lnTo>
                  <a:pt x="354262" y="17714"/>
                </a:lnTo>
                <a:lnTo>
                  <a:pt x="368344" y="26897"/>
                </a:lnTo>
                <a:lnTo>
                  <a:pt x="368807" y="26669"/>
                </a:lnTo>
                <a:close/>
              </a:path>
              <a:path w="376554" h="549910">
                <a:moveTo>
                  <a:pt x="368807" y="27200"/>
                </a:moveTo>
                <a:lnTo>
                  <a:pt x="368807" y="26669"/>
                </a:lnTo>
                <a:lnTo>
                  <a:pt x="368344" y="26897"/>
                </a:lnTo>
                <a:lnTo>
                  <a:pt x="368807" y="2720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01128" y="4844034"/>
            <a:ext cx="737870" cy="256540"/>
          </a:xfrm>
          <a:custGeom>
            <a:avLst/>
            <a:gdLst/>
            <a:ahLst/>
            <a:cxnLst/>
            <a:rect l="l" t="t" r="r" b="b"/>
            <a:pathLst>
              <a:path w="737870" h="256539">
                <a:moveTo>
                  <a:pt x="25908" y="249935"/>
                </a:moveTo>
                <a:lnTo>
                  <a:pt x="20574" y="230123"/>
                </a:lnTo>
                <a:lnTo>
                  <a:pt x="0" y="236219"/>
                </a:lnTo>
                <a:lnTo>
                  <a:pt x="6096" y="256031"/>
                </a:lnTo>
                <a:lnTo>
                  <a:pt x="25908" y="249935"/>
                </a:lnTo>
                <a:close/>
              </a:path>
              <a:path w="737870" h="256539">
                <a:moveTo>
                  <a:pt x="66294" y="238505"/>
                </a:moveTo>
                <a:lnTo>
                  <a:pt x="60198" y="217931"/>
                </a:lnTo>
                <a:lnTo>
                  <a:pt x="40386" y="224027"/>
                </a:lnTo>
                <a:lnTo>
                  <a:pt x="46482" y="243839"/>
                </a:lnTo>
                <a:lnTo>
                  <a:pt x="66294" y="238505"/>
                </a:lnTo>
                <a:close/>
              </a:path>
              <a:path w="737870" h="256539">
                <a:moveTo>
                  <a:pt x="106680" y="226313"/>
                </a:moveTo>
                <a:lnTo>
                  <a:pt x="100584" y="206501"/>
                </a:lnTo>
                <a:lnTo>
                  <a:pt x="80772" y="211835"/>
                </a:lnTo>
                <a:lnTo>
                  <a:pt x="86106" y="232409"/>
                </a:lnTo>
                <a:lnTo>
                  <a:pt x="106680" y="226313"/>
                </a:lnTo>
                <a:close/>
              </a:path>
              <a:path w="737870" h="256539">
                <a:moveTo>
                  <a:pt x="147066" y="214121"/>
                </a:moveTo>
                <a:lnTo>
                  <a:pt x="140970" y="194309"/>
                </a:lnTo>
                <a:lnTo>
                  <a:pt x="120396" y="200405"/>
                </a:lnTo>
                <a:lnTo>
                  <a:pt x="126492" y="220217"/>
                </a:lnTo>
                <a:lnTo>
                  <a:pt x="147066" y="214121"/>
                </a:lnTo>
                <a:close/>
              </a:path>
              <a:path w="737870" h="256539">
                <a:moveTo>
                  <a:pt x="186690" y="202691"/>
                </a:moveTo>
                <a:lnTo>
                  <a:pt x="180594" y="182117"/>
                </a:lnTo>
                <a:lnTo>
                  <a:pt x="160782" y="188213"/>
                </a:lnTo>
                <a:lnTo>
                  <a:pt x="166878" y="208025"/>
                </a:lnTo>
                <a:lnTo>
                  <a:pt x="186690" y="202691"/>
                </a:lnTo>
                <a:close/>
              </a:path>
              <a:path w="737870" h="256539">
                <a:moveTo>
                  <a:pt x="227076" y="190499"/>
                </a:moveTo>
                <a:lnTo>
                  <a:pt x="220980" y="170687"/>
                </a:lnTo>
                <a:lnTo>
                  <a:pt x="201168" y="176021"/>
                </a:lnTo>
                <a:lnTo>
                  <a:pt x="207264" y="196595"/>
                </a:lnTo>
                <a:lnTo>
                  <a:pt x="227076" y="190499"/>
                </a:lnTo>
                <a:close/>
              </a:path>
              <a:path w="737870" h="256539">
                <a:moveTo>
                  <a:pt x="267462" y="178307"/>
                </a:moveTo>
                <a:lnTo>
                  <a:pt x="261366" y="158495"/>
                </a:lnTo>
                <a:lnTo>
                  <a:pt x="241554" y="164591"/>
                </a:lnTo>
                <a:lnTo>
                  <a:pt x="246888" y="184403"/>
                </a:lnTo>
                <a:lnTo>
                  <a:pt x="267462" y="178307"/>
                </a:lnTo>
                <a:close/>
              </a:path>
              <a:path w="737870" h="256539">
                <a:moveTo>
                  <a:pt x="307086" y="166877"/>
                </a:moveTo>
                <a:lnTo>
                  <a:pt x="301752" y="146303"/>
                </a:lnTo>
                <a:lnTo>
                  <a:pt x="281178" y="152399"/>
                </a:lnTo>
                <a:lnTo>
                  <a:pt x="287274" y="172973"/>
                </a:lnTo>
                <a:lnTo>
                  <a:pt x="307086" y="166877"/>
                </a:lnTo>
                <a:close/>
              </a:path>
              <a:path w="737870" h="256539">
                <a:moveTo>
                  <a:pt x="347472" y="154685"/>
                </a:moveTo>
                <a:lnTo>
                  <a:pt x="341376" y="134873"/>
                </a:lnTo>
                <a:lnTo>
                  <a:pt x="321564" y="140969"/>
                </a:lnTo>
                <a:lnTo>
                  <a:pt x="327660" y="160781"/>
                </a:lnTo>
                <a:lnTo>
                  <a:pt x="347472" y="154685"/>
                </a:lnTo>
                <a:close/>
              </a:path>
              <a:path w="737870" h="256539">
                <a:moveTo>
                  <a:pt x="387858" y="143255"/>
                </a:moveTo>
                <a:lnTo>
                  <a:pt x="381762" y="122681"/>
                </a:lnTo>
                <a:lnTo>
                  <a:pt x="361950" y="128777"/>
                </a:lnTo>
                <a:lnTo>
                  <a:pt x="368046" y="148589"/>
                </a:lnTo>
                <a:lnTo>
                  <a:pt x="387858" y="143255"/>
                </a:lnTo>
                <a:close/>
              </a:path>
              <a:path w="737870" h="256539">
                <a:moveTo>
                  <a:pt x="428244" y="131063"/>
                </a:moveTo>
                <a:lnTo>
                  <a:pt x="422148" y="111251"/>
                </a:lnTo>
                <a:lnTo>
                  <a:pt x="402336" y="116585"/>
                </a:lnTo>
                <a:lnTo>
                  <a:pt x="407670" y="137159"/>
                </a:lnTo>
                <a:lnTo>
                  <a:pt x="428244" y="131063"/>
                </a:lnTo>
                <a:close/>
              </a:path>
              <a:path w="737870" h="256539">
                <a:moveTo>
                  <a:pt x="467868" y="118871"/>
                </a:moveTo>
                <a:lnTo>
                  <a:pt x="462534" y="99059"/>
                </a:lnTo>
                <a:lnTo>
                  <a:pt x="441960" y="105155"/>
                </a:lnTo>
                <a:lnTo>
                  <a:pt x="448056" y="124967"/>
                </a:lnTo>
                <a:lnTo>
                  <a:pt x="467868" y="118871"/>
                </a:lnTo>
                <a:close/>
              </a:path>
              <a:path w="737870" h="256539">
                <a:moveTo>
                  <a:pt x="508254" y="107441"/>
                </a:moveTo>
                <a:lnTo>
                  <a:pt x="502158" y="86867"/>
                </a:lnTo>
                <a:lnTo>
                  <a:pt x="482346" y="92963"/>
                </a:lnTo>
                <a:lnTo>
                  <a:pt x="488442" y="113537"/>
                </a:lnTo>
                <a:lnTo>
                  <a:pt x="508254" y="107441"/>
                </a:lnTo>
                <a:close/>
              </a:path>
              <a:path w="737870" h="256539">
                <a:moveTo>
                  <a:pt x="548640" y="95249"/>
                </a:moveTo>
                <a:lnTo>
                  <a:pt x="542544" y="75437"/>
                </a:lnTo>
                <a:lnTo>
                  <a:pt x="522732" y="81533"/>
                </a:lnTo>
                <a:lnTo>
                  <a:pt x="528828" y="101345"/>
                </a:lnTo>
                <a:lnTo>
                  <a:pt x="548640" y="95249"/>
                </a:lnTo>
                <a:close/>
              </a:path>
              <a:path w="737870" h="256539">
                <a:moveTo>
                  <a:pt x="589026" y="83057"/>
                </a:moveTo>
                <a:lnTo>
                  <a:pt x="582930" y="63245"/>
                </a:lnTo>
                <a:lnTo>
                  <a:pt x="562356" y="69341"/>
                </a:lnTo>
                <a:lnTo>
                  <a:pt x="568452" y="89153"/>
                </a:lnTo>
                <a:lnTo>
                  <a:pt x="589026" y="83057"/>
                </a:lnTo>
                <a:close/>
              </a:path>
              <a:path w="737870" h="256539">
                <a:moveTo>
                  <a:pt x="628650" y="71627"/>
                </a:moveTo>
                <a:lnTo>
                  <a:pt x="623316" y="51053"/>
                </a:lnTo>
                <a:lnTo>
                  <a:pt x="602742" y="57149"/>
                </a:lnTo>
                <a:lnTo>
                  <a:pt x="608838" y="77723"/>
                </a:lnTo>
                <a:lnTo>
                  <a:pt x="628650" y="71627"/>
                </a:lnTo>
                <a:close/>
              </a:path>
              <a:path w="737870" h="256539">
                <a:moveTo>
                  <a:pt x="737616" y="28193"/>
                </a:moveTo>
                <a:lnTo>
                  <a:pt x="625602" y="761"/>
                </a:lnTo>
                <a:lnTo>
                  <a:pt x="620268" y="0"/>
                </a:lnTo>
                <a:lnTo>
                  <a:pt x="614934" y="3047"/>
                </a:lnTo>
                <a:lnTo>
                  <a:pt x="613410" y="8381"/>
                </a:lnTo>
                <a:lnTo>
                  <a:pt x="611886" y="14477"/>
                </a:lnTo>
                <a:lnTo>
                  <a:pt x="614934" y="19811"/>
                </a:lnTo>
                <a:lnTo>
                  <a:pt x="621030" y="21335"/>
                </a:lnTo>
                <a:lnTo>
                  <a:pt x="683514" y="36453"/>
                </a:lnTo>
                <a:lnTo>
                  <a:pt x="683514" y="33527"/>
                </a:lnTo>
                <a:lnTo>
                  <a:pt x="703326" y="27431"/>
                </a:lnTo>
                <a:lnTo>
                  <a:pt x="704962" y="32953"/>
                </a:lnTo>
                <a:lnTo>
                  <a:pt x="710184" y="27431"/>
                </a:lnTo>
                <a:lnTo>
                  <a:pt x="715518" y="44195"/>
                </a:lnTo>
                <a:lnTo>
                  <a:pt x="715518" y="51793"/>
                </a:lnTo>
                <a:lnTo>
                  <a:pt x="737616" y="28193"/>
                </a:lnTo>
                <a:close/>
              </a:path>
              <a:path w="737870" h="256539">
                <a:moveTo>
                  <a:pt x="709422" y="58304"/>
                </a:moveTo>
                <a:lnTo>
                  <a:pt x="709422" y="48005"/>
                </a:lnTo>
                <a:lnTo>
                  <a:pt x="688848" y="53339"/>
                </a:lnTo>
                <a:lnTo>
                  <a:pt x="688146" y="50735"/>
                </a:lnTo>
                <a:lnTo>
                  <a:pt x="643890" y="97535"/>
                </a:lnTo>
                <a:lnTo>
                  <a:pt x="639318" y="102107"/>
                </a:lnTo>
                <a:lnTo>
                  <a:pt x="640080" y="108965"/>
                </a:lnTo>
                <a:lnTo>
                  <a:pt x="643890" y="112775"/>
                </a:lnTo>
                <a:lnTo>
                  <a:pt x="648462" y="116585"/>
                </a:lnTo>
                <a:lnTo>
                  <a:pt x="654558" y="116585"/>
                </a:lnTo>
                <a:lnTo>
                  <a:pt x="659130" y="112013"/>
                </a:lnTo>
                <a:lnTo>
                  <a:pt x="709422" y="58304"/>
                </a:lnTo>
                <a:close/>
              </a:path>
              <a:path w="737870" h="256539">
                <a:moveTo>
                  <a:pt x="669036" y="59435"/>
                </a:moveTo>
                <a:lnTo>
                  <a:pt x="662940" y="39623"/>
                </a:lnTo>
                <a:lnTo>
                  <a:pt x="643128" y="45719"/>
                </a:lnTo>
                <a:lnTo>
                  <a:pt x="649224" y="65531"/>
                </a:lnTo>
                <a:lnTo>
                  <a:pt x="669036" y="59435"/>
                </a:lnTo>
                <a:close/>
              </a:path>
              <a:path w="737870" h="256539">
                <a:moveTo>
                  <a:pt x="704962" y="32953"/>
                </a:moveTo>
                <a:lnTo>
                  <a:pt x="703326" y="27431"/>
                </a:lnTo>
                <a:lnTo>
                  <a:pt x="683514" y="33527"/>
                </a:lnTo>
                <a:lnTo>
                  <a:pt x="684356" y="36656"/>
                </a:lnTo>
                <a:lnTo>
                  <a:pt x="698275" y="40024"/>
                </a:lnTo>
                <a:lnTo>
                  <a:pt x="704962" y="32953"/>
                </a:lnTo>
                <a:close/>
              </a:path>
              <a:path w="737870" h="256539">
                <a:moveTo>
                  <a:pt x="684356" y="36656"/>
                </a:moveTo>
                <a:lnTo>
                  <a:pt x="683514" y="33527"/>
                </a:lnTo>
                <a:lnTo>
                  <a:pt x="683514" y="36453"/>
                </a:lnTo>
                <a:lnTo>
                  <a:pt x="684356" y="36656"/>
                </a:lnTo>
                <a:close/>
              </a:path>
              <a:path w="737870" h="256539">
                <a:moveTo>
                  <a:pt x="698275" y="40024"/>
                </a:moveTo>
                <a:lnTo>
                  <a:pt x="684356" y="36656"/>
                </a:lnTo>
                <a:lnTo>
                  <a:pt x="688146" y="50735"/>
                </a:lnTo>
                <a:lnTo>
                  <a:pt x="698275" y="40024"/>
                </a:lnTo>
                <a:close/>
              </a:path>
              <a:path w="737870" h="256539">
                <a:moveTo>
                  <a:pt x="709422" y="48005"/>
                </a:moveTo>
                <a:lnTo>
                  <a:pt x="707735" y="42313"/>
                </a:lnTo>
                <a:lnTo>
                  <a:pt x="698275" y="40024"/>
                </a:lnTo>
                <a:lnTo>
                  <a:pt x="688146" y="50735"/>
                </a:lnTo>
                <a:lnTo>
                  <a:pt x="688848" y="53339"/>
                </a:lnTo>
                <a:lnTo>
                  <a:pt x="709422" y="48005"/>
                </a:lnTo>
                <a:close/>
              </a:path>
              <a:path w="737870" h="256539">
                <a:moveTo>
                  <a:pt x="707735" y="42313"/>
                </a:moveTo>
                <a:lnTo>
                  <a:pt x="704962" y="32953"/>
                </a:lnTo>
                <a:lnTo>
                  <a:pt x="698275" y="40024"/>
                </a:lnTo>
                <a:lnTo>
                  <a:pt x="707735" y="42313"/>
                </a:lnTo>
                <a:close/>
              </a:path>
              <a:path w="737870" h="256539">
                <a:moveTo>
                  <a:pt x="715518" y="44195"/>
                </a:moveTo>
                <a:lnTo>
                  <a:pt x="710184" y="27431"/>
                </a:lnTo>
                <a:lnTo>
                  <a:pt x="704962" y="32953"/>
                </a:lnTo>
                <a:lnTo>
                  <a:pt x="707735" y="42313"/>
                </a:lnTo>
                <a:lnTo>
                  <a:pt x="715518" y="44195"/>
                </a:lnTo>
                <a:close/>
              </a:path>
              <a:path w="737870" h="256539">
                <a:moveTo>
                  <a:pt x="715518" y="51793"/>
                </a:moveTo>
                <a:lnTo>
                  <a:pt x="715518" y="44195"/>
                </a:lnTo>
                <a:lnTo>
                  <a:pt x="707735" y="42313"/>
                </a:lnTo>
                <a:lnTo>
                  <a:pt x="709422" y="48005"/>
                </a:lnTo>
                <a:lnTo>
                  <a:pt x="709422" y="58304"/>
                </a:lnTo>
                <a:lnTo>
                  <a:pt x="715518" y="51793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4273" y="4247388"/>
            <a:ext cx="3034665" cy="793750"/>
          </a:xfrm>
          <a:custGeom>
            <a:avLst/>
            <a:gdLst/>
            <a:ahLst/>
            <a:cxnLst/>
            <a:rect l="l" t="t" r="r" b="b"/>
            <a:pathLst>
              <a:path w="3034665" h="793750">
                <a:moveTo>
                  <a:pt x="3034284" y="772667"/>
                </a:moveTo>
                <a:lnTo>
                  <a:pt x="3013710" y="768095"/>
                </a:lnTo>
                <a:lnTo>
                  <a:pt x="3008376" y="787907"/>
                </a:lnTo>
                <a:lnTo>
                  <a:pt x="3028950" y="793241"/>
                </a:lnTo>
                <a:lnTo>
                  <a:pt x="3034284" y="772667"/>
                </a:lnTo>
                <a:close/>
              </a:path>
              <a:path w="3034665" h="793750">
                <a:moveTo>
                  <a:pt x="2993136" y="762761"/>
                </a:moveTo>
                <a:lnTo>
                  <a:pt x="2972562" y="757427"/>
                </a:lnTo>
                <a:lnTo>
                  <a:pt x="2967990" y="778001"/>
                </a:lnTo>
                <a:lnTo>
                  <a:pt x="2988564" y="783335"/>
                </a:lnTo>
                <a:lnTo>
                  <a:pt x="2993136" y="762761"/>
                </a:lnTo>
                <a:close/>
              </a:path>
              <a:path w="3034665" h="793750">
                <a:moveTo>
                  <a:pt x="2952750" y="752855"/>
                </a:moveTo>
                <a:lnTo>
                  <a:pt x="2932176" y="747521"/>
                </a:lnTo>
                <a:lnTo>
                  <a:pt x="2926842" y="768095"/>
                </a:lnTo>
                <a:lnTo>
                  <a:pt x="2947416" y="772667"/>
                </a:lnTo>
                <a:lnTo>
                  <a:pt x="2952750" y="752855"/>
                </a:lnTo>
                <a:close/>
              </a:path>
              <a:path w="3034665" h="793750">
                <a:moveTo>
                  <a:pt x="2911602" y="742949"/>
                </a:moveTo>
                <a:lnTo>
                  <a:pt x="2891790" y="737615"/>
                </a:lnTo>
                <a:lnTo>
                  <a:pt x="2886456" y="758189"/>
                </a:lnTo>
                <a:lnTo>
                  <a:pt x="2907030" y="762761"/>
                </a:lnTo>
                <a:lnTo>
                  <a:pt x="2911602" y="742949"/>
                </a:lnTo>
                <a:close/>
              </a:path>
              <a:path w="3034665" h="793750">
                <a:moveTo>
                  <a:pt x="2871216" y="732281"/>
                </a:moveTo>
                <a:lnTo>
                  <a:pt x="2850642" y="727709"/>
                </a:lnTo>
                <a:lnTo>
                  <a:pt x="2846070" y="747521"/>
                </a:lnTo>
                <a:lnTo>
                  <a:pt x="2865882" y="752855"/>
                </a:lnTo>
                <a:lnTo>
                  <a:pt x="2871216" y="732281"/>
                </a:lnTo>
                <a:close/>
              </a:path>
              <a:path w="3034665" h="793750">
                <a:moveTo>
                  <a:pt x="2830830" y="722375"/>
                </a:moveTo>
                <a:lnTo>
                  <a:pt x="2810256" y="717803"/>
                </a:lnTo>
                <a:lnTo>
                  <a:pt x="2804922" y="737615"/>
                </a:lnTo>
                <a:lnTo>
                  <a:pt x="2825496" y="742949"/>
                </a:lnTo>
                <a:lnTo>
                  <a:pt x="2830830" y="722375"/>
                </a:lnTo>
                <a:close/>
              </a:path>
              <a:path w="3034665" h="793750">
                <a:moveTo>
                  <a:pt x="2789682" y="712469"/>
                </a:moveTo>
                <a:lnTo>
                  <a:pt x="2769108" y="707135"/>
                </a:lnTo>
                <a:lnTo>
                  <a:pt x="2764536" y="727709"/>
                </a:lnTo>
                <a:lnTo>
                  <a:pt x="2785110" y="733043"/>
                </a:lnTo>
                <a:lnTo>
                  <a:pt x="2789682" y="712469"/>
                </a:lnTo>
                <a:close/>
              </a:path>
              <a:path w="3034665" h="793750">
                <a:moveTo>
                  <a:pt x="2749296" y="702563"/>
                </a:moveTo>
                <a:lnTo>
                  <a:pt x="2728722" y="697229"/>
                </a:lnTo>
                <a:lnTo>
                  <a:pt x="2724150" y="717803"/>
                </a:lnTo>
                <a:lnTo>
                  <a:pt x="2743962" y="723137"/>
                </a:lnTo>
                <a:lnTo>
                  <a:pt x="2749296" y="702563"/>
                </a:lnTo>
                <a:close/>
              </a:path>
              <a:path w="3034665" h="793750">
                <a:moveTo>
                  <a:pt x="2708148" y="692657"/>
                </a:moveTo>
                <a:lnTo>
                  <a:pt x="2688336" y="687323"/>
                </a:lnTo>
                <a:lnTo>
                  <a:pt x="2683002" y="707897"/>
                </a:lnTo>
                <a:lnTo>
                  <a:pt x="2703576" y="712469"/>
                </a:lnTo>
                <a:lnTo>
                  <a:pt x="2708148" y="692657"/>
                </a:lnTo>
                <a:close/>
              </a:path>
              <a:path w="3034665" h="793750">
                <a:moveTo>
                  <a:pt x="2667762" y="681989"/>
                </a:moveTo>
                <a:lnTo>
                  <a:pt x="2647188" y="677417"/>
                </a:lnTo>
                <a:lnTo>
                  <a:pt x="2642616" y="697991"/>
                </a:lnTo>
                <a:lnTo>
                  <a:pt x="2662428" y="702563"/>
                </a:lnTo>
                <a:lnTo>
                  <a:pt x="2667762" y="681989"/>
                </a:lnTo>
                <a:close/>
              </a:path>
              <a:path w="3034665" h="793750">
                <a:moveTo>
                  <a:pt x="2627376" y="672083"/>
                </a:moveTo>
                <a:lnTo>
                  <a:pt x="2606802" y="667511"/>
                </a:lnTo>
                <a:lnTo>
                  <a:pt x="2601468" y="687323"/>
                </a:lnTo>
                <a:lnTo>
                  <a:pt x="2622042" y="692657"/>
                </a:lnTo>
                <a:lnTo>
                  <a:pt x="2627376" y="672083"/>
                </a:lnTo>
                <a:close/>
              </a:path>
              <a:path w="3034665" h="793750">
                <a:moveTo>
                  <a:pt x="2586228" y="662177"/>
                </a:moveTo>
                <a:lnTo>
                  <a:pt x="2566416" y="656843"/>
                </a:lnTo>
                <a:lnTo>
                  <a:pt x="2561082" y="677417"/>
                </a:lnTo>
                <a:lnTo>
                  <a:pt x="2581656" y="682751"/>
                </a:lnTo>
                <a:lnTo>
                  <a:pt x="2586228" y="662177"/>
                </a:lnTo>
                <a:close/>
              </a:path>
              <a:path w="3034665" h="793750">
                <a:moveTo>
                  <a:pt x="2545842" y="652271"/>
                </a:moveTo>
                <a:lnTo>
                  <a:pt x="2525268" y="646937"/>
                </a:lnTo>
                <a:lnTo>
                  <a:pt x="2520696" y="667511"/>
                </a:lnTo>
                <a:lnTo>
                  <a:pt x="2540508" y="672845"/>
                </a:lnTo>
                <a:lnTo>
                  <a:pt x="2545842" y="652271"/>
                </a:lnTo>
                <a:close/>
              </a:path>
              <a:path w="3034665" h="793750">
                <a:moveTo>
                  <a:pt x="2504694" y="642365"/>
                </a:moveTo>
                <a:lnTo>
                  <a:pt x="2484882" y="637031"/>
                </a:lnTo>
                <a:lnTo>
                  <a:pt x="2479548" y="657605"/>
                </a:lnTo>
                <a:lnTo>
                  <a:pt x="2500122" y="662177"/>
                </a:lnTo>
                <a:lnTo>
                  <a:pt x="2504694" y="642365"/>
                </a:lnTo>
                <a:close/>
              </a:path>
              <a:path w="3034665" h="793750">
                <a:moveTo>
                  <a:pt x="2464308" y="632459"/>
                </a:moveTo>
                <a:lnTo>
                  <a:pt x="2443734" y="627125"/>
                </a:lnTo>
                <a:lnTo>
                  <a:pt x="2439162" y="647699"/>
                </a:lnTo>
                <a:lnTo>
                  <a:pt x="2458974" y="652271"/>
                </a:lnTo>
                <a:lnTo>
                  <a:pt x="2464308" y="632459"/>
                </a:lnTo>
                <a:close/>
              </a:path>
              <a:path w="3034665" h="793750">
                <a:moveTo>
                  <a:pt x="2423922" y="621791"/>
                </a:moveTo>
                <a:lnTo>
                  <a:pt x="2403348" y="617219"/>
                </a:lnTo>
                <a:lnTo>
                  <a:pt x="2398014" y="637031"/>
                </a:lnTo>
                <a:lnTo>
                  <a:pt x="2418588" y="642365"/>
                </a:lnTo>
                <a:lnTo>
                  <a:pt x="2423922" y="621791"/>
                </a:lnTo>
                <a:close/>
              </a:path>
              <a:path w="3034665" h="793750">
                <a:moveTo>
                  <a:pt x="2382774" y="611885"/>
                </a:moveTo>
                <a:lnTo>
                  <a:pt x="2362962" y="607313"/>
                </a:lnTo>
                <a:lnTo>
                  <a:pt x="2357628" y="627125"/>
                </a:lnTo>
                <a:lnTo>
                  <a:pt x="2378202" y="632459"/>
                </a:lnTo>
                <a:lnTo>
                  <a:pt x="2382774" y="611885"/>
                </a:lnTo>
                <a:close/>
              </a:path>
              <a:path w="3034665" h="793750">
                <a:moveTo>
                  <a:pt x="2342388" y="601979"/>
                </a:moveTo>
                <a:lnTo>
                  <a:pt x="2321814" y="596645"/>
                </a:lnTo>
                <a:lnTo>
                  <a:pt x="2317242" y="617219"/>
                </a:lnTo>
                <a:lnTo>
                  <a:pt x="2337054" y="622553"/>
                </a:lnTo>
                <a:lnTo>
                  <a:pt x="2342388" y="601979"/>
                </a:lnTo>
                <a:close/>
              </a:path>
              <a:path w="3034665" h="793750">
                <a:moveTo>
                  <a:pt x="2301240" y="592073"/>
                </a:moveTo>
                <a:lnTo>
                  <a:pt x="2281428" y="586739"/>
                </a:lnTo>
                <a:lnTo>
                  <a:pt x="2276094" y="607313"/>
                </a:lnTo>
                <a:lnTo>
                  <a:pt x="2296668" y="611885"/>
                </a:lnTo>
                <a:lnTo>
                  <a:pt x="2301240" y="592073"/>
                </a:lnTo>
                <a:close/>
              </a:path>
              <a:path w="3034665" h="793750">
                <a:moveTo>
                  <a:pt x="2260854" y="582167"/>
                </a:moveTo>
                <a:lnTo>
                  <a:pt x="2240280" y="576833"/>
                </a:lnTo>
                <a:lnTo>
                  <a:pt x="2235708" y="597407"/>
                </a:lnTo>
                <a:lnTo>
                  <a:pt x="2255520" y="601979"/>
                </a:lnTo>
                <a:lnTo>
                  <a:pt x="2260854" y="582167"/>
                </a:lnTo>
                <a:close/>
              </a:path>
              <a:path w="3034665" h="793750">
                <a:moveTo>
                  <a:pt x="2220468" y="571499"/>
                </a:moveTo>
                <a:lnTo>
                  <a:pt x="2199894" y="566927"/>
                </a:lnTo>
                <a:lnTo>
                  <a:pt x="2194560" y="587501"/>
                </a:lnTo>
                <a:lnTo>
                  <a:pt x="2215134" y="592073"/>
                </a:lnTo>
                <a:lnTo>
                  <a:pt x="2220468" y="571499"/>
                </a:lnTo>
                <a:close/>
              </a:path>
              <a:path w="3034665" h="793750">
                <a:moveTo>
                  <a:pt x="2179320" y="561593"/>
                </a:moveTo>
                <a:lnTo>
                  <a:pt x="2159508" y="557021"/>
                </a:lnTo>
                <a:lnTo>
                  <a:pt x="2154174" y="576833"/>
                </a:lnTo>
                <a:lnTo>
                  <a:pt x="2174748" y="582167"/>
                </a:lnTo>
                <a:lnTo>
                  <a:pt x="2179320" y="561593"/>
                </a:lnTo>
                <a:close/>
              </a:path>
              <a:path w="3034665" h="793750">
                <a:moveTo>
                  <a:pt x="2138934" y="551687"/>
                </a:moveTo>
                <a:lnTo>
                  <a:pt x="2118360" y="546353"/>
                </a:lnTo>
                <a:lnTo>
                  <a:pt x="2113788" y="566927"/>
                </a:lnTo>
                <a:lnTo>
                  <a:pt x="2133600" y="572261"/>
                </a:lnTo>
                <a:lnTo>
                  <a:pt x="2138934" y="551687"/>
                </a:lnTo>
                <a:close/>
              </a:path>
              <a:path w="3034665" h="793750">
                <a:moveTo>
                  <a:pt x="2097786" y="541781"/>
                </a:moveTo>
                <a:lnTo>
                  <a:pt x="2077974" y="536447"/>
                </a:lnTo>
                <a:lnTo>
                  <a:pt x="2072639" y="557021"/>
                </a:lnTo>
                <a:lnTo>
                  <a:pt x="2093214" y="562355"/>
                </a:lnTo>
                <a:lnTo>
                  <a:pt x="2097786" y="541781"/>
                </a:lnTo>
                <a:close/>
              </a:path>
              <a:path w="3034665" h="793750">
                <a:moveTo>
                  <a:pt x="2057400" y="531875"/>
                </a:moveTo>
                <a:lnTo>
                  <a:pt x="2036826" y="526541"/>
                </a:lnTo>
                <a:lnTo>
                  <a:pt x="2032253" y="547115"/>
                </a:lnTo>
                <a:lnTo>
                  <a:pt x="2052065" y="551687"/>
                </a:lnTo>
                <a:lnTo>
                  <a:pt x="2057400" y="531875"/>
                </a:lnTo>
                <a:close/>
              </a:path>
              <a:path w="3034665" h="793750">
                <a:moveTo>
                  <a:pt x="2017014" y="521207"/>
                </a:moveTo>
                <a:lnTo>
                  <a:pt x="1996439" y="516635"/>
                </a:lnTo>
                <a:lnTo>
                  <a:pt x="1991106" y="537209"/>
                </a:lnTo>
                <a:lnTo>
                  <a:pt x="2011680" y="541781"/>
                </a:lnTo>
                <a:lnTo>
                  <a:pt x="2017014" y="521207"/>
                </a:lnTo>
                <a:close/>
              </a:path>
              <a:path w="3034665" h="793750">
                <a:moveTo>
                  <a:pt x="1975865" y="511301"/>
                </a:moveTo>
                <a:lnTo>
                  <a:pt x="1956053" y="506729"/>
                </a:lnTo>
                <a:lnTo>
                  <a:pt x="1950720" y="526541"/>
                </a:lnTo>
                <a:lnTo>
                  <a:pt x="1971294" y="531875"/>
                </a:lnTo>
                <a:lnTo>
                  <a:pt x="1975865" y="511301"/>
                </a:lnTo>
                <a:close/>
              </a:path>
              <a:path w="3034665" h="793750">
                <a:moveTo>
                  <a:pt x="1935480" y="501395"/>
                </a:moveTo>
                <a:lnTo>
                  <a:pt x="1914906" y="496823"/>
                </a:lnTo>
                <a:lnTo>
                  <a:pt x="1910334" y="516635"/>
                </a:lnTo>
                <a:lnTo>
                  <a:pt x="1930146" y="521969"/>
                </a:lnTo>
                <a:lnTo>
                  <a:pt x="1935480" y="501395"/>
                </a:lnTo>
                <a:close/>
              </a:path>
              <a:path w="3034665" h="793750">
                <a:moveTo>
                  <a:pt x="1894332" y="491489"/>
                </a:moveTo>
                <a:lnTo>
                  <a:pt x="1874520" y="486155"/>
                </a:lnTo>
                <a:lnTo>
                  <a:pt x="1869186" y="506729"/>
                </a:lnTo>
                <a:lnTo>
                  <a:pt x="1889760" y="512063"/>
                </a:lnTo>
                <a:lnTo>
                  <a:pt x="1894332" y="491489"/>
                </a:lnTo>
                <a:close/>
              </a:path>
              <a:path w="3034665" h="793750">
                <a:moveTo>
                  <a:pt x="1853946" y="481583"/>
                </a:moveTo>
                <a:lnTo>
                  <a:pt x="1833372" y="476249"/>
                </a:lnTo>
                <a:lnTo>
                  <a:pt x="1828800" y="496823"/>
                </a:lnTo>
                <a:lnTo>
                  <a:pt x="1848612" y="501395"/>
                </a:lnTo>
                <a:lnTo>
                  <a:pt x="1853946" y="481583"/>
                </a:lnTo>
                <a:close/>
              </a:path>
              <a:path w="3034665" h="793750">
                <a:moveTo>
                  <a:pt x="1813560" y="471677"/>
                </a:moveTo>
                <a:lnTo>
                  <a:pt x="1792986" y="466343"/>
                </a:lnTo>
                <a:lnTo>
                  <a:pt x="1787652" y="486917"/>
                </a:lnTo>
                <a:lnTo>
                  <a:pt x="1808226" y="491489"/>
                </a:lnTo>
                <a:lnTo>
                  <a:pt x="1813560" y="471677"/>
                </a:lnTo>
                <a:close/>
              </a:path>
              <a:path w="3034665" h="793750">
                <a:moveTo>
                  <a:pt x="1772412" y="461009"/>
                </a:moveTo>
                <a:lnTo>
                  <a:pt x="1752600" y="456437"/>
                </a:lnTo>
                <a:lnTo>
                  <a:pt x="1747265" y="476249"/>
                </a:lnTo>
                <a:lnTo>
                  <a:pt x="1767839" y="481583"/>
                </a:lnTo>
                <a:lnTo>
                  <a:pt x="1772412" y="461009"/>
                </a:lnTo>
                <a:close/>
              </a:path>
              <a:path w="3034665" h="793750">
                <a:moveTo>
                  <a:pt x="1732026" y="451103"/>
                </a:moveTo>
                <a:lnTo>
                  <a:pt x="1711452" y="446531"/>
                </a:lnTo>
                <a:lnTo>
                  <a:pt x="1706880" y="466343"/>
                </a:lnTo>
                <a:lnTo>
                  <a:pt x="1726691" y="471677"/>
                </a:lnTo>
                <a:lnTo>
                  <a:pt x="1732026" y="451103"/>
                </a:lnTo>
                <a:close/>
              </a:path>
              <a:path w="3034665" h="793750">
                <a:moveTo>
                  <a:pt x="1691639" y="441197"/>
                </a:moveTo>
                <a:lnTo>
                  <a:pt x="1671065" y="435863"/>
                </a:lnTo>
                <a:lnTo>
                  <a:pt x="1665732" y="456437"/>
                </a:lnTo>
                <a:lnTo>
                  <a:pt x="1686306" y="461771"/>
                </a:lnTo>
                <a:lnTo>
                  <a:pt x="1691639" y="441197"/>
                </a:lnTo>
                <a:close/>
              </a:path>
              <a:path w="3034665" h="793750">
                <a:moveTo>
                  <a:pt x="1650491" y="431291"/>
                </a:moveTo>
                <a:lnTo>
                  <a:pt x="1629918" y="425957"/>
                </a:lnTo>
                <a:lnTo>
                  <a:pt x="1625346" y="446531"/>
                </a:lnTo>
                <a:lnTo>
                  <a:pt x="1645920" y="451865"/>
                </a:lnTo>
                <a:lnTo>
                  <a:pt x="1650491" y="431291"/>
                </a:lnTo>
                <a:close/>
              </a:path>
              <a:path w="3034665" h="793750">
                <a:moveTo>
                  <a:pt x="1610106" y="421385"/>
                </a:moveTo>
                <a:lnTo>
                  <a:pt x="1589532" y="416051"/>
                </a:lnTo>
                <a:lnTo>
                  <a:pt x="1584198" y="436625"/>
                </a:lnTo>
                <a:lnTo>
                  <a:pt x="1604772" y="441197"/>
                </a:lnTo>
                <a:lnTo>
                  <a:pt x="1610106" y="421385"/>
                </a:lnTo>
                <a:close/>
              </a:path>
              <a:path w="3034665" h="793750">
                <a:moveTo>
                  <a:pt x="1568958" y="410717"/>
                </a:moveTo>
                <a:lnTo>
                  <a:pt x="1549146" y="406145"/>
                </a:lnTo>
                <a:lnTo>
                  <a:pt x="1543812" y="426719"/>
                </a:lnTo>
                <a:lnTo>
                  <a:pt x="1564386" y="431291"/>
                </a:lnTo>
                <a:lnTo>
                  <a:pt x="1568958" y="410717"/>
                </a:lnTo>
                <a:close/>
              </a:path>
              <a:path w="3034665" h="793750">
                <a:moveTo>
                  <a:pt x="1528572" y="400811"/>
                </a:moveTo>
                <a:lnTo>
                  <a:pt x="1507998" y="396239"/>
                </a:lnTo>
                <a:lnTo>
                  <a:pt x="1503426" y="416051"/>
                </a:lnTo>
                <a:lnTo>
                  <a:pt x="1523238" y="421385"/>
                </a:lnTo>
                <a:lnTo>
                  <a:pt x="1528572" y="400811"/>
                </a:lnTo>
                <a:close/>
              </a:path>
              <a:path w="3034665" h="793750">
                <a:moveTo>
                  <a:pt x="1488186" y="390905"/>
                </a:moveTo>
                <a:lnTo>
                  <a:pt x="1467612" y="385571"/>
                </a:lnTo>
                <a:lnTo>
                  <a:pt x="1462278" y="406145"/>
                </a:lnTo>
                <a:lnTo>
                  <a:pt x="1482852" y="411479"/>
                </a:lnTo>
                <a:lnTo>
                  <a:pt x="1488186" y="390905"/>
                </a:lnTo>
                <a:close/>
              </a:path>
              <a:path w="3034665" h="793750">
                <a:moveTo>
                  <a:pt x="1447038" y="380999"/>
                </a:moveTo>
                <a:lnTo>
                  <a:pt x="1426464" y="375665"/>
                </a:lnTo>
                <a:lnTo>
                  <a:pt x="1421892" y="396239"/>
                </a:lnTo>
                <a:lnTo>
                  <a:pt x="1442466" y="401573"/>
                </a:lnTo>
                <a:lnTo>
                  <a:pt x="1447038" y="380999"/>
                </a:lnTo>
                <a:close/>
              </a:path>
              <a:path w="3034665" h="793750">
                <a:moveTo>
                  <a:pt x="1406652" y="371093"/>
                </a:moveTo>
                <a:lnTo>
                  <a:pt x="1386077" y="365759"/>
                </a:lnTo>
                <a:lnTo>
                  <a:pt x="1380744" y="386333"/>
                </a:lnTo>
                <a:lnTo>
                  <a:pt x="1401318" y="390905"/>
                </a:lnTo>
                <a:lnTo>
                  <a:pt x="1406652" y="371093"/>
                </a:lnTo>
                <a:close/>
              </a:path>
              <a:path w="3034665" h="793750">
                <a:moveTo>
                  <a:pt x="1365504" y="361187"/>
                </a:moveTo>
                <a:lnTo>
                  <a:pt x="1345692" y="355853"/>
                </a:lnTo>
                <a:lnTo>
                  <a:pt x="1340358" y="376427"/>
                </a:lnTo>
                <a:lnTo>
                  <a:pt x="1360932" y="380999"/>
                </a:lnTo>
                <a:lnTo>
                  <a:pt x="1365504" y="361187"/>
                </a:lnTo>
                <a:close/>
              </a:path>
              <a:path w="3034665" h="793750">
                <a:moveTo>
                  <a:pt x="1325118" y="350519"/>
                </a:moveTo>
                <a:lnTo>
                  <a:pt x="1304544" y="345947"/>
                </a:lnTo>
                <a:lnTo>
                  <a:pt x="1299972" y="365759"/>
                </a:lnTo>
                <a:lnTo>
                  <a:pt x="1319783" y="371093"/>
                </a:lnTo>
                <a:lnTo>
                  <a:pt x="1325118" y="350519"/>
                </a:lnTo>
                <a:close/>
              </a:path>
              <a:path w="3034665" h="793750">
                <a:moveTo>
                  <a:pt x="1284732" y="340613"/>
                </a:moveTo>
                <a:lnTo>
                  <a:pt x="1264158" y="336041"/>
                </a:lnTo>
                <a:lnTo>
                  <a:pt x="1258824" y="355853"/>
                </a:lnTo>
                <a:lnTo>
                  <a:pt x="1279398" y="361187"/>
                </a:lnTo>
                <a:lnTo>
                  <a:pt x="1284732" y="340613"/>
                </a:lnTo>
                <a:close/>
              </a:path>
              <a:path w="3034665" h="793750">
                <a:moveTo>
                  <a:pt x="1243583" y="330707"/>
                </a:moveTo>
                <a:lnTo>
                  <a:pt x="1223010" y="325373"/>
                </a:lnTo>
                <a:lnTo>
                  <a:pt x="1218438" y="345947"/>
                </a:lnTo>
                <a:lnTo>
                  <a:pt x="1239012" y="351281"/>
                </a:lnTo>
                <a:lnTo>
                  <a:pt x="1243583" y="330707"/>
                </a:lnTo>
                <a:close/>
              </a:path>
              <a:path w="3034665" h="793750">
                <a:moveTo>
                  <a:pt x="1203198" y="320801"/>
                </a:moveTo>
                <a:lnTo>
                  <a:pt x="1182624" y="315467"/>
                </a:lnTo>
                <a:lnTo>
                  <a:pt x="1177289" y="336041"/>
                </a:lnTo>
                <a:lnTo>
                  <a:pt x="1197864" y="340613"/>
                </a:lnTo>
                <a:lnTo>
                  <a:pt x="1203198" y="320801"/>
                </a:lnTo>
                <a:close/>
              </a:path>
              <a:path w="3034665" h="793750">
                <a:moveTo>
                  <a:pt x="1162050" y="310895"/>
                </a:moveTo>
                <a:lnTo>
                  <a:pt x="1142238" y="305561"/>
                </a:lnTo>
                <a:lnTo>
                  <a:pt x="1136904" y="326135"/>
                </a:lnTo>
                <a:lnTo>
                  <a:pt x="1157477" y="330707"/>
                </a:lnTo>
                <a:lnTo>
                  <a:pt x="1162050" y="310895"/>
                </a:lnTo>
                <a:close/>
              </a:path>
              <a:path w="3034665" h="793750">
                <a:moveTo>
                  <a:pt x="1121664" y="300227"/>
                </a:moveTo>
                <a:lnTo>
                  <a:pt x="1101089" y="295655"/>
                </a:lnTo>
                <a:lnTo>
                  <a:pt x="1096518" y="316229"/>
                </a:lnTo>
                <a:lnTo>
                  <a:pt x="1116330" y="320801"/>
                </a:lnTo>
                <a:lnTo>
                  <a:pt x="1121664" y="300227"/>
                </a:lnTo>
                <a:close/>
              </a:path>
              <a:path w="3034665" h="793750">
                <a:moveTo>
                  <a:pt x="1081277" y="290321"/>
                </a:moveTo>
                <a:lnTo>
                  <a:pt x="1060704" y="285749"/>
                </a:lnTo>
                <a:lnTo>
                  <a:pt x="1055370" y="305561"/>
                </a:lnTo>
                <a:lnTo>
                  <a:pt x="1075944" y="310895"/>
                </a:lnTo>
                <a:lnTo>
                  <a:pt x="1081277" y="290321"/>
                </a:lnTo>
                <a:close/>
              </a:path>
              <a:path w="3034665" h="793750">
                <a:moveTo>
                  <a:pt x="1040130" y="280415"/>
                </a:moveTo>
                <a:lnTo>
                  <a:pt x="1019556" y="275081"/>
                </a:lnTo>
                <a:lnTo>
                  <a:pt x="1014983" y="295655"/>
                </a:lnTo>
                <a:lnTo>
                  <a:pt x="1035557" y="300989"/>
                </a:lnTo>
                <a:lnTo>
                  <a:pt x="1040130" y="280415"/>
                </a:lnTo>
                <a:close/>
              </a:path>
              <a:path w="3034665" h="793750">
                <a:moveTo>
                  <a:pt x="999744" y="270509"/>
                </a:moveTo>
                <a:lnTo>
                  <a:pt x="979169" y="265175"/>
                </a:lnTo>
                <a:lnTo>
                  <a:pt x="973836" y="285749"/>
                </a:lnTo>
                <a:lnTo>
                  <a:pt x="994410" y="291083"/>
                </a:lnTo>
                <a:lnTo>
                  <a:pt x="999744" y="270509"/>
                </a:lnTo>
                <a:close/>
              </a:path>
              <a:path w="3034665" h="793750">
                <a:moveTo>
                  <a:pt x="958595" y="260603"/>
                </a:moveTo>
                <a:lnTo>
                  <a:pt x="938783" y="255269"/>
                </a:lnTo>
                <a:lnTo>
                  <a:pt x="933450" y="275843"/>
                </a:lnTo>
                <a:lnTo>
                  <a:pt x="954024" y="280415"/>
                </a:lnTo>
                <a:lnTo>
                  <a:pt x="958595" y="260603"/>
                </a:lnTo>
                <a:close/>
              </a:path>
              <a:path w="3034665" h="793750">
                <a:moveTo>
                  <a:pt x="918210" y="249935"/>
                </a:moveTo>
                <a:lnTo>
                  <a:pt x="897636" y="245363"/>
                </a:lnTo>
                <a:lnTo>
                  <a:pt x="893063" y="265937"/>
                </a:lnTo>
                <a:lnTo>
                  <a:pt x="912876" y="270509"/>
                </a:lnTo>
                <a:lnTo>
                  <a:pt x="918210" y="249935"/>
                </a:lnTo>
                <a:close/>
              </a:path>
              <a:path w="3034665" h="793750">
                <a:moveTo>
                  <a:pt x="877824" y="240029"/>
                </a:moveTo>
                <a:lnTo>
                  <a:pt x="857250" y="235457"/>
                </a:lnTo>
                <a:lnTo>
                  <a:pt x="851916" y="255269"/>
                </a:lnTo>
                <a:lnTo>
                  <a:pt x="872489" y="260603"/>
                </a:lnTo>
                <a:lnTo>
                  <a:pt x="877824" y="240029"/>
                </a:lnTo>
                <a:close/>
              </a:path>
              <a:path w="3034665" h="793750">
                <a:moveTo>
                  <a:pt x="836676" y="230123"/>
                </a:moveTo>
                <a:lnTo>
                  <a:pt x="816101" y="225551"/>
                </a:lnTo>
                <a:lnTo>
                  <a:pt x="811530" y="245363"/>
                </a:lnTo>
                <a:lnTo>
                  <a:pt x="832104" y="250697"/>
                </a:lnTo>
                <a:lnTo>
                  <a:pt x="836676" y="230123"/>
                </a:lnTo>
                <a:close/>
              </a:path>
              <a:path w="3034665" h="793750">
                <a:moveTo>
                  <a:pt x="796289" y="220217"/>
                </a:moveTo>
                <a:lnTo>
                  <a:pt x="775716" y="214883"/>
                </a:lnTo>
                <a:lnTo>
                  <a:pt x="770382" y="235457"/>
                </a:lnTo>
                <a:lnTo>
                  <a:pt x="790956" y="240791"/>
                </a:lnTo>
                <a:lnTo>
                  <a:pt x="796289" y="220217"/>
                </a:lnTo>
                <a:close/>
              </a:path>
              <a:path w="3034665" h="793750">
                <a:moveTo>
                  <a:pt x="755142" y="210311"/>
                </a:moveTo>
                <a:lnTo>
                  <a:pt x="735330" y="204977"/>
                </a:lnTo>
                <a:lnTo>
                  <a:pt x="729995" y="225551"/>
                </a:lnTo>
                <a:lnTo>
                  <a:pt x="750569" y="230123"/>
                </a:lnTo>
                <a:lnTo>
                  <a:pt x="755142" y="210311"/>
                </a:lnTo>
                <a:close/>
              </a:path>
              <a:path w="3034665" h="793750">
                <a:moveTo>
                  <a:pt x="714756" y="200405"/>
                </a:moveTo>
                <a:lnTo>
                  <a:pt x="694182" y="195071"/>
                </a:lnTo>
                <a:lnTo>
                  <a:pt x="689610" y="215645"/>
                </a:lnTo>
                <a:lnTo>
                  <a:pt x="709422" y="220217"/>
                </a:lnTo>
                <a:lnTo>
                  <a:pt x="714756" y="200405"/>
                </a:lnTo>
                <a:close/>
              </a:path>
              <a:path w="3034665" h="793750">
                <a:moveTo>
                  <a:pt x="674369" y="189737"/>
                </a:moveTo>
                <a:lnTo>
                  <a:pt x="653795" y="185165"/>
                </a:lnTo>
                <a:lnTo>
                  <a:pt x="648462" y="204977"/>
                </a:lnTo>
                <a:lnTo>
                  <a:pt x="669036" y="210311"/>
                </a:lnTo>
                <a:lnTo>
                  <a:pt x="674369" y="189737"/>
                </a:lnTo>
                <a:close/>
              </a:path>
              <a:path w="3034665" h="793750">
                <a:moveTo>
                  <a:pt x="633222" y="179831"/>
                </a:moveTo>
                <a:lnTo>
                  <a:pt x="613410" y="175259"/>
                </a:lnTo>
                <a:lnTo>
                  <a:pt x="608076" y="195071"/>
                </a:lnTo>
                <a:lnTo>
                  <a:pt x="628650" y="200405"/>
                </a:lnTo>
                <a:lnTo>
                  <a:pt x="633222" y="179831"/>
                </a:lnTo>
                <a:close/>
              </a:path>
              <a:path w="3034665" h="793750">
                <a:moveTo>
                  <a:pt x="592836" y="169925"/>
                </a:moveTo>
                <a:lnTo>
                  <a:pt x="572262" y="164591"/>
                </a:lnTo>
                <a:lnTo>
                  <a:pt x="567689" y="185165"/>
                </a:lnTo>
                <a:lnTo>
                  <a:pt x="587501" y="190499"/>
                </a:lnTo>
                <a:lnTo>
                  <a:pt x="592836" y="169925"/>
                </a:lnTo>
                <a:close/>
              </a:path>
              <a:path w="3034665" h="793750">
                <a:moveTo>
                  <a:pt x="551688" y="160019"/>
                </a:moveTo>
                <a:lnTo>
                  <a:pt x="531876" y="154685"/>
                </a:lnTo>
                <a:lnTo>
                  <a:pt x="526542" y="175259"/>
                </a:lnTo>
                <a:lnTo>
                  <a:pt x="547116" y="180593"/>
                </a:lnTo>
                <a:lnTo>
                  <a:pt x="551688" y="160019"/>
                </a:lnTo>
                <a:close/>
              </a:path>
              <a:path w="3034665" h="793750">
                <a:moveTo>
                  <a:pt x="511301" y="150113"/>
                </a:moveTo>
                <a:lnTo>
                  <a:pt x="490727" y="144779"/>
                </a:lnTo>
                <a:lnTo>
                  <a:pt x="486156" y="165353"/>
                </a:lnTo>
                <a:lnTo>
                  <a:pt x="505968" y="169925"/>
                </a:lnTo>
                <a:lnTo>
                  <a:pt x="511301" y="150113"/>
                </a:lnTo>
                <a:close/>
              </a:path>
              <a:path w="3034665" h="793750">
                <a:moveTo>
                  <a:pt x="470916" y="139445"/>
                </a:moveTo>
                <a:lnTo>
                  <a:pt x="450342" y="134873"/>
                </a:lnTo>
                <a:lnTo>
                  <a:pt x="445007" y="155447"/>
                </a:lnTo>
                <a:lnTo>
                  <a:pt x="465581" y="160019"/>
                </a:lnTo>
                <a:lnTo>
                  <a:pt x="470916" y="139445"/>
                </a:lnTo>
                <a:close/>
              </a:path>
              <a:path w="3034665" h="793750">
                <a:moveTo>
                  <a:pt x="429768" y="129539"/>
                </a:moveTo>
                <a:lnTo>
                  <a:pt x="409956" y="124967"/>
                </a:lnTo>
                <a:lnTo>
                  <a:pt x="404622" y="144779"/>
                </a:lnTo>
                <a:lnTo>
                  <a:pt x="425195" y="150113"/>
                </a:lnTo>
                <a:lnTo>
                  <a:pt x="429768" y="129539"/>
                </a:lnTo>
                <a:close/>
              </a:path>
              <a:path w="3034665" h="793750">
                <a:moveTo>
                  <a:pt x="389381" y="119633"/>
                </a:moveTo>
                <a:lnTo>
                  <a:pt x="368807" y="115061"/>
                </a:lnTo>
                <a:lnTo>
                  <a:pt x="364236" y="134873"/>
                </a:lnTo>
                <a:lnTo>
                  <a:pt x="384048" y="140207"/>
                </a:lnTo>
                <a:lnTo>
                  <a:pt x="389381" y="119633"/>
                </a:lnTo>
                <a:close/>
              </a:path>
              <a:path w="3034665" h="793750">
                <a:moveTo>
                  <a:pt x="348233" y="109727"/>
                </a:moveTo>
                <a:lnTo>
                  <a:pt x="328422" y="104393"/>
                </a:lnTo>
                <a:lnTo>
                  <a:pt x="323088" y="124967"/>
                </a:lnTo>
                <a:lnTo>
                  <a:pt x="343662" y="130301"/>
                </a:lnTo>
                <a:lnTo>
                  <a:pt x="348233" y="109727"/>
                </a:lnTo>
                <a:close/>
              </a:path>
              <a:path w="3034665" h="793750">
                <a:moveTo>
                  <a:pt x="307848" y="99821"/>
                </a:moveTo>
                <a:lnTo>
                  <a:pt x="287274" y="94487"/>
                </a:lnTo>
                <a:lnTo>
                  <a:pt x="282701" y="115061"/>
                </a:lnTo>
                <a:lnTo>
                  <a:pt x="302513" y="119633"/>
                </a:lnTo>
                <a:lnTo>
                  <a:pt x="307848" y="99821"/>
                </a:lnTo>
                <a:close/>
              </a:path>
              <a:path w="3034665" h="793750">
                <a:moveTo>
                  <a:pt x="267462" y="89915"/>
                </a:moveTo>
                <a:lnTo>
                  <a:pt x="246887" y="84581"/>
                </a:lnTo>
                <a:lnTo>
                  <a:pt x="241554" y="105155"/>
                </a:lnTo>
                <a:lnTo>
                  <a:pt x="262127" y="109727"/>
                </a:lnTo>
                <a:lnTo>
                  <a:pt x="267462" y="89915"/>
                </a:lnTo>
                <a:close/>
              </a:path>
              <a:path w="3034665" h="793750">
                <a:moveTo>
                  <a:pt x="226313" y="79247"/>
                </a:moveTo>
                <a:lnTo>
                  <a:pt x="206501" y="74675"/>
                </a:lnTo>
                <a:lnTo>
                  <a:pt x="201168" y="94487"/>
                </a:lnTo>
                <a:lnTo>
                  <a:pt x="221742" y="99821"/>
                </a:lnTo>
                <a:lnTo>
                  <a:pt x="226313" y="79247"/>
                </a:lnTo>
                <a:close/>
              </a:path>
              <a:path w="3034665" h="793750">
                <a:moveTo>
                  <a:pt x="185927" y="69341"/>
                </a:moveTo>
                <a:lnTo>
                  <a:pt x="165354" y="64769"/>
                </a:lnTo>
                <a:lnTo>
                  <a:pt x="160781" y="84581"/>
                </a:lnTo>
                <a:lnTo>
                  <a:pt x="180594" y="89915"/>
                </a:lnTo>
                <a:lnTo>
                  <a:pt x="185927" y="69341"/>
                </a:lnTo>
                <a:close/>
              </a:path>
              <a:path w="3034665" h="793750">
                <a:moveTo>
                  <a:pt x="124968" y="14477"/>
                </a:moveTo>
                <a:lnTo>
                  <a:pt x="122681" y="9143"/>
                </a:lnTo>
                <a:lnTo>
                  <a:pt x="121157" y="3047"/>
                </a:lnTo>
                <a:lnTo>
                  <a:pt x="115824" y="0"/>
                </a:lnTo>
                <a:lnTo>
                  <a:pt x="109727" y="1523"/>
                </a:lnTo>
                <a:lnTo>
                  <a:pt x="0" y="34289"/>
                </a:lnTo>
                <a:lnTo>
                  <a:pt x="17525" y="51329"/>
                </a:lnTo>
                <a:lnTo>
                  <a:pt x="17525" y="49529"/>
                </a:lnTo>
                <a:lnTo>
                  <a:pt x="22098" y="28955"/>
                </a:lnTo>
                <a:lnTo>
                  <a:pt x="22860" y="28955"/>
                </a:lnTo>
                <a:lnTo>
                  <a:pt x="22860" y="49529"/>
                </a:lnTo>
                <a:lnTo>
                  <a:pt x="27431" y="32003"/>
                </a:lnTo>
                <a:lnTo>
                  <a:pt x="40249" y="44398"/>
                </a:lnTo>
                <a:lnTo>
                  <a:pt x="40859" y="44218"/>
                </a:lnTo>
                <a:lnTo>
                  <a:pt x="43433" y="34289"/>
                </a:lnTo>
                <a:lnTo>
                  <a:pt x="59974" y="38578"/>
                </a:lnTo>
                <a:lnTo>
                  <a:pt x="115824" y="22097"/>
                </a:lnTo>
                <a:lnTo>
                  <a:pt x="121157" y="20573"/>
                </a:lnTo>
                <a:lnTo>
                  <a:pt x="124968" y="14477"/>
                </a:lnTo>
                <a:close/>
              </a:path>
              <a:path w="3034665" h="793750">
                <a:moveTo>
                  <a:pt x="22860" y="28955"/>
                </a:moveTo>
                <a:lnTo>
                  <a:pt x="22098" y="28955"/>
                </a:lnTo>
                <a:lnTo>
                  <a:pt x="17525" y="49529"/>
                </a:lnTo>
                <a:lnTo>
                  <a:pt x="18287" y="49529"/>
                </a:lnTo>
                <a:lnTo>
                  <a:pt x="22860" y="28955"/>
                </a:lnTo>
                <a:close/>
              </a:path>
              <a:path w="3034665" h="793750">
                <a:moveTo>
                  <a:pt x="40700" y="44834"/>
                </a:moveTo>
                <a:lnTo>
                  <a:pt x="40249" y="44398"/>
                </a:lnTo>
                <a:lnTo>
                  <a:pt x="22860" y="49529"/>
                </a:lnTo>
                <a:lnTo>
                  <a:pt x="22860" y="28955"/>
                </a:lnTo>
                <a:lnTo>
                  <a:pt x="18287" y="49529"/>
                </a:lnTo>
                <a:lnTo>
                  <a:pt x="17525" y="49529"/>
                </a:lnTo>
                <a:lnTo>
                  <a:pt x="17525" y="51329"/>
                </a:lnTo>
                <a:lnTo>
                  <a:pt x="38100" y="71331"/>
                </a:lnTo>
                <a:lnTo>
                  <a:pt x="38100" y="54863"/>
                </a:lnTo>
                <a:lnTo>
                  <a:pt x="40700" y="44834"/>
                </a:lnTo>
                <a:close/>
              </a:path>
              <a:path w="3034665" h="793750">
                <a:moveTo>
                  <a:pt x="40249" y="44398"/>
                </a:moveTo>
                <a:lnTo>
                  <a:pt x="27431" y="32003"/>
                </a:lnTo>
                <a:lnTo>
                  <a:pt x="22860" y="49529"/>
                </a:lnTo>
                <a:lnTo>
                  <a:pt x="40249" y="44398"/>
                </a:lnTo>
                <a:close/>
              </a:path>
              <a:path w="3034665" h="793750">
                <a:moveTo>
                  <a:pt x="54941" y="58606"/>
                </a:moveTo>
                <a:lnTo>
                  <a:pt x="40700" y="44834"/>
                </a:lnTo>
                <a:lnTo>
                  <a:pt x="38100" y="54863"/>
                </a:lnTo>
                <a:lnTo>
                  <a:pt x="54941" y="58606"/>
                </a:lnTo>
                <a:close/>
              </a:path>
              <a:path w="3034665" h="793750">
                <a:moveTo>
                  <a:pt x="101345" y="109727"/>
                </a:moveTo>
                <a:lnTo>
                  <a:pt x="101345" y="103631"/>
                </a:lnTo>
                <a:lnTo>
                  <a:pt x="96774" y="99059"/>
                </a:lnTo>
                <a:lnTo>
                  <a:pt x="54941" y="58606"/>
                </a:lnTo>
                <a:lnTo>
                  <a:pt x="38100" y="54863"/>
                </a:lnTo>
                <a:lnTo>
                  <a:pt x="38100" y="71331"/>
                </a:lnTo>
                <a:lnTo>
                  <a:pt x="82295" y="114299"/>
                </a:lnTo>
                <a:lnTo>
                  <a:pt x="86106" y="118109"/>
                </a:lnTo>
                <a:lnTo>
                  <a:pt x="92963" y="118109"/>
                </a:lnTo>
                <a:lnTo>
                  <a:pt x="101345" y="109727"/>
                </a:lnTo>
                <a:close/>
              </a:path>
              <a:path w="3034665" h="793750">
                <a:moveTo>
                  <a:pt x="64007" y="39623"/>
                </a:moveTo>
                <a:lnTo>
                  <a:pt x="59974" y="38578"/>
                </a:lnTo>
                <a:lnTo>
                  <a:pt x="40859" y="44218"/>
                </a:lnTo>
                <a:lnTo>
                  <a:pt x="40700" y="44834"/>
                </a:lnTo>
                <a:lnTo>
                  <a:pt x="54941" y="58606"/>
                </a:lnTo>
                <a:lnTo>
                  <a:pt x="58674" y="59435"/>
                </a:lnTo>
                <a:lnTo>
                  <a:pt x="64007" y="39623"/>
                </a:lnTo>
                <a:close/>
              </a:path>
              <a:path w="3034665" h="793750">
                <a:moveTo>
                  <a:pt x="59974" y="38578"/>
                </a:moveTo>
                <a:lnTo>
                  <a:pt x="43433" y="34289"/>
                </a:lnTo>
                <a:lnTo>
                  <a:pt x="40859" y="44218"/>
                </a:lnTo>
                <a:lnTo>
                  <a:pt x="59974" y="38578"/>
                </a:lnTo>
                <a:close/>
              </a:path>
              <a:path w="3034665" h="793750">
                <a:moveTo>
                  <a:pt x="104393" y="49529"/>
                </a:moveTo>
                <a:lnTo>
                  <a:pt x="83819" y="44195"/>
                </a:lnTo>
                <a:lnTo>
                  <a:pt x="79248" y="64769"/>
                </a:lnTo>
                <a:lnTo>
                  <a:pt x="99060" y="69341"/>
                </a:lnTo>
                <a:lnTo>
                  <a:pt x="104393" y="49529"/>
                </a:lnTo>
                <a:close/>
              </a:path>
              <a:path w="3034665" h="793750">
                <a:moveTo>
                  <a:pt x="144780" y="59435"/>
                </a:moveTo>
                <a:lnTo>
                  <a:pt x="124968" y="54101"/>
                </a:lnTo>
                <a:lnTo>
                  <a:pt x="119633" y="74675"/>
                </a:lnTo>
                <a:lnTo>
                  <a:pt x="140207" y="80009"/>
                </a:lnTo>
                <a:lnTo>
                  <a:pt x="144780" y="59435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40407" y="4796790"/>
            <a:ext cx="2974340" cy="521334"/>
          </a:xfrm>
          <a:custGeom>
            <a:avLst/>
            <a:gdLst/>
            <a:ahLst/>
            <a:cxnLst/>
            <a:rect l="l" t="t" r="r" b="b"/>
            <a:pathLst>
              <a:path w="2974340" h="521335">
                <a:moveTo>
                  <a:pt x="2974086" y="500633"/>
                </a:moveTo>
                <a:lnTo>
                  <a:pt x="2953512" y="496823"/>
                </a:lnTo>
                <a:lnTo>
                  <a:pt x="2950464" y="518159"/>
                </a:lnTo>
                <a:lnTo>
                  <a:pt x="2971038" y="521207"/>
                </a:lnTo>
                <a:lnTo>
                  <a:pt x="2974086" y="500633"/>
                </a:lnTo>
                <a:close/>
              </a:path>
              <a:path w="2974340" h="521335">
                <a:moveTo>
                  <a:pt x="2932938" y="493775"/>
                </a:moveTo>
                <a:lnTo>
                  <a:pt x="2912364" y="490727"/>
                </a:lnTo>
                <a:lnTo>
                  <a:pt x="2909316" y="511301"/>
                </a:lnTo>
                <a:lnTo>
                  <a:pt x="2929890" y="514349"/>
                </a:lnTo>
                <a:lnTo>
                  <a:pt x="2932938" y="493775"/>
                </a:lnTo>
                <a:close/>
              </a:path>
              <a:path w="2974340" h="521335">
                <a:moveTo>
                  <a:pt x="2891790" y="487679"/>
                </a:moveTo>
                <a:lnTo>
                  <a:pt x="2871216" y="483869"/>
                </a:lnTo>
                <a:lnTo>
                  <a:pt x="2867406" y="504443"/>
                </a:lnTo>
                <a:lnTo>
                  <a:pt x="2887980" y="508253"/>
                </a:lnTo>
                <a:lnTo>
                  <a:pt x="2891790" y="487679"/>
                </a:lnTo>
                <a:close/>
              </a:path>
              <a:path w="2974340" h="521335">
                <a:moveTo>
                  <a:pt x="2849880" y="480821"/>
                </a:moveTo>
                <a:lnTo>
                  <a:pt x="2829306" y="477773"/>
                </a:lnTo>
                <a:lnTo>
                  <a:pt x="2826258" y="498347"/>
                </a:lnTo>
                <a:lnTo>
                  <a:pt x="2846832" y="501395"/>
                </a:lnTo>
                <a:lnTo>
                  <a:pt x="2849880" y="480821"/>
                </a:lnTo>
                <a:close/>
              </a:path>
              <a:path w="2974340" h="521335">
                <a:moveTo>
                  <a:pt x="2808732" y="474725"/>
                </a:moveTo>
                <a:lnTo>
                  <a:pt x="2788158" y="470915"/>
                </a:lnTo>
                <a:lnTo>
                  <a:pt x="2785110" y="491489"/>
                </a:lnTo>
                <a:lnTo>
                  <a:pt x="2805684" y="495299"/>
                </a:lnTo>
                <a:lnTo>
                  <a:pt x="2808732" y="474725"/>
                </a:lnTo>
                <a:close/>
              </a:path>
              <a:path w="2974340" h="521335">
                <a:moveTo>
                  <a:pt x="2767584" y="467867"/>
                </a:moveTo>
                <a:lnTo>
                  <a:pt x="2747010" y="464819"/>
                </a:lnTo>
                <a:lnTo>
                  <a:pt x="2743200" y="485393"/>
                </a:lnTo>
                <a:lnTo>
                  <a:pt x="2763774" y="488441"/>
                </a:lnTo>
                <a:lnTo>
                  <a:pt x="2767584" y="467867"/>
                </a:lnTo>
                <a:close/>
              </a:path>
              <a:path w="2974340" h="521335">
                <a:moveTo>
                  <a:pt x="2725674" y="461009"/>
                </a:moveTo>
                <a:lnTo>
                  <a:pt x="2705100" y="457961"/>
                </a:lnTo>
                <a:lnTo>
                  <a:pt x="2702052" y="478535"/>
                </a:lnTo>
                <a:lnTo>
                  <a:pt x="2722626" y="482345"/>
                </a:lnTo>
                <a:lnTo>
                  <a:pt x="2725674" y="461009"/>
                </a:lnTo>
                <a:close/>
              </a:path>
              <a:path w="2974340" h="521335">
                <a:moveTo>
                  <a:pt x="2684526" y="454913"/>
                </a:moveTo>
                <a:lnTo>
                  <a:pt x="2663952" y="451865"/>
                </a:lnTo>
                <a:lnTo>
                  <a:pt x="2660904" y="472439"/>
                </a:lnTo>
                <a:lnTo>
                  <a:pt x="2681478" y="475487"/>
                </a:lnTo>
                <a:lnTo>
                  <a:pt x="2684526" y="454913"/>
                </a:lnTo>
                <a:close/>
              </a:path>
              <a:path w="2974340" h="521335">
                <a:moveTo>
                  <a:pt x="2643378" y="448055"/>
                </a:moveTo>
                <a:lnTo>
                  <a:pt x="2622804" y="445007"/>
                </a:lnTo>
                <a:lnTo>
                  <a:pt x="2618994" y="465581"/>
                </a:lnTo>
                <a:lnTo>
                  <a:pt x="2639568" y="469391"/>
                </a:lnTo>
                <a:lnTo>
                  <a:pt x="2643378" y="448055"/>
                </a:lnTo>
                <a:close/>
              </a:path>
              <a:path w="2974340" h="521335">
                <a:moveTo>
                  <a:pt x="2601468" y="441959"/>
                </a:moveTo>
                <a:lnTo>
                  <a:pt x="2580894" y="438911"/>
                </a:lnTo>
                <a:lnTo>
                  <a:pt x="2577846" y="459485"/>
                </a:lnTo>
                <a:lnTo>
                  <a:pt x="2598420" y="462533"/>
                </a:lnTo>
                <a:lnTo>
                  <a:pt x="2601468" y="441959"/>
                </a:lnTo>
                <a:close/>
              </a:path>
              <a:path w="2974340" h="521335">
                <a:moveTo>
                  <a:pt x="2560320" y="435101"/>
                </a:moveTo>
                <a:lnTo>
                  <a:pt x="2539746" y="432053"/>
                </a:lnTo>
                <a:lnTo>
                  <a:pt x="2536698" y="452627"/>
                </a:lnTo>
                <a:lnTo>
                  <a:pt x="2557272" y="455675"/>
                </a:lnTo>
                <a:lnTo>
                  <a:pt x="2560320" y="435101"/>
                </a:lnTo>
                <a:close/>
              </a:path>
              <a:path w="2974340" h="521335">
                <a:moveTo>
                  <a:pt x="2519172" y="429005"/>
                </a:moveTo>
                <a:lnTo>
                  <a:pt x="2498598" y="425957"/>
                </a:lnTo>
                <a:lnTo>
                  <a:pt x="2494788" y="446531"/>
                </a:lnTo>
                <a:lnTo>
                  <a:pt x="2515362" y="449579"/>
                </a:lnTo>
                <a:lnTo>
                  <a:pt x="2519172" y="429005"/>
                </a:lnTo>
                <a:close/>
              </a:path>
              <a:path w="2974340" h="521335">
                <a:moveTo>
                  <a:pt x="2477262" y="422147"/>
                </a:moveTo>
                <a:lnTo>
                  <a:pt x="2456688" y="419099"/>
                </a:lnTo>
                <a:lnTo>
                  <a:pt x="2453640" y="439673"/>
                </a:lnTo>
                <a:lnTo>
                  <a:pt x="2474214" y="442721"/>
                </a:lnTo>
                <a:lnTo>
                  <a:pt x="2477262" y="422147"/>
                </a:lnTo>
                <a:close/>
              </a:path>
              <a:path w="2974340" h="521335">
                <a:moveTo>
                  <a:pt x="2436114" y="416051"/>
                </a:moveTo>
                <a:lnTo>
                  <a:pt x="2415540" y="412241"/>
                </a:lnTo>
                <a:lnTo>
                  <a:pt x="2412492" y="433577"/>
                </a:lnTo>
                <a:lnTo>
                  <a:pt x="2433066" y="436625"/>
                </a:lnTo>
                <a:lnTo>
                  <a:pt x="2436114" y="416051"/>
                </a:lnTo>
                <a:close/>
              </a:path>
              <a:path w="2974340" h="521335">
                <a:moveTo>
                  <a:pt x="2394966" y="409193"/>
                </a:moveTo>
                <a:lnTo>
                  <a:pt x="2374392" y="406145"/>
                </a:lnTo>
                <a:lnTo>
                  <a:pt x="2370582" y="426719"/>
                </a:lnTo>
                <a:lnTo>
                  <a:pt x="2391156" y="429767"/>
                </a:lnTo>
                <a:lnTo>
                  <a:pt x="2394966" y="409193"/>
                </a:lnTo>
                <a:close/>
              </a:path>
              <a:path w="2974340" h="521335">
                <a:moveTo>
                  <a:pt x="2353056" y="403097"/>
                </a:moveTo>
                <a:lnTo>
                  <a:pt x="2332482" y="399287"/>
                </a:lnTo>
                <a:lnTo>
                  <a:pt x="2329434" y="420623"/>
                </a:lnTo>
                <a:lnTo>
                  <a:pt x="2350008" y="423671"/>
                </a:lnTo>
                <a:lnTo>
                  <a:pt x="2353056" y="403097"/>
                </a:lnTo>
                <a:close/>
              </a:path>
              <a:path w="2974340" h="521335">
                <a:moveTo>
                  <a:pt x="2311908" y="396239"/>
                </a:moveTo>
                <a:lnTo>
                  <a:pt x="2291334" y="393191"/>
                </a:lnTo>
                <a:lnTo>
                  <a:pt x="2288286" y="413765"/>
                </a:lnTo>
                <a:lnTo>
                  <a:pt x="2308860" y="416813"/>
                </a:lnTo>
                <a:lnTo>
                  <a:pt x="2311908" y="396239"/>
                </a:lnTo>
                <a:close/>
              </a:path>
              <a:path w="2974340" h="521335">
                <a:moveTo>
                  <a:pt x="2270760" y="390143"/>
                </a:moveTo>
                <a:lnTo>
                  <a:pt x="2250186" y="386333"/>
                </a:lnTo>
                <a:lnTo>
                  <a:pt x="2246376" y="406907"/>
                </a:lnTo>
                <a:lnTo>
                  <a:pt x="2266950" y="410717"/>
                </a:lnTo>
                <a:lnTo>
                  <a:pt x="2270760" y="390143"/>
                </a:lnTo>
                <a:close/>
              </a:path>
              <a:path w="2974340" h="521335">
                <a:moveTo>
                  <a:pt x="2228850" y="383285"/>
                </a:moveTo>
                <a:lnTo>
                  <a:pt x="2208276" y="380237"/>
                </a:lnTo>
                <a:lnTo>
                  <a:pt x="2205228" y="400811"/>
                </a:lnTo>
                <a:lnTo>
                  <a:pt x="2225802" y="403859"/>
                </a:lnTo>
                <a:lnTo>
                  <a:pt x="2228850" y="383285"/>
                </a:lnTo>
                <a:close/>
              </a:path>
              <a:path w="2974340" h="521335">
                <a:moveTo>
                  <a:pt x="2187702" y="376427"/>
                </a:moveTo>
                <a:lnTo>
                  <a:pt x="2167128" y="373379"/>
                </a:lnTo>
                <a:lnTo>
                  <a:pt x="2164080" y="393953"/>
                </a:lnTo>
                <a:lnTo>
                  <a:pt x="2184654" y="397763"/>
                </a:lnTo>
                <a:lnTo>
                  <a:pt x="2187702" y="376427"/>
                </a:lnTo>
                <a:close/>
              </a:path>
              <a:path w="2974340" h="521335">
                <a:moveTo>
                  <a:pt x="2146554" y="370331"/>
                </a:moveTo>
                <a:lnTo>
                  <a:pt x="2125979" y="367283"/>
                </a:lnTo>
                <a:lnTo>
                  <a:pt x="2122170" y="387857"/>
                </a:lnTo>
                <a:lnTo>
                  <a:pt x="2142744" y="390905"/>
                </a:lnTo>
                <a:lnTo>
                  <a:pt x="2146554" y="370331"/>
                </a:lnTo>
                <a:close/>
              </a:path>
              <a:path w="2974340" h="521335">
                <a:moveTo>
                  <a:pt x="2104644" y="363473"/>
                </a:moveTo>
                <a:lnTo>
                  <a:pt x="2084070" y="360425"/>
                </a:lnTo>
                <a:lnTo>
                  <a:pt x="2081022" y="380999"/>
                </a:lnTo>
                <a:lnTo>
                  <a:pt x="2101596" y="384809"/>
                </a:lnTo>
                <a:lnTo>
                  <a:pt x="2104644" y="363473"/>
                </a:lnTo>
                <a:close/>
              </a:path>
              <a:path w="2974340" h="521335">
                <a:moveTo>
                  <a:pt x="2063496" y="357377"/>
                </a:moveTo>
                <a:lnTo>
                  <a:pt x="2042922" y="354329"/>
                </a:lnTo>
                <a:lnTo>
                  <a:pt x="2039874" y="374903"/>
                </a:lnTo>
                <a:lnTo>
                  <a:pt x="2060448" y="377951"/>
                </a:lnTo>
                <a:lnTo>
                  <a:pt x="2063496" y="357377"/>
                </a:lnTo>
                <a:close/>
              </a:path>
              <a:path w="2974340" h="521335">
                <a:moveTo>
                  <a:pt x="2022348" y="350519"/>
                </a:moveTo>
                <a:lnTo>
                  <a:pt x="2001774" y="347471"/>
                </a:lnTo>
                <a:lnTo>
                  <a:pt x="1997964" y="368045"/>
                </a:lnTo>
                <a:lnTo>
                  <a:pt x="2018538" y="371855"/>
                </a:lnTo>
                <a:lnTo>
                  <a:pt x="2022348" y="350519"/>
                </a:lnTo>
                <a:close/>
              </a:path>
              <a:path w="2974340" h="521335">
                <a:moveTo>
                  <a:pt x="1980438" y="344423"/>
                </a:moveTo>
                <a:lnTo>
                  <a:pt x="1959864" y="341375"/>
                </a:lnTo>
                <a:lnTo>
                  <a:pt x="1956815" y="361949"/>
                </a:lnTo>
                <a:lnTo>
                  <a:pt x="1977389" y="364997"/>
                </a:lnTo>
                <a:lnTo>
                  <a:pt x="1980438" y="344423"/>
                </a:lnTo>
                <a:close/>
              </a:path>
              <a:path w="2974340" h="521335">
                <a:moveTo>
                  <a:pt x="1939289" y="337565"/>
                </a:moveTo>
                <a:lnTo>
                  <a:pt x="1918715" y="334517"/>
                </a:lnTo>
                <a:lnTo>
                  <a:pt x="1915668" y="355091"/>
                </a:lnTo>
                <a:lnTo>
                  <a:pt x="1936241" y="358139"/>
                </a:lnTo>
                <a:lnTo>
                  <a:pt x="1939289" y="337565"/>
                </a:lnTo>
                <a:close/>
              </a:path>
              <a:path w="2974340" h="521335">
                <a:moveTo>
                  <a:pt x="1898141" y="331469"/>
                </a:moveTo>
                <a:lnTo>
                  <a:pt x="1877568" y="327659"/>
                </a:lnTo>
                <a:lnTo>
                  <a:pt x="1873758" y="348995"/>
                </a:lnTo>
                <a:lnTo>
                  <a:pt x="1894332" y="352043"/>
                </a:lnTo>
                <a:lnTo>
                  <a:pt x="1898141" y="331469"/>
                </a:lnTo>
                <a:close/>
              </a:path>
              <a:path w="2974340" h="521335">
                <a:moveTo>
                  <a:pt x="1856232" y="324611"/>
                </a:moveTo>
                <a:lnTo>
                  <a:pt x="1835658" y="321563"/>
                </a:lnTo>
                <a:lnTo>
                  <a:pt x="1832610" y="342137"/>
                </a:lnTo>
                <a:lnTo>
                  <a:pt x="1853184" y="345185"/>
                </a:lnTo>
                <a:lnTo>
                  <a:pt x="1856232" y="324611"/>
                </a:lnTo>
                <a:close/>
              </a:path>
              <a:path w="2974340" h="521335">
                <a:moveTo>
                  <a:pt x="1815084" y="318515"/>
                </a:moveTo>
                <a:lnTo>
                  <a:pt x="1794510" y="314705"/>
                </a:lnTo>
                <a:lnTo>
                  <a:pt x="1791462" y="336041"/>
                </a:lnTo>
                <a:lnTo>
                  <a:pt x="1812036" y="339089"/>
                </a:lnTo>
                <a:lnTo>
                  <a:pt x="1815084" y="318515"/>
                </a:lnTo>
                <a:close/>
              </a:path>
              <a:path w="2974340" h="521335">
                <a:moveTo>
                  <a:pt x="1773936" y="311657"/>
                </a:moveTo>
                <a:lnTo>
                  <a:pt x="1753362" y="308609"/>
                </a:lnTo>
                <a:lnTo>
                  <a:pt x="1749552" y="329183"/>
                </a:lnTo>
                <a:lnTo>
                  <a:pt x="1770126" y="332231"/>
                </a:lnTo>
                <a:lnTo>
                  <a:pt x="1773936" y="311657"/>
                </a:lnTo>
                <a:close/>
              </a:path>
              <a:path w="2974340" h="521335">
                <a:moveTo>
                  <a:pt x="1732026" y="305561"/>
                </a:moveTo>
                <a:lnTo>
                  <a:pt x="1711452" y="301751"/>
                </a:lnTo>
                <a:lnTo>
                  <a:pt x="1708403" y="322325"/>
                </a:lnTo>
                <a:lnTo>
                  <a:pt x="1728977" y="326135"/>
                </a:lnTo>
                <a:lnTo>
                  <a:pt x="1732026" y="305561"/>
                </a:lnTo>
                <a:close/>
              </a:path>
              <a:path w="2974340" h="521335">
                <a:moveTo>
                  <a:pt x="1690877" y="298703"/>
                </a:moveTo>
                <a:lnTo>
                  <a:pt x="1670303" y="295655"/>
                </a:lnTo>
                <a:lnTo>
                  <a:pt x="1667256" y="316229"/>
                </a:lnTo>
                <a:lnTo>
                  <a:pt x="1687829" y="319277"/>
                </a:lnTo>
                <a:lnTo>
                  <a:pt x="1690877" y="298703"/>
                </a:lnTo>
                <a:close/>
              </a:path>
              <a:path w="2974340" h="521335">
                <a:moveTo>
                  <a:pt x="1649729" y="292607"/>
                </a:moveTo>
                <a:lnTo>
                  <a:pt x="1629156" y="288797"/>
                </a:lnTo>
                <a:lnTo>
                  <a:pt x="1625346" y="309371"/>
                </a:lnTo>
                <a:lnTo>
                  <a:pt x="1645920" y="313181"/>
                </a:lnTo>
                <a:lnTo>
                  <a:pt x="1649729" y="292607"/>
                </a:lnTo>
                <a:close/>
              </a:path>
              <a:path w="2974340" h="521335">
                <a:moveTo>
                  <a:pt x="1607820" y="285749"/>
                </a:moveTo>
                <a:lnTo>
                  <a:pt x="1587246" y="282701"/>
                </a:lnTo>
                <a:lnTo>
                  <a:pt x="1584198" y="303275"/>
                </a:lnTo>
                <a:lnTo>
                  <a:pt x="1604772" y="306323"/>
                </a:lnTo>
                <a:lnTo>
                  <a:pt x="1607820" y="285749"/>
                </a:lnTo>
                <a:close/>
              </a:path>
              <a:path w="2974340" h="521335">
                <a:moveTo>
                  <a:pt x="1566672" y="278891"/>
                </a:moveTo>
                <a:lnTo>
                  <a:pt x="1546098" y="275843"/>
                </a:lnTo>
                <a:lnTo>
                  <a:pt x="1543050" y="296417"/>
                </a:lnTo>
                <a:lnTo>
                  <a:pt x="1563624" y="300227"/>
                </a:lnTo>
                <a:lnTo>
                  <a:pt x="1566672" y="278891"/>
                </a:lnTo>
                <a:close/>
              </a:path>
              <a:path w="2974340" h="521335">
                <a:moveTo>
                  <a:pt x="1525524" y="272795"/>
                </a:moveTo>
                <a:lnTo>
                  <a:pt x="1504950" y="269747"/>
                </a:lnTo>
                <a:lnTo>
                  <a:pt x="1501140" y="290321"/>
                </a:lnTo>
                <a:lnTo>
                  <a:pt x="1521714" y="293369"/>
                </a:lnTo>
                <a:lnTo>
                  <a:pt x="1525524" y="272795"/>
                </a:lnTo>
                <a:close/>
              </a:path>
              <a:path w="2974340" h="521335">
                <a:moveTo>
                  <a:pt x="1483614" y="265937"/>
                </a:moveTo>
                <a:lnTo>
                  <a:pt x="1463040" y="262889"/>
                </a:lnTo>
                <a:lnTo>
                  <a:pt x="1459992" y="283463"/>
                </a:lnTo>
                <a:lnTo>
                  <a:pt x="1480566" y="287273"/>
                </a:lnTo>
                <a:lnTo>
                  <a:pt x="1483614" y="265937"/>
                </a:lnTo>
                <a:close/>
              </a:path>
              <a:path w="2974340" h="521335">
                <a:moveTo>
                  <a:pt x="1442466" y="259841"/>
                </a:moveTo>
                <a:lnTo>
                  <a:pt x="1421892" y="256793"/>
                </a:lnTo>
                <a:lnTo>
                  <a:pt x="1418844" y="277367"/>
                </a:lnTo>
                <a:lnTo>
                  <a:pt x="1439418" y="280415"/>
                </a:lnTo>
                <a:lnTo>
                  <a:pt x="1442466" y="259841"/>
                </a:lnTo>
                <a:close/>
              </a:path>
              <a:path w="2974340" h="521335">
                <a:moveTo>
                  <a:pt x="1401318" y="252983"/>
                </a:moveTo>
                <a:lnTo>
                  <a:pt x="1380744" y="249935"/>
                </a:lnTo>
                <a:lnTo>
                  <a:pt x="1376934" y="270509"/>
                </a:lnTo>
                <a:lnTo>
                  <a:pt x="1397508" y="273557"/>
                </a:lnTo>
                <a:lnTo>
                  <a:pt x="1401318" y="252983"/>
                </a:lnTo>
                <a:close/>
              </a:path>
              <a:path w="2974340" h="521335">
                <a:moveTo>
                  <a:pt x="1359408" y="246887"/>
                </a:moveTo>
                <a:lnTo>
                  <a:pt x="1338833" y="243077"/>
                </a:lnTo>
                <a:lnTo>
                  <a:pt x="1335786" y="264413"/>
                </a:lnTo>
                <a:lnTo>
                  <a:pt x="1356360" y="267461"/>
                </a:lnTo>
                <a:lnTo>
                  <a:pt x="1359408" y="246887"/>
                </a:lnTo>
                <a:close/>
              </a:path>
              <a:path w="2974340" h="521335">
                <a:moveTo>
                  <a:pt x="1318260" y="240029"/>
                </a:moveTo>
                <a:lnTo>
                  <a:pt x="1297686" y="236981"/>
                </a:lnTo>
                <a:lnTo>
                  <a:pt x="1294638" y="257555"/>
                </a:lnTo>
                <a:lnTo>
                  <a:pt x="1315212" y="260603"/>
                </a:lnTo>
                <a:lnTo>
                  <a:pt x="1318260" y="240029"/>
                </a:lnTo>
                <a:close/>
              </a:path>
              <a:path w="2974340" h="521335">
                <a:moveTo>
                  <a:pt x="1277112" y="233933"/>
                </a:moveTo>
                <a:lnTo>
                  <a:pt x="1256538" y="230123"/>
                </a:lnTo>
                <a:lnTo>
                  <a:pt x="1252727" y="251459"/>
                </a:lnTo>
                <a:lnTo>
                  <a:pt x="1273302" y="254507"/>
                </a:lnTo>
                <a:lnTo>
                  <a:pt x="1277112" y="233933"/>
                </a:lnTo>
                <a:close/>
              </a:path>
              <a:path w="2974340" h="521335">
                <a:moveTo>
                  <a:pt x="1235202" y="227075"/>
                </a:moveTo>
                <a:lnTo>
                  <a:pt x="1214627" y="224027"/>
                </a:lnTo>
                <a:lnTo>
                  <a:pt x="1211580" y="244601"/>
                </a:lnTo>
                <a:lnTo>
                  <a:pt x="1232154" y="247649"/>
                </a:lnTo>
                <a:lnTo>
                  <a:pt x="1235202" y="227075"/>
                </a:lnTo>
                <a:close/>
              </a:path>
              <a:path w="2974340" h="521335">
                <a:moveTo>
                  <a:pt x="1194054" y="220979"/>
                </a:moveTo>
                <a:lnTo>
                  <a:pt x="1173480" y="217169"/>
                </a:lnTo>
                <a:lnTo>
                  <a:pt x="1170432" y="238505"/>
                </a:lnTo>
                <a:lnTo>
                  <a:pt x="1191006" y="241553"/>
                </a:lnTo>
                <a:lnTo>
                  <a:pt x="1194054" y="220979"/>
                </a:lnTo>
                <a:close/>
              </a:path>
              <a:path w="2974340" h="521335">
                <a:moveTo>
                  <a:pt x="1152906" y="214121"/>
                </a:moveTo>
                <a:lnTo>
                  <a:pt x="1132332" y="211073"/>
                </a:lnTo>
                <a:lnTo>
                  <a:pt x="1128521" y="231647"/>
                </a:lnTo>
                <a:lnTo>
                  <a:pt x="1149095" y="234695"/>
                </a:lnTo>
                <a:lnTo>
                  <a:pt x="1152906" y="214121"/>
                </a:lnTo>
                <a:close/>
              </a:path>
              <a:path w="2974340" h="521335">
                <a:moveTo>
                  <a:pt x="1110995" y="208025"/>
                </a:moveTo>
                <a:lnTo>
                  <a:pt x="1090421" y="204215"/>
                </a:lnTo>
                <a:lnTo>
                  <a:pt x="1087374" y="224789"/>
                </a:lnTo>
                <a:lnTo>
                  <a:pt x="1107948" y="228599"/>
                </a:lnTo>
                <a:lnTo>
                  <a:pt x="1110995" y="208025"/>
                </a:lnTo>
                <a:close/>
              </a:path>
              <a:path w="2974340" h="521335">
                <a:moveTo>
                  <a:pt x="1069848" y="201167"/>
                </a:moveTo>
                <a:lnTo>
                  <a:pt x="1049274" y="198119"/>
                </a:lnTo>
                <a:lnTo>
                  <a:pt x="1046226" y="218693"/>
                </a:lnTo>
                <a:lnTo>
                  <a:pt x="1066800" y="221741"/>
                </a:lnTo>
                <a:lnTo>
                  <a:pt x="1069848" y="201167"/>
                </a:lnTo>
                <a:close/>
              </a:path>
              <a:path w="2974340" h="521335">
                <a:moveTo>
                  <a:pt x="1028700" y="194309"/>
                </a:moveTo>
                <a:lnTo>
                  <a:pt x="1008126" y="191261"/>
                </a:lnTo>
                <a:lnTo>
                  <a:pt x="1004315" y="211835"/>
                </a:lnTo>
                <a:lnTo>
                  <a:pt x="1024889" y="215645"/>
                </a:lnTo>
                <a:lnTo>
                  <a:pt x="1028700" y="194309"/>
                </a:lnTo>
                <a:close/>
              </a:path>
              <a:path w="2974340" h="521335">
                <a:moveTo>
                  <a:pt x="986789" y="188213"/>
                </a:moveTo>
                <a:lnTo>
                  <a:pt x="966215" y="185165"/>
                </a:lnTo>
                <a:lnTo>
                  <a:pt x="963168" y="205739"/>
                </a:lnTo>
                <a:lnTo>
                  <a:pt x="983742" y="208787"/>
                </a:lnTo>
                <a:lnTo>
                  <a:pt x="986789" y="188213"/>
                </a:lnTo>
                <a:close/>
              </a:path>
              <a:path w="2974340" h="521335">
                <a:moveTo>
                  <a:pt x="945642" y="181355"/>
                </a:moveTo>
                <a:lnTo>
                  <a:pt x="925068" y="178307"/>
                </a:lnTo>
                <a:lnTo>
                  <a:pt x="922019" y="198881"/>
                </a:lnTo>
                <a:lnTo>
                  <a:pt x="942594" y="202691"/>
                </a:lnTo>
                <a:lnTo>
                  <a:pt x="945642" y="181355"/>
                </a:lnTo>
                <a:close/>
              </a:path>
              <a:path w="2974340" h="521335">
                <a:moveTo>
                  <a:pt x="904494" y="175259"/>
                </a:moveTo>
                <a:lnTo>
                  <a:pt x="883919" y="172211"/>
                </a:lnTo>
                <a:lnTo>
                  <a:pt x="880110" y="192785"/>
                </a:lnTo>
                <a:lnTo>
                  <a:pt x="900683" y="195833"/>
                </a:lnTo>
                <a:lnTo>
                  <a:pt x="904494" y="175259"/>
                </a:lnTo>
                <a:close/>
              </a:path>
              <a:path w="2974340" h="521335">
                <a:moveTo>
                  <a:pt x="862583" y="168401"/>
                </a:moveTo>
                <a:lnTo>
                  <a:pt x="842010" y="165353"/>
                </a:lnTo>
                <a:lnTo>
                  <a:pt x="838962" y="185927"/>
                </a:lnTo>
                <a:lnTo>
                  <a:pt x="859536" y="188975"/>
                </a:lnTo>
                <a:lnTo>
                  <a:pt x="862583" y="168401"/>
                </a:lnTo>
                <a:close/>
              </a:path>
              <a:path w="2974340" h="521335">
                <a:moveTo>
                  <a:pt x="821436" y="162305"/>
                </a:moveTo>
                <a:lnTo>
                  <a:pt x="800862" y="159257"/>
                </a:lnTo>
                <a:lnTo>
                  <a:pt x="797813" y="179831"/>
                </a:lnTo>
                <a:lnTo>
                  <a:pt x="818388" y="182879"/>
                </a:lnTo>
                <a:lnTo>
                  <a:pt x="821436" y="162305"/>
                </a:lnTo>
                <a:close/>
              </a:path>
              <a:path w="2974340" h="521335">
                <a:moveTo>
                  <a:pt x="780288" y="155447"/>
                </a:moveTo>
                <a:lnTo>
                  <a:pt x="759713" y="152399"/>
                </a:lnTo>
                <a:lnTo>
                  <a:pt x="755904" y="172973"/>
                </a:lnTo>
                <a:lnTo>
                  <a:pt x="776477" y="176021"/>
                </a:lnTo>
                <a:lnTo>
                  <a:pt x="780288" y="155447"/>
                </a:lnTo>
                <a:close/>
              </a:path>
              <a:path w="2974340" h="521335">
                <a:moveTo>
                  <a:pt x="738377" y="149351"/>
                </a:moveTo>
                <a:lnTo>
                  <a:pt x="717804" y="145541"/>
                </a:lnTo>
                <a:lnTo>
                  <a:pt x="714756" y="166877"/>
                </a:lnTo>
                <a:lnTo>
                  <a:pt x="735330" y="169925"/>
                </a:lnTo>
                <a:lnTo>
                  <a:pt x="738377" y="149351"/>
                </a:lnTo>
                <a:close/>
              </a:path>
              <a:path w="2974340" h="521335">
                <a:moveTo>
                  <a:pt x="697230" y="142493"/>
                </a:moveTo>
                <a:lnTo>
                  <a:pt x="676656" y="139445"/>
                </a:lnTo>
                <a:lnTo>
                  <a:pt x="673607" y="160019"/>
                </a:lnTo>
                <a:lnTo>
                  <a:pt x="694182" y="163067"/>
                </a:lnTo>
                <a:lnTo>
                  <a:pt x="697230" y="142493"/>
                </a:lnTo>
                <a:close/>
              </a:path>
              <a:path w="2974340" h="521335">
                <a:moveTo>
                  <a:pt x="656082" y="136397"/>
                </a:moveTo>
                <a:lnTo>
                  <a:pt x="635507" y="132587"/>
                </a:lnTo>
                <a:lnTo>
                  <a:pt x="631698" y="153923"/>
                </a:lnTo>
                <a:lnTo>
                  <a:pt x="652271" y="156971"/>
                </a:lnTo>
                <a:lnTo>
                  <a:pt x="656082" y="136397"/>
                </a:lnTo>
                <a:close/>
              </a:path>
              <a:path w="2974340" h="521335">
                <a:moveTo>
                  <a:pt x="614171" y="129539"/>
                </a:moveTo>
                <a:lnTo>
                  <a:pt x="593598" y="126491"/>
                </a:lnTo>
                <a:lnTo>
                  <a:pt x="590550" y="147065"/>
                </a:lnTo>
                <a:lnTo>
                  <a:pt x="611124" y="150113"/>
                </a:lnTo>
                <a:lnTo>
                  <a:pt x="614171" y="129539"/>
                </a:lnTo>
                <a:close/>
              </a:path>
              <a:path w="2974340" h="521335">
                <a:moveTo>
                  <a:pt x="573024" y="123443"/>
                </a:moveTo>
                <a:lnTo>
                  <a:pt x="552450" y="119633"/>
                </a:lnTo>
                <a:lnTo>
                  <a:pt x="549401" y="140207"/>
                </a:lnTo>
                <a:lnTo>
                  <a:pt x="569976" y="144017"/>
                </a:lnTo>
                <a:lnTo>
                  <a:pt x="573024" y="123443"/>
                </a:lnTo>
                <a:close/>
              </a:path>
              <a:path w="2974340" h="521335">
                <a:moveTo>
                  <a:pt x="531876" y="116585"/>
                </a:moveTo>
                <a:lnTo>
                  <a:pt x="511301" y="113537"/>
                </a:lnTo>
                <a:lnTo>
                  <a:pt x="507492" y="134111"/>
                </a:lnTo>
                <a:lnTo>
                  <a:pt x="528065" y="137159"/>
                </a:lnTo>
                <a:lnTo>
                  <a:pt x="531876" y="116585"/>
                </a:lnTo>
                <a:close/>
              </a:path>
              <a:path w="2974340" h="521335">
                <a:moveTo>
                  <a:pt x="489965" y="109727"/>
                </a:moveTo>
                <a:lnTo>
                  <a:pt x="469392" y="106679"/>
                </a:lnTo>
                <a:lnTo>
                  <a:pt x="466344" y="127253"/>
                </a:lnTo>
                <a:lnTo>
                  <a:pt x="486918" y="131063"/>
                </a:lnTo>
                <a:lnTo>
                  <a:pt x="489965" y="109727"/>
                </a:lnTo>
                <a:close/>
              </a:path>
              <a:path w="2974340" h="521335">
                <a:moveTo>
                  <a:pt x="448818" y="103631"/>
                </a:moveTo>
                <a:lnTo>
                  <a:pt x="428244" y="100583"/>
                </a:lnTo>
                <a:lnTo>
                  <a:pt x="425195" y="121157"/>
                </a:lnTo>
                <a:lnTo>
                  <a:pt x="445769" y="124205"/>
                </a:lnTo>
                <a:lnTo>
                  <a:pt x="448818" y="103631"/>
                </a:lnTo>
                <a:close/>
              </a:path>
              <a:path w="2974340" h="521335">
                <a:moveTo>
                  <a:pt x="407669" y="96773"/>
                </a:moveTo>
                <a:lnTo>
                  <a:pt x="387095" y="93725"/>
                </a:lnTo>
                <a:lnTo>
                  <a:pt x="383286" y="114299"/>
                </a:lnTo>
                <a:lnTo>
                  <a:pt x="403860" y="118109"/>
                </a:lnTo>
                <a:lnTo>
                  <a:pt x="407669" y="96773"/>
                </a:lnTo>
                <a:close/>
              </a:path>
              <a:path w="2974340" h="521335">
                <a:moveTo>
                  <a:pt x="365760" y="90677"/>
                </a:moveTo>
                <a:lnTo>
                  <a:pt x="345186" y="87629"/>
                </a:lnTo>
                <a:lnTo>
                  <a:pt x="342138" y="108203"/>
                </a:lnTo>
                <a:lnTo>
                  <a:pt x="362712" y="111251"/>
                </a:lnTo>
                <a:lnTo>
                  <a:pt x="365760" y="90677"/>
                </a:lnTo>
                <a:close/>
              </a:path>
              <a:path w="2974340" h="521335">
                <a:moveTo>
                  <a:pt x="324612" y="83819"/>
                </a:moveTo>
                <a:lnTo>
                  <a:pt x="304038" y="80771"/>
                </a:lnTo>
                <a:lnTo>
                  <a:pt x="300989" y="101345"/>
                </a:lnTo>
                <a:lnTo>
                  <a:pt x="321563" y="105155"/>
                </a:lnTo>
                <a:lnTo>
                  <a:pt x="324612" y="83819"/>
                </a:lnTo>
                <a:close/>
              </a:path>
              <a:path w="2974340" h="521335">
                <a:moveTo>
                  <a:pt x="283463" y="77723"/>
                </a:moveTo>
                <a:lnTo>
                  <a:pt x="262889" y="74675"/>
                </a:lnTo>
                <a:lnTo>
                  <a:pt x="259080" y="95249"/>
                </a:lnTo>
                <a:lnTo>
                  <a:pt x="279654" y="98297"/>
                </a:lnTo>
                <a:lnTo>
                  <a:pt x="283463" y="77723"/>
                </a:lnTo>
                <a:close/>
              </a:path>
              <a:path w="2974340" h="521335">
                <a:moveTo>
                  <a:pt x="241554" y="70865"/>
                </a:moveTo>
                <a:lnTo>
                  <a:pt x="220980" y="67817"/>
                </a:lnTo>
                <a:lnTo>
                  <a:pt x="217931" y="88391"/>
                </a:lnTo>
                <a:lnTo>
                  <a:pt x="238506" y="91439"/>
                </a:lnTo>
                <a:lnTo>
                  <a:pt x="241554" y="70865"/>
                </a:lnTo>
                <a:close/>
              </a:path>
              <a:path w="2974340" h="521335">
                <a:moveTo>
                  <a:pt x="200406" y="64769"/>
                </a:moveTo>
                <a:lnTo>
                  <a:pt x="179831" y="60959"/>
                </a:lnTo>
                <a:lnTo>
                  <a:pt x="176783" y="82295"/>
                </a:lnTo>
                <a:lnTo>
                  <a:pt x="197357" y="85343"/>
                </a:lnTo>
                <a:lnTo>
                  <a:pt x="200406" y="64769"/>
                </a:lnTo>
                <a:close/>
              </a:path>
              <a:path w="2974340" h="521335">
                <a:moveTo>
                  <a:pt x="159257" y="57911"/>
                </a:moveTo>
                <a:lnTo>
                  <a:pt x="138683" y="54863"/>
                </a:lnTo>
                <a:lnTo>
                  <a:pt x="134874" y="75437"/>
                </a:lnTo>
                <a:lnTo>
                  <a:pt x="155448" y="78485"/>
                </a:lnTo>
                <a:lnTo>
                  <a:pt x="159257" y="57911"/>
                </a:lnTo>
                <a:close/>
              </a:path>
              <a:path w="2974340" h="521335">
                <a:moveTo>
                  <a:pt x="122681" y="12953"/>
                </a:moveTo>
                <a:lnTo>
                  <a:pt x="121157" y="7619"/>
                </a:lnTo>
                <a:lnTo>
                  <a:pt x="118871" y="2285"/>
                </a:lnTo>
                <a:lnTo>
                  <a:pt x="112775" y="0"/>
                </a:lnTo>
                <a:lnTo>
                  <a:pt x="107442" y="1523"/>
                </a:lnTo>
                <a:lnTo>
                  <a:pt x="0" y="43433"/>
                </a:lnTo>
                <a:lnTo>
                  <a:pt x="19050" y="59064"/>
                </a:lnTo>
                <a:lnTo>
                  <a:pt x="19050" y="57149"/>
                </a:lnTo>
                <a:lnTo>
                  <a:pt x="22098" y="36575"/>
                </a:lnTo>
                <a:lnTo>
                  <a:pt x="35051" y="38861"/>
                </a:lnTo>
                <a:lnTo>
                  <a:pt x="35051" y="45019"/>
                </a:lnTo>
                <a:lnTo>
                  <a:pt x="41116" y="49920"/>
                </a:lnTo>
                <a:lnTo>
                  <a:pt x="55248" y="44457"/>
                </a:lnTo>
                <a:lnTo>
                  <a:pt x="55625" y="41909"/>
                </a:lnTo>
                <a:lnTo>
                  <a:pt x="60116" y="42575"/>
                </a:lnTo>
                <a:lnTo>
                  <a:pt x="115062" y="21335"/>
                </a:lnTo>
                <a:lnTo>
                  <a:pt x="120395" y="19049"/>
                </a:lnTo>
                <a:lnTo>
                  <a:pt x="122681" y="12953"/>
                </a:lnTo>
                <a:close/>
              </a:path>
              <a:path w="2974340" h="521335">
                <a:moveTo>
                  <a:pt x="35051" y="38861"/>
                </a:moveTo>
                <a:lnTo>
                  <a:pt x="22098" y="36575"/>
                </a:lnTo>
                <a:lnTo>
                  <a:pt x="19050" y="57149"/>
                </a:lnTo>
                <a:lnTo>
                  <a:pt x="24383" y="58150"/>
                </a:lnTo>
                <a:lnTo>
                  <a:pt x="24383" y="56387"/>
                </a:lnTo>
                <a:lnTo>
                  <a:pt x="27431" y="38861"/>
                </a:lnTo>
                <a:lnTo>
                  <a:pt x="34060" y="44218"/>
                </a:lnTo>
                <a:lnTo>
                  <a:pt x="35051" y="38861"/>
                </a:lnTo>
                <a:close/>
              </a:path>
              <a:path w="2974340" h="521335">
                <a:moveTo>
                  <a:pt x="53014" y="59535"/>
                </a:moveTo>
                <a:lnTo>
                  <a:pt x="41116" y="49920"/>
                </a:lnTo>
                <a:lnTo>
                  <a:pt x="32378" y="53297"/>
                </a:lnTo>
                <a:lnTo>
                  <a:pt x="31242" y="59435"/>
                </a:lnTo>
                <a:lnTo>
                  <a:pt x="19050" y="57149"/>
                </a:lnTo>
                <a:lnTo>
                  <a:pt x="19050" y="59064"/>
                </a:lnTo>
                <a:lnTo>
                  <a:pt x="52577" y="86574"/>
                </a:lnTo>
                <a:lnTo>
                  <a:pt x="52577" y="62483"/>
                </a:lnTo>
                <a:lnTo>
                  <a:pt x="53014" y="59535"/>
                </a:lnTo>
                <a:close/>
              </a:path>
              <a:path w="2974340" h="521335">
                <a:moveTo>
                  <a:pt x="34060" y="44218"/>
                </a:moveTo>
                <a:lnTo>
                  <a:pt x="27431" y="38861"/>
                </a:lnTo>
                <a:lnTo>
                  <a:pt x="24383" y="56387"/>
                </a:lnTo>
                <a:lnTo>
                  <a:pt x="32378" y="53297"/>
                </a:lnTo>
                <a:lnTo>
                  <a:pt x="34060" y="44218"/>
                </a:lnTo>
                <a:close/>
              </a:path>
              <a:path w="2974340" h="521335">
                <a:moveTo>
                  <a:pt x="32378" y="53297"/>
                </a:moveTo>
                <a:lnTo>
                  <a:pt x="24383" y="56387"/>
                </a:lnTo>
                <a:lnTo>
                  <a:pt x="24383" y="58150"/>
                </a:lnTo>
                <a:lnTo>
                  <a:pt x="31242" y="59435"/>
                </a:lnTo>
                <a:lnTo>
                  <a:pt x="32378" y="53297"/>
                </a:lnTo>
                <a:close/>
              </a:path>
              <a:path w="2974340" h="521335">
                <a:moveTo>
                  <a:pt x="41116" y="49920"/>
                </a:moveTo>
                <a:lnTo>
                  <a:pt x="34060" y="44218"/>
                </a:lnTo>
                <a:lnTo>
                  <a:pt x="32378" y="53297"/>
                </a:lnTo>
                <a:lnTo>
                  <a:pt x="41116" y="49920"/>
                </a:lnTo>
                <a:close/>
              </a:path>
              <a:path w="2974340" h="521335">
                <a:moveTo>
                  <a:pt x="35051" y="45019"/>
                </a:moveTo>
                <a:lnTo>
                  <a:pt x="35051" y="38861"/>
                </a:lnTo>
                <a:lnTo>
                  <a:pt x="34060" y="44218"/>
                </a:lnTo>
                <a:lnTo>
                  <a:pt x="35051" y="45019"/>
                </a:lnTo>
                <a:close/>
              </a:path>
              <a:path w="2974340" h="521335">
                <a:moveTo>
                  <a:pt x="57581" y="63225"/>
                </a:moveTo>
                <a:lnTo>
                  <a:pt x="53014" y="59535"/>
                </a:lnTo>
                <a:lnTo>
                  <a:pt x="52577" y="62483"/>
                </a:lnTo>
                <a:lnTo>
                  <a:pt x="57581" y="63225"/>
                </a:lnTo>
                <a:close/>
              </a:path>
              <a:path w="2974340" h="521335">
                <a:moveTo>
                  <a:pt x="107442" y="110489"/>
                </a:moveTo>
                <a:lnTo>
                  <a:pt x="106680" y="103631"/>
                </a:lnTo>
                <a:lnTo>
                  <a:pt x="102869" y="99821"/>
                </a:lnTo>
                <a:lnTo>
                  <a:pt x="57581" y="63225"/>
                </a:lnTo>
                <a:lnTo>
                  <a:pt x="52577" y="62483"/>
                </a:lnTo>
                <a:lnTo>
                  <a:pt x="52577" y="86574"/>
                </a:lnTo>
                <a:lnTo>
                  <a:pt x="89154" y="116585"/>
                </a:lnTo>
                <a:lnTo>
                  <a:pt x="93725" y="120395"/>
                </a:lnTo>
                <a:lnTo>
                  <a:pt x="100583" y="119633"/>
                </a:lnTo>
                <a:lnTo>
                  <a:pt x="104393" y="115061"/>
                </a:lnTo>
                <a:lnTo>
                  <a:pt x="107442" y="110489"/>
                </a:lnTo>
                <a:close/>
              </a:path>
              <a:path w="2974340" h="521335">
                <a:moveTo>
                  <a:pt x="76200" y="44957"/>
                </a:moveTo>
                <a:lnTo>
                  <a:pt x="60116" y="42575"/>
                </a:lnTo>
                <a:lnTo>
                  <a:pt x="55248" y="44457"/>
                </a:lnTo>
                <a:lnTo>
                  <a:pt x="53014" y="59535"/>
                </a:lnTo>
                <a:lnTo>
                  <a:pt x="57581" y="63225"/>
                </a:lnTo>
                <a:lnTo>
                  <a:pt x="73151" y="65531"/>
                </a:lnTo>
                <a:lnTo>
                  <a:pt x="76200" y="44957"/>
                </a:lnTo>
                <a:close/>
              </a:path>
              <a:path w="2974340" h="521335">
                <a:moveTo>
                  <a:pt x="60116" y="42575"/>
                </a:moveTo>
                <a:lnTo>
                  <a:pt x="55625" y="41909"/>
                </a:lnTo>
                <a:lnTo>
                  <a:pt x="55248" y="44457"/>
                </a:lnTo>
                <a:lnTo>
                  <a:pt x="60116" y="42575"/>
                </a:lnTo>
                <a:close/>
              </a:path>
              <a:path w="2974340" h="521335">
                <a:moveTo>
                  <a:pt x="117348" y="51815"/>
                </a:moveTo>
                <a:lnTo>
                  <a:pt x="96774" y="48005"/>
                </a:lnTo>
                <a:lnTo>
                  <a:pt x="93725" y="69341"/>
                </a:lnTo>
                <a:lnTo>
                  <a:pt x="114300" y="72389"/>
                </a:lnTo>
                <a:lnTo>
                  <a:pt x="117348" y="51815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45655" algn="l"/>
              </a:tabLst>
            </a:pPr>
            <a:r>
              <a:rPr spc="-25" dirty="0"/>
              <a:t>More </a:t>
            </a:r>
            <a:r>
              <a:rPr spc="-20" dirty="0"/>
              <a:t>BST</a:t>
            </a:r>
            <a:r>
              <a:rPr spc="835" dirty="0"/>
              <a:t> </a:t>
            </a:r>
            <a:r>
              <a:rPr spc="-30" dirty="0"/>
              <a:t>Attributes:</a:t>
            </a:r>
            <a:r>
              <a:rPr spc="400" dirty="0"/>
              <a:t> </a:t>
            </a:r>
            <a:r>
              <a:rPr spc="-15" dirty="0"/>
              <a:t>Height	</a:t>
            </a:r>
            <a:r>
              <a:rPr spc="-5" dirty="0"/>
              <a:t>and</a:t>
            </a:r>
            <a:r>
              <a:rPr spc="-85" dirty="0"/>
              <a:t> </a:t>
            </a:r>
            <a:r>
              <a:rPr spc="-35" dirty="0"/>
              <a:t>Size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241" y="1050932"/>
            <a:ext cx="8888730" cy="6240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175" marR="24130" indent="-372110">
              <a:lnSpc>
                <a:spcPct val="140900"/>
              </a:lnSpc>
            </a:pPr>
            <a:r>
              <a:rPr sz="3050" spc="-40" dirty="0">
                <a:latin typeface="Calibri"/>
                <a:cs typeface="Calibri"/>
              </a:rPr>
              <a:t>Two </a:t>
            </a:r>
            <a:r>
              <a:rPr sz="3050" dirty="0">
                <a:latin typeface="Calibri"/>
                <a:cs typeface="Calibri"/>
              </a:rPr>
              <a:t>more attributes </a:t>
            </a:r>
            <a:r>
              <a:rPr sz="3050" spc="-10" dirty="0">
                <a:latin typeface="Calibri"/>
                <a:cs typeface="Calibri"/>
              </a:rPr>
              <a:t>at </a:t>
            </a:r>
            <a:r>
              <a:rPr sz="3050" spc="10" dirty="0">
                <a:latin typeface="Calibri"/>
                <a:cs typeface="Calibri"/>
              </a:rPr>
              <a:t>each </a:t>
            </a:r>
            <a:r>
              <a:rPr sz="3050" spc="5" dirty="0">
                <a:latin typeface="Calibri"/>
                <a:cs typeface="Calibri"/>
              </a:rPr>
              <a:t>BST </a:t>
            </a:r>
            <a:r>
              <a:rPr sz="3050" spc="-10" dirty="0">
                <a:latin typeface="Calibri"/>
                <a:cs typeface="Calibri"/>
              </a:rPr>
              <a:t>vertex: </a:t>
            </a:r>
            <a:r>
              <a:rPr sz="3050" spc="5" dirty="0">
                <a:latin typeface="Calibri"/>
                <a:cs typeface="Calibri"/>
              </a:rPr>
              <a:t>Height </a:t>
            </a:r>
            <a:r>
              <a:rPr sz="3050" spc="10" dirty="0">
                <a:latin typeface="Calibri"/>
                <a:cs typeface="Calibri"/>
              </a:rPr>
              <a:t>and </a:t>
            </a:r>
            <a:r>
              <a:rPr sz="3050" spc="-10" dirty="0">
                <a:latin typeface="Calibri"/>
                <a:cs typeface="Calibri"/>
              </a:rPr>
              <a:t>Size  </a:t>
            </a:r>
            <a:r>
              <a:rPr sz="2600" spc="5" dirty="0">
                <a:latin typeface="Calibri"/>
                <a:cs typeface="Calibri"/>
              </a:rPr>
              <a:t>Height: </a:t>
            </a:r>
            <a:r>
              <a:rPr sz="2600" spc="10" dirty="0">
                <a:latin typeface="Calibri"/>
                <a:cs typeface="Calibri"/>
              </a:rPr>
              <a:t>#edges </a:t>
            </a:r>
            <a:r>
              <a:rPr sz="2600" spc="15" dirty="0">
                <a:latin typeface="Calibri"/>
                <a:cs typeface="Calibri"/>
              </a:rPr>
              <a:t>on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path from </a:t>
            </a:r>
            <a:r>
              <a:rPr sz="2600" spc="10" dirty="0">
                <a:latin typeface="Calibri"/>
                <a:cs typeface="Calibri"/>
              </a:rPr>
              <a:t>this </a:t>
            </a:r>
            <a:r>
              <a:rPr sz="2600" spc="-5" dirty="0">
                <a:latin typeface="Calibri"/>
                <a:cs typeface="Calibri"/>
              </a:rPr>
              <a:t>vertex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10" dirty="0">
                <a:latin typeface="Calibri"/>
                <a:cs typeface="Calibri"/>
              </a:rPr>
              <a:t>deepest </a:t>
            </a:r>
            <a:r>
              <a:rPr sz="2600" spc="5" dirty="0">
                <a:latin typeface="Calibri"/>
                <a:cs typeface="Calibri"/>
              </a:rPr>
              <a:t>leaf  </a:t>
            </a:r>
            <a:r>
              <a:rPr sz="2600" dirty="0">
                <a:latin typeface="Calibri"/>
                <a:cs typeface="Calibri"/>
              </a:rPr>
              <a:t>Size: </a:t>
            </a:r>
            <a:r>
              <a:rPr sz="2600" spc="10" dirty="0">
                <a:latin typeface="Calibri"/>
                <a:cs typeface="Calibri"/>
              </a:rPr>
              <a:t>#vertices of the </a:t>
            </a:r>
            <a:r>
              <a:rPr sz="2600" spc="5" dirty="0">
                <a:latin typeface="Calibri"/>
                <a:cs typeface="Calibri"/>
              </a:rPr>
              <a:t>subtree </a:t>
            </a:r>
            <a:r>
              <a:rPr sz="2600" dirty="0">
                <a:latin typeface="Calibri"/>
                <a:cs typeface="Calibri"/>
              </a:rPr>
              <a:t>rooted at </a:t>
            </a:r>
            <a:r>
              <a:rPr sz="2600" spc="10" dirty="0">
                <a:latin typeface="Calibri"/>
                <a:cs typeface="Calibri"/>
              </a:rPr>
              <a:t>this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vertex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These </a:t>
            </a:r>
            <a:r>
              <a:rPr sz="3050" dirty="0">
                <a:latin typeface="Calibri"/>
                <a:cs typeface="Calibri"/>
              </a:rPr>
              <a:t>values </a:t>
            </a: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spc="10" dirty="0">
                <a:latin typeface="Calibri"/>
                <a:cs typeface="Calibri"/>
              </a:rPr>
              <a:t>be </a:t>
            </a:r>
            <a:r>
              <a:rPr sz="3050" spc="5" dirty="0">
                <a:latin typeface="Calibri"/>
                <a:cs typeface="Calibri"/>
              </a:rPr>
              <a:t>computed</a:t>
            </a:r>
            <a:r>
              <a:rPr sz="3050" spc="3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recursively:</a:t>
            </a:r>
            <a:endParaRPr sz="305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  <a:spcBef>
                <a:spcPts val="1390"/>
              </a:spcBef>
            </a:pPr>
            <a:r>
              <a:rPr sz="2600" spc="10" dirty="0">
                <a:latin typeface="Calibri"/>
                <a:cs typeface="Calibri"/>
              </a:rPr>
              <a:t>x.height </a:t>
            </a:r>
            <a:r>
              <a:rPr sz="2600" spc="20" dirty="0">
                <a:latin typeface="Calibri"/>
                <a:cs typeface="Calibri"/>
              </a:rPr>
              <a:t>= </a:t>
            </a:r>
            <a:r>
              <a:rPr sz="2600" spc="15" dirty="0">
                <a:latin typeface="Calibri"/>
                <a:cs typeface="Calibri"/>
              </a:rPr>
              <a:t>‐1 </a:t>
            </a:r>
            <a:r>
              <a:rPr sz="2600" spc="5" dirty="0">
                <a:solidFill>
                  <a:srgbClr val="C00000"/>
                </a:solidFill>
                <a:latin typeface="Calibri"/>
                <a:cs typeface="Calibri"/>
              </a:rPr>
              <a:t>(if </a:t>
            </a:r>
            <a:r>
              <a:rPr sz="2600" spc="15" dirty="0">
                <a:solidFill>
                  <a:srgbClr val="C00000"/>
                </a:solidFill>
                <a:latin typeface="Calibri"/>
                <a:cs typeface="Calibri"/>
              </a:rPr>
              <a:t>x </a:t>
            </a:r>
            <a:r>
              <a:rPr sz="2600" spc="10" dirty="0">
                <a:solidFill>
                  <a:srgbClr val="C00000"/>
                </a:solidFill>
                <a:latin typeface="Calibri"/>
                <a:cs typeface="Calibri"/>
              </a:rPr>
              <a:t>is </a:t>
            </a:r>
            <a:r>
              <a:rPr sz="2600" spc="20" dirty="0">
                <a:solidFill>
                  <a:srgbClr val="C00000"/>
                </a:solidFill>
                <a:latin typeface="Calibri"/>
                <a:cs typeface="Calibri"/>
              </a:rPr>
              <a:t>an </a:t>
            </a:r>
            <a:r>
              <a:rPr sz="2600" spc="10" dirty="0">
                <a:solidFill>
                  <a:srgbClr val="C00000"/>
                </a:solidFill>
                <a:latin typeface="Calibri"/>
                <a:cs typeface="Calibri"/>
              </a:rPr>
              <a:t>empty</a:t>
            </a:r>
            <a:r>
              <a:rPr sz="2600" spc="-1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C00000"/>
                </a:solidFill>
                <a:latin typeface="Calibri"/>
                <a:cs typeface="Calibri"/>
              </a:rPr>
              <a:t>tree)</a:t>
            </a:r>
            <a:endParaRPr sz="2600">
              <a:latin typeface="Calibri"/>
              <a:cs typeface="Calibri"/>
            </a:endParaRPr>
          </a:p>
          <a:p>
            <a:pPr marL="384175" marR="5080" indent="-635">
              <a:lnSpc>
                <a:spcPct val="143800"/>
              </a:lnSpc>
            </a:pPr>
            <a:r>
              <a:rPr sz="2600" spc="10" dirty="0">
                <a:latin typeface="Calibri"/>
                <a:cs typeface="Calibri"/>
              </a:rPr>
              <a:t>x.height </a:t>
            </a:r>
            <a:r>
              <a:rPr sz="2600" spc="20" dirty="0">
                <a:latin typeface="Calibri"/>
                <a:cs typeface="Calibri"/>
              </a:rPr>
              <a:t>= </a:t>
            </a:r>
            <a:r>
              <a:rPr sz="2600" spc="5" dirty="0">
                <a:latin typeface="Calibri"/>
                <a:cs typeface="Calibri"/>
              </a:rPr>
              <a:t>max(x.left.height, x.right.height) </a:t>
            </a:r>
            <a:r>
              <a:rPr sz="2600" spc="20" dirty="0">
                <a:latin typeface="Calibri"/>
                <a:cs typeface="Calibri"/>
              </a:rPr>
              <a:t>+ 1 </a:t>
            </a:r>
            <a:r>
              <a:rPr sz="2600" spc="5" dirty="0">
                <a:solidFill>
                  <a:srgbClr val="C00000"/>
                </a:solidFill>
                <a:latin typeface="Calibri"/>
                <a:cs typeface="Calibri"/>
              </a:rPr>
              <a:t>(all </a:t>
            </a:r>
            <a:r>
              <a:rPr sz="2600" spc="10" dirty="0">
                <a:solidFill>
                  <a:srgbClr val="C00000"/>
                </a:solidFill>
                <a:latin typeface="Calibri"/>
                <a:cs typeface="Calibri"/>
              </a:rPr>
              <a:t>other </a:t>
            </a:r>
            <a:r>
              <a:rPr sz="2600" spc="5" dirty="0">
                <a:solidFill>
                  <a:srgbClr val="C00000"/>
                </a:solidFill>
                <a:latin typeface="Calibri"/>
                <a:cs typeface="Calibri"/>
              </a:rPr>
              <a:t>cases)  </a:t>
            </a:r>
            <a:r>
              <a:rPr sz="2600" dirty="0">
                <a:latin typeface="Calibri"/>
                <a:cs typeface="Calibri"/>
              </a:rPr>
              <a:t>x.size </a:t>
            </a:r>
            <a:r>
              <a:rPr sz="2600" spc="20" dirty="0">
                <a:latin typeface="Calibri"/>
                <a:cs typeface="Calibri"/>
              </a:rPr>
              <a:t>= 0 </a:t>
            </a:r>
            <a:r>
              <a:rPr sz="2600" spc="5" dirty="0">
                <a:solidFill>
                  <a:srgbClr val="C00000"/>
                </a:solidFill>
                <a:latin typeface="Calibri"/>
                <a:cs typeface="Calibri"/>
              </a:rPr>
              <a:t>(if </a:t>
            </a:r>
            <a:r>
              <a:rPr sz="2600" spc="15" dirty="0">
                <a:solidFill>
                  <a:srgbClr val="C00000"/>
                </a:solidFill>
                <a:latin typeface="Calibri"/>
                <a:cs typeface="Calibri"/>
              </a:rPr>
              <a:t>x </a:t>
            </a:r>
            <a:r>
              <a:rPr sz="2600" spc="10" dirty="0">
                <a:solidFill>
                  <a:srgbClr val="C00000"/>
                </a:solidFill>
                <a:latin typeface="Calibri"/>
                <a:cs typeface="Calibri"/>
              </a:rPr>
              <a:t>is </a:t>
            </a:r>
            <a:r>
              <a:rPr sz="2600" spc="20" dirty="0">
                <a:solidFill>
                  <a:srgbClr val="C00000"/>
                </a:solidFill>
                <a:latin typeface="Calibri"/>
                <a:cs typeface="Calibri"/>
              </a:rPr>
              <a:t>an </a:t>
            </a:r>
            <a:r>
              <a:rPr sz="2600" spc="10" dirty="0">
                <a:solidFill>
                  <a:srgbClr val="C00000"/>
                </a:solidFill>
                <a:latin typeface="Calibri"/>
                <a:cs typeface="Calibri"/>
              </a:rPr>
              <a:t>empty</a:t>
            </a:r>
            <a:r>
              <a:rPr sz="2600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C00000"/>
                </a:solidFill>
                <a:latin typeface="Calibri"/>
                <a:cs typeface="Calibri"/>
              </a:rPr>
              <a:t>tree)</a:t>
            </a:r>
            <a:endParaRPr sz="260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  <a:spcBef>
                <a:spcPts val="1315"/>
              </a:spcBef>
            </a:pPr>
            <a:r>
              <a:rPr sz="2650" spc="-15" dirty="0">
                <a:latin typeface="Calibri"/>
                <a:cs typeface="Calibri"/>
              </a:rPr>
              <a:t>x.size </a:t>
            </a:r>
            <a:r>
              <a:rPr sz="2650" spc="-5" dirty="0">
                <a:latin typeface="Calibri"/>
                <a:cs typeface="Calibri"/>
              </a:rPr>
              <a:t>= </a:t>
            </a:r>
            <a:r>
              <a:rPr sz="2650" spc="-15" dirty="0">
                <a:latin typeface="Calibri"/>
                <a:cs typeface="Calibri"/>
              </a:rPr>
              <a:t>x.left.size </a:t>
            </a:r>
            <a:r>
              <a:rPr sz="2650" spc="-5" dirty="0">
                <a:latin typeface="Calibri"/>
                <a:cs typeface="Calibri"/>
              </a:rPr>
              <a:t>+ </a:t>
            </a:r>
            <a:r>
              <a:rPr sz="2650" spc="-20" dirty="0">
                <a:latin typeface="Calibri"/>
                <a:cs typeface="Calibri"/>
              </a:rPr>
              <a:t>x.right.size </a:t>
            </a:r>
            <a:r>
              <a:rPr sz="2650" spc="-5" dirty="0">
                <a:latin typeface="Calibri"/>
                <a:cs typeface="Calibri"/>
              </a:rPr>
              <a:t>+ 1 </a:t>
            </a:r>
            <a:r>
              <a:rPr sz="2650" spc="-10" dirty="0">
                <a:solidFill>
                  <a:srgbClr val="C00000"/>
                </a:solidFill>
                <a:latin typeface="Calibri"/>
                <a:cs typeface="Calibri"/>
              </a:rPr>
              <a:t>(all other</a:t>
            </a:r>
            <a:r>
              <a:rPr sz="265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50" spc="-15" dirty="0">
                <a:solidFill>
                  <a:srgbClr val="C00000"/>
                </a:solidFill>
                <a:latin typeface="Calibri"/>
                <a:cs typeface="Calibri"/>
              </a:rPr>
              <a:t>cases)</a:t>
            </a:r>
            <a:endParaRPr sz="2650">
              <a:latin typeface="Calibri"/>
              <a:cs typeface="Calibri"/>
            </a:endParaRPr>
          </a:p>
          <a:p>
            <a:pPr marL="12700" marR="2388870">
              <a:lnSpc>
                <a:spcPct val="121100"/>
              </a:lnSpc>
              <a:spcBef>
                <a:spcPts val="1710"/>
              </a:spcBef>
            </a:pP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height </a:t>
            </a:r>
            <a:r>
              <a:rPr sz="3050" spc="10" dirty="0">
                <a:latin typeface="Calibri"/>
                <a:cs typeface="Calibri"/>
              </a:rPr>
              <a:t>of the </a:t>
            </a:r>
            <a:r>
              <a:rPr sz="3050" spc="5" dirty="0">
                <a:latin typeface="Calibri"/>
                <a:cs typeface="Calibri"/>
              </a:rPr>
              <a:t>BST is </a:t>
            </a:r>
            <a:r>
              <a:rPr sz="3050" spc="10" dirty="0">
                <a:latin typeface="Calibri"/>
                <a:cs typeface="Calibri"/>
              </a:rPr>
              <a:t>thus: </a:t>
            </a:r>
            <a:r>
              <a:rPr sz="3050" dirty="0">
                <a:solidFill>
                  <a:srgbClr val="C00000"/>
                </a:solidFill>
                <a:latin typeface="Calibri"/>
                <a:cs typeface="Calibri"/>
              </a:rPr>
              <a:t>root.height 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-10" dirty="0">
                <a:latin typeface="Calibri"/>
                <a:cs typeface="Calibri"/>
              </a:rPr>
              <a:t>size </a:t>
            </a:r>
            <a:r>
              <a:rPr sz="3050" spc="10" dirty="0">
                <a:latin typeface="Calibri"/>
                <a:cs typeface="Calibri"/>
              </a:rPr>
              <a:t>of the </a:t>
            </a:r>
            <a:r>
              <a:rPr sz="3050" spc="5" dirty="0">
                <a:latin typeface="Calibri"/>
                <a:cs typeface="Calibri"/>
              </a:rPr>
              <a:t>BST is </a:t>
            </a:r>
            <a:r>
              <a:rPr sz="3050" spc="10" dirty="0">
                <a:latin typeface="Calibri"/>
                <a:cs typeface="Calibri"/>
              </a:rPr>
              <a:t>thus: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-5" dirty="0">
                <a:solidFill>
                  <a:srgbClr val="C00000"/>
                </a:solidFill>
                <a:latin typeface="Calibri"/>
                <a:cs typeface="Calibri"/>
              </a:rPr>
              <a:t>root.size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3140</Words>
  <Application>Microsoft Office PowerPoint</Application>
  <PresentationFormat>Custom</PresentationFormat>
  <Paragraphs>628</Paragraphs>
  <Slides>49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Arial Black</vt:lpstr>
      <vt:lpstr>Calibri</vt:lpstr>
      <vt:lpstr>Courier New</vt:lpstr>
      <vt:lpstr>Garamond</vt:lpstr>
      <vt:lpstr>Symbol</vt:lpstr>
      <vt:lpstr>Times New Roman</vt:lpstr>
      <vt:lpstr>Wingdings</vt:lpstr>
      <vt:lpstr>Office Theme</vt:lpstr>
      <vt:lpstr>L1 - Basic of C++</vt:lpstr>
      <vt:lpstr>Data Structures and Algorithms</vt:lpstr>
      <vt:lpstr>Acknowledgement</vt:lpstr>
      <vt:lpstr>Policies for students</vt:lpstr>
      <vt:lpstr>Recording of modifications</vt:lpstr>
      <vt:lpstr>CS2010 – Data Structures  and Algorithms II</vt:lpstr>
      <vt:lpstr>Outline</vt:lpstr>
      <vt:lpstr>Binary Search Trees: Quick Review</vt:lpstr>
      <vt:lpstr>BST Web‐based Review</vt:lpstr>
      <vt:lpstr>More BST Attributes: Height and Size</vt:lpstr>
      <vt:lpstr>Binary Search Trees: Height (h)</vt:lpstr>
      <vt:lpstr>Binary Search Trees: Size (s)</vt:lpstr>
      <vt:lpstr>The height of this tree is?</vt:lpstr>
      <vt:lpstr>The size of this tree is?</vt:lpstr>
      <vt:lpstr>Binary Search Tree: Summary</vt:lpstr>
      <vt:lpstr>The Importance of Being Balanced</vt:lpstr>
      <vt:lpstr>The Importance of Being Balanced</vt:lpstr>
      <vt:lpstr>The Importance of Being Balanced</vt:lpstr>
      <vt:lpstr>The Importance of Being Balanced</vt:lpstr>
      <vt:lpstr>The Importance of Being Balanced</vt:lpstr>
      <vt:lpstr>PowerPoint Presentation</vt:lpstr>
      <vt:lpstr>AVL Trees [Adelson‐Velskii &amp; Landis 1962]</vt:lpstr>
      <vt:lpstr>Binary Search Trees</vt:lpstr>
      <vt:lpstr>Binary Search Trees</vt:lpstr>
      <vt:lpstr>Binary Search Trees</vt:lpstr>
      <vt:lpstr>AVL Trees [Adelson‐Velskii &amp; Landis 1962]</vt:lpstr>
      <vt:lpstr>Is this tree height‐balanced according to AVL?</vt:lpstr>
      <vt:lpstr>Is this tree height‐balanced according to AVL?</vt:lpstr>
      <vt:lpstr>Height‐Balanced Trees</vt:lpstr>
      <vt:lpstr>Height‐Balanced Trees</vt:lpstr>
      <vt:lpstr>Height‐Balanced Trees</vt:lpstr>
      <vt:lpstr>Height‐Balanced Trees</vt:lpstr>
      <vt:lpstr>AVL Trees [Adelson‐Velskii &amp; Landis 1962]</vt:lpstr>
      <vt:lpstr>Insertion to an AVL Tree</vt:lpstr>
      <vt:lpstr>Tree Rotations</vt:lpstr>
      <vt:lpstr>Tree Rotations Pseudo Code  O(1)</vt:lpstr>
      <vt:lpstr>Balance Factor (bf(x))</vt:lpstr>
      <vt:lpstr>Four Possible Cases</vt:lpstr>
      <vt:lpstr>Rebalancing (1)</vt:lpstr>
      <vt:lpstr>Rebalancing (2)</vt:lpstr>
      <vt:lpstr>Insertion to an AVL Tree</vt:lpstr>
      <vt:lpstr>Deletion from an AVL Tree</vt:lpstr>
      <vt:lpstr>AVL Tree Web‐based Review</vt:lpstr>
      <vt:lpstr>The Implementation</vt:lpstr>
      <vt:lpstr>Balanced Search Trees</vt:lpstr>
      <vt:lpstr>Balanced Search Trees</vt:lpstr>
      <vt:lpstr>Balanced Search Trees</vt:lpstr>
      <vt:lpstr>Balanced Search Trees</vt:lpstr>
      <vt:lpstr>Now, after we learn balanced BST</vt:lpstr>
      <vt:lpstr>Balanced BST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- 04-Balancing-Act-50</dc:title>
  <dc:creator>DCSSH</dc:creator>
  <cp:lastModifiedBy>Cẩm Quang Dung</cp:lastModifiedBy>
  <cp:revision>4</cp:revision>
  <dcterms:created xsi:type="dcterms:W3CDTF">2015-11-28T08:59:58Z</dcterms:created>
  <dcterms:modified xsi:type="dcterms:W3CDTF">2022-10-26T14:34:06Z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2015-11-28T00:00:00Z</vt:filetime>
  </property>
</Properties>
</file>