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4"/>
  </p:notesMasterIdLst>
  <p:sldIdLst>
    <p:sldId id="299" r:id="rId3"/>
    <p:sldId id="300" r:id="rId4"/>
    <p:sldId id="301" r:id="rId5"/>
    <p:sldId id="302" r:id="rId6"/>
    <p:sldId id="256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8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66" d="100"/>
          <a:sy n="66" d="100"/>
        </p:scale>
        <p:origin x="166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BC4B6-6A6B-4ED9-9260-8728F3F5754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006A3-FF73-445B-BE90-B0D22A8E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871" y="636016"/>
            <a:ext cx="8566657" cy="73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3356" y="4976367"/>
            <a:ext cx="8291687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8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4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5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9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3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8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5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2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7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19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59" y="635254"/>
            <a:ext cx="8514080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14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hea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hea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Heaps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717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(1)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0058" y="6335140"/>
          <a:ext cx="6035039" cy="816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Z**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66944" y="5696711"/>
            <a:ext cx="1504950" cy="407670"/>
          </a:xfrm>
          <a:prstGeom prst="rect">
            <a:avLst/>
          </a:prstGeom>
          <a:solidFill>
            <a:srgbClr val="D0D8E8"/>
          </a:solidFill>
          <a:ln w="13969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0"/>
              </a:spcBef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0058" y="4750942"/>
          <a:ext cx="4526279" cy="816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71893" y="5241035"/>
            <a:ext cx="554990" cy="452755"/>
          </a:xfrm>
          <a:custGeom>
            <a:avLst/>
            <a:gdLst/>
            <a:ahLst/>
            <a:cxnLst/>
            <a:rect l="l" t="t" r="r" b="b"/>
            <a:pathLst>
              <a:path w="554990" h="452754">
                <a:moveTo>
                  <a:pt x="138683" y="277367"/>
                </a:moveTo>
                <a:lnTo>
                  <a:pt x="138683" y="0"/>
                </a:lnTo>
                <a:lnTo>
                  <a:pt x="0" y="131063"/>
                </a:lnTo>
                <a:lnTo>
                  <a:pt x="138683" y="277367"/>
                </a:lnTo>
                <a:close/>
              </a:path>
              <a:path w="554990" h="452754">
                <a:moveTo>
                  <a:pt x="554735" y="452627"/>
                </a:moveTo>
                <a:lnTo>
                  <a:pt x="554735" y="313943"/>
                </a:lnTo>
                <a:lnTo>
                  <a:pt x="550576" y="282965"/>
                </a:lnTo>
                <a:lnTo>
                  <a:pt x="518596" y="224192"/>
                </a:lnTo>
                <a:lnTo>
                  <a:pt x="491641" y="196913"/>
                </a:lnTo>
                <a:lnTo>
                  <a:pt x="457954" y="171382"/>
                </a:lnTo>
                <a:lnTo>
                  <a:pt x="417967" y="147857"/>
                </a:lnTo>
                <a:lnTo>
                  <a:pt x="372113" y="126596"/>
                </a:lnTo>
                <a:lnTo>
                  <a:pt x="320825" y="107857"/>
                </a:lnTo>
                <a:lnTo>
                  <a:pt x="264535" y="91896"/>
                </a:lnTo>
                <a:lnTo>
                  <a:pt x="203677" y="78972"/>
                </a:lnTo>
                <a:lnTo>
                  <a:pt x="138683" y="69341"/>
                </a:lnTo>
                <a:lnTo>
                  <a:pt x="138683" y="208025"/>
                </a:lnTo>
                <a:lnTo>
                  <a:pt x="203677" y="217656"/>
                </a:lnTo>
                <a:lnTo>
                  <a:pt x="264535" y="230580"/>
                </a:lnTo>
                <a:lnTo>
                  <a:pt x="320825" y="246541"/>
                </a:lnTo>
                <a:lnTo>
                  <a:pt x="372113" y="265280"/>
                </a:lnTo>
                <a:lnTo>
                  <a:pt x="417967" y="286541"/>
                </a:lnTo>
                <a:lnTo>
                  <a:pt x="457954" y="310066"/>
                </a:lnTo>
                <a:lnTo>
                  <a:pt x="491641" y="335597"/>
                </a:lnTo>
                <a:lnTo>
                  <a:pt x="518596" y="362876"/>
                </a:lnTo>
                <a:lnTo>
                  <a:pt x="550576" y="421649"/>
                </a:lnTo>
                <a:lnTo>
                  <a:pt x="554735" y="45262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1893" y="5624321"/>
            <a:ext cx="554990" cy="321945"/>
          </a:xfrm>
          <a:custGeom>
            <a:avLst/>
            <a:gdLst/>
            <a:ahLst/>
            <a:cxnLst/>
            <a:rect l="l" t="t" r="r" b="b"/>
            <a:pathLst>
              <a:path w="554990" h="321945">
                <a:moveTo>
                  <a:pt x="554537" y="61888"/>
                </a:moveTo>
                <a:lnTo>
                  <a:pt x="548297" y="30995"/>
                </a:lnTo>
                <a:lnTo>
                  <a:pt x="533400" y="0"/>
                </a:lnTo>
                <a:lnTo>
                  <a:pt x="513387" y="26328"/>
                </a:lnTo>
                <a:lnTo>
                  <a:pt x="487538" y="51117"/>
                </a:lnTo>
                <a:lnTo>
                  <a:pt x="456271" y="74223"/>
                </a:lnTo>
                <a:lnTo>
                  <a:pt x="420003" y="95504"/>
                </a:lnTo>
                <a:lnTo>
                  <a:pt x="379152" y="114815"/>
                </a:lnTo>
                <a:lnTo>
                  <a:pt x="334137" y="132016"/>
                </a:lnTo>
                <a:lnTo>
                  <a:pt x="285375" y="146962"/>
                </a:lnTo>
                <a:lnTo>
                  <a:pt x="233284" y="159512"/>
                </a:lnTo>
                <a:lnTo>
                  <a:pt x="178284" y="169521"/>
                </a:lnTo>
                <a:lnTo>
                  <a:pt x="120791" y="176847"/>
                </a:lnTo>
                <a:lnTo>
                  <a:pt x="61223" y="181348"/>
                </a:lnTo>
                <a:lnTo>
                  <a:pt x="0" y="182880"/>
                </a:lnTo>
                <a:lnTo>
                  <a:pt x="0" y="321564"/>
                </a:lnTo>
                <a:lnTo>
                  <a:pt x="38707" y="320980"/>
                </a:lnTo>
                <a:lnTo>
                  <a:pt x="77057" y="319182"/>
                </a:lnTo>
                <a:lnTo>
                  <a:pt x="152400" y="311658"/>
                </a:lnTo>
                <a:lnTo>
                  <a:pt x="218175" y="301115"/>
                </a:lnTo>
                <a:lnTo>
                  <a:pt x="279162" y="287265"/>
                </a:lnTo>
                <a:lnTo>
                  <a:pt x="335009" y="270400"/>
                </a:lnTo>
                <a:lnTo>
                  <a:pt x="385364" y="250811"/>
                </a:lnTo>
                <a:lnTo>
                  <a:pt x="429876" y="228790"/>
                </a:lnTo>
                <a:lnTo>
                  <a:pt x="468192" y="204627"/>
                </a:lnTo>
                <a:lnTo>
                  <a:pt x="499962" y="178613"/>
                </a:lnTo>
                <a:lnTo>
                  <a:pt x="542453" y="122203"/>
                </a:lnTo>
                <a:lnTo>
                  <a:pt x="552472" y="92387"/>
                </a:lnTo>
                <a:lnTo>
                  <a:pt x="554537" y="61888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8178" y="5225796"/>
            <a:ext cx="584200" cy="734060"/>
          </a:xfrm>
          <a:custGeom>
            <a:avLst/>
            <a:gdLst/>
            <a:ahLst/>
            <a:cxnLst/>
            <a:rect l="l" t="t" r="r" b="b"/>
            <a:pathLst>
              <a:path w="584200" h="734060">
                <a:moveTo>
                  <a:pt x="166877" y="72547"/>
                </a:moveTo>
                <a:lnTo>
                  <a:pt x="166877" y="9906"/>
                </a:lnTo>
                <a:lnTo>
                  <a:pt x="163067" y="4572"/>
                </a:lnTo>
                <a:lnTo>
                  <a:pt x="158495" y="2286"/>
                </a:lnTo>
                <a:lnTo>
                  <a:pt x="153161" y="0"/>
                </a:lnTo>
                <a:lnTo>
                  <a:pt x="147065" y="1524"/>
                </a:lnTo>
                <a:lnTo>
                  <a:pt x="143255" y="5334"/>
                </a:lnTo>
                <a:lnTo>
                  <a:pt x="4571" y="135636"/>
                </a:lnTo>
                <a:lnTo>
                  <a:pt x="1523" y="138684"/>
                </a:lnTo>
                <a:lnTo>
                  <a:pt x="0" y="141732"/>
                </a:lnTo>
                <a:lnTo>
                  <a:pt x="0" y="149352"/>
                </a:lnTo>
                <a:lnTo>
                  <a:pt x="1523" y="153162"/>
                </a:lnTo>
                <a:lnTo>
                  <a:pt x="3809" y="155448"/>
                </a:lnTo>
                <a:lnTo>
                  <a:pt x="23621" y="176457"/>
                </a:lnTo>
                <a:lnTo>
                  <a:pt x="23621" y="156210"/>
                </a:lnTo>
                <a:lnTo>
                  <a:pt x="24383" y="136398"/>
                </a:lnTo>
                <a:lnTo>
                  <a:pt x="33958" y="146498"/>
                </a:lnTo>
                <a:lnTo>
                  <a:pt x="138683" y="48102"/>
                </a:lnTo>
                <a:lnTo>
                  <a:pt x="138683" y="15240"/>
                </a:lnTo>
                <a:lnTo>
                  <a:pt x="162305" y="25908"/>
                </a:lnTo>
                <a:lnTo>
                  <a:pt x="162305" y="71917"/>
                </a:lnTo>
                <a:lnTo>
                  <a:pt x="166877" y="72547"/>
                </a:lnTo>
                <a:close/>
              </a:path>
              <a:path w="584200" h="734060">
                <a:moveTo>
                  <a:pt x="544122" y="425207"/>
                </a:moveTo>
                <a:lnTo>
                  <a:pt x="542113" y="418524"/>
                </a:lnTo>
                <a:lnTo>
                  <a:pt x="529651" y="399957"/>
                </a:lnTo>
                <a:lnTo>
                  <a:pt x="499132" y="432501"/>
                </a:lnTo>
                <a:lnTo>
                  <a:pt x="462590" y="460787"/>
                </a:lnTo>
                <a:lnTo>
                  <a:pt x="421033" y="485148"/>
                </a:lnTo>
                <a:lnTo>
                  <a:pt x="375533" y="505825"/>
                </a:lnTo>
                <a:lnTo>
                  <a:pt x="327161" y="523059"/>
                </a:lnTo>
                <a:lnTo>
                  <a:pt x="276987" y="537093"/>
                </a:lnTo>
                <a:lnTo>
                  <a:pt x="226083" y="548166"/>
                </a:lnTo>
                <a:lnTo>
                  <a:pt x="175519" y="556522"/>
                </a:lnTo>
                <a:lnTo>
                  <a:pt x="126365" y="562400"/>
                </a:lnTo>
                <a:lnTo>
                  <a:pt x="79694" y="566042"/>
                </a:lnTo>
                <a:lnTo>
                  <a:pt x="37337" y="567660"/>
                </a:lnTo>
                <a:lnTo>
                  <a:pt x="6095" y="567690"/>
                </a:lnTo>
                <a:lnTo>
                  <a:pt x="0" y="573786"/>
                </a:lnTo>
                <a:lnTo>
                  <a:pt x="0" y="723900"/>
                </a:lnTo>
                <a:lnTo>
                  <a:pt x="1523" y="727710"/>
                </a:lnTo>
                <a:lnTo>
                  <a:pt x="6857" y="733044"/>
                </a:lnTo>
                <a:lnTo>
                  <a:pt x="10667" y="733806"/>
                </a:lnTo>
                <a:lnTo>
                  <a:pt x="13715" y="733806"/>
                </a:lnTo>
                <a:lnTo>
                  <a:pt x="13715" y="706374"/>
                </a:lnTo>
                <a:lnTo>
                  <a:pt x="14477" y="706353"/>
                </a:lnTo>
                <a:lnTo>
                  <a:pt x="14477" y="595884"/>
                </a:lnTo>
                <a:lnTo>
                  <a:pt x="28193" y="581406"/>
                </a:lnTo>
                <a:lnTo>
                  <a:pt x="28193" y="595426"/>
                </a:lnTo>
                <a:lnTo>
                  <a:pt x="37337" y="595122"/>
                </a:lnTo>
                <a:lnTo>
                  <a:pt x="78460" y="593962"/>
                </a:lnTo>
                <a:lnTo>
                  <a:pt x="122831" y="590863"/>
                </a:lnTo>
                <a:lnTo>
                  <a:pt x="169572" y="585660"/>
                </a:lnTo>
                <a:lnTo>
                  <a:pt x="217802" y="578185"/>
                </a:lnTo>
                <a:lnTo>
                  <a:pt x="266641" y="568275"/>
                </a:lnTo>
                <a:lnTo>
                  <a:pt x="315210" y="555764"/>
                </a:lnTo>
                <a:lnTo>
                  <a:pt x="362630" y="540487"/>
                </a:lnTo>
                <a:lnTo>
                  <a:pt x="408019" y="522277"/>
                </a:lnTo>
                <a:lnTo>
                  <a:pt x="450500" y="500970"/>
                </a:lnTo>
                <a:lnTo>
                  <a:pt x="489191" y="476401"/>
                </a:lnTo>
                <a:lnTo>
                  <a:pt x="523214" y="448404"/>
                </a:lnTo>
                <a:lnTo>
                  <a:pt x="544122" y="425207"/>
                </a:lnTo>
                <a:close/>
              </a:path>
              <a:path w="584200" h="734060">
                <a:moveTo>
                  <a:pt x="582167" y="474726"/>
                </a:moveTo>
                <a:lnTo>
                  <a:pt x="582089" y="467110"/>
                </a:lnTo>
                <a:lnTo>
                  <a:pt x="554735" y="468630"/>
                </a:lnTo>
                <a:lnTo>
                  <a:pt x="554092" y="459618"/>
                </a:lnTo>
                <a:lnTo>
                  <a:pt x="533623" y="531774"/>
                </a:lnTo>
                <a:lnTo>
                  <a:pt x="507821" y="563700"/>
                </a:lnTo>
                <a:lnTo>
                  <a:pt x="474258" y="591975"/>
                </a:lnTo>
                <a:lnTo>
                  <a:pt x="434430" y="616737"/>
                </a:lnTo>
                <a:lnTo>
                  <a:pt x="389836" y="638124"/>
                </a:lnTo>
                <a:lnTo>
                  <a:pt x="341976" y="656272"/>
                </a:lnTo>
                <a:lnTo>
                  <a:pt x="292346" y="671320"/>
                </a:lnTo>
                <a:lnTo>
                  <a:pt x="242445" y="683403"/>
                </a:lnTo>
                <a:lnTo>
                  <a:pt x="193773" y="692661"/>
                </a:lnTo>
                <a:lnTo>
                  <a:pt x="147826" y="699230"/>
                </a:lnTo>
                <a:lnTo>
                  <a:pt x="106103" y="703247"/>
                </a:lnTo>
                <a:lnTo>
                  <a:pt x="13715" y="706374"/>
                </a:lnTo>
                <a:lnTo>
                  <a:pt x="28193" y="720090"/>
                </a:lnTo>
                <a:lnTo>
                  <a:pt x="28193" y="733806"/>
                </a:lnTo>
                <a:lnTo>
                  <a:pt x="42671" y="733806"/>
                </a:lnTo>
                <a:lnTo>
                  <a:pt x="111701" y="730727"/>
                </a:lnTo>
                <a:lnTo>
                  <a:pt x="156874" y="726069"/>
                </a:lnTo>
                <a:lnTo>
                  <a:pt x="205731" y="718855"/>
                </a:lnTo>
                <a:lnTo>
                  <a:pt x="256856" y="708871"/>
                </a:lnTo>
                <a:lnTo>
                  <a:pt x="308832" y="695905"/>
                </a:lnTo>
                <a:lnTo>
                  <a:pt x="360245" y="679742"/>
                </a:lnTo>
                <a:lnTo>
                  <a:pt x="409677" y="660169"/>
                </a:lnTo>
                <a:lnTo>
                  <a:pt x="455715" y="636972"/>
                </a:lnTo>
                <a:lnTo>
                  <a:pt x="496941" y="609939"/>
                </a:lnTo>
                <a:lnTo>
                  <a:pt x="531941" y="578855"/>
                </a:lnTo>
                <a:lnTo>
                  <a:pt x="559297" y="543507"/>
                </a:lnTo>
                <a:lnTo>
                  <a:pt x="577595" y="503682"/>
                </a:lnTo>
                <a:lnTo>
                  <a:pt x="579119" y="496062"/>
                </a:lnTo>
                <a:lnTo>
                  <a:pt x="580643" y="489204"/>
                </a:lnTo>
                <a:lnTo>
                  <a:pt x="581405" y="481584"/>
                </a:lnTo>
                <a:lnTo>
                  <a:pt x="582167" y="474726"/>
                </a:lnTo>
                <a:close/>
              </a:path>
              <a:path w="584200" h="734060">
                <a:moveTo>
                  <a:pt x="28193" y="733806"/>
                </a:moveTo>
                <a:lnTo>
                  <a:pt x="28193" y="720090"/>
                </a:lnTo>
                <a:lnTo>
                  <a:pt x="13715" y="706374"/>
                </a:lnTo>
                <a:lnTo>
                  <a:pt x="13715" y="733806"/>
                </a:lnTo>
                <a:lnTo>
                  <a:pt x="28193" y="733806"/>
                </a:lnTo>
                <a:close/>
              </a:path>
              <a:path w="584200" h="734060">
                <a:moveTo>
                  <a:pt x="28193" y="595426"/>
                </a:moveTo>
                <a:lnTo>
                  <a:pt x="28193" y="581406"/>
                </a:lnTo>
                <a:lnTo>
                  <a:pt x="14477" y="595884"/>
                </a:lnTo>
                <a:lnTo>
                  <a:pt x="28193" y="595426"/>
                </a:lnTo>
                <a:close/>
              </a:path>
              <a:path w="584200" h="734060">
                <a:moveTo>
                  <a:pt x="28193" y="705982"/>
                </a:moveTo>
                <a:lnTo>
                  <a:pt x="28193" y="595426"/>
                </a:lnTo>
                <a:lnTo>
                  <a:pt x="14477" y="595884"/>
                </a:lnTo>
                <a:lnTo>
                  <a:pt x="14477" y="706353"/>
                </a:lnTo>
                <a:lnTo>
                  <a:pt x="28193" y="705982"/>
                </a:lnTo>
                <a:close/>
              </a:path>
              <a:path w="584200" h="734060">
                <a:moveTo>
                  <a:pt x="33958" y="146498"/>
                </a:moveTo>
                <a:lnTo>
                  <a:pt x="24383" y="136398"/>
                </a:lnTo>
                <a:lnTo>
                  <a:pt x="23621" y="156210"/>
                </a:lnTo>
                <a:lnTo>
                  <a:pt x="33958" y="146498"/>
                </a:lnTo>
                <a:close/>
              </a:path>
              <a:path w="584200" h="734060">
                <a:moveTo>
                  <a:pt x="163067" y="282702"/>
                </a:moveTo>
                <a:lnTo>
                  <a:pt x="33958" y="146498"/>
                </a:lnTo>
                <a:lnTo>
                  <a:pt x="23621" y="156210"/>
                </a:lnTo>
                <a:lnTo>
                  <a:pt x="23621" y="176457"/>
                </a:lnTo>
                <a:lnTo>
                  <a:pt x="138683" y="298473"/>
                </a:lnTo>
                <a:lnTo>
                  <a:pt x="138683" y="292608"/>
                </a:lnTo>
                <a:lnTo>
                  <a:pt x="163067" y="282702"/>
                </a:lnTo>
                <a:close/>
              </a:path>
              <a:path w="584200" h="734060">
                <a:moveTo>
                  <a:pt x="162305" y="25908"/>
                </a:moveTo>
                <a:lnTo>
                  <a:pt x="138683" y="15240"/>
                </a:lnTo>
                <a:lnTo>
                  <a:pt x="138683" y="48102"/>
                </a:lnTo>
                <a:lnTo>
                  <a:pt x="162305" y="25908"/>
                </a:lnTo>
                <a:close/>
              </a:path>
              <a:path w="584200" h="734060">
                <a:moveTo>
                  <a:pt x="162305" y="71917"/>
                </a:moveTo>
                <a:lnTo>
                  <a:pt x="162305" y="25908"/>
                </a:lnTo>
                <a:lnTo>
                  <a:pt x="138683" y="48102"/>
                </a:lnTo>
                <a:lnTo>
                  <a:pt x="138683" y="91440"/>
                </a:lnTo>
                <a:lnTo>
                  <a:pt x="144017" y="97536"/>
                </a:lnTo>
                <a:lnTo>
                  <a:pt x="150875" y="98298"/>
                </a:lnTo>
                <a:lnTo>
                  <a:pt x="154685" y="98806"/>
                </a:lnTo>
                <a:lnTo>
                  <a:pt x="154685" y="70866"/>
                </a:lnTo>
                <a:lnTo>
                  <a:pt x="162305" y="71917"/>
                </a:lnTo>
                <a:close/>
              </a:path>
              <a:path w="584200" h="734060">
                <a:moveTo>
                  <a:pt x="555865" y="387958"/>
                </a:moveTo>
                <a:lnTo>
                  <a:pt x="521181" y="345913"/>
                </a:lnTo>
                <a:lnTo>
                  <a:pt x="484932" y="317124"/>
                </a:lnTo>
                <a:lnTo>
                  <a:pt x="443470" y="292106"/>
                </a:lnTo>
                <a:lnTo>
                  <a:pt x="398444" y="270706"/>
                </a:lnTo>
                <a:lnTo>
                  <a:pt x="351502" y="252769"/>
                </a:lnTo>
                <a:lnTo>
                  <a:pt x="304293" y="238144"/>
                </a:lnTo>
                <a:lnTo>
                  <a:pt x="258465" y="226675"/>
                </a:lnTo>
                <a:lnTo>
                  <a:pt x="215666" y="218211"/>
                </a:lnTo>
                <a:lnTo>
                  <a:pt x="176783" y="212496"/>
                </a:lnTo>
                <a:lnTo>
                  <a:pt x="154685" y="209550"/>
                </a:lnTo>
                <a:lnTo>
                  <a:pt x="150113" y="208788"/>
                </a:lnTo>
                <a:lnTo>
                  <a:pt x="146303" y="210312"/>
                </a:lnTo>
                <a:lnTo>
                  <a:pt x="143255" y="212598"/>
                </a:lnTo>
                <a:lnTo>
                  <a:pt x="140207" y="215646"/>
                </a:lnTo>
                <a:lnTo>
                  <a:pt x="138683" y="219456"/>
                </a:lnTo>
                <a:lnTo>
                  <a:pt x="138683" y="256978"/>
                </a:lnTo>
                <a:lnTo>
                  <a:pt x="150875" y="269840"/>
                </a:lnTo>
                <a:lnTo>
                  <a:pt x="150875" y="236982"/>
                </a:lnTo>
                <a:lnTo>
                  <a:pt x="166877" y="223266"/>
                </a:lnTo>
                <a:lnTo>
                  <a:pt x="166877" y="239189"/>
                </a:lnTo>
                <a:lnTo>
                  <a:pt x="210405" y="245287"/>
                </a:lnTo>
                <a:lnTo>
                  <a:pt x="253964" y="253972"/>
                </a:lnTo>
                <a:lnTo>
                  <a:pt x="301409" y="266179"/>
                </a:lnTo>
                <a:lnTo>
                  <a:pt x="350498" y="281998"/>
                </a:lnTo>
                <a:lnTo>
                  <a:pt x="398987" y="301523"/>
                </a:lnTo>
                <a:lnTo>
                  <a:pt x="444636" y="324846"/>
                </a:lnTo>
                <a:lnTo>
                  <a:pt x="485202" y="352058"/>
                </a:lnTo>
                <a:lnTo>
                  <a:pt x="518441" y="383254"/>
                </a:lnTo>
                <a:lnTo>
                  <a:pt x="529651" y="399957"/>
                </a:lnTo>
                <a:lnTo>
                  <a:pt x="535685" y="390906"/>
                </a:lnTo>
                <a:lnTo>
                  <a:pt x="555161" y="403889"/>
                </a:lnTo>
                <a:lnTo>
                  <a:pt x="555865" y="387958"/>
                </a:lnTo>
                <a:close/>
              </a:path>
              <a:path w="584200" h="734060">
                <a:moveTo>
                  <a:pt x="163067" y="303276"/>
                </a:moveTo>
                <a:lnTo>
                  <a:pt x="163067" y="282702"/>
                </a:lnTo>
                <a:lnTo>
                  <a:pt x="138683" y="292608"/>
                </a:lnTo>
                <a:lnTo>
                  <a:pt x="138683" y="298473"/>
                </a:lnTo>
                <a:lnTo>
                  <a:pt x="142493" y="302514"/>
                </a:lnTo>
                <a:lnTo>
                  <a:pt x="146303" y="306324"/>
                </a:lnTo>
                <a:lnTo>
                  <a:pt x="152399" y="307848"/>
                </a:lnTo>
                <a:lnTo>
                  <a:pt x="163067" y="303276"/>
                </a:lnTo>
                <a:close/>
              </a:path>
              <a:path w="584200" h="734060">
                <a:moveTo>
                  <a:pt x="166877" y="239189"/>
                </a:moveTo>
                <a:lnTo>
                  <a:pt x="166877" y="223266"/>
                </a:lnTo>
                <a:lnTo>
                  <a:pt x="150875" y="236982"/>
                </a:lnTo>
                <a:lnTo>
                  <a:pt x="166877" y="239189"/>
                </a:lnTo>
                <a:close/>
              </a:path>
              <a:path w="584200" h="734060">
                <a:moveTo>
                  <a:pt x="166877" y="297942"/>
                </a:moveTo>
                <a:lnTo>
                  <a:pt x="166877" y="239189"/>
                </a:lnTo>
                <a:lnTo>
                  <a:pt x="150875" y="236982"/>
                </a:lnTo>
                <a:lnTo>
                  <a:pt x="150875" y="269840"/>
                </a:lnTo>
                <a:lnTo>
                  <a:pt x="163067" y="282702"/>
                </a:lnTo>
                <a:lnTo>
                  <a:pt x="163067" y="303276"/>
                </a:lnTo>
                <a:lnTo>
                  <a:pt x="166877" y="297942"/>
                </a:lnTo>
                <a:close/>
              </a:path>
              <a:path w="584200" h="734060">
                <a:moveTo>
                  <a:pt x="583739" y="378032"/>
                </a:moveTo>
                <a:lnTo>
                  <a:pt x="582914" y="328505"/>
                </a:lnTo>
                <a:lnTo>
                  <a:pt x="573785" y="281178"/>
                </a:lnTo>
                <a:lnTo>
                  <a:pt x="553829" y="244845"/>
                </a:lnTo>
                <a:lnTo>
                  <a:pt x="521181" y="207241"/>
                </a:lnTo>
                <a:lnTo>
                  <a:pt x="486155" y="179832"/>
                </a:lnTo>
                <a:lnTo>
                  <a:pt x="446669" y="155074"/>
                </a:lnTo>
                <a:lnTo>
                  <a:pt x="404105" y="134083"/>
                </a:lnTo>
                <a:lnTo>
                  <a:pt x="359397" y="116509"/>
                </a:lnTo>
                <a:lnTo>
                  <a:pt x="313478" y="102000"/>
                </a:lnTo>
                <a:lnTo>
                  <a:pt x="267282" y="90205"/>
                </a:lnTo>
                <a:lnTo>
                  <a:pt x="221741" y="80772"/>
                </a:lnTo>
                <a:lnTo>
                  <a:pt x="172973" y="73388"/>
                </a:lnTo>
                <a:lnTo>
                  <a:pt x="154685" y="70866"/>
                </a:lnTo>
                <a:lnTo>
                  <a:pt x="166877" y="84582"/>
                </a:lnTo>
                <a:lnTo>
                  <a:pt x="166877" y="100431"/>
                </a:lnTo>
                <a:lnTo>
                  <a:pt x="177545" y="101871"/>
                </a:lnTo>
                <a:lnTo>
                  <a:pt x="217169" y="108204"/>
                </a:lnTo>
                <a:lnTo>
                  <a:pt x="269860" y="119576"/>
                </a:lnTo>
                <a:lnTo>
                  <a:pt x="322827" y="134068"/>
                </a:lnTo>
                <a:lnTo>
                  <a:pt x="374823" y="152321"/>
                </a:lnTo>
                <a:lnTo>
                  <a:pt x="424602" y="174982"/>
                </a:lnTo>
                <a:lnTo>
                  <a:pt x="470915" y="202692"/>
                </a:lnTo>
                <a:lnTo>
                  <a:pt x="528654" y="256942"/>
                </a:lnTo>
                <a:lnTo>
                  <a:pt x="548109" y="293928"/>
                </a:lnTo>
                <a:lnTo>
                  <a:pt x="555874" y="332536"/>
                </a:lnTo>
                <a:lnTo>
                  <a:pt x="556443" y="374887"/>
                </a:lnTo>
                <a:lnTo>
                  <a:pt x="556443" y="388976"/>
                </a:lnTo>
                <a:lnTo>
                  <a:pt x="571447" y="415416"/>
                </a:lnTo>
                <a:lnTo>
                  <a:pt x="581683" y="454583"/>
                </a:lnTo>
                <a:lnTo>
                  <a:pt x="581683" y="427519"/>
                </a:lnTo>
                <a:lnTo>
                  <a:pt x="583739" y="378032"/>
                </a:lnTo>
                <a:close/>
              </a:path>
              <a:path w="584200" h="734060">
                <a:moveTo>
                  <a:pt x="166877" y="100431"/>
                </a:moveTo>
                <a:lnTo>
                  <a:pt x="166877" y="84582"/>
                </a:lnTo>
                <a:lnTo>
                  <a:pt x="154685" y="70866"/>
                </a:lnTo>
                <a:lnTo>
                  <a:pt x="154685" y="98806"/>
                </a:lnTo>
                <a:lnTo>
                  <a:pt x="166877" y="100431"/>
                </a:lnTo>
                <a:close/>
              </a:path>
              <a:path w="584200" h="734060">
                <a:moveTo>
                  <a:pt x="555161" y="403889"/>
                </a:moveTo>
                <a:lnTo>
                  <a:pt x="535685" y="390906"/>
                </a:lnTo>
                <a:lnTo>
                  <a:pt x="529651" y="399957"/>
                </a:lnTo>
                <a:lnTo>
                  <a:pt x="542113" y="418524"/>
                </a:lnTo>
                <a:lnTo>
                  <a:pt x="544122" y="425207"/>
                </a:lnTo>
                <a:lnTo>
                  <a:pt x="551687" y="416814"/>
                </a:lnTo>
                <a:lnTo>
                  <a:pt x="554804" y="411966"/>
                </a:lnTo>
                <a:lnTo>
                  <a:pt x="555161" y="403889"/>
                </a:lnTo>
                <a:close/>
              </a:path>
              <a:path w="584200" h="734060">
                <a:moveTo>
                  <a:pt x="554804" y="411966"/>
                </a:moveTo>
                <a:lnTo>
                  <a:pt x="551687" y="416814"/>
                </a:lnTo>
                <a:lnTo>
                  <a:pt x="544122" y="425207"/>
                </a:lnTo>
                <a:lnTo>
                  <a:pt x="553973" y="457962"/>
                </a:lnTo>
                <a:lnTo>
                  <a:pt x="554092" y="459618"/>
                </a:lnTo>
                <a:lnTo>
                  <a:pt x="554311" y="423100"/>
                </a:lnTo>
                <a:lnTo>
                  <a:pt x="554804" y="411966"/>
                </a:lnTo>
                <a:close/>
              </a:path>
              <a:path w="584200" h="734060">
                <a:moveTo>
                  <a:pt x="558545" y="468418"/>
                </a:moveTo>
                <a:lnTo>
                  <a:pt x="558545" y="406146"/>
                </a:lnTo>
                <a:lnTo>
                  <a:pt x="554804" y="411966"/>
                </a:lnTo>
                <a:lnTo>
                  <a:pt x="554311" y="423100"/>
                </a:lnTo>
                <a:lnTo>
                  <a:pt x="554092" y="459618"/>
                </a:lnTo>
                <a:lnTo>
                  <a:pt x="554735" y="468630"/>
                </a:lnTo>
                <a:lnTo>
                  <a:pt x="558545" y="468418"/>
                </a:lnTo>
                <a:close/>
              </a:path>
              <a:path w="584200" h="734060">
                <a:moveTo>
                  <a:pt x="558545" y="406146"/>
                </a:moveTo>
                <a:lnTo>
                  <a:pt x="555161" y="403889"/>
                </a:lnTo>
                <a:lnTo>
                  <a:pt x="554804" y="411966"/>
                </a:lnTo>
                <a:lnTo>
                  <a:pt x="558545" y="406146"/>
                </a:lnTo>
                <a:close/>
              </a:path>
              <a:path w="584200" h="734060">
                <a:moveTo>
                  <a:pt x="582089" y="467110"/>
                </a:moveTo>
                <a:lnTo>
                  <a:pt x="581972" y="455690"/>
                </a:lnTo>
                <a:lnTo>
                  <a:pt x="571447" y="415416"/>
                </a:lnTo>
                <a:lnTo>
                  <a:pt x="555865" y="387958"/>
                </a:lnTo>
                <a:lnTo>
                  <a:pt x="555161" y="403889"/>
                </a:lnTo>
                <a:lnTo>
                  <a:pt x="558545" y="406146"/>
                </a:lnTo>
                <a:lnTo>
                  <a:pt x="558545" y="468418"/>
                </a:lnTo>
                <a:lnTo>
                  <a:pt x="582089" y="467110"/>
                </a:lnTo>
                <a:close/>
              </a:path>
              <a:path w="584200" h="734060">
                <a:moveTo>
                  <a:pt x="556443" y="388976"/>
                </a:moveTo>
                <a:lnTo>
                  <a:pt x="556443" y="374887"/>
                </a:lnTo>
                <a:lnTo>
                  <a:pt x="555874" y="387973"/>
                </a:lnTo>
                <a:lnTo>
                  <a:pt x="556443" y="388976"/>
                </a:lnTo>
                <a:close/>
              </a:path>
              <a:path w="584200" h="734060">
                <a:moveTo>
                  <a:pt x="581972" y="455690"/>
                </a:moveTo>
                <a:lnTo>
                  <a:pt x="581683" y="427519"/>
                </a:lnTo>
                <a:lnTo>
                  <a:pt x="581683" y="454583"/>
                </a:lnTo>
                <a:lnTo>
                  <a:pt x="581972" y="455690"/>
                </a:lnTo>
                <a:close/>
              </a:path>
              <a:path w="584200" h="734060">
                <a:moveTo>
                  <a:pt x="582167" y="467106"/>
                </a:moveTo>
                <a:lnTo>
                  <a:pt x="582167" y="456438"/>
                </a:lnTo>
                <a:lnTo>
                  <a:pt x="581972" y="455690"/>
                </a:lnTo>
                <a:lnTo>
                  <a:pt x="582089" y="46711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4126" y="6928866"/>
            <a:ext cx="585470" cy="641985"/>
          </a:xfrm>
          <a:custGeom>
            <a:avLst/>
            <a:gdLst/>
            <a:ahLst/>
            <a:cxnLst/>
            <a:rect l="l" t="t" r="r" b="b"/>
            <a:pathLst>
              <a:path w="585470" h="641984">
                <a:moveTo>
                  <a:pt x="585215" y="89153"/>
                </a:moveTo>
                <a:lnTo>
                  <a:pt x="483107" y="0"/>
                </a:lnTo>
                <a:lnTo>
                  <a:pt x="128015" y="406907"/>
                </a:lnTo>
                <a:lnTo>
                  <a:pt x="0" y="295655"/>
                </a:lnTo>
                <a:lnTo>
                  <a:pt x="13715" y="641603"/>
                </a:lnTo>
                <a:lnTo>
                  <a:pt x="230123" y="620058"/>
                </a:lnTo>
                <a:lnTo>
                  <a:pt x="230123" y="496061"/>
                </a:lnTo>
                <a:lnTo>
                  <a:pt x="585215" y="89153"/>
                </a:lnTo>
                <a:close/>
              </a:path>
              <a:path w="585470" h="641984">
                <a:moveTo>
                  <a:pt x="358139" y="607313"/>
                </a:moveTo>
                <a:lnTo>
                  <a:pt x="230123" y="496061"/>
                </a:lnTo>
                <a:lnTo>
                  <a:pt x="230123" y="620058"/>
                </a:lnTo>
                <a:lnTo>
                  <a:pt x="358139" y="6073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8885" y="69090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5" y="440740"/>
                </a:lnTo>
                <a:lnTo>
                  <a:pt x="6095" y="325374"/>
                </a:lnTo>
                <a:lnTo>
                  <a:pt x="29717" y="314706"/>
                </a:lnTo>
                <a:lnTo>
                  <a:pt x="30929" y="347069"/>
                </a:lnTo>
                <a:lnTo>
                  <a:pt x="133349" y="436546"/>
                </a:lnTo>
                <a:lnTo>
                  <a:pt x="133349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7" y="314706"/>
                </a:lnTo>
                <a:lnTo>
                  <a:pt x="6095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9"/>
                </a:moveTo>
                <a:lnTo>
                  <a:pt x="30929" y="347069"/>
                </a:lnTo>
                <a:lnTo>
                  <a:pt x="6095" y="325374"/>
                </a:lnTo>
                <a:lnTo>
                  <a:pt x="6095" y="440740"/>
                </a:lnTo>
                <a:lnTo>
                  <a:pt x="15239" y="676656"/>
                </a:lnTo>
                <a:lnTo>
                  <a:pt x="27431" y="675470"/>
                </a:lnTo>
                <a:lnTo>
                  <a:pt x="27431" y="647700"/>
                </a:lnTo>
                <a:lnTo>
                  <a:pt x="42132" y="646239"/>
                </a:lnTo>
                <a:close/>
              </a:path>
              <a:path w="620395" h="676909">
                <a:moveTo>
                  <a:pt x="42671" y="660654"/>
                </a:moveTo>
                <a:lnTo>
                  <a:pt x="42132" y="646239"/>
                </a:lnTo>
                <a:lnTo>
                  <a:pt x="27431" y="647700"/>
                </a:lnTo>
                <a:lnTo>
                  <a:pt x="42671" y="660654"/>
                </a:lnTo>
                <a:close/>
              </a:path>
              <a:path w="620395" h="676909">
                <a:moveTo>
                  <a:pt x="42671" y="673987"/>
                </a:moveTo>
                <a:lnTo>
                  <a:pt x="42671" y="660654"/>
                </a:lnTo>
                <a:lnTo>
                  <a:pt x="27431" y="647700"/>
                </a:lnTo>
                <a:lnTo>
                  <a:pt x="27431" y="675470"/>
                </a:lnTo>
                <a:lnTo>
                  <a:pt x="42671" y="673987"/>
                </a:lnTo>
                <a:close/>
              </a:path>
              <a:path w="620395" h="676909">
                <a:moveTo>
                  <a:pt x="372617" y="641891"/>
                </a:moveTo>
                <a:lnTo>
                  <a:pt x="372617" y="613410"/>
                </a:lnTo>
                <a:lnTo>
                  <a:pt x="364235" y="637794"/>
                </a:lnTo>
                <a:lnTo>
                  <a:pt x="339892" y="616660"/>
                </a:lnTo>
                <a:lnTo>
                  <a:pt x="42132" y="646239"/>
                </a:lnTo>
                <a:lnTo>
                  <a:pt x="42671" y="660654"/>
                </a:lnTo>
                <a:lnTo>
                  <a:pt x="42671" y="673987"/>
                </a:lnTo>
                <a:lnTo>
                  <a:pt x="372617" y="641891"/>
                </a:lnTo>
                <a:close/>
              </a:path>
              <a:path w="620395" h="676909">
                <a:moveTo>
                  <a:pt x="153161" y="416052"/>
                </a:moveTo>
                <a:lnTo>
                  <a:pt x="142620" y="406926"/>
                </a:lnTo>
                <a:lnTo>
                  <a:pt x="133349" y="417576"/>
                </a:lnTo>
                <a:lnTo>
                  <a:pt x="153161" y="416052"/>
                </a:lnTo>
                <a:close/>
              </a:path>
              <a:path w="620395" h="676909">
                <a:moveTo>
                  <a:pt x="153161" y="436922"/>
                </a:moveTo>
                <a:lnTo>
                  <a:pt x="153161" y="416052"/>
                </a:lnTo>
                <a:lnTo>
                  <a:pt x="133349" y="417576"/>
                </a:lnTo>
                <a:lnTo>
                  <a:pt x="133349" y="436546"/>
                </a:lnTo>
                <a:lnTo>
                  <a:pt x="144779" y="446532"/>
                </a:lnTo>
                <a:lnTo>
                  <a:pt x="153161" y="436922"/>
                </a:lnTo>
                <a:close/>
              </a:path>
              <a:path w="620395" h="676909">
                <a:moveTo>
                  <a:pt x="620267" y="107442"/>
                </a:moveTo>
                <a:lnTo>
                  <a:pt x="496823" y="0"/>
                </a:lnTo>
                <a:lnTo>
                  <a:pt x="142620" y="406926"/>
                </a:lnTo>
                <a:lnTo>
                  <a:pt x="153161" y="416052"/>
                </a:lnTo>
                <a:lnTo>
                  <a:pt x="153161" y="436922"/>
                </a:lnTo>
                <a:lnTo>
                  <a:pt x="489203" y="51669"/>
                </a:lnTo>
                <a:lnTo>
                  <a:pt x="489203" y="30480"/>
                </a:lnTo>
                <a:lnTo>
                  <a:pt x="509015" y="28956"/>
                </a:lnTo>
                <a:lnTo>
                  <a:pt x="509015" y="47778"/>
                </a:lnTo>
                <a:lnTo>
                  <a:pt x="580636" y="110313"/>
                </a:lnTo>
                <a:lnTo>
                  <a:pt x="589787" y="99822"/>
                </a:lnTo>
                <a:lnTo>
                  <a:pt x="591311" y="119634"/>
                </a:lnTo>
                <a:lnTo>
                  <a:pt x="591311" y="140638"/>
                </a:lnTo>
                <a:lnTo>
                  <a:pt x="620267" y="107442"/>
                </a:lnTo>
                <a:close/>
              </a:path>
              <a:path w="620395" h="676909">
                <a:moveTo>
                  <a:pt x="591311" y="140638"/>
                </a:moveTo>
                <a:lnTo>
                  <a:pt x="591311" y="119634"/>
                </a:lnTo>
                <a:lnTo>
                  <a:pt x="580636" y="110313"/>
                </a:lnTo>
                <a:lnTo>
                  <a:pt x="225551" y="517398"/>
                </a:lnTo>
                <a:lnTo>
                  <a:pt x="254507" y="542535"/>
                </a:lnTo>
                <a:lnTo>
                  <a:pt x="254507" y="505206"/>
                </a:lnTo>
                <a:lnTo>
                  <a:pt x="265173" y="514538"/>
                </a:lnTo>
                <a:lnTo>
                  <a:pt x="591311" y="140638"/>
                </a:lnTo>
                <a:close/>
              </a:path>
              <a:path w="620395" h="676909">
                <a:moveTo>
                  <a:pt x="265173" y="514538"/>
                </a:moveTo>
                <a:lnTo>
                  <a:pt x="254507" y="505206"/>
                </a:lnTo>
                <a:lnTo>
                  <a:pt x="256031" y="525018"/>
                </a:lnTo>
                <a:lnTo>
                  <a:pt x="265173" y="514538"/>
                </a:lnTo>
                <a:close/>
              </a:path>
              <a:path w="620395" h="676909">
                <a:moveTo>
                  <a:pt x="406907" y="638556"/>
                </a:moveTo>
                <a:lnTo>
                  <a:pt x="265173" y="514538"/>
                </a:lnTo>
                <a:lnTo>
                  <a:pt x="256031" y="525018"/>
                </a:lnTo>
                <a:lnTo>
                  <a:pt x="254507" y="505206"/>
                </a:lnTo>
                <a:lnTo>
                  <a:pt x="254507" y="542535"/>
                </a:lnTo>
                <a:lnTo>
                  <a:pt x="339892" y="616660"/>
                </a:lnTo>
                <a:lnTo>
                  <a:pt x="372617" y="613410"/>
                </a:lnTo>
                <a:lnTo>
                  <a:pt x="372617" y="641891"/>
                </a:lnTo>
                <a:lnTo>
                  <a:pt x="406907" y="638556"/>
                </a:lnTo>
                <a:close/>
              </a:path>
              <a:path w="620395" h="676909">
                <a:moveTo>
                  <a:pt x="372617" y="613410"/>
                </a:moveTo>
                <a:lnTo>
                  <a:pt x="339892" y="616660"/>
                </a:lnTo>
                <a:lnTo>
                  <a:pt x="364235" y="637794"/>
                </a:lnTo>
                <a:lnTo>
                  <a:pt x="372617" y="613410"/>
                </a:lnTo>
                <a:close/>
              </a:path>
              <a:path w="620395" h="676909">
                <a:moveTo>
                  <a:pt x="509015" y="28956"/>
                </a:moveTo>
                <a:lnTo>
                  <a:pt x="489203" y="30480"/>
                </a:lnTo>
                <a:lnTo>
                  <a:pt x="499695" y="39640"/>
                </a:lnTo>
                <a:lnTo>
                  <a:pt x="509015" y="28956"/>
                </a:lnTo>
                <a:close/>
              </a:path>
              <a:path w="620395" h="676909">
                <a:moveTo>
                  <a:pt x="499695" y="39640"/>
                </a:moveTo>
                <a:lnTo>
                  <a:pt x="489203" y="30480"/>
                </a:lnTo>
                <a:lnTo>
                  <a:pt x="489203" y="51669"/>
                </a:lnTo>
                <a:lnTo>
                  <a:pt x="499695" y="39640"/>
                </a:lnTo>
                <a:close/>
              </a:path>
              <a:path w="620395" h="676909">
                <a:moveTo>
                  <a:pt x="509015" y="47778"/>
                </a:moveTo>
                <a:lnTo>
                  <a:pt x="509015" y="28956"/>
                </a:lnTo>
                <a:lnTo>
                  <a:pt x="499695" y="39640"/>
                </a:lnTo>
                <a:lnTo>
                  <a:pt x="509015" y="47778"/>
                </a:lnTo>
                <a:close/>
              </a:path>
              <a:path w="620395" h="676909">
                <a:moveTo>
                  <a:pt x="591311" y="119634"/>
                </a:moveTo>
                <a:lnTo>
                  <a:pt x="589787" y="99822"/>
                </a:lnTo>
                <a:lnTo>
                  <a:pt x="580636" y="110313"/>
                </a:lnTo>
                <a:lnTo>
                  <a:pt x="591311" y="11963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" y="1500377"/>
            <a:ext cx="10058400" cy="406400"/>
          </a:xfrm>
          <a:custGeom>
            <a:avLst/>
            <a:gdLst/>
            <a:ahLst/>
            <a:cxnLst/>
            <a:rect l="l" t="t" r="r" b="b"/>
            <a:pathLst>
              <a:path w="10058400" h="406400">
                <a:moveTo>
                  <a:pt x="0" y="0"/>
                </a:moveTo>
                <a:lnTo>
                  <a:pt x="0" y="406146"/>
                </a:lnTo>
                <a:lnTo>
                  <a:pt x="10058019" y="406145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" y="1495044"/>
            <a:ext cx="10058400" cy="417195"/>
          </a:xfrm>
          <a:custGeom>
            <a:avLst/>
            <a:gdLst/>
            <a:ahLst/>
            <a:cxnLst/>
            <a:rect l="l" t="t" r="r" b="b"/>
            <a:pathLst>
              <a:path w="10058400" h="417194">
                <a:moveTo>
                  <a:pt x="10058019" y="9905"/>
                </a:moveTo>
                <a:lnTo>
                  <a:pt x="10058019" y="0"/>
                </a:lnTo>
                <a:lnTo>
                  <a:pt x="0" y="0"/>
                </a:lnTo>
                <a:lnTo>
                  <a:pt x="0" y="9579"/>
                </a:lnTo>
                <a:lnTo>
                  <a:pt x="4953" y="5334"/>
                </a:lnTo>
                <a:lnTo>
                  <a:pt x="4953" y="9905"/>
                </a:lnTo>
                <a:lnTo>
                  <a:pt x="10053447" y="9905"/>
                </a:lnTo>
                <a:lnTo>
                  <a:pt x="10053447" y="5334"/>
                </a:lnTo>
                <a:lnTo>
                  <a:pt x="10058019" y="9905"/>
                </a:lnTo>
                <a:close/>
              </a:path>
              <a:path w="10058400" h="417194">
                <a:moveTo>
                  <a:pt x="4953" y="9905"/>
                </a:moveTo>
                <a:lnTo>
                  <a:pt x="4953" y="5334"/>
                </a:lnTo>
                <a:lnTo>
                  <a:pt x="0" y="9579"/>
                </a:lnTo>
                <a:lnTo>
                  <a:pt x="0" y="9906"/>
                </a:lnTo>
                <a:lnTo>
                  <a:pt x="4953" y="9905"/>
                </a:lnTo>
                <a:close/>
              </a:path>
              <a:path w="10058400" h="417194">
                <a:moveTo>
                  <a:pt x="4953" y="406146"/>
                </a:moveTo>
                <a:lnTo>
                  <a:pt x="4953" y="9905"/>
                </a:lnTo>
                <a:lnTo>
                  <a:pt x="0" y="9906"/>
                </a:lnTo>
                <a:lnTo>
                  <a:pt x="0" y="406146"/>
                </a:lnTo>
                <a:lnTo>
                  <a:pt x="4953" y="406146"/>
                </a:lnTo>
                <a:close/>
              </a:path>
              <a:path w="10058400" h="417194">
                <a:moveTo>
                  <a:pt x="10058019" y="406146"/>
                </a:moveTo>
                <a:lnTo>
                  <a:pt x="0" y="406146"/>
                </a:lnTo>
                <a:lnTo>
                  <a:pt x="0" y="406527"/>
                </a:lnTo>
                <a:lnTo>
                  <a:pt x="4953" y="411480"/>
                </a:lnTo>
                <a:lnTo>
                  <a:pt x="4953" y="416814"/>
                </a:lnTo>
                <a:lnTo>
                  <a:pt x="10053447" y="416814"/>
                </a:lnTo>
                <a:lnTo>
                  <a:pt x="10053447" y="411480"/>
                </a:lnTo>
                <a:lnTo>
                  <a:pt x="10058019" y="406146"/>
                </a:lnTo>
                <a:close/>
              </a:path>
              <a:path w="10058400" h="417194">
                <a:moveTo>
                  <a:pt x="4953" y="416814"/>
                </a:moveTo>
                <a:lnTo>
                  <a:pt x="4953" y="411480"/>
                </a:lnTo>
                <a:lnTo>
                  <a:pt x="0" y="406527"/>
                </a:lnTo>
                <a:lnTo>
                  <a:pt x="0" y="416814"/>
                </a:lnTo>
                <a:lnTo>
                  <a:pt x="4953" y="416814"/>
                </a:lnTo>
                <a:close/>
              </a:path>
              <a:path w="10058400" h="417194">
                <a:moveTo>
                  <a:pt x="10058019" y="9905"/>
                </a:moveTo>
                <a:lnTo>
                  <a:pt x="10053447" y="5334"/>
                </a:lnTo>
                <a:lnTo>
                  <a:pt x="10053447" y="9905"/>
                </a:lnTo>
                <a:lnTo>
                  <a:pt x="10058019" y="9905"/>
                </a:lnTo>
                <a:close/>
              </a:path>
              <a:path w="10058400" h="417194">
                <a:moveTo>
                  <a:pt x="10058019" y="406146"/>
                </a:moveTo>
                <a:lnTo>
                  <a:pt x="10058019" y="9905"/>
                </a:lnTo>
                <a:lnTo>
                  <a:pt x="10053447" y="9905"/>
                </a:lnTo>
                <a:lnTo>
                  <a:pt x="10053447" y="406146"/>
                </a:lnTo>
                <a:lnTo>
                  <a:pt x="10058019" y="406146"/>
                </a:lnTo>
                <a:close/>
              </a:path>
              <a:path w="10058400" h="417194">
                <a:moveTo>
                  <a:pt x="10058019" y="416814"/>
                </a:moveTo>
                <a:lnTo>
                  <a:pt x="10058019" y="406146"/>
                </a:lnTo>
                <a:lnTo>
                  <a:pt x="10053447" y="411480"/>
                </a:lnTo>
                <a:lnTo>
                  <a:pt x="10053447" y="416814"/>
                </a:lnTo>
                <a:lnTo>
                  <a:pt x="10058019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5524" y="1537715"/>
            <a:ext cx="9547860" cy="311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array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dirty="0">
                <a:latin typeface="Calibri"/>
                <a:cs typeface="Calibri"/>
              </a:rPr>
              <a:t>circular: </a:t>
            </a: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dirty="0">
                <a:latin typeface="Calibri"/>
                <a:cs typeface="Calibri"/>
              </a:rPr>
              <a:t>just </a:t>
            </a:r>
            <a:r>
              <a:rPr sz="1950" spc="5" dirty="0">
                <a:latin typeface="Calibri"/>
                <a:cs typeface="Calibri"/>
              </a:rPr>
              <a:t>manipulate front+back </a:t>
            </a:r>
            <a:r>
              <a:rPr sz="1950" spc="-5" dirty="0">
                <a:latin typeface="Calibri"/>
                <a:cs typeface="Calibri"/>
              </a:rPr>
              <a:t>pointers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5" dirty="0">
                <a:latin typeface="Calibri"/>
                <a:cs typeface="Calibri"/>
              </a:rPr>
              <a:t>define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active part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3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array</a:t>
            </a:r>
            <a:endParaRPr sz="195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545"/>
              </a:spcBef>
            </a:pPr>
            <a:r>
              <a:rPr sz="3050" b="1" dirty="0">
                <a:latin typeface="Calibri"/>
                <a:cs typeface="Calibri"/>
              </a:rPr>
              <a:t>(Circular) Array‐Based </a:t>
            </a:r>
            <a:r>
              <a:rPr sz="3050" spc="5" dirty="0">
                <a:latin typeface="Calibri"/>
                <a:cs typeface="Calibri"/>
              </a:rPr>
              <a:t>Implementation </a:t>
            </a:r>
            <a:r>
              <a:rPr sz="3050" spc="-5" dirty="0">
                <a:latin typeface="Calibri"/>
                <a:cs typeface="Calibri"/>
              </a:rPr>
              <a:t>(Strategy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1)</a:t>
            </a:r>
            <a:endParaRPr sz="305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725170" algn="l"/>
              </a:tabLst>
            </a:pPr>
            <a:r>
              <a:rPr sz="2650" spc="-15" dirty="0">
                <a:latin typeface="Calibri"/>
                <a:cs typeface="Calibri"/>
              </a:rPr>
              <a:t>Property: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5" dirty="0">
                <a:latin typeface="Calibri"/>
                <a:cs typeface="Calibri"/>
              </a:rPr>
              <a:t>content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25" dirty="0">
                <a:latin typeface="Calibri"/>
                <a:cs typeface="Calibri"/>
              </a:rPr>
              <a:t>always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correct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order</a:t>
            </a:r>
            <a:endParaRPr sz="265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25805" algn="l"/>
              </a:tabLst>
            </a:pPr>
            <a:r>
              <a:rPr sz="2600" spc="10" dirty="0">
                <a:latin typeface="Calibri"/>
                <a:cs typeface="Calibri"/>
              </a:rPr>
              <a:t>Enqueue(x)</a:t>
            </a:r>
            <a:endParaRPr sz="2600">
              <a:latin typeface="Calibri"/>
              <a:cs typeface="Calibri"/>
            </a:endParaRPr>
          </a:p>
          <a:p>
            <a:pPr marL="1165225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1165860" algn="l"/>
              </a:tabLst>
            </a:pP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correct </a:t>
            </a:r>
            <a:r>
              <a:rPr sz="2200" b="1" spc="-5" dirty="0">
                <a:latin typeface="Calibri"/>
                <a:cs typeface="Calibri"/>
              </a:rPr>
              <a:t>insertion point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O(n) – </a:t>
            </a: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spc="-5" dirty="0">
                <a:latin typeface="Calibri"/>
                <a:cs typeface="Calibri"/>
              </a:rPr>
              <a:t>insertion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</a:t>
            </a:r>
            <a:endParaRPr sz="220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725170" algn="l"/>
              </a:tabLst>
            </a:pPr>
            <a:r>
              <a:rPr sz="2650" spc="-5" dirty="0">
                <a:latin typeface="Calibri"/>
                <a:cs typeface="Calibri"/>
              </a:rPr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Dequeue()</a:t>
            </a:r>
            <a:endParaRPr sz="2650">
              <a:latin typeface="Calibri"/>
              <a:cs typeface="Calibri"/>
            </a:endParaRPr>
          </a:p>
          <a:p>
            <a:pPr marL="1165225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165860" algn="l"/>
              </a:tabLst>
            </a:pP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front‐most item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has the </a:t>
            </a:r>
            <a:r>
              <a:rPr sz="2200" spc="-5" dirty="0">
                <a:latin typeface="Calibri"/>
                <a:cs typeface="Calibri"/>
              </a:rPr>
              <a:t>highest </a:t>
            </a:r>
            <a:r>
              <a:rPr sz="2200" spc="-20" dirty="0">
                <a:latin typeface="Calibri"/>
                <a:cs typeface="Calibri"/>
              </a:rPr>
              <a:t>priority,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394" y="6209538"/>
            <a:ext cx="2073910" cy="1320800"/>
          </a:xfrm>
          <a:custGeom>
            <a:avLst/>
            <a:gdLst/>
            <a:ahLst/>
            <a:cxnLst/>
            <a:rect l="l" t="t" r="r" b="b"/>
            <a:pathLst>
              <a:path w="2073910" h="1320800">
                <a:moveTo>
                  <a:pt x="0" y="0"/>
                </a:moveTo>
                <a:lnTo>
                  <a:pt x="0" y="1320545"/>
                </a:lnTo>
                <a:lnTo>
                  <a:pt x="2073402" y="1320545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822" y="6204203"/>
            <a:ext cx="2083435" cy="1331595"/>
          </a:xfrm>
          <a:custGeom>
            <a:avLst/>
            <a:gdLst/>
            <a:ahLst/>
            <a:cxnLst/>
            <a:rect l="l" t="t" r="r" b="b"/>
            <a:pathLst>
              <a:path w="2083435" h="1331595">
                <a:moveTo>
                  <a:pt x="2083308" y="1328928"/>
                </a:moveTo>
                <a:lnTo>
                  <a:pt x="2083308" y="3048"/>
                </a:lnTo>
                <a:lnTo>
                  <a:pt x="2081022" y="0"/>
                </a:lnTo>
                <a:lnTo>
                  <a:pt x="2285" y="0"/>
                </a:lnTo>
                <a:lnTo>
                  <a:pt x="0" y="3048"/>
                </a:lnTo>
                <a:lnTo>
                  <a:pt x="0" y="1328928"/>
                </a:lnTo>
                <a:lnTo>
                  <a:pt x="2286" y="1331214"/>
                </a:lnTo>
                <a:lnTo>
                  <a:pt x="4572" y="1331214"/>
                </a:lnTo>
                <a:lnTo>
                  <a:pt x="4572" y="10668"/>
                </a:lnTo>
                <a:lnTo>
                  <a:pt x="9906" y="5334"/>
                </a:lnTo>
                <a:lnTo>
                  <a:pt x="9906" y="10668"/>
                </a:lnTo>
                <a:lnTo>
                  <a:pt x="2072639" y="10668"/>
                </a:lnTo>
                <a:lnTo>
                  <a:pt x="2072639" y="5334"/>
                </a:lnTo>
                <a:lnTo>
                  <a:pt x="2077974" y="10668"/>
                </a:lnTo>
                <a:lnTo>
                  <a:pt x="2077974" y="1331214"/>
                </a:lnTo>
                <a:lnTo>
                  <a:pt x="2081022" y="1331214"/>
                </a:lnTo>
                <a:lnTo>
                  <a:pt x="2083308" y="1328928"/>
                </a:lnTo>
                <a:close/>
              </a:path>
              <a:path w="2083435" h="1331595">
                <a:moveTo>
                  <a:pt x="9906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6" y="10668"/>
                </a:lnTo>
                <a:close/>
              </a:path>
              <a:path w="2083435" h="1331595">
                <a:moveTo>
                  <a:pt x="9906" y="1320546"/>
                </a:moveTo>
                <a:lnTo>
                  <a:pt x="9906" y="10668"/>
                </a:lnTo>
                <a:lnTo>
                  <a:pt x="4572" y="10668"/>
                </a:lnTo>
                <a:lnTo>
                  <a:pt x="4572" y="1320546"/>
                </a:lnTo>
                <a:lnTo>
                  <a:pt x="9906" y="1320546"/>
                </a:lnTo>
                <a:close/>
              </a:path>
              <a:path w="2083435" h="1331595">
                <a:moveTo>
                  <a:pt x="2077974" y="1320546"/>
                </a:moveTo>
                <a:lnTo>
                  <a:pt x="4572" y="1320546"/>
                </a:lnTo>
                <a:lnTo>
                  <a:pt x="9906" y="1325880"/>
                </a:lnTo>
                <a:lnTo>
                  <a:pt x="9906" y="1331214"/>
                </a:lnTo>
                <a:lnTo>
                  <a:pt x="2072639" y="1331214"/>
                </a:lnTo>
                <a:lnTo>
                  <a:pt x="2072639" y="1325880"/>
                </a:lnTo>
                <a:lnTo>
                  <a:pt x="2077974" y="1320546"/>
                </a:lnTo>
                <a:close/>
              </a:path>
              <a:path w="2083435" h="1331595">
                <a:moveTo>
                  <a:pt x="9906" y="1331214"/>
                </a:moveTo>
                <a:lnTo>
                  <a:pt x="9906" y="1325880"/>
                </a:lnTo>
                <a:lnTo>
                  <a:pt x="4572" y="1320546"/>
                </a:lnTo>
                <a:lnTo>
                  <a:pt x="4572" y="1331214"/>
                </a:lnTo>
                <a:lnTo>
                  <a:pt x="9906" y="1331214"/>
                </a:lnTo>
                <a:close/>
              </a:path>
              <a:path w="2083435" h="1331595">
                <a:moveTo>
                  <a:pt x="2077974" y="10668"/>
                </a:moveTo>
                <a:lnTo>
                  <a:pt x="2072639" y="5334"/>
                </a:lnTo>
                <a:lnTo>
                  <a:pt x="2072639" y="10668"/>
                </a:lnTo>
                <a:lnTo>
                  <a:pt x="2077974" y="10668"/>
                </a:lnTo>
                <a:close/>
              </a:path>
              <a:path w="2083435" h="1331595">
                <a:moveTo>
                  <a:pt x="2077974" y="1320546"/>
                </a:moveTo>
                <a:lnTo>
                  <a:pt x="2077974" y="10668"/>
                </a:lnTo>
                <a:lnTo>
                  <a:pt x="2072639" y="10668"/>
                </a:lnTo>
                <a:lnTo>
                  <a:pt x="2072639" y="1320546"/>
                </a:lnTo>
                <a:lnTo>
                  <a:pt x="2077974" y="1320546"/>
                </a:lnTo>
                <a:close/>
              </a:path>
              <a:path w="2083435" h="1331595">
                <a:moveTo>
                  <a:pt x="2077974" y="1331214"/>
                </a:moveTo>
                <a:lnTo>
                  <a:pt x="2077974" y="1320546"/>
                </a:lnTo>
                <a:lnTo>
                  <a:pt x="2072639" y="1325880"/>
                </a:lnTo>
                <a:lnTo>
                  <a:pt x="2072639" y="1331214"/>
                </a:lnTo>
                <a:lnTo>
                  <a:pt x="2077974" y="13312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2252" y="6243180"/>
            <a:ext cx="188341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do not need 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close the </a:t>
            </a:r>
            <a:r>
              <a:rPr sz="1950" dirty="0">
                <a:latin typeface="Calibri"/>
                <a:cs typeface="Calibri"/>
              </a:rPr>
              <a:t>gap,  just </a:t>
            </a:r>
            <a:r>
              <a:rPr sz="1950" spc="5" dirty="0">
                <a:latin typeface="Calibri"/>
                <a:cs typeface="Calibri"/>
              </a:rPr>
              <a:t>advance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dirty="0">
                <a:latin typeface="Calibri"/>
                <a:cs typeface="Calibri"/>
              </a:rPr>
              <a:t>front </a:t>
            </a:r>
            <a:r>
              <a:rPr sz="1950" spc="-20" dirty="0">
                <a:latin typeface="Calibri"/>
                <a:cs typeface="Calibri"/>
              </a:rPr>
              <a:t>pointer,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O(1)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b="1" dirty="0">
                <a:latin typeface="Calibri"/>
                <a:cs typeface="Calibri"/>
              </a:rPr>
              <a:t>(Circular) Array‐Based </a:t>
            </a:r>
            <a:r>
              <a:rPr sz="3050" spc="5" dirty="0"/>
              <a:t>Implementation </a:t>
            </a:r>
            <a:r>
              <a:rPr sz="3050" spc="-5" dirty="0"/>
              <a:t>(Strategy</a:t>
            </a:r>
            <a:r>
              <a:rPr sz="3050" spc="25" dirty="0"/>
              <a:t> </a:t>
            </a:r>
            <a:r>
              <a:rPr sz="3050" spc="10" dirty="0"/>
              <a:t>2)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/>
              <a:t>Property: </a:t>
            </a:r>
            <a:r>
              <a:rPr sz="2650" spc="-10" dirty="0"/>
              <a:t>dequeue() </a:t>
            </a:r>
            <a:r>
              <a:rPr sz="2650" spc="-20" dirty="0"/>
              <a:t>operation </a:t>
            </a:r>
            <a:r>
              <a:rPr sz="2650" spc="-15" dirty="0"/>
              <a:t>returns </a:t>
            </a:r>
            <a:r>
              <a:rPr sz="2650" spc="-10" dirty="0"/>
              <a:t>the </a:t>
            </a:r>
            <a:r>
              <a:rPr sz="2650" spc="-15" dirty="0"/>
              <a:t>correct</a:t>
            </a:r>
            <a:r>
              <a:rPr sz="2650" spc="45" dirty="0"/>
              <a:t> </a:t>
            </a:r>
            <a:r>
              <a:rPr sz="2650" spc="-15" dirty="0"/>
              <a:t>item</a:t>
            </a:r>
            <a:endParaRPr sz="2650"/>
          </a:p>
          <a:p>
            <a:pPr marL="45720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10" dirty="0"/>
              <a:t>Enqueue(x)</a:t>
            </a:r>
            <a:endParaRPr sz="2600"/>
          </a:p>
          <a:p>
            <a:pPr marL="897255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Put the </a:t>
            </a:r>
            <a:r>
              <a:rPr sz="2200" spc="-10" dirty="0">
                <a:latin typeface="Calibri"/>
                <a:cs typeface="Calibri"/>
              </a:rPr>
              <a:t>new item 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back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the queue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5" dirty="0"/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/>
              <a:t>Dequeue()</a:t>
            </a:r>
            <a:endParaRPr sz="2650">
              <a:latin typeface="Times New Roman"/>
              <a:cs typeface="Times New Roman"/>
            </a:endParaRPr>
          </a:p>
          <a:p>
            <a:pPr marL="897255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5" dirty="0">
                <a:latin typeface="Calibri"/>
                <a:cs typeface="Calibri"/>
              </a:rPr>
              <a:t>Scan </a:t>
            </a:r>
            <a:r>
              <a:rPr sz="2200" dirty="0">
                <a:latin typeface="Calibri"/>
                <a:cs typeface="Calibri"/>
              </a:rPr>
              <a:t>the whole queue,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b="1" spc="-15" dirty="0">
                <a:latin typeface="Calibri"/>
                <a:cs typeface="Calibri"/>
              </a:rPr>
              <a:t>first </a:t>
            </a:r>
            <a:r>
              <a:rPr sz="2200" b="1" spc="-10" dirty="0">
                <a:latin typeface="Calibri"/>
                <a:cs typeface="Calibri"/>
              </a:rPr>
              <a:t>item </a:t>
            </a:r>
            <a:r>
              <a:rPr sz="2200" b="1" spc="-5" dirty="0">
                <a:latin typeface="Calibri"/>
                <a:cs typeface="Calibri"/>
              </a:rPr>
              <a:t>with highest priority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7044" y="6342126"/>
            <a:ext cx="6035040" cy="407670"/>
          </a:xfrm>
          <a:custGeom>
            <a:avLst/>
            <a:gdLst/>
            <a:ahLst/>
            <a:cxnLst/>
            <a:rect l="l" t="t" r="r" b="b"/>
            <a:pathLst>
              <a:path w="6035040" h="407670">
                <a:moveTo>
                  <a:pt x="0" y="0"/>
                </a:moveTo>
                <a:lnTo>
                  <a:pt x="0" y="407670"/>
                </a:lnTo>
                <a:lnTo>
                  <a:pt x="6035039" y="407670"/>
                </a:lnTo>
                <a:lnTo>
                  <a:pt x="603503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7044" y="6749795"/>
            <a:ext cx="1508760" cy="408940"/>
          </a:xfrm>
          <a:custGeom>
            <a:avLst/>
            <a:gdLst/>
            <a:ahLst/>
            <a:cxnLst/>
            <a:rect l="l" t="t" r="r" b="b"/>
            <a:pathLst>
              <a:path w="1508760" h="408940">
                <a:moveTo>
                  <a:pt x="0" y="0"/>
                </a:moveTo>
                <a:lnTo>
                  <a:pt x="0" y="408431"/>
                </a:lnTo>
                <a:lnTo>
                  <a:pt x="1508760" y="408431"/>
                </a:lnTo>
                <a:lnTo>
                  <a:pt x="1508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5803" y="6749795"/>
            <a:ext cx="4526280" cy="408940"/>
          </a:xfrm>
          <a:custGeom>
            <a:avLst/>
            <a:gdLst/>
            <a:ahLst/>
            <a:cxnLst/>
            <a:rect l="l" t="t" r="r" b="b"/>
            <a:pathLst>
              <a:path w="4526280" h="408940">
                <a:moveTo>
                  <a:pt x="0" y="0"/>
                </a:moveTo>
                <a:lnTo>
                  <a:pt x="0" y="408431"/>
                </a:lnTo>
                <a:lnTo>
                  <a:pt x="4526279" y="408431"/>
                </a:lnTo>
                <a:lnTo>
                  <a:pt x="4526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580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4564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7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332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0185" y="6749795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419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7044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208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0185" y="6342126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0185" y="7158228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44927" y="6379464"/>
            <a:ext cx="6007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Ind</a:t>
            </a:r>
            <a:r>
              <a:rPr sz="195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3738" y="6379464"/>
            <a:ext cx="8877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95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/>
                <a:cs typeface="Calibri"/>
              </a:rPr>
              <a:t>(front)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2753" y="637946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1563" y="6379464"/>
            <a:ext cx="852169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9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(back)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927" y="6787883"/>
            <a:ext cx="4013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688" y="6787883"/>
            <a:ext cx="10941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Calibri"/>
                <a:cs typeface="Calibri"/>
              </a:rPr>
              <a:t>Aircraft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X*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700" y="6787883"/>
            <a:ext cx="108585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Calibri"/>
                <a:cs typeface="Calibri"/>
              </a:rPr>
              <a:t>Aircraft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Y*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1207" y="6787883"/>
            <a:ext cx="120586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6944" y="5696711"/>
            <a:ext cx="1504950" cy="407670"/>
          </a:xfrm>
          <a:prstGeom prst="rect">
            <a:avLst/>
          </a:prstGeom>
          <a:solidFill>
            <a:srgbClr val="D0D8E8"/>
          </a:solidFill>
          <a:ln w="13969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0"/>
              </a:spcBef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50058" y="4750942"/>
          <a:ext cx="4526279" cy="816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771893" y="5241035"/>
            <a:ext cx="554990" cy="452755"/>
          </a:xfrm>
          <a:custGeom>
            <a:avLst/>
            <a:gdLst/>
            <a:ahLst/>
            <a:cxnLst/>
            <a:rect l="l" t="t" r="r" b="b"/>
            <a:pathLst>
              <a:path w="554990" h="452754">
                <a:moveTo>
                  <a:pt x="138683" y="277367"/>
                </a:moveTo>
                <a:lnTo>
                  <a:pt x="138683" y="0"/>
                </a:lnTo>
                <a:lnTo>
                  <a:pt x="0" y="131063"/>
                </a:lnTo>
                <a:lnTo>
                  <a:pt x="138683" y="277367"/>
                </a:lnTo>
                <a:close/>
              </a:path>
              <a:path w="554990" h="452754">
                <a:moveTo>
                  <a:pt x="554735" y="452627"/>
                </a:moveTo>
                <a:lnTo>
                  <a:pt x="554735" y="313943"/>
                </a:lnTo>
                <a:lnTo>
                  <a:pt x="550576" y="282965"/>
                </a:lnTo>
                <a:lnTo>
                  <a:pt x="518596" y="224192"/>
                </a:lnTo>
                <a:lnTo>
                  <a:pt x="491641" y="196913"/>
                </a:lnTo>
                <a:lnTo>
                  <a:pt x="457954" y="171382"/>
                </a:lnTo>
                <a:lnTo>
                  <a:pt x="417967" y="147857"/>
                </a:lnTo>
                <a:lnTo>
                  <a:pt x="372113" y="126596"/>
                </a:lnTo>
                <a:lnTo>
                  <a:pt x="320825" y="107857"/>
                </a:lnTo>
                <a:lnTo>
                  <a:pt x="264535" y="91896"/>
                </a:lnTo>
                <a:lnTo>
                  <a:pt x="203677" y="78972"/>
                </a:lnTo>
                <a:lnTo>
                  <a:pt x="138683" y="69341"/>
                </a:lnTo>
                <a:lnTo>
                  <a:pt x="138683" y="208025"/>
                </a:lnTo>
                <a:lnTo>
                  <a:pt x="203677" y="217656"/>
                </a:lnTo>
                <a:lnTo>
                  <a:pt x="264535" y="230580"/>
                </a:lnTo>
                <a:lnTo>
                  <a:pt x="320825" y="246541"/>
                </a:lnTo>
                <a:lnTo>
                  <a:pt x="372113" y="265280"/>
                </a:lnTo>
                <a:lnTo>
                  <a:pt x="417967" y="286541"/>
                </a:lnTo>
                <a:lnTo>
                  <a:pt x="457954" y="310066"/>
                </a:lnTo>
                <a:lnTo>
                  <a:pt x="491641" y="335597"/>
                </a:lnTo>
                <a:lnTo>
                  <a:pt x="518596" y="362876"/>
                </a:lnTo>
                <a:lnTo>
                  <a:pt x="550576" y="421649"/>
                </a:lnTo>
                <a:lnTo>
                  <a:pt x="554735" y="45262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1893" y="5624321"/>
            <a:ext cx="554990" cy="321945"/>
          </a:xfrm>
          <a:custGeom>
            <a:avLst/>
            <a:gdLst/>
            <a:ahLst/>
            <a:cxnLst/>
            <a:rect l="l" t="t" r="r" b="b"/>
            <a:pathLst>
              <a:path w="554990" h="321945">
                <a:moveTo>
                  <a:pt x="554537" y="61888"/>
                </a:moveTo>
                <a:lnTo>
                  <a:pt x="548297" y="30995"/>
                </a:lnTo>
                <a:lnTo>
                  <a:pt x="533400" y="0"/>
                </a:lnTo>
                <a:lnTo>
                  <a:pt x="513387" y="26328"/>
                </a:lnTo>
                <a:lnTo>
                  <a:pt x="487538" y="51117"/>
                </a:lnTo>
                <a:lnTo>
                  <a:pt x="456271" y="74223"/>
                </a:lnTo>
                <a:lnTo>
                  <a:pt x="420003" y="95504"/>
                </a:lnTo>
                <a:lnTo>
                  <a:pt x="379152" y="114815"/>
                </a:lnTo>
                <a:lnTo>
                  <a:pt x="334137" y="132016"/>
                </a:lnTo>
                <a:lnTo>
                  <a:pt x="285375" y="146962"/>
                </a:lnTo>
                <a:lnTo>
                  <a:pt x="233284" y="159512"/>
                </a:lnTo>
                <a:lnTo>
                  <a:pt x="178284" y="169521"/>
                </a:lnTo>
                <a:lnTo>
                  <a:pt x="120791" y="176847"/>
                </a:lnTo>
                <a:lnTo>
                  <a:pt x="61223" y="181348"/>
                </a:lnTo>
                <a:lnTo>
                  <a:pt x="0" y="182880"/>
                </a:lnTo>
                <a:lnTo>
                  <a:pt x="0" y="321564"/>
                </a:lnTo>
                <a:lnTo>
                  <a:pt x="38707" y="320980"/>
                </a:lnTo>
                <a:lnTo>
                  <a:pt x="77057" y="319182"/>
                </a:lnTo>
                <a:lnTo>
                  <a:pt x="152400" y="311658"/>
                </a:lnTo>
                <a:lnTo>
                  <a:pt x="218175" y="301115"/>
                </a:lnTo>
                <a:lnTo>
                  <a:pt x="279162" y="287265"/>
                </a:lnTo>
                <a:lnTo>
                  <a:pt x="335009" y="270400"/>
                </a:lnTo>
                <a:lnTo>
                  <a:pt x="385364" y="250811"/>
                </a:lnTo>
                <a:lnTo>
                  <a:pt x="429876" y="228790"/>
                </a:lnTo>
                <a:lnTo>
                  <a:pt x="468192" y="204627"/>
                </a:lnTo>
                <a:lnTo>
                  <a:pt x="499962" y="178613"/>
                </a:lnTo>
                <a:lnTo>
                  <a:pt x="542453" y="122203"/>
                </a:lnTo>
                <a:lnTo>
                  <a:pt x="552472" y="92387"/>
                </a:lnTo>
                <a:lnTo>
                  <a:pt x="554537" y="61888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8178" y="5225796"/>
            <a:ext cx="584200" cy="734060"/>
          </a:xfrm>
          <a:custGeom>
            <a:avLst/>
            <a:gdLst/>
            <a:ahLst/>
            <a:cxnLst/>
            <a:rect l="l" t="t" r="r" b="b"/>
            <a:pathLst>
              <a:path w="584200" h="734060">
                <a:moveTo>
                  <a:pt x="166877" y="72547"/>
                </a:moveTo>
                <a:lnTo>
                  <a:pt x="166877" y="9906"/>
                </a:lnTo>
                <a:lnTo>
                  <a:pt x="163067" y="4572"/>
                </a:lnTo>
                <a:lnTo>
                  <a:pt x="158495" y="2286"/>
                </a:lnTo>
                <a:lnTo>
                  <a:pt x="153161" y="0"/>
                </a:lnTo>
                <a:lnTo>
                  <a:pt x="147065" y="1524"/>
                </a:lnTo>
                <a:lnTo>
                  <a:pt x="143255" y="5334"/>
                </a:lnTo>
                <a:lnTo>
                  <a:pt x="4571" y="135636"/>
                </a:lnTo>
                <a:lnTo>
                  <a:pt x="1523" y="138684"/>
                </a:lnTo>
                <a:lnTo>
                  <a:pt x="0" y="141732"/>
                </a:lnTo>
                <a:lnTo>
                  <a:pt x="0" y="149352"/>
                </a:lnTo>
                <a:lnTo>
                  <a:pt x="1523" y="153162"/>
                </a:lnTo>
                <a:lnTo>
                  <a:pt x="3809" y="155448"/>
                </a:lnTo>
                <a:lnTo>
                  <a:pt x="23621" y="176457"/>
                </a:lnTo>
                <a:lnTo>
                  <a:pt x="23621" y="156210"/>
                </a:lnTo>
                <a:lnTo>
                  <a:pt x="24383" y="136398"/>
                </a:lnTo>
                <a:lnTo>
                  <a:pt x="33958" y="146498"/>
                </a:lnTo>
                <a:lnTo>
                  <a:pt x="138683" y="48102"/>
                </a:lnTo>
                <a:lnTo>
                  <a:pt x="138683" y="15240"/>
                </a:lnTo>
                <a:lnTo>
                  <a:pt x="162305" y="25908"/>
                </a:lnTo>
                <a:lnTo>
                  <a:pt x="162305" y="71917"/>
                </a:lnTo>
                <a:lnTo>
                  <a:pt x="166877" y="72547"/>
                </a:lnTo>
                <a:close/>
              </a:path>
              <a:path w="584200" h="734060">
                <a:moveTo>
                  <a:pt x="544122" y="425207"/>
                </a:moveTo>
                <a:lnTo>
                  <a:pt x="542113" y="418524"/>
                </a:lnTo>
                <a:lnTo>
                  <a:pt x="529651" y="399957"/>
                </a:lnTo>
                <a:lnTo>
                  <a:pt x="499132" y="432501"/>
                </a:lnTo>
                <a:lnTo>
                  <a:pt x="462590" y="460787"/>
                </a:lnTo>
                <a:lnTo>
                  <a:pt x="421033" y="485148"/>
                </a:lnTo>
                <a:lnTo>
                  <a:pt x="375533" y="505825"/>
                </a:lnTo>
                <a:lnTo>
                  <a:pt x="327161" y="523059"/>
                </a:lnTo>
                <a:lnTo>
                  <a:pt x="276987" y="537093"/>
                </a:lnTo>
                <a:lnTo>
                  <a:pt x="226083" y="548166"/>
                </a:lnTo>
                <a:lnTo>
                  <a:pt x="175519" y="556522"/>
                </a:lnTo>
                <a:lnTo>
                  <a:pt x="126365" y="562400"/>
                </a:lnTo>
                <a:lnTo>
                  <a:pt x="79694" y="566042"/>
                </a:lnTo>
                <a:lnTo>
                  <a:pt x="37337" y="567660"/>
                </a:lnTo>
                <a:lnTo>
                  <a:pt x="6095" y="567690"/>
                </a:lnTo>
                <a:lnTo>
                  <a:pt x="0" y="573786"/>
                </a:lnTo>
                <a:lnTo>
                  <a:pt x="0" y="723900"/>
                </a:lnTo>
                <a:lnTo>
                  <a:pt x="1523" y="727710"/>
                </a:lnTo>
                <a:lnTo>
                  <a:pt x="6857" y="733044"/>
                </a:lnTo>
                <a:lnTo>
                  <a:pt x="10667" y="733806"/>
                </a:lnTo>
                <a:lnTo>
                  <a:pt x="13715" y="733806"/>
                </a:lnTo>
                <a:lnTo>
                  <a:pt x="13715" y="706374"/>
                </a:lnTo>
                <a:lnTo>
                  <a:pt x="14477" y="706353"/>
                </a:lnTo>
                <a:lnTo>
                  <a:pt x="14477" y="595884"/>
                </a:lnTo>
                <a:lnTo>
                  <a:pt x="28193" y="581406"/>
                </a:lnTo>
                <a:lnTo>
                  <a:pt x="28193" y="595426"/>
                </a:lnTo>
                <a:lnTo>
                  <a:pt x="37337" y="595122"/>
                </a:lnTo>
                <a:lnTo>
                  <a:pt x="78460" y="593962"/>
                </a:lnTo>
                <a:lnTo>
                  <a:pt x="122831" y="590863"/>
                </a:lnTo>
                <a:lnTo>
                  <a:pt x="169572" y="585660"/>
                </a:lnTo>
                <a:lnTo>
                  <a:pt x="217802" y="578185"/>
                </a:lnTo>
                <a:lnTo>
                  <a:pt x="266641" y="568275"/>
                </a:lnTo>
                <a:lnTo>
                  <a:pt x="315210" y="555764"/>
                </a:lnTo>
                <a:lnTo>
                  <a:pt x="362630" y="540487"/>
                </a:lnTo>
                <a:lnTo>
                  <a:pt x="408019" y="522277"/>
                </a:lnTo>
                <a:lnTo>
                  <a:pt x="450500" y="500970"/>
                </a:lnTo>
                <a:lnTo>
                  <a:pt x="489191" y="476401"/>
                </a:lnTo>
                <a:lnTo>
                  <a:pt x="523214" y="448404"/>
                </a:lnTo>
                <a:lnTo>
                  <a:pt x="544122" y="425207"/>
                </a:lnTo>
                <a:close/>
              </a:path>
              <a:path w="584200" h="734060">
                <a:moveTo>
                  <a:pt x="582167" y="474726"/>
                </a:moveTo>
                <a:lnTo>
                  <a:pt x="582089" y="467110"/>
                </a:lnTo>
                <a:lnTo>
                  <a:pt x="554735" y="468630"/>
                </a:lnTo>
                <a:lnTo>
                  <a:pt x="554092" y="459618"/>
                </a:lnTo>
                <a:lnTo>
                  <a:pt x="533623" y="531774"/>
                </a:lnTo>
                <a:lnTo>
                  <a:pt x="507821" y="563700"/>
                </a:lnTo>
                <a:lnTo>
                  <a:pt x="474258" y="591975"/>
                </a:lnTo>
                <a:lnTo>
                  <a:pt x="434430" y="616737"/>
                </a:lnTo>
                <a:lnTo>
                  <a:pt x="389836" y="638124"/>
                </a:lnTo>
                <a:lnTo>
                  <a:pt x="341976" y="656272"/>
                </a:lnTo>
                <a:lnTo>
                  <a:pt x="292346" y="671320"/>
                </a:lnTo>
                <a:lnTo>
                  <a:pt x="242445" y="683403"/>
                </a:lnTo>
                <a:lnTo>
                  <a:pt x="193773" y="692661"/>
                </a:lnTo>
                <a:lnTo>
                  <a:pt x="147826" y="699230"/>
                </a:lnTo>
                <a:lnTo>
                  <a:pt x="106103" y="703247"/>
                </a:lnTo>
                <a:lnTo>
                  <a:pt x="13715" y="706374"/>
                </a:lnTo>
                <a:lnTo>
                  <a:pt x="28193" y="720090"/>
                </a:lnTo>
                <a:lnTo>
                  <a:pt x="28193" y="733806"/>
                </a:lnTo>
                <a:lnTo>
                  <a:pt x="42671" y="733806"/>
                </a:lnTo>
                <a:lnTo>
                  <a:pt x="111701" y="730727"/>
                </a:lnTo>
                <a:lnTo>
                  <a:pt x="156874" y="726069"/>
                </a:lnTo>
                <a:lnTo>
                  <a:pt x="205731" y="718855"/>
                </a:lnTo>
                <a:lnTo>
                  <a:pt x="256856" y="708871"/>
                </a:lnTo>
                <a:lnTo>
                  <a:pt x="308832" y="695905"/>
                </a:lnTo>
                <a:lnTo>
                  <a:pt x="360245" y="679742"/>
                </a:lnTo>
                <a:lnTo>
                  <a:pt x="409677" y="660169"/>
                </a:lnTo>
                <a:lnTo>
                  <a:pt x="455715" y="636972"/>
                </a:lnTo>
                <a:lnTo>
                  <a:pt x="496941" y="609939"/>
                </a:lnTo>
                <a:lnTo>
                  <a:pt x="531941" y="578855"/>
                </a:lnTo>
                <a:lnTo>
                  <a:pt x="559297" y="543507"/>
                </a:lnTo>
                <a:lnTo>
                  <a:pt x="577595" y="503682"/>
                </a:lnTo>
                <a:lnTo>
                  <a:pt x="579119" y="496062"/>
                </a:lnTo>
                <a:lnTo>
                  <a:pt x="580643" y="489204"/>
                </a:lnTo>
                <a:lnTo>
                  <a:pt x="581405" y="481584"/>
                </a:lnTo>
                <a:lnTo>
                  <a:pt x="582167" y="474726"/>
                </a:lnTo>
                <a:close/>
              </a:path>
              <a:path w="584200" h="734060">
                <a:moveTo>
                  <a:pt x="28193" y="733806"/>
                </a:moveTo>
                <a:lnTo>
                  <a:pt x="28193" y="720090"/>
                </a:lnTo>
                <a:lnTo>
                  <a:pt x="13715" y="706374"/>
                </a:lnTo>
                <a:lnTo>
                  <a:pt x="13715" y="733806"/>
                </a:lnTo>
                <a:lnTo>
                  <a:pt x="28193" y="733806"/>
                </a:lnTo>
                <a:close/>
              </a:path>
              <a:path w="584200" h="734060">
                <a:moveTo>
                  <a:pt x="28193" y="595426"/>
                </a:moveTo>
                <a:lnTo>
                  <a:pt x="28193" y="581406"/>
                </a:lnTo>
                <a:lnTo>
                  <a:pt x="14477" y="595884"/>
                </a:lnTo>
                <a:lnTo>
                  <a:pt x="28193" y="595426"/>
                </a:lnTo>
                <a:close/>
              </a:path>
              <a:path w="584200" h="734060">
                <a:moveTo>
                  <a:pt x="28193" y="705982"/>
                </a:moveTo>
                <a:lnTo>
                  <a:pt x="28193" y="595426"/>
                </a:lnTo>
                <a:lnTo>
                  <a:pt x="14477" y="595884"/>
                </a:lnTo>
                <a:lnTo>
                  <a:pt x="14477" y="706353"/>
                </a:lnTo>
                <a:lnTo>
                  <a:pt x="28193" y="705982"/>
                </a:lnTo>
                <a:close/>
              </a:path>
              <a:path w="584200" h="734060">
                <a:moveTo>
                  <a:pt x="33958" y="146498"/>
                </a:moveTo>
                <a:lnTo>
                  <a:pt x="24383" y="136398"/>
                </a:lnTo>
                <a:lnTo>
                  <a:pt x="23621" y="156210"/>
                </a:lnTo>
                <a:lnTo>
                  <a:pt x="33958" y="146498"/>
                </a:lnTo>
                <a:close/>
              </a:path>
              <a:path w="584200" h="734060">
                <a:moveTo>
                  <a:pt x="163067" y="282702"/>
                </a:moveTo>
                <a:lnTo>
                  <a:pt x="33958" y="146498"/>
                </a:lnTo>
                <a:lnTo>
                  <a:pt x="23621" y="156210"/>
                </a:lnTo>
                <a:lnTo>
                  <a:pt x="23621" y="176457"/>
                </a:lnTo>
                <a:lnTo>
                  <a:pt x="138683" y="298473"/>
                </a:lnTo>
                <a:lnTo>
                  <a:pt x="138683" y="292608"/>
                </a:lnTo>
                <a:lnTo>
                  <a:pt x="163067" y="282702"/>
                </a:lnTo>
                <a:close/>
              </a:path>
              <a:path w="584200" h="734060">
                <a:moveTo>
                  <a:pt x="162305" y="25908"/>
                </a:moveTo>
                <a:lnTo>
                  <a:pt x="138683" y="15240"/>
                </a:lnTo>
                <a:lnTo>
                  <a:pt x="138683" y="48102"/>
                </a:lnTo>
                <a:lnTo>
                  <a:pt x="162305" y="25908"/>
                </a:lnTo>
                <a:close/>
              </a:path>
              <a:path w="584200" h="734060">
                <a:moveTo>
                  <a:pt x="162305" y="71917"/>
                </a:moveTo>
                <a:lnTo>
                  <a:pt x="162305" y="25908"/>
                </a:lnTo>
                <a:lnTo>
                  <a:pt x="138683" y="48102"/>
                </a:lnTo>
                <a:lnTo>
                  <a:pt x="138683" y="91440"/>
                </a:lnTo>
                <a:lnTo>
                  <a:pt x="144017" y="97536"/>
                </a:lnTo>
                <a:lnTo>
                  <a:pt x="150875" y="98298"/>
                </a:lnTo>
                <a:lnTo>
                  <a:pt x="154685" y="98806"/>
                </a:lnTo>
                <a:lnTo>
                  <a:pt x="154685" y="70866"/>
                </a:lnTo>
                <a:lnTo>
                  <a:pt x="162305" y="71917"/>
                </a:lnTo>
                <a:close/>
              </a:path>
              <a:path w="584200" h="734060">
                <a:moveTo>
                  <a:pt x="555865" y="387958"/>
                </a:moveTo>
                <a:lnTo>
                  <a:pt x="521181" y="345913"/>
                </a:lnTo>
                <a:lnTo>
                  <a:pt x="484932" y="317124"/>
                </a:lnTo>
                <a:lnTo>
                  <a:pt x="443470" y="292106"/>
                </a:lnTo>
                <a:lnTo>
                  <a:pt x="398444" y="270706"/>
                </a:lnTo>
                <a:lnTo>
                  <a:pt x="351502" y="252769"/>
                </a:lnTo>
                <a:lnTo>
                  <a:pt x="304293" y="238144"/>
                </a:lnTo>
                <a:lnTo>
                  <a:pt x="258465" y="226675"/>
                </a:lnTo>
                <a:lnTo>
                  <a:pt x="215666" y="218211"/>
                </a:lnTo>
                <a:lnTo>
                  <a:pt x="176783" y="212496"/>
                </a:lnTo>
                <a:lnTo>
                  <a:pt x="154685" y="209550"/>
                </a:lnTo>
                <a:lnTo>
                  <a:pt x="150113" y="208788"/>
                </a:lnTo>
                <a:lnTo>
                  <a:pt x="146303" y="210312"/>
                </a:lnTo>
                <a:lnTo>
                  <a:pt x="143255" y="212598"/>
                </a:lnTo>
                <a:lnTo>
                  <a:pt x="140207" y="215646"/>
                </a:lnTo>
                <a:lnTo>
                  <a:pt x="138683" y="219456"/>
                </a:lnTo>
                <a:lnTo>
                  <a:pt x="138683" y="256978"/>
                </a:lnTo>
                <a:lnTo>
                  <a:pt x="150875" y="269840"/>
                </a:lnTo>
                <a:lnTo>
                  <a:pt x="150875" y="236982"/>
                </a:lnTo>
                <a:lnTo>
                  <a:pt x="166877" y="223266"/>
                </a:lnTo>
                <a:lnTo>
                  <a:pt x="166877" y="239189"/>
                </a:lnTo>
                <a:lnTo>
                  <a:pt x="210405" y="245287"/>
                </a:lnTo>
                <a:lnTo>
                  <a:pt x="253964" y="253972"/>
                </a:lnTo>
                <a:lnTo>
                  <a:pt x="301409" y="266179"/>
                </a:lnTo>
                <a:lnTo>
                  <a:pt x="350498" y="281998"/>
                </a:lnTo>
                <a:lnTo>
                  <a:pt x="398987" y="301523"/>
                </a:lnTo>
                <a:lnTo>
                  <a:pt x="444636" y="324846"/>
                </a:lnTo>
                <a:lnTo>
                  <a:pt x="485202" y="352058"/>
                </a:lnTo>
                <a:lnTo>
                  <a:pt x="518441" y="383254"/>
                </a:lnTo>
                <a:lnTo>
                  <a:pt x="529651" y="399957"/>
                </a:lnTo>
                <a:lnTo>
                  <a:pt x="535685" y="390906"/>
                </a:lnTo>
                <a:lnTo>
                  <a:pt x="555161" y="403889"/>
                </a:lnTo>
                <a:lnTo>
                  <a:pt x="555865" y="387958"/>
                </a:lnTo>
                <a:close/>
              </a:path>
              <a:path w="584200" h="734060">
                <a:moveTo>
                  <a:pt x="163067" y="303276"/>
                </a:moveTo>
                <a:lnTo>
                  <a:pt x="163067" y="282702"/>
                </a:lnTo>
                <a:lnTo>
                  <a:pt x="138683" y="292608"/>
                </a:lnTo>
                <a:lnTo>
                  <a:pt x="138683" y="298473"/>
                </a:lnTo>
                <a:lnTo>
                  <a:pt x="142493" y="302514"/>
                </a:lnTo>
                <a:lnTo>
                  <a:pt x="146303" y="306324"/>
                </a:lnTo>
                <a:lnTo>
                  <a:pt x="152399" y="307848"/>
                </a:lnTo>
                <a:lnTo>
                  <a:pt x="163067" y="303276"/>
                </a:lnTo>
                <a:close/>
              </a:path>
              <a:path w="584200" h="734060">
                <a:moveTo>
                  <a:pt x="166877" y="239189"/>
                </a:moveTo>
                <a:lnTo>
                  <a:pt x="166877" y="223266"/>
                </a:lnTo>
                <a:lnTo>
                  <a:pt x="150875" y="236982"/>
                </a:lnTo>
                <a:lnTo>
                  <a:pt x="166877" y="239189"/>
                </a:lnTo>
                <a:close/>
              </a:path>
              <a:path w="584200" h="734060">
                <a:moveTo>
                  <a:pt x="166877" y="297942"/>
                </a:moveTo>
                <a:lnTo>
                  <a:pt x="166877" y="239189"/>
                </a:lnTo>
                <a:lnTo>
                  <a:pt x="150875" y="236982"/>
                </a:lnTo>
                <a:lnTo>
                  <a:pt x="150875" y="269840"/>
                </a:lnTo>
                <a:lnTo>
                  <a:pt x="163067" y="282702"/>
                </a:lnTo>
                <a:lnTo>
                  <a:pt x="163067" y="303276"/>
                </a:lnTo>
                <a:lnTo>
                  <a:pt x="166877" y="297942"/>
                </a:lnTo>
                <a:close/>
              </a:path>
              <a:path w="584200" h="734060">
                <a:moveTo>
                  <a:pt x="583739" y="378032"/>
                </a:moveTo>
                <a:lnTo>
                  <a:pt x="582914" y="328505"/>
                </a:lnTo>
                <a:lnTo>
                  <a:pt x="573785" y="281178"/>
                </a:lnTo>
                <a:lnTo>
                  <a:pt x="553829" y="244845"/>
                </a:lnTo>
                <a:lnTo>
                  <a:pt x="521181" y="207241"/>
                </a:lnTo>
                <a:lnTo>
                  <a:pt x="486155" y="179832"/>
                </a:lnTo>
                <a:lnTo>
                  <a:pt x="446669" y="155074"/>
                </a:lnTo>
                <a:lnTo>
                  <a:pt x="404105" y="134083"/>
                </a:lnTo>
                <a:lnTo>
                  <a:pt x="359397" y="116509"/>
                </a:lnTo>
                <a:lnTo>
                  <a:pt x="313478" y="102000"/>
                </a:lnTo>
                <a:lnTo>
                  <a:pt x="267282" y="90205"/>
                </a:lnTo>
                <a:lnTo>
                  <a:pt x="221741" y="80772"/>
                </a:lnTo>
                <a:lnTo>
                  <a:pt x="172973" y="73388"/>
                </a:lnTo>
                <a:lnTo>
                  <a:pt x="154685" y="70866"/>
                </a:lnTo>
                <a:lnTo>
                  <a:pt x="166877" y="84582"/>
                </a:lnTo>
                <a:lnTo>
                  <a:pt x="166877" y="100431"/>
                </a:lnTo>
                <a:lnTo>
                  <a:pt x="177545" y="101871"/>
                </a:lnTo>
                <a:lnTo>
                  <a:pt x="217169" y="108204"/>
                </a:lnTo>
                <a:lnTo>
                  <a:pt x="269860" y="119576"/>
                </a:lnTo>
                <a:lnTo>
                  <a:pt x="322827" y="134068"/>
                </a:lnTo>
                <a:lnTo>
                  <a:pt x="374823" y="152321"/>
                </a:lnTo>
                <a:lnTo>
                  <a:pt x="424602" y="174982"/>
                </a:lnTo>
                <a:lnTo>
                  <a:pt x="470915" y="202692"/>
                </a:lnTo>
                <a:lnTo>
                  <a:pt x="528654" y="256942"/>
                </a:lnTo>
                <a:lnTo>
                  <a:pt x="548109" y="293928"/>
                </a:lnTo>
                <a:lnTo>
                  <a:pt x="555874" y="332536"/>
                </a:lnTo>
                <a:lnTo>
                  <a:pt x="556443" y="374887"/>
                </a:lnTo>
                <a:lnTo>
                  <a:pt x="556443" y="388976"/>
                </a:lnTo>
                <a:lnTo>
                  <a:pt x="571447" y="415416"/>
                </a:lnTo>
                <a:lnTo>
                  <a:pt x="581683" y="454583"/>
                </a:lnTo>
                <a:lnTo>
                  <a:pt x="581683" y="427519"/>
                </a:lnTo>
                <a:lnTo>
                  <a:pt x="583739" y="378032"/>
                </a:lnTo>
                <a:close/>
              </a:path>
              <a:path w="584200" h="734060">
                <a:moveTo>
                  <a:pt x="166877" y="100431"/>
                </a:moveTo>
                <a:lnTo>
                  <a:pt x="166877" y="84582"/>
                </a:lnTo>
                <a:lnTo>
                  <a:pt x="154685" y="70866"/>
                </a:lnTo>
                <a:lnTo>
                  <a:pt x="154685" y="98806"/>
                </a:lnTo>
                <a:lnTo>
                  <a:pt x="166877" y="100431"/>
                </a:lnTo>
                <a:close/>
              </a:path>
              <a:path w="584200" h="734060">
                <a:moveTo>
                  <a:pt x="555161" y="403889"/>
                </a:moveTo>
                <a:lnTo>
                  <a:pt x="535685" y="390906"/>
                </a:lnTo>
                <a:lnTo>
                  <a:pt x="529651" y="399957"/>
                </a:lnTo>
                <a:lnTo>
                  <a:pt x="542113" y="418524"/>
                </a:lnTo>
                <a:lnTo>
                  <a:pt x="544122" y="425207"/>
                </a:lnTo>
                <a:lnTo>
                  <a:pt x="551687" y="416814"/>
                </a:lnTo>
                <a:lnTo>
                  <a:pt x="554804" y="411966"/>
                </a:lnTo>
                <a:lnTo>
                  <a:pt x="555161" y="403889"/>
                </a:lnTo>
                <a:close/>
              </a:path>
              <a:path w="584200" h="734060">
                <a:moveTo>
                  <a:pt x="554804" y="411966"/>
                </a:moveTo>
                <a:lnTo>
                  <a:pt x="551687" y="416814"/>
                </a:lnTo>
                <a:lnTo>
                  <a:pt x="544122" y="425207"/>
                </a:lnTo>
                <a:lnTo>
                  <a:pt x="553973" y="457962"/>
                </a:lnTo>
                <a:lnTo>
                  <a:pt x="554092" y="459618"/>
                </a:lnTo>
                <a:lnTo>
                  <a:pt x="554311" y="423100"/>
                </a:lnTo>
                <a:lnTo>
                  <a:pt x="554804" y="411966"/>
                </a:lnTo>
                <a:close/>
              </a:path>
              <a:path w="584200" h="734060">
                <a:moveTo>
                  <a:pt x="558545" y="468418"/>
                </a:moveTo>
                <a:lnTo>
                  <a:pt x="558545" y="406146"/>
                </a:lnTo>
                <a:lnTo>
                  <a:pt x="554804" y="411966"/>
                </a:lnTo>
                <a:lnTo>
                  <a:pt x="554311" y="423100"/>
                </a:lnTo>
                <a:lnTo>
                  <a:pt x="554092" y="459618"/>
                </a:lnTo>
                <a:lnTo>
                  <a:pt x="554735" y="468630"/>
                </a:lnTo>
                <a:lnTo>
                  <a:pt x="558545" y="468418"/>
                </a:lnTo>
                <a:close/>
              </a:path>
              <a:path w="584200" h="734060">
                <a:moveTo>
                  <a:pt x="558545" y="406146"/>
                </a:moveTo>
                <a:lnTo>
                  <a:pt x="555161" y="403889"/>
                </a:lnTo>
                <a:lnTo>
                  <a:pt x="554804" y="411966"/>
                </a:lnTo>
                <a:lnTo>
                  <a:pt x="558545" y="406146"/>
                </a:lnTo>
                <a:close/>
              </a:path>
              <a:path w="584200" h="734060">
                <a:moveTo>
                  <a:pt x="582089" y="467110"/>
                </a:moveTo>
                <a:lnTo>
                  <a:pt x="581972" y="455690"/>
                </a:lnTo>
                <a:lnTo>
                  <a:pt x="571447" y="415416"/>
                </a:lnTo>
                <a:lnTo>
                  <a:pt x="555865" y="387958"/>
                </a:lnTo>
                <a:lnTo>
                  <a:pt x="555161" y="403889"/>
                </a:lnTo>
                <a:lnTo>
                  <a:pt x="558545" y="406146"/>
                </a:lnTo>
                <a:lnTo>
                  <a:pt x="558545" y="468418"/>
                </a:lnTo>
                <a:lnTo>
                  <a:pt x="582089" y="467110"/>
                </a:lnTo>
                <a:close/>
              </a:path>
              <a:path w="584200" h="734060">
                <a:moveTo>
                  <a:pt x="556443" y="388976"/>
                </a:moveTo>
                <a:lnTo>
                  <a:pt x="556443" y="374887"/>
                </a:lnTo>
                <a:lnTo>
                  <a:pt x="555874" y="387973"/>
                </a:lnTo>
                <a:lnTo>
                  <a:pt x="556443" y="388976"/>
                </a:lnTo>
                <a:close/>
              </a:path>
              <a:path w="584200" h="734060">
                <a:moveTo>
                  <a:pt x="581972" y="455690"/>
                </a:moveTo>
                <a:lnTo>
                  <a:pt x="581683" y="427519"/>
                </a:lnTo>
                <a:lnTo>
                  <a:pt x="581683" y="454583"/>
                </a:lnTo>
                <a:lnTo>
                  <a:pt x="581972" y="455690"/>
                </a:lnTo>
                <a:close/>
              </a:path>
              <a:path w="584200" h="734060">
                <a:moveTo>
                  <a:pt x="582167" y="467106"/>
                </a:moveTo>
                <a:lnTo>
                  <a:pt x="582167" y="456438"/>
                </a:lnTo>
                <a:lnTo>
                  <a:pt x="581972" y="455690"/>
                </a:lnTo>
                <a:lnTo>
                  <a:pt x="582089" y="46711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8258" y="69471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5" y="440740"/>
                </a:lnTo>
                <a:lnTo>
                  <a:pt x="6095" y="325374"/>
                </a:lnTo>
                <a:lnTo>
                  <a:pt x="29717" y="314706"/>
                </a:lnTo>
                <a:lnTo>
                  <a:pt x="30929" y="347069"/>
                </a:lnTo>
                <a:lnTo>
                  <a:pt x="133349" y="436546"/>
                </a:lnTo>
                <a:lnTo>
                  <a:pt x="133349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7" y="314706"/>
                </a:lnTo>
                <a:lnTo>
                  <a:pt x="6095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6"/>
                </a:moveTo>
                <a:lnTo>
                  <a:pt x="30929" y="347069"/>
                </a:lnTo>
                <a:lnTo>
                  <a:pt x="6095" y="325374"/>
                </a:lnTo>
                <a:lnTo>
                  <a:pt x="6095" y="440740"/>
                </a:lnTo>
                <a:lnTo>
                  <a:pt x="15239" y="676656"/>
                </a:lnTo>
                <a:lnTo>
                  <a:pt x="27431" y="675446"/>
                </a:lnTo>
                <a:lnTo>
                  <a:pt x="27431" y="647700"/>
                </a:lnTo>
                <a:lnTo>
                  <a:pt x="42132" y="646236"/>
                </a:lnTo>
                <a:close/>
              </a:path>
              <a:path w="620395" h="676909">
                <a:moveTo>
                  <a:pt x="42671" y="660654"/>
                </a:moveTo>
                <a:lnTo>
                  <a:pt x="42132" y="646236"/>
                </a:lnTo>
                <a:lnTo>
                  <a:pt x="27431" y="647700"/>
                </a:lnTo>
                <a:lnTo>
                  <a:pt x="42671" y="660654"/>
                </a:lnTo>
                <a:close/>
              </a:path>
              <a:path w="620395" h="676909">
                <a:moveTo>
                  <a:pt x="42671" y="673934"/>
                </a:moveTo>
                <a:lnTo>
                  <a:pt x="42671" y="660654"/>
                </a:lnTo>
                <a:lnTo>
                  <a:pt x="27431" y="647700"/>
                </a:lnTo>
                <a:lnTo>
                  <a:pt x="27431" y="675446"/>
                </a:lnTo>
                <a:lnTo>
                  <a:pt x="42671" y="673934"/>
                </a:lnTo>
                <a:close/>
              </a:path>
              <a:path w="620395" h="676909">
                <a:moveTo>
                  <a:pt x="371855" y="641271"/>
                </a:moveTo>
                <a:lnTo>
                  <a:pt x="371855" y="613410"/>
                </a:lnTo>
                <a:lnTo>
                  <a:pt x="364235" y="637794"/>
                </a:lnTo>
                <a:lnTo>
                  <a:pt x="339959" y="616585"/>
                </a:lnTo>
                <a:lnTo>
                  <a:pt x="42132" y="646236"/>
                </a:lnTo>
                <a:lnTo>
                  <a:pt x="42671" y="660654"/>
                </a:lnTo>
                <a:lnTo>
                  <a:pt x="42671" y="673934"/>
                </a:lnTo>
                <a:lnTo>
                  <a:pt x="371855" y="641271"/>
                </a:lnTo>
                <a:close/>
              </a:path>
              <a:path w="620395" h="676909">
                <a:moveTo>
                  <a:pt x="153161" y="416052"/>
                </a:moveTo>
                <a:lnTo>
                  <a:pt x="142620" y="406926"/>
                </a:lnTo>
                <a:lnTo>
                  <a:pt x="133349" y="417576"/>
                </a:lnTo>
                <a:lnTo>
                  <a:pt x="153161" y="416052"/>
                </a:lnTo>
                <a:close/>
              </a:path>
              <a:path w="620395" h="676909">
                <a:moveTo>
                  <a:pt x="153161" y="436922"/>
                </a:moveTo>
                <a:lnTo>
                  <a:pt x="153161" y="416052"/>
                </a:lnTo>
                <a:lnTo>
                  <a:pt x="133349" y="417576"/>
                </a:lnTo>
                <a:lnTo>
                  <a:pt x="133349" y="436546"/>
                </a:lnTo>
                <a:lnTo>
                  <a:pt x="144779" y="446532"/>
                </a:lnTo>
                <a:lnTo>
                  <a:pt x="153161" y="436922"/>
                </a:lnTo>
                <a:close/>
              </a:path>
              <a:path w="620395" h="676909">
                <a:moveTo>
                  <a:pt x="620267" y="107442"/>
                </a:moveTo>
                <a:lnTo>
                  <a:pt x="496823" y="0"/>
                </a:lnTo>
                <a:lnTo>
                  <a:pt x="142620" y="406926"/>
                </a:lnTo>
                <a:lnTo>
                  <a:pt x="153161" y="416052"/>
                </a:lnTo>
                <a:lnTo>
                  <a:pt x="153161" y="436922"/>
                </a:lnTo>
                <a:lnTo>
                  <a:pt x="489203" y="51669"/>
                </a:lnTo>
                <a:lnTo>
                  <a:pt x="489203" y="30480"/>
                </a:lnTo>
                <a:lnTo>
                  <a:pt x="509015" y="28956"/>
                </a:lnTo>
                <a:lnTo>
                  <a:pt x="509015" y="47630"/>
                </a:lnTo>
                <a:lnTo>
                  <a:pt x="580966" y="109916"/>
                </a:lnTo>
                <a:lnTo>
                  <a:pt x="589787" y="99822"/>
                </a:lnTo>
                <a:lnTo>
                  <a:pt x="591311" y="118872"/>
                </a:lnTo>
                <a:lnTo>
                  <a:pt x="591311" y="140638"/>
                </a:lnTo>
                <a:lnTo>
                  <a:pt x="620267" y="107442"/>
                </a:lnTo>
                <a:close/>
              </a:path>
              <a:path w="620395" h="676909">
                <a:moveTo>
                  <a:pt x="591311" y="140638"/>
                </a:moveTo>
                <a:lnTo>
                  <a:pt x="591311" y="118872"/>
                </a:lnTo>
                <a:lnTo>
                  <a:pt x="580966" y="109916"/>
                </a:lnTo>
                <a:lnTo>
                  <a:pt x="225551" y="516636"/>
                </a:lnTo>
                <a:lnTo>
                  <a:pt x="254507" y="541932"/>
                </a:lnTo>
                <a:lnTo>
                  <a:pt x="254507" y="505206"/>
                </a:lnTo>
                <a:lnTo>
                  <a:pt x="265199" y="514507"/>
                </a:lnTo>
                <a:lnTo>
                  <a:pt x="591311" y="140638"/>
                </a:lnTo>
                <a:close/>
              </a:path>
              <a:path w="620395" h="676909">
                <a:moveTo>
                  <a:pt x="265199" y="514507"/>
                </a:moveTo>
                <a:lnTo>
                  <a:pt x="254507" y="505206"/>
                </a:lnTo>
                <a:lnTo>
                  <a:pt x="256031" y="525018"/>
                </a:lnTo>
                <a:lnTo>
                  <a:pt x="265199" y="514507"/>
                </a:lnTo>
                <a:close/>
              </a:path>
              <a:path w="620395" h="676909">
                <a:moveTo>
                  <a:pt x="406907" y="637794"/>
                </a:moveTo>
                <a:lnTo>
                  <a:pt x="265199" y="514507"/>
                </a:lnTo>
                <a:lnTo>
                  <a:pt x="256031" y="525018"/>
                </a:lnTo>
                <a:lnTo>
                  <a:pt x="254507" y="505206"/>
                </a:lnTo>
                <a:lnTo>
                  <a:pt x="254507" y="541932"/>
                </a:lnTo>
                <a:lnTo>
                  <a:pt x="339959" y="616585"/>
                </a:lnTo>
                <a:lnTo>
                  <a:pt x="371855" y="613410"/>
                </a:lnTo>
                <a:lnTo>
                  <a:pt x="371855" y="641271"/>
                </a:lnTo>
                <a:lnTo>
                  <a:pt x="406907" y="637794"/>
                </a:lnTo>
                <a:close/>
              </a:path>
              <a:path w="620395" h="676909">
                <a:moveTo>
                  <a:pt x="371855" y="613410"/>
                </a:moveTo>
                <a:lnTo>
                  <a:pt x="339959" y="616585"/>
                </a:lnTo>
                <a:lnTo>
                  <a:pt x="364235" y="637794"/>
                </a:lnTo>
                <a:lnTo>
                  <a:pt x="371855" y="613410"/>
                </a:lnTo>
                <a:close/>
              </a:path>
              <a:path w="620395" h="676909">
                <a:moveTo>
                  <a:pt x="509015" y="28956"/>
                </a:moveTo>
                <a:lnTo>
                  <a:pt x="489203" y="30480"/>
                </a:lnTo>
                <a:lnTo>
                  <a:pt x="499734" y="39596"/>
                </a:lnTo>
                <a:lnTo>
                  <a:pt x="509015" y="28956"/>
                </a:lnTo>
                <a:close/>
              </a:path>
              <a:path w="620395" h="676909">
                <a:moveTo>
                  <a:pt x="499734" y="39596"/>
                </a:moveTo>
                <a:lnTo>
                  <a:pt x="489203" y="30480"/>
                </a:lnTo>
                <a:lnTo>
                  <a:pt x="489203" y="51669"/>
                </a:lnTo>
                <a:lnTo>
                  <a:pt x="499734" y="39596"/>
                </a:lnTo>
                <a:close/>
              </a:path>
              <a:path w="620395" h="676909">
                <a:moveTo>
                  <a:pt x="509015" y="47630"/>
                </a:moveTo>
                <a:lnTo>
                  <a:pt x="509015" y="28956"/>
                </a:lnTo>
                <a:lnTo>
                  <a:pt x="499734" y="39596"/>
                </a:lnTo>
                <a:lnTo>
                  <a:pt x="509015" y="47630"/>
                </a:lnTo>
                <a:close/>
              </a:path>
              <a:path w="620395" h="676909">
                <a:moveTo>
                  <a:pt x="591311" y="118872"/>
                </a:moveTo>
                <a:lnTo>
                  <a:pt x="589787" y="99822"/>
                </a:lnTo>
                <a:lnTo>
                  <a:pt x="580966" y="109916"/>
                </a:lnTo>
                <a:lnTo>
                  <a:pt x="591311" y="11887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4150" y="6966966"/>
            <a:ext cx="585470" cy="641985"/>
          </a:xfrm>
          <a:custGeom>
            <a:avLst/>
            <a:gdLst/>
            <a:ahLst/>
            <a:cxnLst/>
            <a:rect l="l" t="t" r="r" b="b"/>
            <a:pathLst>
              <a:path w="585470" h="641984">
                <a:moveTo>
                  <a:pt x="585216" y="89153"/>
                </a:moveTo>
                <a:lnTo>
                  <a:pt x="483108" y="0"/>
                </a:lnTo>
                <a:lnTo>
                  <a:pt x="128778" y="406907"/>
                </a:lnTo>
                <a:lnTo>
                  <a:pt x="0" y="294893"/>
                </a:lnTo>
                <a:lnTo>
                  <a:pt x="13716" y="641603"/>
                </a:lnTo>
                <a:lnTo>
                  <a:pt x="230124" y="620058"/>
                </a:lnTo>
                <a:lnTo>
                  <a:pt x="230124" y="496061"/>
                </a:lnTo>
                <a:lnTo>
                  <a:pt x="585216" y="89153"/>
                </a:lnTo>
                <a:close/>
              </a:path>
              <a:path w="585470" h="641984">
                <a:moveTo>
                  <a:pt x="358140" y="607313"/>
                </a:moveTo>
                <a:lnTo>
                  <a:pt x="230124" y="496061"/>
                </a:lnTo>
                <a:lnTo>
                  <a:pt x="230124" y="620058"/>
                </a:lnTo>
                <a:lnTo>
                  <a:pt x="358140" y="6073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18909" y="69471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6" y="440740"/>
                </a:lnTo>
                <a:lnTo>
                  <a:pt x="6096" y="325374"/>
                </a:lnTo>
                <a:lnTo>
                  <a:pt x="29718" y="314706"/>
                </a:lnTo>
                <a:lnTo>
                  <a:pt x="30929" y="347069"/>
                </a:lnTo>
                <a:lnTo>
                  <a:pt x="133350" y="436546"/>
                </a:lnTo>
                <a:lnTo>
                  <a:pt x="133350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8" y="314706"/>
                </a:lnTo>
                <a:lnTo>
                  <a:pt x="6096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9"/>
                </a:moveTo>
                <a:lnTo>
                  <a:pt x="30929" y="347069"/>
                </a:lnTo>
                <a:lnTo>
                  <a:pt x="6096" y="325374"/>
                </a:lnTo>
                <a:lnTo>
                  <a:pt x="6096" y="440740"/>
                </a:lnTo>
                <a:lnTo>
                  <a:pt x="15240" y="676656"/>
                </a:lnTo>
                <a:lnTo>
                  <a:pt x="27432" y="675446"/>
                </a:lnTo>
                <a:lnTo>
                  <a:pt x="27432" y="647700"/>
                </a:lnTo>
                <a:lnTo>
                  <a:pt x="42132" y="646239"/>
                </a:lnTo>
                <a:close/>
              </a:path>
              <a:path w="620395" h="676909">
                <a:moveTo>
                  <a:pt x="42672" y="660654"/>
                </a:moveTo>
                <a:lnTo>
                  <a:pt x="42132" y="646239"/>
                </a:lnTo>
                <a:lnTo>
                  <a:pt x="27432" y="647700"/>
                </a:lnTo>
                <a:lnTo>
                  <a:pt x="42672" y="660654"/>
                </a:lnTo>
                <a:close/>
              </a:path>
              <a:path w="620395" h="676909">
                <a:moveTo>
                  <a:pt x="42672" y="673934"/>
                </a:moveTo>
                <a:lnTo>
                  <a:pt x="42672" y="660654"/>
                </a:lnTo>
                <a:lnTo>
                  <a:pt x="27432" y="647700"/>
                </a:lnTo>
                <a:lnTo>
                  <a:pt x="27432" y="675446"/>
                </a:lnTo>
                <a:lnTo>
                  <a:pt x="42672" y="673934"/>
                </a:lnTo>
                <a:close/>
              </a:path>
              <a:path w="620395" h="676909">
                <a:moveTo>
                  <a:pt x="372618" y="641196"/>
                </a:moveTo>
                <a:lnTo>
                  <a:pt x="372618" y="613410"/>
                </a:lnTo>
                <a:lnTo>
                  <a:pt x="364236" y="637794"/>
                </a:lnTo>
                <a:lnTo>
                  <a:pt x="340030" y="616647"/>
                </a:lnTo>
                <a:lnTo>
                  <a:pt x="42132" y="646239"/>
                </a:lnTo>
                <a:lnTo>
                  <a:pt x="42672" y="660654"/>
                </a:lnTo>
                <a:lnTo>
                  <a:pt x="42672" y="673934"/>
                </a:lnTo>
                <a:lnTo>
                  <a:pt x="372618" y="641196"/>
                </a:lnTo>
                <a:close/>
              </a:path>
              <a:path w="620395" h="676909">
                <a:moveTo>
                  <a:pt x="153162" y="416052"/>
                </a:moveTo>
                <a:lnTo>
                  <a:pt x="142620" y="406926"/>
                </a:lnTo>
                <a:lnTo>
                  <a:pt x="133350" y="417576"/>
                </a:lnTo>
                <a:lnTo>
                  <a:pt x="153162" y="416052"/>
                </a:lnTo>
                <a:close/>
              </a:path>
              <a:path w="620395" h="676909">
                <a:moveTo>
                  <a:pt x="153162" y="436922"/>
                </a:moveTo>
                <a:lnTo>
                  <a:pt x="153162" y="416052"/>
                </a:lnTo>
                <a:lnTo>
                  <a:pt x="133350" y="417576"/>
                </a:lnTo>
                <a:lnTo>
                  <a:pt x="133350" y="436546"/>
                </a:lnTo>
                <a:lnTo>
                  <a:pt x="144780" y="446532"/>
                </a:lnTo>
                <a:lnTo>
                  <a:pt x="153162" y="436922"/>
                </a:lnTo>
                <a:close/>
              </a:path>
              <a:path w="620395" h="676909">
                <a:moveTo>
                  <a:pt x="620268" y="107442"/>
                </a:moveTo>
                <a:lnTo>
                  <a:pt x="496824" y="0"/>
                </a:lnTo>
                <a:lnTo>
                  <a:pt x="142620" y="406926"/>
                </a:lnTo>
                <a:lnTo>
                  <a:pt x="153162" y="416052"/>
                </a:lnTo>
                <a:lnTo>
                  <a:pt x="153162" y="436922"/>
                </a:lnTo>
                <a:lnTo>
                  <a:pt x="489204" y="51669"/>
                </a:lnTo>
                <a:lnTo>
                  <a:pt x="489204" y="30480"/>
                </a:lnTo>
                <a:lnTo>
                  <a:pt x="509016" y="28956"/>
                </a:lnTo>
                <a:lnTo>
                  <a:pt x="509016" y="47630"/>
                </a:lnTo>
                <a:lnTo>
                  <a:pt x="580966" y="109916"/>
                </a:lnTo>
                <a:lnTo>
                  <a:pt x="589788" y="99822"/>
                </a:lnTo>
                <a:lnTo>
                  <a:pt x="591312" y="118872"/>
                </a:lnTo>
                <a:lnTo>
                  <a:pt x="591312" y="140638"/>
                </a:lnTo>
                <a:lnTo>
                  <a:pt x="620268" y="107442"/>
                </a:lnTo>
                <a:close/>
              </a:path>
              <a:path w="620395" h="676909">
                <a:moveTo>
                  <a:pt x="591312" y="140638"/>
                </a:moveTo>
                <a:lnTo>
                  <a:pt x="591312" y="118872"/>
                </a:lnTo>
                <a:lnTo>
                  <a:pt x="580966" y="109916"/>
                </a:lnTo>
                <a:lnTo>
                  <a:pt x="225552" y="516636"/>
                </a:lnTo>
                <a:lnTo>
                  <a:pt x="254508" y="541932"/>
                </a:lnTo>
                <a:lnTo>
                  <a:pt x="254508" y="505206"/>
                </a:lnTo>
                <a:lnTo>
                  <a:pt x="265199" y="514507"/>
                </a:lnTo>
                <a:lnTo>
                  <a:pt x="591312" y="140638"/>
                </a:lnTo>
                <a:close/>
              </a:path>
              <a:path w="620395" h="676909">
                <a:moveTo>
                  <a:pt x="265199" y="514507"/>
                </a:moveTo>
                <a:lnTo>
                  <a:pt x="254508" y="505206"/>
                </a:lnTo>
                <a:lnTo>
                  <a:pt x="256032" y="525018"/>
                </a:lnTo>
                <a:lnTo>
                  <a:pt x="265199" y="514507"/>
                </a:lnTo>
                <a:close/>
              </a:path>
              <a:path w="620395" h="676909">
                <a:moveTo>
                  <a:pt x="406908" y="637794"/>
                </a:moveTo>
                <a:lnTo>
                  <a:pt x="265199" y="514507"/>
                </a:lnTo>
                <a:lnTo>
                  <a:pt x="256032" y="525018"/>
                </a:lnTo>
                <a:lnTo>
                  <a:pt x="254508" y="505206"/>
                </a:lnTo>
                <a:lnTo>
                  <a:pt x="254508" y="541932"/>
                </a:lnTo>
                <a:lnTo>
                  <a:pt x="340030" y="616647"/>
                </a:lnTo>
                <a:lnTo>
                  <a:pt x="372618" y="613410"/>
                </a:lnTo>
                <a:lnTo>
                  <a:pt x="372618" y="641196"/>
                </a:lnTo>
                <a:lnTo>
                  <a:pt x="406908" y="637794"/>
                </a:lnTo>
                <a:close/>
              </a:path>
              <a:path w="620395" h="676909">
                <a:moveTo>
                  <a:pt x="372618" y="613410"/>
                </a:moveTo>
                <a:lnTo>
                  <a:pt x="340030" y="616647"/>
                </a:lnTo>
                <a:lnTo>
                  <a:pt x="364236" y="637794"/>
                </a:lnTo>
                <a:lnTo>
                  <a:pt x="372618" y="613410"/>
                </a:lnTo>
                <a:close/>
              </a:path>
              <a:path w="620395" h="676909">
                <a:moveTo>
                  <a:pt x="509016" y="28956"/>
                </a:moveTo>
                <a:lnTo>
                  <a:pt x="489204" y="30480"/>
                </a:lnTo>
                <a:lnTo>
                  <a:pt x="499734" y="39596"/>
                </a:lnTo>
                <a:lnTo>
                  <a:pt x="509016" y="28956"/>
                </a:lnTo>
                <a:close/>
              </a:path>
              <a:path w="620395" h="676909">
                <a:moveTo>
                  <a:pt x="499734" y="39596"/>
                </a:moveTo>
                <a:lnTo>
                  <a:pt x="489204" y="30480"/>
                </a:lnTo>
                <a:lnTo>
                  <a:pt x="489204" y="51669"/>
                </a:lnTo>
                <a:lnTo>
                  <a:pt x="499734" y="39596"/>
                </a:lnTo>
                <a:close/>
              </a:path>
              <a:path w="620395" h="676909">
                <a:moveTo>
                  <a:pt x="509016" y="47630"/>
                </a:moveTo>
                <a:lnTo>
                  <a:pt x="509016" y="28956"/>
                </a:lnTo>
                <a:lnTo>
                  <a:pt x="499734" y="39596"/>
                </a:lnTo>
                <a:lnTo>
                  <a:pt x="509016" y="47630"/>
                </a:lnTo>
                <a:close/>
              </a:path>
              <a:path w="620395" h="676909">
                <a:moveTo>
                  <a:pt x="591312" y="118872"/>
                </a:moveTo>
                <a:lnTo>
                  <a:pt x="589788" y="99822"/>
                </a:lnTo>
                <a:lnTo>
                  <a:pt x="580966" y="109916"/>
                </a:lnTo>
                <a:lnTo>
                  <a:pt x="591312" y="11887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9040" y="4673346"/>
            <a:ext cx="2307590" cy="1331595"/>
          </a:xfrm>
          <a:custGeom>
            <a:avLst/>
            <a:gdLst/>
            <a:ahLst/>
            <a:cxnLst/>
            <a:rect l="l" t="t" r="r" b="b"/>
            <a:pathLst>
              <a:path w="2307590" h="1331595">
                <a:moveTo>
                  <a:pt x="2307336" y="1328928"/>
                </a:moveTo>
                <a:lnTo>
                  <a:pt x="2307336" y="2286"/>
                </a:lnTo>
                <a:lnTo>
                  <a:pt x="2305050" y="0"/>
                </a:lnTo>
                <a:lnTo>
                  <a:pt x="2285" y="0"/>
                </a:lnTo>
                <a:lnTo>
                  <a:pt x="0" y="2286"/>
                </a:lnTo>
                <a:lnTo>
                  <a:pt x="0" y="1328928"/>
                </a:lnTo>
                <a:lnTo>
                  <a:pt x="2286" y="1331214"/>
                </a:lnTo>
                <a:lnTo>
                  <a:pt x="5333" y="13312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296668" y="10668"/>
                </a:lnTo>
                <a:lnTo>
                  <a:pt x="2296668" y="5334"/>
                </a:lnTo>
                <a:lnTo>
                  <a:pt x="2302002" y="10668"/>
                </a:lnTo>
                <a:lnTo>
                  <a:pt x="2302002" y="1331214"/>
                </a:lnTo>
                <a:lnTo>
                  <a:pt x="2305050" y="1331214"/>
                </a:lnTo>
                <a:lnTo>
                  <a:pt x="2307336" y="1328928"/>
                </a:lnTo>
                <a:close/>
              </a:path>
              <a:path w="2307590" h="133159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07590" h="1331595">
                <a:moveTo>
                  <a:pt x="10668" y="1320546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320546"/>
                </a:lnTo>
                <a:lnTo>
                  <a:pt x="10668" y="1320546"/>
                </a:lnTo>
                <a:close/>
              </a:path>
              <a:path w="2307590" h="1331595">
                <a:moveTo>
                  <a:pt x="2302002" y="1320546"/>
                </a:moveTo>
                <a:lnTo>
                  <a:pt x="5334" y="1320546"/>
                </a:lnTo>
                <a:lnTo>
                  <a:pt x="10668" y="1325880"/>
                </a:lnTo>
                <a:lnTo>
                  <a:pt x="10667" y="1331214"/>
                </a:lnTo>
                <a:lnTo>
                  <a:pt x="2296668" y="1331214"/>
                </a:lnTo>
                <a:lnTo>
                  <a:pt x="2296668" y="1325880"/>
                </a:lnTo>
                <a:lnTo>
                  <a:pt x="2302002" y="1320546"/>
                </a:lnTo>
                <a:close/>
              </a:path>
              <a:path w="2307590" h="1331595">
                <a:moveTo>
                  <a:pt x="10667" y="1331214"/>
                </a:moveTo>
                <a:lnTo>
                  <a:pt x="10668" y="1325880"/>
                </a:lnTo>
                <a:lnTo>
                  <a:pt x="5334" y="1320546"/>
                </a:lnTo>
                <a:lnTo>
                  <a:pt x="5333" y="1331214"/>
                </a:lnTo>
                <a:lnTo>
                  <a:pt x="10667" y="1331214"/>
                </a:lnTo>
                <a:close/>
              </a:path>
              <a:path w="2307590" h="1331595">
                <a:moveTo>
                  <a:pt x="2302002" y="10668"/>
                </a:moveTo>
                <a:lnTo>
                  <a:pt x="2296668" y="5334"/>
                </a:lnTo>
                <a:lnTo>
                  <a:pt x="2296668" y="10668"/>
                </a:lnTo>
                <a:lnTo>
                  <a:pt x="2302002" y="10668"/>
                </a:lnTo>
                <a:close/>
              </a:path>
              <a:path w="2307590" h="1331595">
                <a:moveTo>
                  <a:pt x="2302002" y="1320546"/>
                </a:moveTo>
                <a:lnTo>
                  <a:pt x="2302002" y="10668"/>
                </a:lnTo>
                <a:lnTo>
                  <a:pt x="2296668" y="10668"/>
                </a:lnTo>
                <a:lnTo>
                  <a:pt x="2296668" y="1320546"/>
                </a:lnTo>
                <a:lnTo>
                  <a:pt x="2302002" y="1320546"/>
                </a:lnTo>
                <a:close/>
              </a:path>
              <a:path w="2307590" h="1331595">
                <a:moveTo>
                  <a:pt x="2302002" y="1331214"/>
                </a:moveTo>
                <a:lnTo>
                  <a:pt x="2302002" y="1320546"/>
                </a:lnTo>
                <a:lnTo>
                  <a:pt x="2296668" y="1325880"/>
                </a:lnTo>
                <a:lnTo>
                  <a:pt x="2296668" y="1331214"/>
                </a:lnTo>
                <a:lnTo>
                  <a:pt x="2302002" y="13312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64373" y="4678679"/>
            <a:ext cx="2296795" cy="13208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9695" marR="191770">
              <a:lnSpc>
                <a:spcPct val="101499"/>
              </a:lnSpc>
              <a:spcBef>
                <a:spcPts val="265"/>
              </a:spcBef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dirty="0">
                <a:latin typeface="Calibri"/>
                <a:cs typeface="Calibri"/>
              </a:rPr>
              <a:t>may </a:t>
            </a:r>
            <a:r>
              <a:rPr sz="1950" spc="10" dirty="0">
                <a:latin typeface="Calibri"/>
                <a:cs typeface="Calibri"/>
              </a:rPr>
              <a:t>need </a:t>
            </a:r>
            <a:r>
              <a:rPr sz="1950" spc="-10" dirty="0">
                <a:latin typeface="Calibri"/>
                <a:cs typeface="Calibri"/>
              </a:rPr>
              <a:t>to  </a:t>
            </a:r>
            <a:r>
              <a:rPr sz="1950" spc="10" dirty="0">
                <a:latin typeface="Calibri"/>
                <a:cs typeface="Calibri"/>
              </a:rPr>
              <a:t>close the </a:t>
            </a:r>
            <a:r>
              <a:rPr sz="1950" spc="-5" dirty="0">
                <a:latin typeface="Calibri"/>
                <a:cs typeface="Calibri"/>
              </a:rPr>
              <a:t>gap </a:t>
            </a:r>
            <a:r>
              <a:rPr sz="1950" spc="5" dirty="0">
                <a:latin typeface="Calibri"/>
                <a:cs typeface="Calibri"/>
              </a:rPr>
              <a:t>if </a:t>
            </a:r>
            <a:r>
              <a:rPr sz="1950" spc="10" dirty="0">
                <a:latin typeface="Calibri"/>
                <a:cs typeface="Calibri"/>
              </a:rPr>
              <a:t>this  </a:t>
            </a:r>
            <a:r>
              <a:rPr sz="1950" dirty="0">
                <a:latin typeface="Calibri"/>
                <a:cs typeface="Calibri"/>
              </a:rPr>
              <a:t>operation </a:t>
            </a:r>
            <a:r>
              <a:rPr sz="1950" spc="5" dirty="0">
                <a:latin typeface="Calibri"/>
                <a:cs typeface="Calibri"/>
              </a:rPr>
              <a:t>causes it,  </a:t>
            </a:r>
            <a:r>
              <a:rPr sz="1950" spc="10" dirty="0">
                <a:latin typeface="Calibri"/>
                <a:cs typeface="Calibri"/>
              </a:rPr>
              <a:t>also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O(n)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667639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we just </a:t>
            </a:r>
            <a:r>
              <a:rPr sz="3050" spc="-5" dirty="0">
                <a:latin typeface="Calibri"/>
                <a:cs typeface="Calibri"/>
              </a:rPr>
              <a:t>stop at </a:t>
            </a:r>
            <a:r>
              <a:rPr sz="3050" spc="10" dirty="0">
                <a:latin typeface="Calibri"/>
                <a:cs typeface="Calibri"/>
              </a:rPr>
              <a:t>CS1020 </a:t>
            </a:r>
            <a:r>
              <a:rPr sz="3050" spc="5" dirty="0">
                <a:latin typeface="Calibri"/>
                <a:cs typeface="Calibri"/>
              </a:rPr>
              <a:t>knowledge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level:</a:t>
            </a:r>
            <a:endParaRPr sz="30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631" y="3076067"/>
          <a:ext cx="9425177" cy="222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0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Circular‐Array‐Based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5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Circular‐Array‐Based </a:t>
                      </a:r>
                      <a:r>
                        <a:rPr sz="2600" spc="2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(2)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2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2600" spc="1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6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better?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O(?)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O(?)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511540" y="6115811"/>
            <a:ext cx="1546859" cy="154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6004" y="6749542"/>
            <a:ext cx="55645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If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b="1" spc="5" dirty="0">
                <a:latin typeface="Calibri"/>
                <a:cs typeface="Calibri"/>
              </a:rPr>
              <a:t>is </a:t>
            </a:r>
            <a:r>
              <a:rPr sz="3050" b="1" spc="-5" dirty="0">
                <a:latin typeface="Calibri"/>
                <a:cs typeface="Calibri"/>
              </a:rPr>
              <a:t>large, </a:t>
            </a:r>
            <a:r>
              <a:rPr sz="3050" b="1" spc="10" dirty="0">
                <a:latin typeface="Calibri"/>
                <a:cs typeface="Calibri"/>
              </a:rPr>
              <a:t>our </a:t>
            </a:r>
            <a:r>
              <a:rPr sz="3050" b="1" spc="5" dirty="0">
                <a:latin typeface="Calibri"/>
                <a:cs typeface="Calibri"/>
              </a:rPr>
              <a:t>queries </a:t>
            </a:r>
            <a:r>
              <a:rPr sz="3050" b="1" spc="-5" dirty="0">
                <a:latin typeface="Calibri"/>
                <a:cs typeface="Calibri"/>
              </a:rPr>
              <a:t>are</a:t>
            </a:r>
            <a:r>
              <a:rPr sz="3050" b="1" spc="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slow…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356" y="4976367"/>
            <a:ext cx="665734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10" dirty="0">
                <a:latin typeface="Calibri"/>
                <a:cs typeface="Calibri"/>
              </a:rPr>
              <a:t>INTRODUCING </a:t>
            </a:r>
            <a:r>
              <a:rPr sz="4400" b="1" spc="-20" dirty="0">
                <a:latin typeface="Calibri"/>
                <a:cs typeface="Calibri"/>
              </a:rPr>
              <a:t>BINARY HEAP  </a:t>
            </a:r>
            <a:r>
              <a:rPr sz="4400" b="1" spc="-204" dirty="0">
                <a:latin typeface="Calibri"/>
                <a:cs typeface="Calibri"/>
              </a:rPr>
              <a:t>DATA</a:t>
            </a:r>
            <a:r>
              <a:rPr sz="4400" b="1" spc="-9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STRUCTURE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338" y="213360"/>
            <a:ext cx="7577328" cy="478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0416" y="3081020"/>
            <a:ext cx="416306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</a:t>
            </a:r>
            <a:r>
              <a:rPr sz="2650" b="1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/heap.html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spc="-15" dirty="0"/>
              <a:t>Complete </a:t>
            </a:r>
            <a:r>
              <a:rPr dirty="0"/>
              <a:t>Binary</a:t>
            </a:r>
            <a:r>
              <a:rPr spc="-80" dirty="0"/>
              <a:t> </a:t>
            </a:r>
            <a:r>
              <a:rPr spc="-100" dirty="0"/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dirty="0"/>
              <a:t>Introducing </a:t>
            </a:r>
            <a:r>
              <a:rPr sz="3050" spc="10" dirty="0"/>
              <a:t>a </a:t>
            </a:r>
            <a:r>
              <a:rPr sz="3050" spc="-20" dirty="0"/>
              <a:t>few</a:t>
            </a:r>
            <a:r>
              <a:rPr sz="3050" spc="-35" dirty="0"/>
              <a:t> </a:t>
            </a:r>
            <a:r>
              <a:rPr sz="3050" spc="5" dirty="0"/>
              <a:t>concepts:</a:t>
            </a:r>
            <a:endParaRPr sz="3050"/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b="1" spc="-15" dirty="0">
                <a:latin typeface="Calibri"/>
                <a:cs typeface="Calibri"/>
              </a:rPr>
              <a:t>Complete </a:t>
            </a:r>
            <a:r>
              <a:rPr sz="2650" spc="-5" dirty="0"/>
              <a:t>Binary</a:t>
            </a:r>
            <a:r>
              <a:rPr sz="2650" spc="-85" dirty="0"/>
              <a:t> </a:t>
            </a:r>
            <a:r>
              <a:rPr sz="2650" spc="-60" dirty="0"/>
              <a:t>Tree</a:t>
            </a:r>
            <a:endParaRPr sz="265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  <a:spcBef>
                <a:spcPts val="555"/>
              </a:spcBef>
              <a:tabLst>
                <a:tab pos="89725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/>
              <a:t>Binary </a:t>
            </a:r>
            <a:r>
              <a:rPr sz="2200" spc="-10" dirty="0"/>
              <a:t>tree </a:t>
            </a:r>
            <a:r>
              <a:rPr sz="2200" spc="-5" dirty="0"/>
              <a:t>in which every </a:t>
            </a:r>
            <a:r>
              <a:rPr sz="2200" spc="-10" dirty="0"/>
              <a:t>level, </a:t>
            </a:r>
            <a:r>
              <a:rPr sz="2200" i="1" spc="-25" dirty="0">
                <a:latin typeface="Calibri"/>
                <a:cs typeface="Calibri"/>
              </a:rPr>
              <a:t>except </a:t>
            </a:r>
            <a:r>
              <a:rPr sz="2200" i="1" spc="-5" dirty="0">
                <a:latin typeface="Calibri"/>
                <a:cs typeface="Calibri"/>
              </a:rPr>
              <a:t>possibly </a:t>
            </a:r>
            <a:r>
              <a:rPr sz="2200" i="1" dirty="0">
                <a:latin typeface="Calibri"/>
                <a:cs typeface="Calibri"/>
              </a:rPr>
              <a:t>the</a:t>
            </a:r>
            <a:r>
              <a:rPr sz="2200" i="1" spc="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last</a:t>
            </a:r>
            <a:r>
              <a:rPr sz="2200" spc="-10" dirty="0"/>
              <a:t>,</a:t>
            </a:r>
            <a:endParaRPr sz="2200">
              <a:latin typeface="Calibri"/>
              <a:cs typeface="Calibri"/>
            </a:endParaRPr>
          </a:p>
          <a:p>
            <a:pPr marL="897255">
              <a:lnSpc>
                <a:spcPct val="100000"/>
              </a:lnSpc>
            </a:pPr>
            <a:r>
              <a:rPr sz="2200" spc="-5" dirty="0"/>
              <a:t>is </a:t>
            </a:r>
            <a:r>
              <a:rPr sz="2200" spc="-10" dirty="0"/>
              <a:t>completely </a:t>
            </a:r>
            <a:r>
              <a:rPr sz="2200" spc="-5" dirty="0"/>
              <a:t>filled, </a:t>
            </a:r>
            <a:r>
              <a:rPr sz="2200" dirty="0"/>
              <a:t>and all nodes </a:t>
            </a:r>
            <a:r>
              <a:rPr sz="2200" spc="-10" dirty="0"/>
              <a:t>are </a:t>
            </a:r>
            <a:r>
              <a:rPr sz="2200" dirty="0"/>
              <a:t>as </a:t>
            </a:r>
            <a:r>
              <a:rPr sz="2200" spc="-15" dirty="0"/>
              <a:t>far </a:t>
            </a:r>
            <a:r>
              <a:rPr sz="2200" spc="-10" dirty="0"/>
              <a:t>left </a:t>
            </a:r>
            <a:r>
              <a:rPr sz="2200" dirty="0"/>
              <a:t>as</a:t>
            </a:r>
            <a:r>
              <a:rPr sz="2200" spc="75" dirty="0"/>
              <a:t> </a:t>
            </a:r>
            <a:r>
              <a:rPr sz="2200" dirty="0"/>
              <a:t>possible</a:t>
            </a:r>
            <a:endParaRPr sz="2200"/>
          </a:p>
          <a:p>
            <a:pPr marL="45720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20" dirty="0"/>
              <a:t>Important</a:t>
            </a:r>
            <a:r>
              <a:rPr sz="2650" spc="-80" dirty="0"/>
              <a:t> </a:t>
            </a:r>
            <a:r>
              <a:rPr sz="2650" spc="-5" dirty="0"/>
              <a:t>Q: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967926" y="4077091"/>
            <a:ext cx="6228715" cy="139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complete </a:t>
            </a:r>
            <a:r>
              <a:rPr sz="2650" spc="-5" dirty="0">
                <a:latin typeface="Calibri"/>
                <a:cs typeface="Calibri"/>
              </a:rPr>
              <a:t>binary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5" dirty="0">
                <a:latin typeface="Calibri"/>
                <a:cs typeface="Calibri"/>
              </a:rPr>
              <a:t>items,  what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b="1" spc="-5" dirty="0">
                <a:latin typeface="Calibri"/>
                <a:cs typeface="Calibri"/>
              </a:rPr>
              <a:t>the </a:t>
            </a:r>
            <a:r>
              <a:rPr sz="2650" b="1" spc="-10" dirty="0">
                <a:latin typeface="Calibri"/>
                <a:cs typeface="Calibri"/>
              </a:rPr>
              <a:t>height </a:t>
            </a:r>
            <a:r>
              <a:rPr sz="2650" b="1" spc="-5" dirty="0">
                <a:latin typeface="Calibri"/>
                <a:cs typeface="Calibri"/>
              </a:rPr>
              <a:t>of</a:t>
            </a:r>
            <a:r>
              <a:rPr sz="2650" b="1" spc="-8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it</a:t>
            </a:r>
            <a:r>
              <a:rPr sz="2650" spc="-5" dirty="0">
                <a:latin typeface="Calibri"/>
                <a:cs typeface="Calibri"/>
              </a:rPr>
              <a:t>?</a:t>
            </a:r>
            <a:endParaRPr sz="265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555"/>
              </a:spcBef>
              <a:tabLst>
                <a:tab pos="45275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Height </a:t>
            </a:r>
            <a:r>
              <a:rPr sz="2200" dirty="0">
                <a:latin typeface="Calibri"/>
                <a:cs typeface="Calibri"/>
              </a:rPr>
              <a:t>= number of </a:t>
            </a:r>
            <a:r>
              <a:rPr sz="2200" spc="-5" dirty="0">
                <a:latin typeface="Calibri"/>
                <a:cs typeface="Calibri"/>
              </a:rPr>
              <a:t>levels‐1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366" y="5447792"/>
            <a:ext cx="414464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max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0" dirty="0">
                <a:latin typeface="Calibri"/>
                <a:cs typeface="Calibri"/>
              </a:rPr>
              <a:t>from root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deepest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8715" y="4262264"/>
            <a:ext cx="4226052" cy="328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87538" y="4407407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8076" y="5278373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761" y="5278373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5229" y="6149340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1683" y="6149340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238" y="7060692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1083" y="7060692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4692" y="706831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2650" y="615772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71735" y="615772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617" y="338073"/>
            <a:ext cx="347154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The </a:t>
            </a:r>
            <a:r>
              <a:rPr sz="4400" spc="-10" dirty="0"/>
              <a:t>Height </a:t>
            </a:r>
            <a:r>
              <a:rPr sz="4400" spc="-5" dirty="0"/>
              <a:t>of</a:t>
            </a:r>
            <a:r>
              <a:rPr sz="4400" spc="-75" dirty="0"/>
              <a:t> </a:t>
            </a:r>
            <a:r>
              <a:rPr sz="4400" spc="-5" dirty="0"/>
              <a:t>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85588" y="6687311"/>
            <a:ext cx="4630420" cy="307340"/>
          </a:xfrm>
          <a:custGeom>
            <a:avLst/>
            <a:gdLst/>
            <a:ahLst/>
            <a:cxnLst/>
            <a:rect l="l" t="t" r="r" b="b"/>
            <a:pathLst>
              <a:path w="4630420" h="307340">
                <a:moveTo>
                  <a:pt x="4629912" y="307086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07086"/>
                </a:lnTo>
                <a:lnTo>
                  <a:pt x="4629912" y="30708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604" y="6687287"/>
            <a:ext cx="4630420" cy="307340"/>
          </a:xfrm>
          <a:custGeom>
            <a:avLst/>
            <a:gdLst/>
            <a:ahLst/>
            <a:cxnLst/>
            <a:rect l="l" t="t" r="r" b="b"/>
            <a:pathLst>
              <a:path w="4630420" h="307340">
                <a:moveTo>
                  <a:pt x="4315977" y="0"/>
                </a:moveTo>
                <a:lnTo>
                  <a:pt x="4629922" y="307083"/>
                </a:lnTo>
                <a:lnTo>
                  <a:pt x="0" y="307083"/>
                </a:lnTo>
                <a:lnTo>
                  <a:pt x="313945" y="0"/>
                </a:lnTo>
                <a:lnTo>
                  <a:pt x="4315977" y="0"/>
                </a:lnTo>
                <a:close/>
              </a:path>
            </a:pathLst>
          </a:custGeom>
          <a:ln w="10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69607"/>
            <a:ext cx="440055" cy="123189"/>
          </a:xfrm>
          <a:custGeom>
            <a:avLst/>
            <a:gdLst/>
            <a:ahLst/>
            <a:cxnLst/>
            <a:rect l="l" t="t" r="r" b="b"/>
            <a:pathLst>
              <a:path w="440054" h="123190">
                <a:moveTo>
                  <a:pt x="439674" y="60959"/>
                </a:moveTo>
                <a:lnTo>
                  <a:pt x="439674" y="40385"/>
                </a:lnTo>
                <a:lnTo>
                  <a:pt x="429768" y="30479"/>
                </a:lnTo>
                <a:lnTo>
                  <a:pt x="408432" y="20573"/>
                </a:lnTo>
                <a:lnTo>
                  <a:pt x="366522" y="990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9906"/>
                </a:lnTo>
                <a:lnTo>
                  <a:pt x="104394" y="20574"/>
                </a:lnTo>
                <a:lnTo>
                  <a:pt x="62484" y="30480"/>
                </a:lnTo>
                <a:lnTo>
                  <a:pt x="31242" y="51054"/>
                </a:lnTo>
                <a:lnTo>
                  <a:pt x="10668" y="60960"/>
                </a:lnTo>
                <a:lnTo>
                  <a:pt x="0" y="81534"/>
                </a:lnTo>
                <a:lnTo>
                  <a:pt x="10668" y="92202"/>
                </a:lnTo>
                <a:lnTo>
                  <a:pt x="73152" y="112014"/>
                </a:lnTo>
                <a:lnTo>
                  <a:pt x="125730" y="122682"/>
                </a:lnTo>
                <a:lnTo>
                  <a:pt x="251460" y="122682"/>
                </a:lnTo>
                <a:lnTo>
                  <a:pt x="304038" y="112014"/>
                </a:lnTo>
                <a:lnTo>
                  <a:pt x="355854" y="102107"/>
                </a:lnTo>
                <a:lnTo>
                  <a:pt x="387858" y="92201"/>
                </a:lnTo>
                <a:lnTo>
                  <a:pt x="419100" y="71627"/>
                </a:lnTo>
                <a:lnTo>
                  <a:pt x="439674" y="60959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84" y="6769573"/>
            <a:ext cx="440055" cy="123189"/>
          </a:xfrm>
          <a:custGeom>
            <a:avLst/>
            <a:gdLst/>
            <a:ahLst/>
            <a:cxnLst/>
            <a:rect l="l" t="t" r="r" b="b"/>
            <a:pathLst>
              <a:path w="440054" h="123190">
                <a:moveTo>
                  <a:pt x="272033" y="0"/>
                </a:moveTo>
                <a:lnTo>
                  <a:pt x="324613" y="0"/>
                </a:lnTo>
                <a:lnTo>
                  <a:pt x="366524" y="9901"/>
                </a:lnTo>
                <a:lnTo>
                  <a:pt x="408436" y="20568"/>
                </a:lnTo>
                <a:lnTo>
                  <a:pt x="439680" y="40383"/>
                </a:lnTo>
                <a:lnTo>
                  <a:pt x="439680" y="60964"/>
                </a:lnTo>
                <a:lnTo>
                  <a:pt x="419103" y="71631"/>
                </a:lnTo>
                <a:lnTo>
                  <a:pt x="387859" y="92200"/>
                </a:lnTo>
                <a:lnTo>
                  <a:pt x="355857" y="102101"/>
                </a:lnTo>
                <a:lnTo>
                  <a:pt x="304036" y="112015"/>
                </a:lnTo>
                <a:lnTo>
                  <a:pt x="251457" y="122682"/>
                </a:lnTo>
                <a:lnTo>
                  <a:pt x="125735" y="122682"/>
                </a:lnTo>
                <a:lnTo>
                  <a:pt x="73155" y="112015"/>
                </a:lnTo>
                <a:lnTo>
                  <a:pt x="10667" y="92200"/>
                </a:lnTo>
                <a:lnTo>
                  <a:pt x="0" y="81533"/>
                </a:lnTo>
                <a:lnTo>
                  <a:pt x="10667" y="60964"/>
                </a:lnTo>
                <a:lnTo>
                  <a:pt x="31244" y="51050"/>
                </a:lnTo>
                <a:lnTo>
                  <a:pt x="62488" y="30482"/>
                </a:lnTo>
                <a:lnTo>
                  <a:pt x="104400" y="20568"/>
                </a:lnTo>
                <a:lnTo>
                  <a:pt x="146298" y="9901"/>
                </a:lnTo>
                <a:lnTo>
                  <a:pt x="209545" y="0"/>
                </a:lnTo>
                <a:lnTo>
                  <a:pt x="272033" y="0"/>
                </a:lnTo>
                <a:close/>
              </a:path>
            </a:pathLst>
          </a:custGeom>
          <a:ln w="10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01911" y="6687311"/>
            <a:ext cx="21590" cy="184785"/>
          </a:xfrm>
          <a:custGeom>
            <a:avLst/>
            <a:gdLst/>
            <a:ahLst/>
            <a:cxnLst/>
            <a:rect l="l" t="t" r="r" b="b"/>
            <a:pathLst>
              <a:path w="21590" h="184784">
                <a:moveTo>
                  <a:pt x="21335" y="174498"/>
                </a:moveTo>
                <a:lnTo>
                  <a:pt x="21335" y="0"/>
                </a:lnTo>
                <a:lnTo>
                  <a:pt x="0" y="10668"/>
                </a:lnTo>
                <a:lnTo>
                  <a:pt x="0" y="184404"/>
                </a:lnTo>
                <a:lnTo>
                  <a:pt x="21335" y="174498"/>
                </a:lnTo>
                <a:close/>
              </a:path>
            </a:pathLst>
          </a:custGeom>
          <a:solidFill>
            <a:srgbClr val="670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70669" y="6697980"/>
            <a:ext cx="31750" cy="184150"/>
          </a:xfrm>
          <a:custGeom>
            <a:avLst/>
            <a:gdLst/>
            <a:ahLst/>
            <a:cxnLst/>
            <a:rect l="l" t="t" r="r" b="b"/>
            <a:pathLst>
              <a:path w="31750" h="184150">
                <a:moveTo>
                  <a:pt x="31242" y="173735"/>
                </a:moveTo>
                <a:lnTo>
                  <a:pt x="31242" y="0"/>
                </a:lnTo>
                <a:lnTo>
                  <a:pt x="0" y="9905"/>
                </a:lnTo>
                <a:lnTo>
                  <a:pt x="0" y="183641"/>
                </a:lnTo>
                <a:lnTo>
                  <a:pt x="31242" y="173735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8759" y="6707885"/>
            <a:ext cx="41910" cy="184785"/>
          </a:xfrm>
          <a:custGeom>
            <a:avLst/>
            <a:gdLst/>
            <a:ahLst/>
            <a:cxnLst/>
            <a:rect l="l" t="t" r="r" b="b"/>
            <a:pathLst>
              <a:path w="41909" h="184784">
                <a:moveTo>
                  <a:pt x="41909" y="173735"/>
                </a:moveTo>
                <a:lnTo>
                  <a:pt x="41909" y="0"/>
                </a:lnTo>
                <a:lnTo>
                  <a:pt x="0" y="10667"/>
                </a:lnTo>
                <a:lnTo>
                  <a:pt x="0" y="184403"/>
                </a:lnTo>
                <a:lnTo>
                  <a:pt x="41909" y="173735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0545" y="6707885"/>
            <a:ext cx="62865" cy="184785"/>
          </a:xfrm>
          <a:custGeom>
            <a:avLst/>
            <a:gdLst/>
            <a:ahLst/>
            <a:cxnLst/>
            <a:rect l="l" t="t" r="r" b="b"/>
            <a:pathLst>
              <a:path w="62865" h="184784">
                <a:moveTo>
                  <a:pt x="62483" y="184403"/>
                </a:moveTo>
                <a:lnTo>
                  <a:pt x="62483" y="10667"/>
                </a:lnTo>
                <a:lnTo>
                  <a:pt x="0" y="0"/>
                </a:lnTo>
                <a:lnTo>
                  <a:pt x="0" y="173735"/>
                </a:lnTo>
                <a:lnTo>
                  <a:pt x="62483" y="18440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8635" y="6707885"/>
            <a:ext cx="41910" cy="173990"/>
          </a:xfrm>
          <a:custGeom>
            <a:avLst/>
            <a:gdLst/>
            <a:ahLst/>
            <a:cxnLst/>
            <a:rect l="l" t="t" r="r" b="b"/>
            <a:pathLst>
              <a:path w="41909" h="173990">
                <a:moveTo>
                  <a:pt x="41909" y="173735"/>
                </a:moveTo>
                <a:lnTo>
                  <a:pt x="41909" y="0"/>
                </a:lnTo>
                <a:lnTo>
                  <a:pt x="0" y="0"/>
                </a:lnTo>
                <a:lnTo>
                  <a:pt x="0" y="163829"/>
                </a:lnTo>
                <a:lnTo>
                  <a:pt x="41909" y="17373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46057" y="6697980"/>
            <a:ext cx="52705" cy="173990"/>
          </a:xfrm>
          <a:custGeom>
            <a:avLst/>
            <a:gdLst/>
            <a:ahLst/>
            <a:cxnLst/>
            <a:rect l="l" t="t" r="r" b="b"/>
            <a:pathLst>
              <a:path w="52704" h="173990">
                <a:moveTo>
                  <a:pt x="52577" y="173735"/>
                </a:moveTo>
                <a:lnTo>
                  <a:pt x="52577" y="9905"/>
                </a:lnTo>
                <a:lnTo>
                  <a:pt x="0" y="0"/>
                </a:lnTo>
                <a:lnTo>
                  <a:pt x="0" y="163829"/>
                </a:lnTo>
                <a:lnTo>
                  <a:pt x="52577" y="173735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14816" y="6687311"/>
            <a:ext cx="31750" cy="174625"/>
          </a:xfrm>
          <a:custGeom>
            <a:avLst/>
            <a:gdLst/>
            <a:ahLst/>
            <a:cxnLst/>
            <a:rect l="l" t="t" r="r" b="b"/>
            <a:pathLst>
              <a:path w="31750" h="174625">
                <a:moveTo>
                  <a:pt x="31242" y="174498"/>
                </a:moveTo>
                <a:lnTo>
                  <a:pt x="31242" y="10668"/>
                </a:lnTo>
                <a:lnTo>
                  <a:pt x="0" y="0"/>
                </a:lnTo>
                <a:lnTo>
                  <a:pt x="0" y="163830"/>
                </a:lnTo>
                <a:lnTo>
                  <a:pt x="31242" y="174498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6667500"/>
            <a:ext cx="21590" cy="184150"/>
          </a:xfrm>
          <a:custGeom>
            <a:avLst/>
            <a:gdLst/>
            <a:ahLst/>
            <a:cxnLst/>
            <a:rect l="l" t="t" r="r" b="b"/>
            <a:pathLst>
              <a:path w="21590" h="184150">
                <a:moveTo>
                  <a:pt x="21335" y="183642"/>
                </a:moveTo>
                <a:lnTo>
                  <a:pt x="21335" y="19812"/>
                </a:lnTo>
                <a:lnTo>
                  <a:pt x="0" y="0"/>
                </a:lnTo>
                <a:lnTo>
                  <a:pt x="0" y="163068"/>
                </a:lnTo>
                <a:lnTo>
                  <a:pt x="21335" y="183642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3480" y="6605778"/>
            <a:ext cx="440690" cy="113030"/>
          </a:xfrm>
          <a:custGeom>
            <a:avLst/>
            <a:gdLst/>
            <a:ahLst/>
            <a:cxnLst/>
            <a:rect l="l" t="t" r="r" b="b"/>
            <a:pathLst>
              <a:path w="440690" h="113029">
                <a:moveTo>
                  <a:pt x="440436" y="71627"/>
                </a:moveTo>
                <a:lnTo>
                  <a:pt x="398526" y="41147"/>
                </a:lnTo>
                <a:lnTo>
                  <a:pt x="324612" y="20573"/>
                </a:lnTo>
                <a:lnTo>
                  <a:pt x="272796" y="9905"/>
                </a:lnTo>
                <a:lnTo>
                  <a:pt x="220218" y="0"/>
                </a:lnTo>
                <a:lnTo>
                  <a:pt x="105156" y="0"/>
                </a:lnTo>
                <a:lnTo>
                  <a:pt x="63246" y="9906"/>
                </a:lnTo>
                <a:lnTo>
                  <a:pt x="32004" y="20574"/>
                </a:lnTo>
                <a:lnTo>
                  <a:pt x="10668" y="30480"/>
                </a:lnTo>
                <a:lnTo>
                  <a:pt x="0" y="51054"/>
                </a:lnTo>
                <a:lnTo>
                  <a:pt x="0" y="61722"/>
                </a:lnTo>
                <a:lnTo>
                  <a:pt x="21336" y="81534"/>
                </a:lnTo>
                <a:lnTo>
                  <a:pt x="52578" y="92202"/>
                </a:lnTo>
                <a:lnTo>
                  <a:pt x="105156" y="102107"/>
                </a:lnTo>
                <a:lnTo>
                  <a:pt x="147066" y="102107"/>
                </a:lnTo>
                <a:lnTo>
                  <a:pt x="209550" y="112776"/>
                </a:lnTo>
                <a:lnTo>
                  <a:pt x="335280" y="112776"/>
                </a:lnTo>
                <a:lnTo>
                  <a:pt x="377190" y="102107"/>
                </a:lnTo>
                <a:lnTo>
                  <a:pt x="408432" y="92201"/>
                </a:lnTo>
                <a:lnTo>
                  <a:pt x="429768" y="81533"/>
                </a:lnTo>
                <a:lnTo>
                  <a:pt x="440436" y="7162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3496" y="6820637"/>
            <a:ext cx="440690" cy="71755"/>
          </a:xfrm>
          <a:custGeom>
            <a:avLst/>
            <a:gdLst/>
            <a:ahLst/>
            <a:cxnLst/>
            <a:rect l="l" t="t" r="r" b="b"/>
            <a:pathLst>
              <a:path w="440690" h="71754">
                <a:moveTo>
                  <a:pt x="440438" y="20568"/>
                </a:moveTo>
                <a:lnTo>
                  <a:pt x="429771" y="41136"/>
                </a:lnTo>
                <a:lnTo>
                  <a:pt x="408436" y="51050"/>
                </a:lnTo>
                <a:lnTo>
                  <a:pt x="377192" y="60952"/>
                </a:lnTo>
                <a:lnTo>
                  <a:pt x="335280" y="71619"/>
                </a:lnTo>
                <a:lnTo>
                  <a:pt x="209558" y="71619"/>
                </a:lnTo>
                <a:lnTo>
                  <a:pt x="147070" y="60952"/>
                </a:lnTo>
                <a:lnTo>
                  <a:pt x="105158" y="51050"/>
                </a:lnTo>
                <a:lnTo>
                  <a:pt x="52579" y="41136"/>
                </a:lnTo>
                <a:lnTo>
                  <a:pt x="21334" y="30469"/>
                </a:lnTo>
                <a:lnTo>
                  <a:pt x="0" y="9901"/>
                </a:lnTo>
                <a:lnTo>
                  <a:pt x="0" y="0"/>
                </a:lnTo>
              </a:path>
            </a:pathLst>
          </a:custGeom>
          <a:ln w="10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93496" y="6605754"/>
            <a:ext cx="440690" cy="113030"/>
          </a:xfrm>
          <a:custGeom>
            <a:avLst/>
            <a:gdLst/>
            <a:ahLst/>
            <a:cxnLst/>
            <a:rect l="l" t="t" r="r" b="b"/>
            <a:pathLst>
              <a:path w="440690" h="113029">
                <a:moveTo>
                  <a:pt x="167646" y="0"/>
                </a:moveTo>
                <a:lnTo>
                  <a:pt x="220225" y="0"/>
                </a:lnTo>
                <a:lnTo>
                  <a:pt x="272805" y="9901"/>
                </a:lnTo>
                <a:lnTo>
                  <a:pt x="324613" y="20568"/>
                </a:lnTo>
                <a:lnTo>
                  <a:pt x="366524" y="30482"/>
                </a:lnTo>
                <a:lnTo>
                  <a:pt x="429771" y="61717"/>
                </a:lnTo>
                <a:lnTo>
                  <a:pt x="440438" y="71631"/>
                </a:lnTo>
                <a:lnTo>
                  <a:pt x="429771" y="81533"/>
                </a:lnTo>
                <a:lnTo>
                  <a:pt x="408436" y="92200"/>
                </a:lnTo>
                <a:lnTo>
                  <a:pt x="377192" y="102101"/>
                </a:lnTo>
                <a:lnTo>
                  <a:pt x="335280" y="112781"/>
                </a:lnTo>
                <a:lnTo>
                  <a:pt x="209558" y="112781"/>
                </a:lnTo>
                <a:lnTo>
                  <a:pt x="147070" y="102101"/>
                </a:lnTo>
                <a:lnTo>
                  <a:pt x="105158" y="102101"/>
                </a:lnTo>
                <a:lnTo>
                  <a:pt x="52579" y="92200"/>
                </a:lnTo>
                <a:lnTo>
                  <a:pt x="21347" y="81533"/>
                </a:lnTo>
                <a:lnTo>
                  <a:pt x="0" y="61717"/>
                </a:lnTo>
                <a:lnTo>
                  <a:pt x="0" y="51050"/>
                </a:lnTo>
                <a:lnTo>
                  <a:pt x="10667" y="30482"/>
                </a:lnTo>
                <a:lnTo>
                  <a:pt x="32015" y="20568"/>
                </a:lnTo>
                <a:lnTo>
                  <a:pt x="63246" y="9901"/>
                </a:lnTo>
                <a:lnTo>
                  <a:pt x="105158" y="0"/>
                </a:lnTo>
                <a:lnTo>
                  <a:pt x="167646" y="0"/>
                </a:lnTo>
                <a:close/>
              </a:path>
            </a:pathLst>
          </a:custGeom>
          <a:ln w="10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1104" y="2933700"/>
            <a:ext cx="41910" cy="3948429"/>
          </a:xfrm>
          <a:custGeom>
            <a:avLst/>
            <a:gdLst/>
            <a:ahLst/>
            <a:cxnLst/>
            <a:rect l="l" t="t" r="r" b="b"/>
            <a:pathLst>
              <a:path w="41909" h="3948429">
                <a:moveTo>
                  <a:pt x="41910" y="3938016"/>
                </a:moveTo>
                <a:lnTo>
                  <a:pt x="41910" y="10667"/>
                </a:lnTo>
                <a:lnTo>
                  <a:pt x="0" y="0"/>
                </a:lnTo>
                <a:lnTo>
                  <a:pt x="0" y="3947921"/>
                </a:lnTo>
                <a:lnTo>
                  <a:pt x="41910" y="3938016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18526" y="2923794"/>
            <a:ext cx="52705" cy="3968750"/>
          </a:xfrm>
          <a:custGeom>
            <a:avLst/>
            <a:gdLst/>
            <a:ahLst/>
            <a:cxnLst/>
            <a:rect l="l" t="t" r="r" b="b"/>
            <a:pathLst>
              <a:path w="52704" h="3968750">
                <a:moveTo>
                  <a:pt x="52577" y="3957828"/>
                </a:moveTo>
                <a:lnTo>
                  <a:pt x="52577" y="9905"/>
                </a:lnTo>
                <a:lnTo>
                  <a:pt x="0" y="0"/>
                </a:lnTo>
                <a:lnTo>
                  <a:pt x="0" y="3968495"/>
                </a:lnTo>
                <a:lnTo>
                  <a:pt x="52577" y="395782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0885" y="2923794"/>
            <a:ext cx="52705" cy="3968750"/>
          </a:xfrm>
          <a:custGeom>
            <a:avLst/>
            <a:gdLst/>
            <a:ahLst/>
            <a:cxnLst/>
            <a:rect l="l" t="t" r="r" b="b"/>
            <a:pathLst>
              <a:path w="52704" h="3968750">
                <a:moveTo>
                  <a:pt x="52577" y="3968496"/>
                </a:moveTo>
                <a:lnTo>
                  <a:pt x="52577" y="0"/>
                </a:lnTo>
                <a:lnTo>
                  <a:pt x="0" y="9906"/>
                </a:lnTo>
                <a:lnTo>
                  <a:pt x="0" y="3957828"/>
                </a:lnTo>
                <a:lnTo>
                  <a:pt x="52577" y="39684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98307" y="2933700"/>
            <a:ext cx="52705" cy="3948429"/>
          </a:xfrm>
          <a:custGeom>
            <a:avLst/>
            <a:gdLst/>
            <a:ahLst/>
            <a:cxnLst/>
            <a:rect l="l" t="t" r="r" b="b"/>
            <a:pathLst>
              <a:path w="52704" h="3948429">
                <a:moveTo>
                  <a:pt x="52577" y="3947922"/>
                </a:moveTo>
                <a:lnTo>
                  <a:pt x="52577" y="0"/>
                </a:lnTo>
                <a:lnTo>
                  <a:pt x="0" y="0"/>
                </a:lnTo>
                <a:lnTo>
                  <a:pt x="0" y="3938016"/>
                </a:lnTo>
                <a:lnTo>
                  <a:pt x="52577" y="39479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7066" y="2933700"/>
            <a:ext cx="31750" cy="3938270"/>
          </a:xfrm>
          <a:custGeom>
            <a:avLst/>
            <a:gdLst/>
            <a:ahLst/>
            <a:cxnLst/>
            <a:rect l="l" t="t" r="r" b="b"/>
            <a:pathLst>
              <a:path w="31750" h="3938270">
                <a:moveTo>
                  <a:pt x="31242" y="3938016"/>
                </a:moveTo>
                <a:lnTo>
                  <a:pt x="31242" y="0"/>
                </a:lnTo>
                <a:lnTo>
                  <a:pt x="0" y="10667"/>
                </a:lnTo>
                <a:lnTo>
                  <a:pt x="0" y="3928110"/>
                </a:lnTo>
                <a:lnTo>
                  <a:pt x="31242" y="393801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5823" y="2944367"/>
            <a:ext cx="31750" cy="3917950"/>
          </a:xfrm>
          <a:custGeom>
            <a:avLst/>
            <a:gdLst/>
            <a:ahLst/>
            <a:cxnLst/>
            <a:rect l="l" t="t" r="r" b="b"/>
            <a:pathLst>
              <a:path w="31750" h="3917950">
                <a:moveTo>
                  <a:pt x="31242" y="3917441"/>
                </a:moveTo>
                <a:lnTo>
                  <a:pt x="31242" y="0"/>
                </a:lnTo>
                <a:lnTo>
                  <a:pt x="0" y="9905"/>
                </a:lnTo>
                <a:lnTo>
                  <a:pt x="0" y="3906774"/>
                </a:lnTo>
                <a:lnTo>
                  <a:pt x="31242" y="3917441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5166" y="6830538"/>
            <a:ext cx="429895" cy="62230"/>
          </a:xfrm>
          <a:custGeom>
            <a:avLst/>
            <a:gdLst/>
            <a:ahLst/>
            <a:cxnLst/>
            <a:rect l="l" t="t" r="r" b="b"/>
            <a:pathLst>
              <a:path w="429895" h="62229">
                <a:moveTo>
                  <a:pt x="429771" y="0"/>
                </a:moveTo>
                <a:lnTo>
                  <a:pt x="429771" y="10666"/>
                </a:lnTo>
                <a:lnTo>
                  <a:pt x="408436" y="31247"/>
                </a:lnTo>
                <a:lnTo>
                  <a:pt x="387859" y="41149"/>
                </a:lnTo>
                <a:lnTo>
                  <a:pt x="345948" y="51050"/>
                </a:lnTo>
                <a:lnTo>
                  <a:pt x="293368" y="61717"/>
                </a:lnTo>
                <a:lnTo>
                  <a:pt x="178314" y="61717"/>
                </a:lnTo>
                <a:lnTo>
                  <a:pt x="125735" y="51050"/>
                </a:lnTo>
                <a:lnTo>
                  <a:pt x="73155" y="41149"/>
                </a:lnTo>
                <a:lnTo>
                  <a:pt x="41911" y="31247"/>
                </a:lnTo>
                <a:lnTo>
                  <a:pt x="10667" y="20568"/>
                </a:ln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25166" y="2923791"/>
            <a:ext cx="429895" cy="51435"/>
          </a:xfrm>
          <a:custGeom>
            <a:avLst/>
            <a:gdLst/>
            <a:ahLst/>
            <a:cxnLst/>
            <a:rect l="l" t="t" r="r" b="b"/>
            <a:pathLst>
              <a:path w="429895" h="51435">
                <a:moveTo>
                  <a:pt x="429771" y="51050"/>
                </a:moveTo>
                <a:lnTo>
                  <a:pt x="429771" y="41149"/>
                </a:lnTo>
                <a:lnTo>
                  <a:pt x="408436" y="30482"/>
                </a:lnTo>
                <a:lnTo>
                  <a:pt x="387859" y="20568"/>
                </a:lnTo>
                <a:lnTo>
                  <a:pt x="345948" y="9901"/>
                </a:lnTo>
                <a:lnTo>
                  <a:pt x="293368" y="0"/>
                </a:lnTo>
                <a:lnTo>
                  <a:pt x="178314" y="0"/>
                </a:lnTo>
                <a:lnTo>
                  <a:pt x="125735" y="9901"/>
                </a:lnTo>
                <a:lnTo>
                  <a:pt x="73155" y="9901"/>
                </a:lnTo>
                <a:lnTo>
                  <a:pt x="41911" y="20568"/>
                </a:lnTo>
                <a:lnTo>
                  <a:pt x="10667" y="30482"/>
                </a:lnTo>
                <a:lnTo>
                  <a:pt x="0" y="51050"/>
                </a:lnTo>
              </a:path>
            </a:pathLst>
          </a:custGeom>
          <a:ln w="10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6164" y="6769607"/>
            <a:ext cx="429895" cy="123189"/>
          </a:xfrm>
          <a:custGeom>
            <a:avLst/>
            <a:gdLst/>
            <a:ahLst/>
            <a:cxnLst/>
            <a:rect l="l" t="t" r="r" b="b"/>
            <a:pathLst>
              <a:path w="429895" h="123190">
                <a:moveTo>
                  <a:pt x="429768" y="60959"/>
                </a:moveTo>
                <a:lnTo>
                  <a:pt x="397764" y="30479"/>
                </a:lnTo>
                <a:lnTo>
                  <a:pt x="324612" y="9905"/>
                </a:lnTo>
                <a:lnTo>
                  <a:pt x="282702" y="0"/>
                </a:lnTo>
                <a:lnTo>
                  <a:pt x="167640" y="0"/>
                </a:lnTo>
                <a:lnTo>
                  <a:pt x="115062" y="9906"/>
                </a:lnTo>
                <a:lnTo>
                  <a:pt x="73152" y="20574"/>
                </a:lnTo>
                <a:lnTo>
                  <a:pt x="31242" y="30480"/>
                </a:lnTo>
                <a:lnTo>
                  <a:pt x="10668" y="51054"/>
                </a:lnTo>
                <a:lnTo>
                  <a:pt x="0" y="60960"/>
                </a:lnTo>
                <a:lnTo>
                  <a:pt x="0" y="81534"/>
                </a:lnTo>
                <a:lnTo>
                  <a:pt x="20574" y="92202"/>
                </a:lnTo>
                <a:lnTo>
                  <a:pt x="52578" y="102107"/>
                </a:lnTo>
                <a:lnTo>
                  <a:pt x="94488" y="112014"/>
                </a:lnTo>
                <a:lnTo>
                  <a:pt x="146304" y="122682"/>
                </a:lnTo>
                <a:lnTo>
                  <a:pt x="272034" y="122682"/>
                </a:lnTo>
                <a:lnTo>
                  <a:pt x="313944" y="112014"/>
                </a:lnTo>
                <a:lnTo>
                  <a:pt x="366522" y="102107"/>
                </a:lnTo>
                <a:lnTo>
                  <a:pt x="397764" y="92201"/>
                </a:lnTo>
                <a:lnTo>
                  <a:pt x="419100" y="71627"/>
                </a:lnTo>
                <a:lnTo>
                  <a:pt x="429768" y="60959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6181" y="6769573"/>
            <a:ext cx="429895" cy="123189"/>
          </a:xfrm>
          <a:custGeom>
            <a:avLst/>
            <a:gdLst/>
            <a:ahLst/>
            <a:cxnLst/>
            <a:rect l="l" t="t" r="r" b="b"/>
            <a:pathLst>
              <a:path w="429895" h="123190">
                <a:moveTo>
                  <a:pt x="230122" y="0"/>
                </a:moveTo>
                <a:lnTo>
                  <a:pt x="282701" y="0"/>
                </a:lnTo>
                <a:lnTo>
                  <a:pt x="324613" y="9901"/>
                </a:lnTo>
                <a:lnTo>
                  <a:pt x="366524" y="20568"/>
                </a:lnTo>
                <a:lnTo>
                  <a:pt x="419103" y="40383"/>
                </a:lnTo>
                <a:lnTo>
                  <a:pt x="429771" y="60964"/>
                </a:lnTo>
                <a:lnTo>
                  <a:pt x="419103" y="71631"/>
                </a:lnTo>
                <a:lnTo>
                  <a:pt x="397768" y="92200"/>
                </a:lnTo>
                <a:lnTo>
                  <a:pt x="366524" y="102101"/>
                </a:lnTo>
                <a:lnTo>
                  <a:pt x="313945" y="112015"/>
                </a:lnTo>
                <a:lnTo>
                  <a:pt x="272033" y="122682"/>
                </a:lnTo>
                <a:lnTo>
                  <a:pt x="146298" y="122682"/>
                </a:lnTo>
                <a:lnTo>
                  <a:pt x="94490" y="112015"/>
                </a:lnTo>
                <a:lnTo>
                  <a:pt x="52579" y="102101"/>
                </a:lnTo>
                <a:lnTo>
                  <a:pt x="20576" y="92200"/>
                </a:lnTo>
                <a:lnTo>
                  <a:pt x="0" y="81533"/>
                </a:lnTo>
                <a:lnTo>
                  <a:pt x="0" y="60964"/>
                </a:lnTo>
                <a:lnTo>
                  <a:pt x="10667" y="51050"/>
                </a:lnTo>
                <a:lnTo>
                  <a:pt x="31244" y="30482"/>
                </a:lnTo>
                <a:lnTo>
                  <a:pt x="73155" y="20568"/>
                </a:lnTo>
                <a:lnTo>
                  <a:pt x="115054" y="9901"/>
                </a:lnTo>
                <a:lnTo>
                  <a:pt x="167633" y="0"/>
                </a:lnTo>
                <a:lnTo>
                  <a:pt x="230122" y="0"/>
                </a:lnTo>
                <a:close/>
              </a:path>
            </a:pathLst>
          </a:custGeom>
          <a:ln w="102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71465" y="1668779"/>
            <a:ext cx="5187315" cy="598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19480" algn="ctr">
              <a:lnSpc>
                <a:spcPct val="100000"/>
              </a:lnSpc>
              <a:spcBef>
                <a:spcPts val="1540"/>
              </a:spcBef>
            </a:pPr>
            <a:r>
              <a:rPr sz="2300" b="1" spc="70" dirty="0">
                <a:latin typeface="Calibri"/>
                <a:cs typeface="Calibri"/>
              </a:rPr>
              <a:t>23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300">
              <a:latin typeface="Times New Roman"/>
              <a:cs typeface="Times New Roman"/>
            </a:endParaRPr>
          </a:p>
          <a:p>
            <a:pPr marR="137160" algn="ctr">
              <a:lnSpc>
                <a:spcPct val="100000"/>
              </a:lnSpc>
              <a:tabLst>
                <a:tab pos="1068070" algn="l"/>
                <a:tab pos="3225800" algn="l"/>
              </a:tabLst>
            </a:pPr>
            <a:r>
              <a:rPr sz="2300" b="1" spc="20" dirty="0">
                <a:latin typeface="Calibri"/>
                <a:cs typeface="Calibri"/>
              </a:rPr>
              <a:t>0	0	</a:t>
            </a:r>
            <a:r>
              <a:rPr sz="3450" b="1" spc="30" baseline="32608" dirty="0">
                <a:latin typeface="Calibri"/>
                <a:cs typeface="Calibri"/>
              </a:rPr>
              <a:t>1</a:t>
            </a:r>
            <a:endParaRPr sz="3450" baseline="32608">
              <a:latin typeface="Calibri"/>
              <a:cs typeface="Calibri"/>
            </a:endParaRPr>
          </a:p>
          <a:p>
            <a:pPr marR="121285" algn="ctr">
              <a:lnSpc>
                <a:spcPct val="100000"/>
              </a:lnSpc>
              <a:spcBef>
                <a:spcPts val="2845"/>
              </a:spcBef>
              <a:tabLst>
                <a:tab pos="1162685" algn="l"/>
                <a:tab pos="2314575" algn="l"/>
                <a:tab pos="3477260" algn="l"/>
              </a:tabLst>
            </a:pPr>
            <a:r>
              <a:rPr sz="1250" b="1" spc="20" dirty="0">
                <a:latin typeface="Calibri"/>
                <a:cs typeface="Calibri"/>
              </a:rPr>
              <a:t>1	2	3	4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71465" y="1668779"/>
            <a:ext cx="5187315" cy="5989320"/>
          </a:xfrm>
          <a:custGeom>
            <a:avLst/>
            <a:gdLst/>
            <a:ahLst/>
            <a:cxnLst/>
            <a:rect l="l" t="t" r="r" b="b"/>
            <a:pathLst>
              <a:path w="5187315" h="5989320">
                <a:moveTo>
                  <a:pt x="0" y="0"/>
                </a:moveTo>
                <a:lnTo>
                  <a:pt x="0" y="5989320"/>
                </a:lnTo>
                <a:lnTo>
                  <a:pt x="5186934" y="5989320"/>
                </a:lnTo>
                <a:lnTo>
                  <a:pt x="518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512" y="4990338"/>
            <a:ext cx="4208780" cy="1737360"/>
          </a:xfrm>
          <a:custGeom>
            <a:avLst/>
            <a:gdLst/>
            <a:ahLst/>
            <a:cxnLst/>
            <a:rect l="l" t="t" r="r" b="b"/>
            <a:pathLst>
              <a:path w="4208780" h="1737359">
                <a:moveTo>
                  <a:pt x="4208526" y="1734311"/>
                </a:moveTo>
                <a:lnTo>
                  <a:pt x="4208526" y="2285"/>
                </a:lnTo>
                <a:lnTo>
                  <a:pt x="4206240" y="0"/>
                </a:lnTo>
                <a:lnTo>
                  <a:pt x="3047" y="0"/>
                </a:lnTo>
                <a:lnTo>
                  <a:pt x="0" y="2286"/>
                </a:lnTo>
                <a:lnTo>
                  <a:pt x="0" y="1734312"/>
                </a:lnTo>
                <a:lnTo>
                  <a:pt x="3048" y="1737360"/>
                </a:lnTo>
                <a:lnTo>
                  <a:pt x="5334" y="1737360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4198620" y="10667"/>
                </a:lnTo>
                <a:lnTo>
                  <a:pt x="4198620" y="5333"/>
                </a:lnTo>
                <a:lnTo>
                  <a:pt x="4203954" y="10667"/>
                </a:lnTo>
                <a:lnTo>
                  <a:pt x="4203954" y="1737359"/>
                </a:lnTo>
                <a:lnTo>
                  <a:pt x="4206240" y="1737359"/>
                </a:lnTo>
                <a:lnTo>
                  <a:pt x="4208526" y="1734311"/>
                </a:lnTo>
                <a:close/>
              </a:path>
              <a:path w="4208780" h="173735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4208780" h="1737359">
                <a:moveTo>
                  <a:pt x="10667" y="1726692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1726692"/>
                </a:lnTo>
                <a:lnTo>
                  <a:pt x="10667" y="1726692"/>
                </a:lnTo>
                <a:close/>
              </a:path>
              <a:path w="4208780" h="1737359">
                <a:moveTo>
                  <a:pt x="4203954" y="1726691"/>
                </a:moveTo>
                <a:lnTo>
                  <a:pt x="5334" y="1726692"/>
                </a:lnTo>
                <a:lnTo>
                  <a:pt x="10668" y="1732026"/>
                </a:lnTo>
                <a:lnTo>
                  <a:pt x="10667" y="1737360"/>
                </a:lnTo>
                <a:lnTo>
                  <a:pt x="4198620" y="1737359"/>
                </a:lnTo>
                <a:lnTo>
                  <a:pt x="4198620" y="1732026"/>
                </a:lnTo>
                <a:lnTo>
                  <a:pt x="4203954" y="1726691"/>
                </a:lnTo>
                <a:close/>
              </a:path>
              <a:path w="4208780" h="1737359">
                <a:moveTo>
                  <a:pt x="10667" y="1737360"/>
                </a:moveTo>
                <a:lnTo>
                  <a:pt x="10668" y="1732026"/>
                </a:lnTo>
                <a:lnTo>
                  <a:pt x="5334" y="1726692"/>
                </a:lnTo>
                <a:lnTo>
                  <a:pt x="5334" y="1737360"/>
                </a:lnTo>
                <a:lnTo>
                  <a:pt x="10667" y="1737360"/>
                </a:lnTo>
                <a:close/>
              </a:path>
              <a:path w="4208780" h="1737359">
                <a:moveTo>
                  <a:pt x="4203954" y="10667"/>
                </a:moveTo>
                <a:lnTo>
                  <a:pt x="4198620" y="5333"/>
                </a:lnTo>
                <a:lnTo>
                  <a:pt x="4198620" y="10667"/>
                </a:lnTo>
                <a:lnTo>
                  <a:pt x="4203954" y="10667"/>
                </a:lnTo>
                <a:close/>
              </a:path>
              <a:path w="4208780" h="1737359">
                <a:moveTo>
                  <a:pt x="4203954" y="1726691"/>
                </a:moveTo>
                <a:lnTo>
                  <a:pt x="4203954" y="10667"/>
                </a:lnTo>
                <a:lnTo>
                  <a:pt x="4198620" y="10667"/>
                </a:lnTo>
                <a:lnTo>
                  <a:pt x="4198620" y="1726691"/>
                </a:lnTo>
                <a:lnTo>
                  <a:pt x="4203954" y="1726691"/>
                </a:lnTo>
                <a:close/>
              </a:path>
              <a:path w="4208780" h="1737359">
                <a:moveTo>
                  <a:pt x="4203954" y="1737359"/>
                </a:moveTo>
                <a:lnTo>
                  <a:pt x="4203954" y="1726691"/>
                </a:lnTo>
                <a:lnTo>
                  <a:pt x="4198620" y="1732026"/>
                </a:lnTo>
                <a:lnTo>
                  <a:pt x="4198620" y="1737359"/>
                </a:lnTo>
                <a:lnTo>
                  <a:pt x="4203954" y="17373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0804" y="1008608"/>
            <a:ext cx="8568055" cy="565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Complete </a:t>
            </a:r>
            <a:r>
              <a:rPr sz="4400" spc="-5" dirty="0">
                <a:latin typeface="Calibri"/>
                <a:cs typeface="Calibri"/>
              </a:rPr>
              <a:t>Binary </a:t>
            </a:r>
            <a:r>
              <a:rPr sz="4400" spc="-85" dirty="0">
                <a:latin typeface="Calibri"/>
                <a:cs typeface="Calibri"/>
              </a:rPr>
              <a:t>Tree </a:t>
            </a:r>
            <a:r>
              <a:rPr sz="4400" spc="-5" dirty="0">
                <a:latin typeface="Calibri"/>
                <a:cs typeface="Calibri"/>
              </a:rPr>
              <a:t>of N </a:t>
            </a:r>
            <a:r>
              <a:rPr sz="4400" spc="-15" dirty="0">
                <a:latin typeface="Calibri"/>
                <a:cs typeface="Calibri"/>
              </a:rPr>
              <a:t>Items</a:t>
            </a:r>
            <a:r>
              <a:rPr sz="4400" spc="8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is...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  <a:buAutoNum type="arabicPeriod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O(N)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O(sqrt(N))</a:t>
            </a:r>
            <a:endParaRPr sz="3500">
              <a:latin typeface="Calibri"/>
              <a:cs typeface="Calibri"/>
            </a:endParaRPr>
          </a:p>
          <a:p>
            <a:pPr marL="12700" marR="6471285">
              <a:lnSpc>
                <a:spcPct val="120600"/>
              </a:lnSpc>
              <a:spcBef>
                <a:spcPts val="5"/>
              </a:spcBef>
              <a:buAutoNum type="arabicPeriod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O(log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N)  </a:t>
            </a:r>
            <a:r>
              <a:rPr sz="3500" spc="5" dirty="0">
                <a:latin typeface="Calibri"/>
                <a:cs typeface="Calibri"/>
              </a:rPr>
              <a:t>4.	O(1)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250">
              <a:latin typeface="Times New Roman"/>
              <a:cs typeface="Times New Roman"/>
            </a:endParaRPr>
          </a:p>
          <a:p>
            <a:pPr marL="182245" algn="just">
              <a:lnSpc>
                <a:spcPts val="3120"/>
              </a:lnSpc>
            </a:pPr>
            <a:r>
              <a:rPr sz="2600" spc="5" dirty="0">
                <a:latin typeface="Calibri"/>
                <a:cs typeface="Calibri"/>
              </a:rPr>
              <a:t>Memorize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answer!</a:t>
            </a:r>
            <a:endParaRPr sz="2600">
              <a:latin typeface="Calibri"/>
              <a:cs typeface="Calibri"/>
            </a:endParaRPr>
          </a:p>
          <a:p>
            <a:pPr marL="182245" marR="4597400" algn="just">
              <a:lnSpc>
                <a:spcPts val="3170"/>
              </a:lnSpc>
              <a:spcBef>
                <a:spcPts val="110"/>
              </a:spcBef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need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30" dirty="0">
                <a:latin typeface="Calibri"/>
                <a:cs typeface="Calibri"/>
              </a:rPr>
              <a:t>for </a:t>
            </a:r>
            <a:r>
              <a:rPr sz="2650" i="1" spc="-10" dirty="0">
                <a:latin typeface="Calibri"/>
                <a:cs typeface="Calibri"/>
              </a:rPr>
              <a:t>nearly  </a:t>
            </a:r>
            <a:r>
              <a:rPr sz="2600" i="1" spc="5" dirty="0">
                <a:latin typeface="Calibri"/>
                <a:cs typeface="Calibri"/>
              </a:rPr>
              <a:t>all </a:t>
            </a:r>
            <a:r>
              <a:rPr sz="2600" spc="10" dirty="0">
                <a:latin typeface="Calibri"/>
                <a:cs typeface="Calibri"/>
              </a:rPr>
              <a:t>time </a:t>
            </a:r>
            <a:r>
              <a:rPr sz="2600" spc="5" dirty="0">
                <a:latin typeface="Calibri"/>
                <a:cs typeface="Calibri"/>
              </a:rPr>
              <a:t>complexity </a:t>
            </a:r>
            <a:r>
              <a:rPr sz="2600" spc="10" dirty="0">
                <a:latin typeface="Calibri"/>
                <a:cs typeface="Calibri"/>
              </a:rPr>
              <a:t>analysis  of </a:t>
            </a:r>
            <a:r>
              <a:rPr sz="2600" spc="15" dirty="0">
                <a:latin typeface="Calibri"/>
                <a:cs typeface="Calibri"/>
              </a:rPr>
              <a:t>binary heap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0">
              <a:lnSpc>
                <a:spcPct val="100000"/>
              </a:lnSpc>
            </a:pPr>
            <a:r>
              <a:rPr spc="-15" dirty="0"/>
              <a:t>Storing </a:t>
            </a:r>
            <a:r>
              <a:rPr spc="-5" dirty="0"/>
              <a:t>a </a:t>
            </a:r>
            <a:r>
              <a:rPr spc="-15" dirty="0"/>
              <a:t>Complete </a:t>
            </a:r>
            <a:r>
              <a:rPr dirty="0"/>
              <a:t>Binary</a:t>
            </a:r>
            <a:r>
              <a:rPr spc="-20" dirty="0"/>
              <a:t> </a:t>
            </a:r>
            <a:r>
              <a:rPr spc="-10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700976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b="1" u="heavy" spc="10" dirty="0">
                <a:latin typeface="Calibri"/>
                <a:cs typeface="Calibri"/>
              </a:rPr>
              <a:t>1‐based </a:t>
            </a:r>
            <a:r>
              <a:rPr sz="3050" spc="10" dirty="0">
                <a:latin typeface="Calibri"/>
                <a:cs typeface="Calibri"/>
              </a:rPr>
              <a:t>compact </a:t>
            </a:r>
            <a:r>
              <a:rPr sz="3050" spc="-10" dirty="0">
                <a:latin typeface="Calibri"/>
                <a:cs typeface="Calibri"/>
              </a:rPr>
              <a:t>array: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A[1..size(A)]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3754120"/>
            <a:ext cx="361442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Navigation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2115" y="4282694"/>
            <a:ext cx="139128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except for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5242" y="4282694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= 1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(root)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5009" y="4685029"/>
            <a:ext cx="437832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2*i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left </a:t>
            </a:r>
            <a:r>
              <a:rPr sz="2200" spc="-5" dirty="0">
                <a:latin typeface="Calibri"/>
                <a:cs typeface="Calibri"/>
              </a:rPr>
              <a:t>child </a:t>
            </a:r>
            <a:r>
              <a:rPr sz="2200" dirty="0">
                <a:latin typeface="Calibri"/>
                <a:cs typeface="Calibri"/>
              </a:rPr>
              <a:t>when: </a:t>
            </a:r>
            <a:r>
              <a:rPr sz="2200" spc="-5" dirty="0">
                <a:latin typeface="Courier New"/>
                <a:cs typeface="Courier New"/>
              </a:rPr>
              <a:t>left(i)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5199" y="4685029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566" y="4282694"/>
            <a:ext cx="4257675" cy="114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ourier New"/>
                <a:cs typeface="Courier New"/>
              </a:rPr>
              <a:t>parent(i)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floor(i/2),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763" y="4617973"/>
            <a:ext cx="15347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left(i)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 </a:t>
            </a: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7385" y="5087366"/>
            <a:ext cx="50311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2*i+1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right child </a:t>
            </a:r>
            <a:r>
              <a:rPr sz="2200" dirty="0">
                <a:latin typeface="Calibri"/>
                <a:cs typeface="Calibri"/>
              </a:rPr>
              <a:t>when: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0620" y="508736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&gt;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82852" y="2509139"/>
          <a:ext cx="7841735" cy="816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3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NIL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90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19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36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17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25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‐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‐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286242" y="1800097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1023" y="3514344"/>
            <a:ext cx="152781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heapsize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≤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2260" y="3514344"/>
            <a:ext cx="107632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size(A)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30618" y="2777489"/>
            <a:ext cx="299085" cy="715010"/>
          </a:xfrm>
          <a:custGeom>
            <a:avLst/>
            <a:gdLst/>
            <a:ahLst/>
            <a:cxnLst/>
            <a:rect l="l" t="t" r="r" b="b"/>
            <a:pathLst>
              <a:path w="299084" h="715010">
                <a:moveTo>
                  <a:pt x="102108" y="70866"/>
                </a:moveTo>
                <a:lnTo>
                  <a:pt x="102108" y="67818"/>
                </a:lnTo>
                <a:lnTo>
                  <a:pt x="99822" y="66294"/>
                </a:lnTo>
                <a:lnTo>
                  <a:pt x="16764" y="0"/>
                </a:lnTo>
                <a:lnTo>
                  <a:pt x="0" y="105156"/>
                </a:lnTo>
                <a:lnTo>
                  <a:pt x="0" y="107442"/>
                </a:lnTo>
                <a:lnTo>
                  <a:pt x="1524" y="110490"/>
                </a:lnTo>
                <a:lnTo>
                  <a:pt x="4572" y="110490"/>
                </a:lnTo>
                <a:lnTo>
                  <a:pt x="7620" y="111252"/>
                </a:lnTo>
                <a:lnTo>
                  <a:pt x="9906" y="108966"/>
                </a:lnTo>
                <a:lnTo>
                  <a:pt x="10668" y="106680"/>
                </a:lnTo>
                <a:lnTo>
                  <a:pt x="16002" y="73075"/>
                </a:lnTo>
                <a:lnTo>
                  <a:pt x="16002" y="11430"/>
                </a:lnTo>
                <a:lnTo>
                  <a:pt x="25146" y="7620"/>
                </a:lnTo>
                <a:lnTo>
                  <a:pt x="32096" y="25490"/>
                </a:lnTo>
                <a:lnTo>
                  <a:pt x="92964" y="74676"/>
                </a:lnTo>
                <a:lnTo>
                  <a:pt x="95250" y="76200"/>
                </a:lnTo>
                <a:lnTo>
                  <a:pt x="99060" y="75438"/>
                </a:lnTo>
                <a:lnTo>
                  <a:pt x="102108" y="70866"/>
                </a:lnTo>
                <a:close/>
              </a:path>
              <a:path w="299084" h="715010">
                <a:moveTo>
                  <a:pt x="32096" y="25490"/>
                </a:moveTo>
                <a:lnTo>
                  <a:pt x="25146" y="7620"/>
                </a:lnTo>
                <a:lnTo>
                  <a:pt x="16002" y="11430"/>
                </a:lnTo>
                <a:lnTo>
                  <a:pt x="17526" y="15359"/>
                </a:lnTo>
                <a:lnTo>
                  <a:pt x="17526" y="13716"/>
                </a:lnTo>
                <a:lnTo>
                  <a:pt x="25908" y="10668"/>
                </a:lnTo>
                <a:lnTo>
                  <a:pt x="25908" y="20489"/>
                </a:lnTo>
                <a:lnTo>
                  <a:pt x="32096" y="25490"/>
                </a:lnTo>
                <a:close/>
              </a:path>
              <a:path w="299084" h="715010">
                <a:moveTo>
                  <a:pt x="22945" y="29331"/>
                </a:moveTo>
                <a:lnTo>
                  <a:pt x="16002" y="11430"/>
                </a:lnTo>
                <a:lnTo>
                  <a:pt x="16002" y="73075"/>
                </a:lnTo>
                <a:lnTo>
                  <a:pt x="22945" y="29331"/>
                </a:lnTo>
                <a:close/>
              </a:path>
              <a:path w="299084" h="715010">
                <a:moveTo>
                  <a:pt x="25908" y="10668"/>
                </a:moveTo>
                <a:lnTo>
                  <a:pt x="17526" y="13716"/>
                </a:lnTo>
                <a:lnTo>
                  <a:pt x="24526" y="19372"/>
                </a:lnTo>
                <a:lnTo>
                  <a:pt x="25908" y="10668"/>
                </a:lnTo>
                <a:close/>
              </a:path>
              <a:path w="299084" h="715010">
                <a:moveTo>
                  <a:pt x="24526" y="19372"/>
                </a:moveTo>
                <a:lnTo>
                  <a:pt x="17526" y="13716"/>
                </a:lnTo>
                <a:lnTo>
                  <a:pt x="17526" y="15359"/>
                </a:lnTo>
                <a:lnTo>
                  <a:pt x="22945" y="29331"/>
                </a:lnTo>
                <a:lnTo>
                  <a:pt x="24526" y="19372"/>
                </a:lnTo>
                <a:close/>
              </a:path>
              <a:path w="299084" h="715010">
                <a:moveTo>
                  <a:pt x="298704" y="710946"/>
                </a:moveTo>
                <a:lnTo>
                  <a:pt x="32096" y="25490"/>
                </a:lnTo>
                <a:lnTo>
                  <a:pt x="24526" y="19372"/>
                </a:lnTo>
                <a:lnTo>
                  <a:pt x="22945" y="29331"/>
                </a:lnTo>
                <a:lnTo>
                  <a:pt x="288798" y="714756"/>
                </a:lnTo>
                <a:lnTo>
                  <a:pt x="298704" y="710946"/>
                </a:lnTo>
                <a:close/>
              </a:path>
              <a:path w="299084" h="715010">
                <a:moveTo>
                  <a:pt x="25908" y="20489"/>
                </a:moveTo>
                <a:lnTo>
                  <a:pt x="25908" y="10668"/>
                </a:lnTo>
                <a:lnTo>
                  <a:pt x="24526" y="19372"/>
                </a:lnTo>
                <a:lnTo>
                  <a:pt x="25908" y="204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3083" y="2219705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4">
                <a:moveTo>
                  <a:pt x="38100" y="297180"/>
                </a:moveTo>
                <a:lnTo>
                  <a:pt x="36575" y="294132"/>
                </a:lnTo>
                <a:lnTo>
                  <a:pt x="30479" y="292608"/>
                </a:lnTo>
                <a:lnTo>
                  <a:pt x="27432" y="294132"/>
                </a:lnTo>
                <a:lnTo>
                  <a:pt x="26670" y="297180"/>
                </a:lnTo>
                <a:lnTo>
                  <a:pt x="0" y="399288"/>
                </a:lnTo>
                <a:lnTo>
                  <a:pt x="3810" y="398300"/>
                </a:lnTo>
                <a:lnTo>
                  <a:pt x="3810" y="388620"/>
                </a:lnTo>
                <a:lnTo>
                  <a:pt x="16941" y="375488"/>
                </a:lnTo>
                <a:lnTo>
                  <a:pt x="37338" y="299466"/>
                </a:lnTo>
                <a:lnTo>
                  <a:pt x="38100" y="297180"/>
                </a:lnTo>
                <a:close/>
              </a:path>
              <a:path w="400050" h="399414">
                <a:moveTo>
                  <a:pt x="16941" y="375488"/>
                </a:moveTo>
                <a:lnTo>
                  <a:pt x="3810" y="388620"/>
                </a:lnTo>
                <a:lnTo>
                  <a:pt x="6096" y="390906"/>
                </a:lnTo>
                <a:lnTo>
                  <a:pt x="6096" y="387096"/>
                </a:lnTo>
                <a:lnTo>
                  <a:pt x="14407" y="384933"/>
                </a:lnTo>
                <a:lnTo>
                  <a:pt x="16941" y="375488"/>
                </a:lnTo>
                <a:close/>
              </a:path>
              <a:path w="400050" h="399414">
                <a:moveTo>
                  <a:pt x="106679" y="368808"/>
                </a:moveTo>
                <a:lnTo>
                  <a:pt x="106679" y="366522"/>
                </a:lnTo>
                <a:lnTo>
                  <a:pt x="105918" y="363474"/>
                </a:lnTo>
                <a:lnTo>
                  <a:pt x="102870" y="361950"/>
                </a:lnTo>
                <a:lnTo>
                  <a:pt x="99822" y="362712"/>
                </a:lnTo>
                <a:lnTo>
                  <a:pt x="25627" y="382014"/>
                </a:lnTo>
                <a:lnTo>
                  <a:pt x="11430" y="396240"/>
                </a:lnTo>
                <a:lnTo>
                  <a:pt x="3810" y="388620"/>
                </a:lnTo>
                <a:lnTo>
                  <a:pt x="3810" y="398300"/>
                </a:lnTo>
                <a:lnTo>
                  <a:pt x="102870" y="372618"/>
                </a:lnTo>
                <a:lnTo>
                  <a:pt x="105156" y="371856"/>
                </a:lnTo>
                <a:lnTo>
                  <a:pt x="106679" y="368808"/>
                </a:lnTo>
                <a:close/>
              </a:path>
              <a:path w="400050" h="399414">
                <a:moveTo>
                  <a:pt x="14407" y="384933"/>
                </a:moveTo>
                <a:lnTo>
                  <a:pt x="6096" y="387096"/>
                </a:lnTo>
                <a:lnTo>
                  <a:pt x="12192" y="393192"/>
                </a:lnTo>
                <a:lnTo>
                  <a:pt x="14407" y="384933"/>
                </a:lnTo>
                <a:close/>
              </a:path>
              <a:path w="400050" h="399414">
                <a:moveTo>
                  <a:pt x="25627" y="382014"/>
                </a:moveTo>
                <a:lnTo>
                  <a:pt x="14407" y="384933"/>
                </a:lnTo>
                <a:lnTo>
                  <a:pt x="12192" y="393192"/>
                </a:lnTo>
                <a:lnTo>
                  <a:pt x="6096" y="387096"/>
                </a:lnTo>
                <a:lnTo>
                  <a:pt x="6096" y="390906"/>
                </a:lnTo>
                <a:lnTo>
                  <a:pt x="11430" y="396240"/>
                </a:lnTo>
                <a:lnTo>
                  <a:pt x="25627" y="382014"/>
                </a:lnTo>
                <a:close/>
              </a:path>
              <a:path w="400050" h="399414">
                <a:moveTo>
                  <a:pt x="400050" y="6858"/>
                </a:moveTo>
                <a:lnTo>
                  <a:pt x="392430" y="0"/>
                </a:lnTo>
                <a:lnTo>
                  <a:pt x="16941" y="375488"/>
                </a:lnTo>
                <a:lnTo>
                  <a:pt x="14407" y="384933"/>
                </a:lnTo>
                <a:lnTo>
                  <a:pt x="25627" y="382014"/>
                </a:lnTo>
                <a:lnTo>
                  <a:pt x="400050" y="6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" y="1431036"/>
            <a:ext cx="3168015" cy="508634"/>
          </a:xfrm>
          <a:custGeom>
            <a:avLst/>
            <a:gdLst/>
            <a:ahLst/>
            <a:cxnLst/>
            <a:rect l="l" t="t" r="r" b="b"/>
            <a:pathLst>
              <a:path w="3168015" h="508635">
                <a:moveTo>
                  <a:pt x="0" y="0"/>
                </a:moveTo>
                <a:lnTo>
                  <a:pt x="0" y="508254"/>
                </a:lnTo>
                <a:lnTo>
                  <a:pt x="3168015" y="508253"/>
                </a:lnTo>
                <a:lnTo>
                  <a:pt x="3168015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" y="1425702"/>
            <a:ext cx="3173730" cy="518159"/>
          </a:xfrm>
          <a:custGeom>
            <a:avLst/>
            <a:gdLst/>
            <a:ahLst/>
            <a:cxnLst/>
            <a:rect l="l" t="t" r="r" b="b"/>
            <a:pathLst>
              <a:path w="3173730" h="518160">
                <a:moveTo>
                  <a:pt x="3173349" y="515874"/>
                </a:moveTo>
                <a:lnTo>
                  <a:pt x="3173349" y="2286"/>
                </a:lnTo>
                <a:lnTo>
                  <a:pt x="3171063" y="0"/>
                </a:lnTo>
                <a:lnTo>
                  <a:pt x="0" y="0"/>
                </a:lnTo>
                <a:lnTo>
                  <a:pt x="0" y="10286"/>
                </a:lnTo>
                <a:lnTo>
                  <a:pt x="4953" y="5334"/>
                </a:lnTo>
                <a:lnTo>
                  <a:pt x="4953" y="10668"/>
                </a:lnTo>
                <a:lnTo>
                  <a:pt x="3163443" y="10668"/>
                </a:lnTo>
                <a:lnTo>
                  <a:pt x="3163443" y="5334"/>
                </a:lnTo>
                <a:lnTo>
                  <a:pt x="3168015" y="10668"/>
                </a:lnTo>
                <a:lnTo>
                  <a:pt x="3168015" y="518160"/>
                </a:lnTo>
                <a:lnTo>
                  <a:pt x="3171063" y="518160"/>
                </a:lnTo>
                <a:lnTo>
                  <a:pt x="3173349" y="515874"/>
                </a:lnTo>
                <a:close/>
              </a:path>
              <a:path w="3173730" h="518160">
                <a:moveTo>
                  <a:pt x="4953" y="10668"/>
                </a:moveTo>
                <a:lnTo>
                  <a:pt x="4953" y="5334"/>
                </a:lnTo>
                <a:lnTo>
                  <a:pt x="0" y="10286"/>
                </a:lnTo>
                <a:lnTo>
                  <a:pt x="0" y="10668"/>
                </a:lnTo>
                <a:lnTo>
                  <a:pt x="4953" y="10668"/>
                </a:lnTo>
                <a:close/>
              </a:path>
              <a:path w="3173730" h="518160">
                <a:moveTo>
                  <a:pt x="4953" y="508254"/>
                </a:moveTo>
                <a:lnTo>
                  <a:pt x="4953" y="10668"/>
                </a:lnTo>
                <a:lnTo>
                  <a:pt x="0" y="10668"/>
                </a:lnTo>
                <a:lnTo>
                  <a:pt x="0" y="508254"/>
                </a:lnTo>
                <a:lnTo>
                  <a:pt x="4953" y="508254"/>
                </a:lnTo>
                <a:close/>
              </a:path>
              <a:path w="3173730" h="518160">
                <a:moveTo>
                  <a:pt x="3168015" y="508254"/>
                </a:moveTo>
                <a:lnTo>
                  <a:pt x="0" y="508254"/>
                </a:lnTo>
                <a:lnTo>
                  <a:pt x="0" y="508635"/>
                </a:lnTo>
                <a:lnTo>
                  <a:pt x="4953" y="513588"/>
                </a:lnTo>
                <a:lnTo>
                  <a:pt x="4953" y="518160"/>
                </a:lnTo>
                <a:lnTo>
                  <a:pt x="3163443" y="518160"/>
                </a:lnTo>
                <a:lnTo>
                  <a:pt x="3163443" y="513588"/>
                </a:lnTo>
                <a:lnTo>
                  <a:pt x="3168015" y="508254"/>
                </a:lnTo>
                <a:close/>
              </a:path>
              <a:path w="3173730" h="518160">
                <a:moveTo>
                  <a:pt x="4953" y="518160"/>
                </a:moveTo>
                <a:lnTo>
                  <a:pt x="4953" y="513588"/>
                </a:lnTo>
                <a:lnTo>
                  <a:pt x="0" y="508635"/>
                </a:lnTo>
                <a:lnTo>
                  <a:pt x="0" y="518160"/>
                </a:lnTo>
                <a:lnTo>
                  <a:pt x="4953" y="518160"/>
                </a:lnTo>
                <a:close/>
              </a:path>
              <a:path w="3173730" h="518160">
                <a:moveTo>
                  <a:pt x="3168015" y="10668"/>
                </a:moveTo>
                <a:lnTo>
                  <a:pt x="3163443" y="5334"/>
                </a:lnTo>
                <a:lnTo>
                  <a:pt x="3163443" y="10668"/>
                </a:lnTo>
                <a:lnTo>
                  <a:pt x="3168015" y="10668"/>
                </a:lnTo>
                <a:close/>
              </a:path>
              <a:path w="3173730" h="518160">
                <a:moveTo>
                  <a:pt x="3168015" y="508254"/>
                </a:moveTo>
                <a:lnTo>
                  <a:pt x="3168015" y="10668"/>
                </a:lnTo>
                <a:lnTo>
                  <a:pt x="3163443" y="10668"/>
                </a:lnTo>
                <a:lnTo>
                  <a:pt x="3163443" y="508254"/>
                </a:lnTo>
                <a:lnTo>
                  <a:pt x="3168015" y="508254"/>
                </a:lnTo>
                <a:close/>
              </a:path>
              <a:path w="3173730" h="518160">
                <a:moveTo>
                  <a:pt x="3168015" y="518160"/>
                </a:moveTo>
                <a:lnTo>
                  <a:pt x="3168015" y="508254"/>
                </a:lnTo>
                <a:lnTo>
                  <a:pt x="3163443" y="513588"/>
                </a:lnTo>
                <a:lnTo>
                  <a:pt x="3163443" y="518160"/>
                </a:lnTo>
                <a:lnTo>
                  <a:pt x="3168015" y="51816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646" y="1465071"/>
            <a:ext cx="28886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Q: </a:t>
            </a:r>
            <a:r>
              <a:rPr sz="2600" dirty="0">
                <a:latin typeface="Calibri"/>
                <a:cs typeface="Calibri"/>
              </a:rPr>
              <a:t>Why </a:t>
            </a:r>
            <a:r>
              <a:rPr sz="2600" spc="15" dirty="0">
                <a:latin typeface="Calibri"/>
                <a:cs typeface="Calibri"/>
              </a:rPr>
              <a:t>not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0‐based?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6769" y="5546597"/>
            <a:ext cx="8454390" cy="202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3055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</a:t>
            </a:r>
            <a:r>
              <a:rPr spc="-100" dirty="0"/>
              <a:t> </a:t>
            </a:r>
            <a:r>
              <a:rPr spc="-20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56515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10" dirty="0">
                <a:latin typeface="Calibri"/>
                <a:cs typeface="Calibri"/>
              </a:rPr>
              <a:t>Binary Heap </a:t>
            </a:r>
            <a:r>
              <a:rPr sz="3050" b="1" spc="5" dirty="0">
                <a:latin typeface="Calibri"/>
                <a:cs typeface="Calibri"/>
              </a:rPr>
              <a:t>property </a:t>
            </a:r>
            <a:r>
              <a:rPr sz="3050" spc="-10" dirty="0">
                <a:latin typeface="Calibri"/>
                <a:cs typeface="Calibri"/>
              </a:rPr>
              <a:t>(except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2445003"/>
            <a:ext cx="281432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ourier New"/>
                <a:cs typeface="Courier New"/>
              </a:rPr>
              <a:t>A[parent(i)]</a:t>
            </a:r>
            <a:endParaRPr sz="2600">
              <a:latin typeface="Courier New"/>
              <a:cs typeface="Courier New"/>
            </a:endParaRPr>
          </a:p>
          <a:p>
            <a:pPr marL="38989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ourier New"/>
                <a:cs typeface="Courier New"/>
              </a:rPr>
              <a:t>A[parent(i)]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380" y="2445003"/>
            <a:ext cx="29203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≥ A[i]</a:t>
            </a:r>
            <a:r>
              <a:rPr sz="2600" spc="-10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alibri"/>
                <a:cs typeface="Calibri"/>
              </a:rPr>
              <a:t>(</a:t>
            </a:r>
            <a:r>
              <a:rPr sz="2600" b="1" spc="10" dirty="0">
                <a:latin typeface="Calibri"/>
                <a:cs typeface="Calibri"/>
              </a:rPr>
              <a:t>Max </a:t>
            </a:r>
            <a:r>
              <a:rPr sz="2600" b="1" spc="15" dirty="0">
                <a:latin typeface="Calibri"/>
                <a:cs typeface="Calibri"/>
              </a:rPr>
              <a:t>Heap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20" dirty="0">
                <a:latin typeface="Courier New"/>
                <a:cs typeface="Courier New"/>
              </a:rPr>
              <a:t>≤ A[i]</a:t>
            </a:r>
            <a:r>
              <a:rPr sz="2600" spc="-106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alibri"/>
                <a:cs typeface="Calibri"/>
              </a:rPr>
              <a:t>(</a:t>
            </a:r>
            <a:r>
              <a:rPr sz="2600" b="1" spc="15" dirty="0">
                <a:latin typeface="Calibri"/>
                <a:cs typeface="Calibri"/>
              </a:rPr>
              <a:t>Min Heap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566" y="3648887"/>
            <a:ext cx="886333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lang="en-US" sz="3050" spc="10" dirty="0">
                <a:latin typeface="Calibri"/>
                <a:cs typeface="Calibri"/>
              </a:rPr>
              <a:t>Without loss of </a:t>
            </a:r>
            <a:r>
              <a:rPr lang="en-US" sz="3050" spc="-20" dirty="0">
                <a:latin typeface="Calibri"/>
                <a:cs typeface="Calibri"/>
              </a:rPr>
              <a:t>generality, </a:t>
            </a:r>
            <a:r>
              <a:rPr lang="en-US" sz="3050" dirty="0">
                <a:latin typeface="Calibri"/>
                <a:cs typeface="Calibri"/>
              </a:rPr>
              <a:t>we </a:t>
            </a:r>
            <a:r>
              <a:rPr lang="en-US" sz="3050" spc="5" dirty="0">
                <a:latin typeface="Calibri"/>
                <a:cs typeface="Calibri"/>
              </a:rPr>
              <a:t>will </a:t>
            </a:r>
            <a:r>
              <a:rPr lang="en-US" sz="3050" spc="10" dirty="0">
                <a:latin typeface="Calibri"/>
                <a:cs typeface="Calibri"/>
              </a:rPr>
              <a:t>use (</a:t>
            </a:r>
            <a:r>
              <a:rPr lang="en-US" sz="3050" b="1" spc="10" dirty="0">
                <a:latin typeface="Calibri"/>
                <a:cs typeface="Calibri"/>
              </a:rPr>
              <a:t>Binary </a:t>
            </a:r>
            <a:r>
              <a:rPr lang="en-US" sz="3050" b="1" dirty="0">
                <a:latin typeface="Calibri"/>
                <a:cs typeface="Calibri"/>
              </a:rPr>
              <a:t>Max)  </a:t>
            </a:r>
            <a:r>
              <a:rPr lang="en-US" sz="3050" b="1" spc="10" dirty="0">
                <a:latin typeface="Calibri"/>
                <a:cs typeface="Calibri"/>
              </a:rPr>
              <a:t>Heap </a:t>
            </a:r>
            <a:r>
              <a:rPr lang="en-US" sz="3050" spc="-15" dirty="0">
                <a:latin typeface="Calibri"/>
                <a:cs typeface="Calibri"/>
              </a:rPr>
              <a:t>for </a:t>
            </a:r>
            <a:r>
              <a:rPr lang="en-US" sz="3050" spc="5" dirty="0">
                <a:latin typeface="Calibri"/>
                <a:cs typeface="Calibri"/>
              </a:rPr>
              <a:t>all </a:t>
            </a:r>
            <a:r>
              <a:rPr lang="en-US" sz="3050" spc="-5" dirty="0">
                <a:latin typeface="Calibri"/>
                <a:cs typeface="Calibri"/>
              </a:rPr>
              <a:t>examples </a:t>
            </a:r>
            <a:r>
              <a:rPr lang="en-US" sz="3050" spc="10" dirty="0">
                <a:latin typeface="Calibri"/>
                <a:cs typeface="Calibri"/>
              </a:rPr>
              <a:t>in this </a:t>
            </a:r>
            <a:r>
              <a:rPr lang="en-US" sz="3050" dirty="0">
                <a:latin typeface="Calibri"/>
                <a:cs typeface="Calibri"/>
              </a:rPr>
              <a:t>lecture </a:t>
            </a:r>
            <a:r>
              <a:rPr lang="en-US" sz="3050" spc="10" dirty="0">
                <a:latin typeface="Calibri"/>
                <a:cs typeface="Calibri"/>
              </a:rPr>
              <a:t>and </a:t>
            </a:r>
            <a:r>
              <a:rPr lang="en-US" sz="3050" dirty="0">
                <a:latin typeface="Calibri"/>
                <a:cs typeface="Calibri"/>
              </a:rPr>
              <a:t>we ensure that  </a:t>
            </a:r>
            <a:r>
              <a:rPr lang="en-US" sz="3050" spc="10" dirty="0">
                <a:latin typeface="Calibri"/>
                <a:cs typeface="Calibri"/>
              </a:rPr>
              <a:t>the </a:t>
            </a:r>
            <a:r>
              <a:rPr lang="en-US" sz="3050" spc="5" dirty="0">
                <a:latin typeface="Calibri"/>
                <a:cs typeface="Calibri"/>
              </a:rPr>
              <a:t>numbers </a:t>
            </a:r>
            <a:r>
              <a:rPr lang="en-US" sz="3050" spc="-5" dirty="0">
                <a:latin typeface="Calibri"/>
                <a:cs typeface="Calibri"/>
              </a:rPr>
              <a:t>are</a:t>
            </a:r>
            <a:r>
              <a:rPr lang="en-US" sz="3050" spc="-50" dirty="0">
                <a:latin typeface="Calibri"/>
                <a:cs typeface="Calibri"/>
              </a:rPr>
              <a:t> </a:t>
            </a:r>
            <a:r>
              <a:rPr lang="en-US" sz="3050" spc="5" dirty="0">
                <a:latin typeface="Calibri"/>
                <a:cs typeface="Calibri"/>
              </a:rPr>
              <a:t>distinct</a:t>
            </a:r>
            <a:endParaRPr lang="en-US" sz="30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74535" y="1510283"/>
            <a:ext cx="3366135" cy="2099310"/>
          </a:xfrm>
          <a:custGeom>
            <a:avLst/>
            <a:gdLst/>
            <a:ahLst/>
            <a:cxnLst/>
            <a:rect l="l" t="t" r="r" b="b"/>
            <a:pathLst>
              <a:path w="3366134" h="2099310">
                <a:moveTo>
                  <a:pt x="0" y="0"/>
                </a:moveTo>
                <a:lnTo>
                  <a:pt x="0" y="2099310"/>
                </a:lnTo>
                <a:lnTo>
                  <a:pt x="3365754" y="2099310"/>
                </a:lnTo>
                <a:lnTo>
                  <a:pt x="33657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9202" y="1504950"/>
            <a:ext cx="3376929" cy="2110105"/>
          </a:xfrm>
          <a:custGeom>
            <a:avLst/>
            <a:gdLst/>
            <a:ahLst/>
            <a:cxnLst/>
            <a:rect l="l" t="t" r="r" b="b"/>
            <a:pathLst>
              <a:path w="3376929" h="2110104">
                <a:moveTo>
                  <a:pt x="3376422" y="2106929"/>
                </a:moveTo>
                <a:lnTo>
                  <a:pt x="3376422" y="2285"/>
                </a:lnTo>
                <a:lnTo>
                  <a:pt x="33741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106930"/>
                </a:lnTo>
                <a:lnTo>
                  <a:pt x="2286" y="2109978"/>
                </a:lnTo>
                <a:lnTo>
                  <a:pt x="5334" y="2109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365754" y="10667"/>
                </a:lnTo>
                <a:lnTo>
                  <a:pt x="3365754" y="5333"/>
                </a:lnTo>
                <a:lnTo>
                  <a:pt x="3371088" y="10667"/>
                </a:lnTo>
                <a:lnTo>
                  <a:pt x="3371088" y="2109978"/>
                </a:lnTo>
                <a:lnTo>
                  <a:pt x="3374136" y="2109978"/>
                </a:lnTo>
                <a:lnTo>
                  <a:pt x="3376422" y="2106929"/>
                </a:lnTo>
                <a:close/>
              </a:path>
              <a:path w="3376929" h="2110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376929" h="2110104">
                <a:moveTo>
                  <a:pt x="10667" y="2099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2099310"/>
                </a:lnTo>
                <a:lnTo>
                  <a:pt x="10667" y="2099310"/>
                </a:lnTo>
                <a:close/>
              </a:path>
              <a:path w="3376929" h="2110104">
                <a:moveTo>
                  <a:pt x="3371088" y="2099310"/>
                </a:moveTo>
                <a:lnTo>
                  <a:pt x="5334" y="2099310"/>
                </a:lnTo>
                <a:lnTo>
                  <a:pt x="10668" y="2104644"/>
                </a:lnTo>
                <a:lnTo>
                  <a:pt x="10667" y="2109978"/>
                </a:lnTo>
                <a:lnTo>
                  <a:pt x="3365754" y="2109978"/>
                </a:lnTo>
                <a:lnTo>
                  <a:pt x="3365754" y="2104644"/>
                </a:lnTo>
                <a:lnTo>
                  <a:pt x="3371088" y="2099310"/>
                </a:lnTo>
                <a:close/>
              </a:path>
              <a:path w="3376929" h="2110104">
                <a:moveTo>
                  <a:pt x="10667" y="2109978"/>
                </a:moveTo>
                <a:lnTo>
                  <a:pt x="10668" y="2104644"/>
                </a:lnTo>
                <a:lnTo>
                  <a:pt x="5334" y="2099310"/>
                </a:lnTo>
                <a:lnTo>
                  <a:pt x="5334" y="2109978"/>
                </a:lnTo>
                <a:lnTo>
                  <a:pt x="10667" y="2109978"/>
                </a:lnTo>
                <a:close/>
              </a:path>
              <a:path w="3376929" h="2110104">
                <a:moveTo>
                  <a:pt x="3371088" y="10667"/>
                </a:moveTo>
                <a:lnTo>
                  <a:pt x="3365754" y="5333"/>
                </a:lnTo>
                <a:lnTo>
                  <a:pt x="3365754" y="10667"/>
                </a:lnTo>
                <a:lnTo>
                  <a:pt x="3371088" y="10667"/>
                </a:lnTo>
                <a:close/>
              </a:path>
              <a:path w="3376929" h="2110104">
                <a:moveTo>
                  <a:pt x="3371088" y="2099310"/>
                </a:moveTo>
                <a:lnTo>
                  <a:pt x="3371088" y="10667"/>
                </a:lnTo>
                <a:lnTo>
                  <a:pt x="3365754" y="10667"/>
                </a:lnTo>
                <a:lnTo>
                  <a:pt x="3365754" y="2099310"/>
                </a:lnTo>
                <a:lnTo>
                  <a:pt x="3371088" y="2099310"/>
                </a:lnTo>
                <a:close/>
              </a:path>
              <a:path w="3376929" h="2110104">
                <a:moveTo>
                  <a:pt x="3371088" y="2109978"/>
                </a:moveTo>
                <a:lnTo>
                  <a:pt x="3371088" y="2099310"/>
                </a:lnTo>
                <a:lnTo>
                  <a:pt x="3365754" y="2104644"/>
                </a:lnTo>
                <a:lnTo>
                  <a:pt x="3365754" y="2109978"/>
                </a:lnTo>
                <a:lnTo>
                  <a:pt x="3371088" y="21099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63181" y="1542541"/>
            <a:ext cx="262445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Q: Can </a:t>
            </a:r>
            <a:r>
              <a:rPr sz="2200" spc="-10" dirty="0">
                <a:latin typeface="Calibri"/>
                <a:cs typeface="Calibri"/>
              </a:rPr>
              <a:t>we write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Binary  </a:t>
            </a:r>
            <a:r>
              <a:rPr sz="2200" u="heavy" spc="-10" dirty="0">
                <a:latin typeface="Calibri"/>
                <a:cs typeface="Calibri"/>
              </a:rPr>
              <a:t>Max </a:t>
            </a:r>
            <a:r>
              <a:rPr sz="2200" u="heavy" dirty="0">
                <a:latin typeface="Calibri"/>
                <a:cs typeface="Calibri"/>
              </a:rPr>
              <a:t>Heap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53656" y="2252535"/>
          <a:ext cx="3061834" cy="1336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71">
                <a:tc>
                  <a:txBody>
                    <a:bodyPr/>
                    <a:lstStyle/>
                    <a:p>
                      <a:pPr marL="22225">
                        <a:lnSpc>
                          <a:spcPts val="221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A[i]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≥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1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A[left(i)]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405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A[i]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?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≥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A[right(i)]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26769" y="5546597"/>
            <a:ext cx="8454390" cy="202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838" y="338073"/>
            <a:ext cx="452310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The </a:t>
            </a:r>
            <a:r>
              <a:rPr sz="4400" spc="-25" dirty="0"/>
              <a:t>largest</a:t>
            </a:r>
            <a:r>
              <a:rPr sz="4400" spc="-85" dirty="0"/>
              <a:t> </a:t>
            </a:r>
            <a:r>
              <a:rPr sz="4400" spc="-10" dirty="0"/>
              <a:t>element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7904" y="1008608"/>
            <a:ext cx="794321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in a </a:t>
            </a:r>
            <a:r>
              <a:rPr sz="4400" b="1" dirty="0">
                <a:latin typeface="Calibri"/>
                <a:cs typeface="Calibri"/>
              </a:rPr>
              <a:t>Binary </a:t>
            </a:r>
            <a:r>
              <a:rPr sz="4400" b="1" spc="-15" dirty="0">
                <a:latin typeface="Calibri"/>
                <a:cs typeface="Calibri"/>
              </a:rPr>
              <a:t>Max </a:t>
            </a:r>
            <a:r>
              <a:rPr sz="4400" b="1" spc="-5" dirty="0">
                <a:latin typeface="Calibri"/>
                <a:cs typeface="Calibri"/>
              </a:rPr>
              <a:t>Heap </a:t>
            </a:r>
            <a:r>
              <a:rPr sz="4400" spc="-5" dirty="0">
                <a:latin typeface="Calibri"/>
                <a:cs typeface="Calibri"/>
              </a:rPr>
              <a:t>is </a:t>
            </a:r>
            <a:r>
              <a:rPr sz="4400" spc="-30" dirty="0">
                <a:latin typeface="Calibri"/>
                <a:cs typeface="Calibri"/>
              </a:rPr>
              <a:t>stored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at…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7329" y="6736080"/>
            <a:ext cx="4460875" cy="303530"/>
          </a:xfrm>
          <a:custGeom>
            <a:avLst/>
            <a:gdLst/>
            <a:ahLst/>
            <a:cxnLst/>
            <a:rect l="l" t="t" r="r" b="b"/>
            <a:pathLst>
              <a:path w="4460875" h="303529">
                <a:moveTo>
                  <a:pt x="4460748" y="303275"/>
                </a:moveTo>
                <a:lnTo>
                  <a:pt x="4150614" y="0"/>
                </a:lnTo>
                <a:lnTo>
                  <a:pt x="310134" y="0"/>
                </a:lnTo>
                <a:lnTo>
                  <a:pt x="0" y="303275"/>
                </a:lnTo>
                <a:lnTo>
                  <a:pt x="4460748" y="3032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7191" y="6736094"/>
            <a:ext cx="4460875" cy="303530"/>
          </a:xfrm>
          <a:custGeom>
            <a:avLst/>
            <a:gdLst/>
            <a:ahLst/>
            <a:cxnLst/>
            <a:rect l="l" t="t" r="r" b="b"/>
            <a:pathLst>
              <a:path w="4460875" h="303529">
                <a:moveTo>
                  <a:pt x="4150510" y="0"/>
                </a:moveTo>
                <a:lnTo>
                  <a:pt x="4460638" y="303274"/>
                </a:lnTo>
                <a:lnTo>
                  <a:pt x="0" y="303274"/>
                </a:lnTo>
                <a:lnTo>
                  <a:pt x="310127" y="0"/>
                </a:lnTo>
                <a:lnTo>
                  <a:pt x="4150510" y="0"/>
                </a:lnTo>
                <a:close/>
              </a:path>
            </a:pathLst>
          </a:custGeom>
          <a:ln w="9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7815" y="5992367"/>
            <a:ext cx="29845" cy="909955"/>
          </a:xfrm>
          <a:custGeom>
            <a:avLst/>
            <a:gdLst/>
            <a:ahLst/>
            <a:cxnLst/>
            <a:rect l="l" t="t" r="r" b="b"/>
            <a:pathLst>
              <a:path w="29845" h="909954">
                <a:moveTo>
                  <a:pt x="29718" y="899922"/>
                </a:moveTo>
                <a:lnTo>
                  <a:pt x="29718" y="0"/>
                </a:lnTo>
                <a:lnTo>
                  <a:pt x="0" y="0"/>
                </a:lnTo>
                <a:lnTo>
                  <a:pt x="0" y="909828"/>
                </a:lnTo>
                <a:lnTo>
                  <a:pt x="29718" y="899922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7429" y="5992367"/>
            <a:ext cx="40640" cy="929640"/>
          </a:xfrm>
          <a:custGeom>
            <a:avLst/>
            <a:gdLst/>
            <a:ahLst/>
            <a:cxnLst/>
            <a:rect l="l" t="t" r="r" b="b"/>
            <a:pathLst>
              <a:path w="40639" h="929640">
                <a:moveTo>
                  <a:pt x="40386" y="909827"/>
                </a:moveTo>
                <a:lnTo>
                  <a:pt x="40386" y="0"/>
                </a:lnTo>
                <a:lnTo>
                  <a:pt x="0" y="9143"/>
                </a:lnTo>
                <a:lnTo>
                  <a:pt x="0" y="929639"/>
                </a:lnTo>
                <a:lnTo>
                  <a:pt x="40386" y="909827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6001511"/>
            <a:ext cx="50800" cy="930910"/>
          </a:xfrm>
          <a:custGeom>
            <a:avLst/>
            <a:gdLst/>
            <a:ahLst/>
            <a:cxnLst/>
            <a:rect l="l" t="t" r="r" b="b"/>
            <a:pathLst>
              <a:path w="50800" h="930909">
                <a:moveTo>
                  <a:pt x="50291" y="920496"/>
                </a:moveTo>
                <a:lnTo>
                  <a:pt x="50291" y="0"/>
                </a:lnTo>
                <a:lnTo>
                  <a:pt x="0" y="9906"/>
                </a:lnTo>
                <a:lnTo>
                  <a:pt x="0" y="930402"/>
                </a:lnTo>
                <a:lnTo>
                  <a:pt x="50291" y="92049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7608" y="6011417"/>
            <a:ext cx="49530" cy="930910"/>
          </a:xfrm>
          <a:custGeom>
            <a:avLst/>
            <a:gdLst/>
            <a:ahLst/>
            <a:cxnLst/>
            <a:rect l="l" t="t" r="r" b="b"/>
            <a:pathLst>
              <a:path w="49529" h="930909">
                <a:moveTo>
                  <a:pt x="49529" y="920496"/>
                </a:moveTo>
                <a:lnTo>
                  <a:pt x="49529" y="0"/>
                </a:lnTo>
                <a:lnTo>
                  <a:pt x="0" y="0"/>
                </a:lnTo>
                <a:lnTo>
                  <a:pt x="0" y="930402"/>
                </a:lnTo>
                <a:lnTo>
                  <a:pt x="49529" y="92049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7588" y="6011417"/>
            <a:ext cx="40005" cy="930910"/>
          </a:xfrm>
          <a:custGeom>
            <a:avLst/>
            <a:gdLst/>
            <a:ahLst/>
            <a:cxnLst/>
            <a:rect l="l" t="t" r="r" b="b"/>
            <a:pathLst>
              <a:path w="40004" h="930909">
                <a:moveTo>
                  <a:pt x="39624" y="930401"/>
                </a:moveTo>
                <a:lnTo>
                  <a:pt x="39624" y="0"/>
                </a:lnTo>
                <a:lnTo>
                  <a:pt x="0" y="0"/>
                </a:lnTo>
                <a:lnTo>
                  <a:pt x="0" y="920495"/>
                </a:lnTo>
                <a:lnTo>
                  <a:pt x="39624" y="930401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7202" y="6001511"/>
            <a:ext cx="40640" cy="930910"/>
          </a:xfrm>
          <a:custGeom>
            <a:avLst/>
            <a:gdLst/>
            <a:ahLst/>
            <a:cxnLst/>
            <a:rect l="l" t="t" r="r" b="b"/>
            <a:pathLst>
              <a:path w="40639" h="930909">
                <a:moveTo>
                  <a:pt x="40386" y="930401"/>
                </a:moveTo>
                <a:lnTo>
                  <a:pt x="40386" y="9905"/>
                </a:lnTo>
                <a:lnTo>
                  <a:pt x="0" y="0"/>
                </a:lnTo>
                <a:lnTo>
                  <a:pt x="0" y="920495"/>
                </a:lnTo>
                <a:lnTo>
                  <a:pt x="40386" y="930401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7484" y="5942838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79">
                <a:moveTo>
                  <a:pt x="419861" y="39623"/>
                </a:moveTo>
                <a:lnTo>
                  <a:pt x="419861" y="29717"/>
                </a:lnTo>
                <a:lnTo>
                  <a:pt x="409955" y="19811"/>
                </a:lnTo>
                <a:lnTo>
                  <a:pt x="390143" y="9905"/>
                </a:lnTo>
                <a:lnTo>
                  <a:pt x="349757" y="0"/>
                </a:lnTo>
                <a:lnTo>
                  <a:pt x="199643" y="0"/>
                </a:lnTo>
                <a:lnTo>
                  <a:pt x="140207" y="9906"/>
                </a:lnTo>
                <a:lnTo>
                  <a:pt x="99821" y="9906"/>
                </a:lnTo>
                <a:lnTo>
                  <a:pt x="60197" y="19812"/>
                </a:lnTo>
                <a:lnTo>
                  <a:pt x="29717" y="29718"/>
                </a:lnTo>
                <a:lnTo>
                  <a:pt x="9905" y="39624"/>
                </a:lnTo>
                <a:lnTo>
                  <a:pt x="0" y="49530"/>
                </a:lnTo>
                <a:lnTo>
                  <a:pt x="9905" y="58674"/>
                </a:lnTo>
                <a:lnTo>
                  <a:pt x="29717" y="58674"/>
                </a:lnTo>
                <a:lnTo>
                  <a:pt x="70103" y="68580"/>
                </a:lnTo>
                <a:lnTo>
                  <a:pt x="279653" y="68580"/>
                </a:lnTo>
                <a:lnTo>
                  <a:pt x="329945" y="58674"/>
                </a:lnTo>
                <a:lnTo>
                  <a:pt x="370331" y="49529"/>
                </a:lnTo>
                <a:lnTo>
                  <a:pt x="400049" y="49529"/>
                </a:lnTo>
                <a:lnTo>
                  <a:pt x="419861" y="39623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7344" y="6853440"/>
            <a:ext cx="420370" cy="88900"/>
          </a:xfrm>
          <a:custGeom>
            <a:avLst/>
            <a:gdLst/>
            <a:ahLst/>
            <a:cxnLst/>
            <a:rect l="l" t="t" r="r" b="b"/>
            <a:pathLst>
              <a:path w="420370" h="88900">
                <a:moveTo>
                  <a:pt x="419849" y="0"/>
                </a:moveTo>
                <a:lnTo>
                  <a:pt x="419849" y="19815"/>
                </a:lnTo>
                <a:lnTo>
                  <a:pt x="400043" y="38864"/>
                </a:lnTo>
                <a:lnTo>
                  <a:pt x="370315" y="48765"/>
                </a:lnTo>
                <a:lnTo>
                  <a:pt x="329933" y="68581"/>
                </a:lnTo>
                <a:lnTo>
                  <a:pt x="279642" y="78482"/>
                </a:lnTo>
                <a:lnTo>
                  <a:pt x="230121" y="88396"/>
                </a:lnTo>
                <a:lnTo>
                  <a:pt x="109721" y="88396"/>
                </a:lnTo>
                <a:lnTo>
                  <a:pt x="70096" y="78482"/>
                </a:lnTo>
                <a:lnTo>
                  <a:pt x="29715" y="68581"/>
                </a:lnTo>
                <a:lnTo>
                  <a:pt x="9909" y="58679"/>
                </a:lnTo>
                <a:lnTo>
                  <a:pt x="0" y="38864"/>
                </a:lnTo>
              </a:path>
            </a:pathLst>
          </a:custGeom>
          <a:ln w="9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7344" y="5942849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79">
                <a:moveTo>
                  <a:pt x="259836" y="0"/>
                </a:moveTo>
                <a:lnTo>
                  <a:pt x="349752" y="0"/>
                </a:lnTo>
                <a:lnTo>
                  <a:pt x="390134" y="9901"/>
                </a:lnTo>
                <a:lnTo>
                  <a:pt x="409952" y="19815"/>
                </a:lnTo>
                <a:lnTo>
                  <a:pt x="419849" y="29716"/>
                </a:lnTo>
                <a:lnTo>
                  <a:pt x="419849" y="39618"/>
                </a:lnTo>
                <a:lnTo>
                  <a:pt x="400043" y="49532"/>
                </a:lnTo>
                <a:lnTo>
                  <a:pt x="370328" y="49532"/>
                </a:lnTo>
                <a:lnTo>
                  <a:pt x="329933" y="58679"/>
                </a:lnTo>
                <a:lnTo>
                  <a:pt x="279642" y="68581"/>
                </a:lnTo>
                <a:lnTo>
                  <a:pt x="70109" y="68581"/>
                </a:lnTo>
                <a:lnTo>
                  <a:pt x="29715" y="58679"/>
                </a:lnTo>
                <a:lnTo>
                  <a:pt x="9909" y="58679"/>
                </a:lnTo>
                <a:lnTo>
                  <a:pt x="0" y="49532"/>
                </a:lnTo>
                <a:lnTo>
                  <a:pt x="9909" y="39618"/>
                </a:lnTo>
                <a:lnTo>
                  <a:pt x="29715" y="29716"/>
                </a:lnTo>
                <a:lnTo>
                  <a:pt x="60200" y="19815"/>
                </a:lnTo>
                <a:lnTo>
                  <a:pt x="99824" y="9901"/>
                </a:lnTo>
                <a:lnTo>
                  <a:pt x="140206" y="9901"/>
                </a:lnTo>
                <a:lnTo>
                  <a:pt x="199636" y="0"/>
                </a:lnTo>
                <a:lnTo>
                  <a:pt x="259836" y="0"/>
                </a:lnTo>
                <a:close/>
              </a:path>
            </a:pathLst>
          </a:custGeom>
          <a:ln w="9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37726" y="3015995"/>
            <a:ext cx="30480" cy="3916045"/>
          </a:xfrm>
          <a:custGeom>
            <a:avLst/>
            <a:gdLst/>
            <a:ahLst/>
            <a:cxnLst/>
            <a:rect l="l" t="t" r="r" b="b"/>
            <a:pathLst>
              <a:path w="30479" h="3916045">
                <a:moveTo>
                  <a:pt x="30479" y="3906012"/>
                </a:moveTo>
                <a:lnTo>
                  <a:pt x="30479" y="9906"/>
                </a:lnTo>
                <a:lnTo>
                  <a:pt x="0" y="0"/>
                </a:lnTo>
                <a:lnTo>
                  <a:pt x="0" y="3915917"/>
                </a:lnTo>
                <a:lnTo>
                  <a:pt x="30479" y="3906012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98102" y="3006089"/>
            <a:ext cx="40005" cy="3935729"/>
          </a:xfrm>
          <a:custGeom>
            <a:avLst/>
            <a:gdLst/>
            <a:ahLst/>
            <a:cxnLst/>
            <a:rect l="l" t="t" r="r" b="b"/>
            <a:pathLst>
              <a:path w="40004" h="3935729">
                <a:moveTo>
                  <a:pt x="39624" y="3925824"/>
                </a:moveTo>
                <a:lnTo>
                  <a:pt x="39623" y="9906"/>
                </a:lnTo>
                <a:lnTo>
                  <a:pt x="0" y="0"/>
                </a:lnTo>
                <a:lnTo>
                  <a:pt x="0" y="3935729"/>
                </a:lnTo>
                <a:lnTo>
                  <a:pt x="39624" y="3925824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8176" y="3006089"/>
            <a:ext cx="49530" cy="3935729"/>
          </a:xfrm>
          <a:custGeom>
            <a:avLst/>
            <a:gdLst/>
            <a:ahLst/>
            <a:cxnLst/>
            <a:rect l="l" t="t" r="r" b="b"/>
            <a:pathLst>
              <a:path w="49529" h="3935729">
                <a:moveTo>
                  <a:pt x="49529" y="3935729"/>
                </a:moveTo>
                <a:lnTo>
                  <a:pt x="49529" y="0"/>
                </a:lnTo>
                <a:lnTo>
                  <a:pt x="0" y="9905"/>
                </a:lnTo>
                <a:lnTo>
                  <a:pt x="0" y="3925824"/>
                </a:lnTo>
                <a:lnTo>
                  <a:pt x="49529" y="393572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77883" y="3015995"/>
            <a:ext cx="50800" cy="3916045"/>
          </a:xfrm>
          <a:custGeom>
            <a:avLst/>
            <a:gdLst/>
            <a:ahLst/>
            <a:cxnLst/>
            <a:rect l="l" t="t" r="r" b="b"/>
            <a:pathLst>
              <a:path w="50800" h="3916045">
                <a:moveTo>
                  <a:pt x="50292" y="3915917"/>
                </a:moveTo>
                <a:lnTo>
                  <a:pt x="50292" y="0"/>
                </a:lnTo>
                <a:lnTo>
                  <a:pt x="0" y="9905"/>
                </a:lnTo>
                <a:lnTo>
                  <a:pt x="0" y="3906012"/>
                </a:lnTo>
                <a:lnTo>
                  <a:pt x="50292" y="391591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7497" y="3025901"/>
            <a:ext cx="40640" cy="3896360"/>
          </a:xfrm>
          <a:custGeom>
            <a:avLst/>
            <a:gdLst/>
            <a:ahLst/>
            <a:cxnLst/>
            <a:rect l="l" t="t" r="r" b="b"/>
            <a:pathLst>
              <a:path w="40640" h="3896359">
                <a:moveTo>
                  <a:pt x="40386" y="3896105"/>
                </a:moveTo>
                <a:lnTo>
                  <a:pt x="40386" y="0"/>
                </a:lnTo>
                <a:lnTo>
                  <a:pt x="0" y="9905"/>
                </a:lnTo>
                <a:lnTo>
                  <a:pt x="0" y="3886200"/>
                </a:lnTo>
                <a:lnTo>
                  <a:pt x="40386" y="3896105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7873" y="3035807"/>
            <a:ext cx="40005" cy="3876675"/>
          </a:xfrm>
          <a:custGeom>
            <a:avLst/>
            <a:gdLst/>
            <a:ahLst/>
            <a:cxnLst/>
            <a:rect l="l" t="t" r="r" b="b"/>
            <a:pathLst>
              <a:path w="40004" h="3876675">
                <a:moveTo>
                  <a:pt x="39624" y="3876294"/>
                </a:moveTo>
                <a:lnTo>
                  <a:pt x="39623" y="0"/>
                </a:lnTo>
                <a:lnTo>
                  <a:pt x="0" y="9906"/>
                </a:lnTo>
                <a:lnTo>
                  <a:pt x="0" y="3856482"/>
                </a:lnTo>
                <a:lnTo>
                  <a:pt x="39624" y="3876294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840" y="6863354"/>
            <a:ext cx="420370" cy="78740"/>
          </a:xfrm>
          <a:custGeom>
            <a:avLst/>
            <a:gdLst/>
            <a:ahLst/>
            <a:cxnLst/>
            <a:rect l="l" t="t" r="r" b="b"/>
            <a:pathLst>
              <a:path w="420370" h="78740">
                <a:moveTo>
                  <a:pt x="419849" y="28950"/>
                </a:moveTo>
                <a:lnTo>
                  <a:pt x="390134" y="58667"/>
                </a:lnTo>
                <a:lnTo>
                  <a:pt x="359648" y="68568"/>
                </a:lnTo>
                <a:lnTo>
                  <a:pt x="320024" y="78482"/>
                </a:lnTo>
                <a:lnTo>
                  <a:pt x="199636" y="78482"/>
                </a:lnTo>
                <a:lnTo>
                  <a:pt x="150102" y="68568"/>
                </a:lnTo>
                <a:lnTo>
                  <a:pt x="99811" y="58667"/>
                </a:lnTo>
                <a:lnTo>
                  <a:pt x="59430" y="48765"/>
                </a:lnTo>
                <a:lnTo>
                  <a:pt x="19805" y="28950"/>
                </a:lnTo>
                <a:lnTo>
                  <a:pt x="0" y="9901"/>
                </a:lnTo>
                <a:lnTo>
                  <a:pt x="0" y="0"/>
                </a:lnTo>
              </a:path>
            </a:pathLst>
          </a:custGeom>
          <a:ln w="9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77840" y="3006098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80">
                <a:moveTo>
                  <a:pt x="419849" y="49532"/>
                </a:moveTo>
                <a:lnTo>
                  <a:pt x="409939" y="29716"/>
                </a:lnTo>
                <a:lnTo>
                  <a:pt x="390134" y="19815"/>
                </a:lnTo>
                <a:lnTo>
                  <a:pt x="359648" y="9913"/>
                </a:lnTo>
                <a:lnTo>
                  <a:pt x="320024" y="0"/>
                </a:lnTo>
                <a:lnTo>
                  <a:pt x="199636" y="0"/>
                </a:lnTo>
                <a:lnTo>
                  <a:pt x="150102" y="9913"/>
                </a:lnTo>
                <a:lnTo>
                  <a:pt x="99811" y="19815"/>
                </a:lnTo>
                <a:lnTo>
                  <a:pt x="59430" y="29716"/>
                </a:lnTo>
                <a:lnTo>
                  <a:pt x="19805" y="39630"/>
                </a:lnTo>
                <a:lnTo>
                  <a:pt x="0" y="59433"/>
                </a:lnTo>
                <a:lnTo>
                  <a:pt x="0" y="68581"/>
                </a:lnTo>
              </a:path>
            </a:pathLst>
          </a:custGeom>
          <a:ln w="9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47838" y="6814566"/>
            <a:ext cx="410209" cy="127635"/>
          </a:xfrm>
          <a:custGeom>
            <a:avLst/>
            <a:gdLst/>
            <a:ahLst/>
            <a:cxnLst/>
            <a:rect l="l" t="t" r="r" b="b"/>
            <a:pathLst>
              <a:path w="410209" h="127634">
                <a:moveTo>
                  <a:pt x="409956" y="77723"/>
                </a:moveTo>
                <a:lnTo>
                  <a:pt x="409956" y="58673"/>
                </a:lnTo>
                <a:lnTo>
                  <a:pt x="390144" y="38861"/>
                </a:lnTo>
                <a:lnTo>
                  <a:pt x="369570" y="28955"/>
                </a:lnTo>
                <a:lnTo>
                  <a:pt x="329946" y="19049"/>
                </a:lnTo>
                <a:lnTo>
                  <a:pt x="289560" y="9905"/>
                </a:lnTo>
                <a:lnTo>
                  <a:pt x="240030" y="0"/>
                </a:lnTo>
                <a:lnTo>
                  <a:pt x="129540" y="0"/>
                </a:lnTo>
                <a:lnTo>
                  <a:pt x="80010" y="9906"/>
                </a:lnTo>
                <a:lnTo>
                  <a:pt x="49530" y="19050"/>
                </a:lnTo>
                <a:lnTo>
                  <a:pt x="19812" y="28956"/>
                </a:lnTo>
                <a:lnTo>
                  <a:pt x="0" y="48768"/>
                </a:lnTo>
                <a:lnTo>
                  <a:pt x="0" y="58674"/>
                </a:lnTo>
                <a:lnTo>
                  <a:pt x="39624" y="97536"/>
                </a:lnTo>
                <a:lnTo>
                  <a:pt x="119634" y="117348"/>
                </a:lnTo>
                <a:lnTo>
                  <a:pt x="169926" y="127254"/>
                </a:lnTo>
                <a:lnTo>
                  <a:pt x="279654" y="127254"/>
                </a:lnTo>
                <a:lnTo>
                  <a:pt x="329946" y="117348"/>
                </a:lnTo>
                <a:lnTo>
                  <a:pt x="369570" y="107442"/>
                </a:lnTo>
                <a:lnTo>
                  <a:pt x="390144" y="87630"/>
                </a:lnTo>
                <a:lnTo>
                  <a:pt x="409956" y="77723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7645" y="6814576"/>
            <a:ext cx="410209" cy="127635"/>
          </a:xfrm>
          <a:custGeom>
            <a:avLst/>
            <a:gdLst/>
            <a:ahLst/>
            <a:cxnLst/>
            <a:rect l="l" t="t" r="r" b="b"/>
            <a:pathLst>
              <a:path w="410209" h="127634">
                <a:moveTo>
                  <a:pt x="189727" y="0"/>
                </a:moveTo>
                <a:lnTo>
                  <a:pt x="240018" y="0"/>
                </a:lnTo>
                <a:lnTo>
                  <a:pt x="289552" y="9901"/>
                </a:lnTo>
                <a:lnTo>
                  <a:pt x="329933" y="19048"/>
                </a:lnTo>
                <a:lnTo>
                  <a:pt x="369558" y="28950"/>
                </a:lnTo>
                <a:lnTo>
                  <a:pt x="409939" y="58679"/>
                </a:lnTo>
                <a:lnTo>
                  <a:pt x="409939" y="77728"/>
                </a:lnTo>
                <a:lnTo>
                  <a:pt x="390134" y="87630"/>
                </a:lnTo>
                <a:lnTo>
                  <a:pt x="369558" y="107445"/>
                </a:lnTo>
                <a:lnTo>
                  <a:pt x="329933" y="117346"/>
                </a:lnTo>
                <a:lnTo>
                  <a:pt x="279642" y="127260"/>
                </a:lnTo>
                <a:lnTo>
                  <a:pt x="169921" y="127260"/>
                </a:lnTo>
                <a:lnTo>
                  <a:pt x="119630" y="117346"/>
                </a:lnTo>
                <a:lnTo>
                  <a:pt x="70096" y="107445"/>
                </a:lnTo>
                <a:lnTo>
                  <a:pt x="9896" y="77728"/>
                </a:lnTo>
                <a:lnTo>
                  <a:pt x="0" y="58679"/>
                </a:lnTo>
                <a:lnTo>
                  <a:pt x="0" y="48765"/>
                </a:lnTo>
                <a:lnTo>
                  <a:pt x="19805" y="28950"/>
                </a:lnTo>
                <a:lnTo>
                  <a:pt x="49520" y="19048"/>
                </a:lnTo>
                <a:lnTo>
                  <a:pt x="80006" y="9901"/>
                </a:lnTo>
                <a:lnTo>
                  <a:pt x="129526" y="0"/>
                </a:lnTo>
                <a:lnTo>
                  <a:pt x="189727" y="0"/>
                </a:lnTo>
                <a:close/>
              </a:path>
            </a:pathLst>
          </a:custGeom>
          <a:ln w="9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7371" y="6227064"/>
            <a:ext cx="30480" cy="695325"/>
          </a:xfrm>
          <a:custGeom>
            <a:avLst/>
            <a:gdLst/>
            <a:ahLst/>
            <a:cxnLst/>
            <a:rect l="l" t="t" r="r" b="b"/>
            <a:pathLst>
              <a:path w="30479" h="695325">
                <a:moveTo>
                  <a:pt x="30479" y="675131"/>
                </a:moveTo>
                <a:lnTo>
                  <a:pt x="30479" y="0"/>
                </a:lnTo>
                <a:lnTo>
                  <a:pt x="0" y="9905"/>
                </a:lnTo>
                <a:lnTo>
                  <a:pt x="0" y="694943"/>
                </a:lnTo>
                <a:lnTo>
                  <a:pt x="30479" y="675131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7842" y="6236970"/>
            <a:ext cx="49530" cy="695325"/>
          </a:xfrm>
          <a:custGeom>
            <a:avLst/>
            <a:gdLst/>
            <a:ahLst/>
            <a:cxnLst/>
            <a:rect l="l" t="t" r="r" b="b"/>
            <a:pathLst>
              <a:path w="49529" h="695325">
                <a:moveTo>
                  <a:pt x="49529" y="685038"/>
                </a:moveTo>
                <a:lnTo>
                  <a:pt x="49529" y="0"/>
                </a:lnTo>
                <a:lnTo>
                  <a:pt x="0" y="0"/>
                </a:lnTo>
                <a:lnTo>
                  <a:pt x="0" y="694944"/>
                </a:lnTo>
                <a:lnTo>
                  <a:pt x="49529" y="685038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77456" y="6236970"/>
            <a:ext cx="40640" cy="704850"/>
          </a:xfrm>
          <a:custGeom>
            <a:avLst/>
            <a:gdLst/>
            <a:ahLst/>
            <a:cxnLst/>
            <a:rect l="l" t="t" r="r" b="b"/>
            <a:pathLst>
              <a:path w="40640" h="704850">
                <a:moveTo>
                  <a:pt x="40385" y="694944"/>
                </a:moveTo>
                <a:lnTo>
                  <a:pt x="40385" y="0"/>
                </a:lnTo>
                <a:lnTo>
                  <a:pt x="0" y="9906"/>
                </a:lnTo>
                <a:lnTo>
                  <a:pt x="0" y="704850"/>
                </a:lnTo>
                <a:lnTo>
                  <a:pt x="40385" y="694944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7530" y="6246876"/>
            <a:ext cx="50800" cy="695325"/>
          </a:xfrm>
          <a:custGeom>
            <a:avLst/>
            <a:gdLst/>
            <a:ahLst/>
            <a:cxnLst/>
            <a:rect l="l" t="t" r="r" b="b"/>
            <a:pathLst>
              <a:path w="50800" h="695325">
                <a:moveTo>
                  <a:pt x="50292" y="694944"/>
                </a:moveTo>
                <a:lnTo>
                  <a:pt x="50292" y="0"/>
                </a:lnTo>
                <a:lnTo>
                  <a:pt x="0" y="0"/>
                </a:lnTo>
                <a:lnTo>
                  <a:pt x="0" y="685038"/>
                </a:lnTo>
                <a:lnTo>
                  <a:pt x="50292" y="69494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7906" y="6236970"/>
            <a:ext cx="40005" cy="695325"/>
          </a:xfrm>
          <a:custGeom>
            <a:avLst/>
            <a:gdLst/>
            <a:ahLst/>
            <a:cxnLst/>
            <a:rect l="l" t="t" r="r" b="b"/>
            <a:pathLst>
              <a:path w="40004" h="695325">
                <a:moveTo>
                  <a:pt x="39624" y="694944"/>
                </a:moveTo>
                <a:lnTo>
                  <a:pt x="39624" y="9906"/>
                </a:lnTo>
                <a:lnTo>
                  <a:pt x="0" y="0"/>
                </a:lnTo>
                <a:lnTo>
                  <a:pt x="0" y="685038"/>
                </a:lnTo>
                <a:lnTo>
                  <a:pt x="39624" y="69494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7426" y="6227064"/>
            <a:ext cx="30480" cy="695325"/>
          </a:xfrm>
          <a:custGeom>
            <a:avLst/>
            <a:gdLst/>
            <a:ahLst/>
            <a:cxnLst/>
            <a:rect l="l" t="t" r="r" b="b"/>
            <a:pathLst>
              <a:path w="30479" h="695325">
                <a:moveTo>
                  <a:pt x="30479" y="694944"/>
                </a:moveTo>
                <a:lnTo>
                  <a:pt x="30479" y="9906"/>
                </a:lnTo>
                <a:lnTo>
                  <a:pt x="0" y="0"/>
                </a:lnTo>
                <a:lnTo>
                  <a:pt x="0" y="685038"/>
                </a:lnTo>
                <a:lnTo>
                  <a:pt x="30479" y="694944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7614" y="6168390"/>
            <a:ext cx="410209" cy="78740"/>
          </a:xfrm>
          <a:custGeom>
            <a:avLst/>
            <a:gdLst/>
            <a:ahLst/>
            <a:cxnLst/>
            <a:rect l="l" t="t" r="r" b="b"/>
            <a:pathLst>
              <a:path w="410209" h="78739">
                <a:moveTo>
                  <a:pt x="409956" y="38861"/>
                </a:moveTo>
                <a:lnTo>
                  <a:pt x="400050" y="28955"/>
                </a:lnTo>
                <a:lnTo>
                  <a:pt x="380238" y="19811"/>
                </a:lnTo>
                <a:lnTo>
                  <a:pt x="349758" y="9905"/>
                </a:lnTo>
                <a:lnTo>
                  <a:pt x="310134" y="0"/>
                </a:lnTo>
                <a:lnTo>
                  <a:pt x="160020" y="0"/>
                </a:lnTo>
                <a:lnTo>
                  <a:pt x="109728" y="9906"/>
                </a:lnTo>
                <a:lnTo>
                  <a:pt x="70104" y="9906"/>
                </a:lnTo>
                <a:lnTo>
                  <a:pt x="29718" y="19812"/>
                </a:lnTo>
                <a:lnTo>
                  <a:pt x="9906" y="28956"/>
                </a:lnTo>
                <a:lnTo>
                  <a:pt x="0" y="38862"/>
                </a:lnTo>
                <a:lnTo>
                  <a:pt x="0" y="48768"/>
                </a:lnTo>
                <a:lnTo>
                  <a:pt x="19812" y="58674"/>
                </a:lnTo>
                <a:lnTo>
                  <a:pt x="50292" y="68580"/>
                </a:lnTo>
                <a:lnTo>
                  <a:pt x="89916" y="78486"/>
                </a:lnTo>
                <a:lnTo>
                  <a:pt x="259842" y="78486"/>
                </a:lnTo>
                <a:lnTo>
                  <a:pt x="300228" y="68580"/>
                </a:lnTo>
                <a:lnTo>
                  <a:pt x="349758" y="68580"/>
                </a:lnTo>
                <a:lnTo>
                  <a:pt x="380238" y="58673"/>
                </a:lnTo>
                <a:lnTo>
                  <a:pt x="400050" y="48767"/>
                </a:lnTo>
                <a:lnTo>
                  <a:pt x="409956" y="38861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7448" y="6873256"/>
            <a:ext cx="410209" cy="68580"/>
          </a:xfrm>
          <a:custGeom>
            <a:avLst/>
            <a:gdLst/>
            <a:ahLst/>
            <a:cxnLst/>
            <a:rect l="l" t="t" r="r" b="b"/>
            <a:pathLst>
              <a:path w="410209" h="68579">
                <a:moveTo>
                  <a:pt x="409939" y="0"/>
                </a:moveTo>
                <a:lnTo>
                  <a:pt x="400030" y="19048"/>
                </a:lnTo>
                <a:lnTo>
                  <a:pt x="380224" y="28950"/>
                </a:lnTo>
                <a:lnTo>
                  <a:pt x="349739" y="48765"/>
                </a:lnTo>
                <a:lnTo>
                  <a:pt x="300218" y="58679"/>
                </a:lnTo>
                <a:lnTo>
                  <a:pt x="259824" y="68581"/>
                </a:lnTo>
                <a:lnTo>
                  <a:pt x="140193" y="68581"/>
                </a:lnTo>
                <a:lnTo>
                  <a:pt x="89902" y="58679"/>
                </a:lnTo>
                <a:lnTo>
                  <a:pt x="50291" y="48765"/>
                </a:lnTo>
                <a:lnTo>
                  <a:pt x="19805" y="38864"/>
                </a:lnTo>
                <a:lnTo>
                  <a:pt x="0" y="19048"/>
                </a:lnTo>
                <a:lnTo>
                  <a:pt x="0" y="0"/>
                </a:lnTo>
              </a:path>
            </a:pathLst>
          </a:custGeom>
          <a:ln w="9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7448" y="6168408"/>
            <a:ext cx="410209" cy="78740"/>
          </a:xfrm>
          <a:custGeom>
            <a:avLst/>
            <a:gdLst/>
            <a:ahLst/>
            <a:cxnLst/>
            <a:rect l="l" t="t" r="r" b="b"/>
            <a:pathLst>
              <a:path w="410209" h="78739">
                <a:moveTo>
                  <a:pt x="220212" y="0"/>
                </a:moveTo>
                <a:lnTo>
                  <a:pt x="310127" y="0"/>
                </a:lnTo>
                <a:lnTo>
                  <a:pt x="349752" y="9901"/>
                </a:lnTo>
                <a:lnTo>
                  <a:pt x="400043" y="28950"/>
                </a:lnTo>
                <a:lnTo>
                  <a:pt x="409939" y="38864"/>
                </a:lnTo>
                <a:lnTo>
                  <a:pt x="400043" y="48765"/>
                </a:lnTo>
                <a:lnTo>
                  <a:pt x="380224" y="58679"/>
                </a:lnTo>
                <a:lnTo>
                  <a:pt x="349752" y="68581"/>
                </a:lnTo>
                <a:lnTo>
                  <a:pt x="300218" y="68581"/>
                </a:lnTo>
                <a:lnTo>
                  <a:pt x="259836" y="78482"/>
                </a:lnTo>
                <a:lnTo>
                  <a:pt x="89915" y="78482"/>
                </a:lnTo>
                <a:lnTo>
                  <a:pt x="50291" y="68581"/>
                </a:lnTo>
                <a:lnTo>
                  <a:pt x="19805" y="58679"/>
                </a:lnTo>
                <a:lnTo>
                  <a:pt x="0" y="48765"/>
                </a:lnTo>
                <a:lnTo>
                  <a:pt x="0" y="38864"/>
                </a:lnTo>
                <a:lnTo>
                  <a:pt x="9909" y="28950"/>
                </a:lnTo>
                <a:lnTo>
                  <a:pt x="29715" y="19815"/>
                </a:lnTo>
                <a:lnTo>
                  <a:pt x="70096" y="9901"/>
                </a:lnTo>
                <a:lnTo>
                  <a:pt x="109721" y="9901"/>
                </a:lnTo>
                <a:lnTo>
                  <a:pt x="160012" y="0"/>
                </a:lnTo>
                <a:lnTo>
                  <a:pt x="220212" y="0"/>
                </a:lnTo>
                <a:close/>
              </a:path>
            </a:pathLst>
          </a:custGeom>
          <a:ln w="9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87696" y="1668779"/>
            <a:ext cx="4871085" cy="598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00">
              <a:latin typeface="Times New Roman"/>
              <a:cs typeface="Times New Roman"/>
            </a:endParaRPr>
          </a:p>
          <a:p>
            <a:pPr marR="831850" algn="r">
              <a:lnSpc>
                <a:spcPct val="100000"/>
              </a:lnSpc>
            </a:pPr>
            <a:r>
              <a:rPr sz="2200" b="1" spc="60" dirty="0"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719455">
              <a:lnSpc>
                <a:spcPts val="2205"/>
              </a:lnSpc>
            </a:pPr>
            <a:r>
              <a:rPr sz="2200" b="1" spc="2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R="1217930" algn="ctr">
              <a:lnSpc>
                <a:spcPts val="2205"/>
              </a:lnSpc>
            </a:pPr>
            <a:r>
              <a:rPr sz="2200" b="1" spc="2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300">
              <a:latin typeface="Times New Roman"/>
              <a:cs typeface="Times New Roman"/>
            </a:endParaRPr>
          </a:p>
          <a:p>
            <a:pPr marL="834390" algn="ctr">
              <a:lnSpc>
                <a:spcPct val="100000"/>
              </a:lnSpc>
            </a:pPr>
            <a:r>
              <a:rPr sz="2200" b="1" spc="2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R="802640" algn="r">
              <a:lnSpc>
                <a:spcPct val="100000"/>
              </a:lnSpc>
              <a:tabLst>
                <a:tab pos="1109980" algn="l"/>
                <a:tab pos="2230120" algn="l"/>
                <a:tab pos="3340100" algn="l"/>
              </a:tabLst>
            </a:pPr>
            <a:r>
              <a:rPr sz="1200" b="1" spc="15" dirty="0">
                <a:latin typeface="Calibri"/>
                <a:cs typeface="Calibri"/>
              </a:rPr>
              <a:t>1	2	3	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4238" rIns="0" bIns="0" rtlCol="0">
            <a:spAutoFit/>
          </a:bodyPr>
          <a:lstStyle/>
          <a:p>
            <a:pPr marL="645160" indent="-565785">
              <a:lnSpc>
                <a:spcPct val="100000"/>
              </a:lnSpc>
              <a:buAutoNum type="arabicPeriod"/>
              <a:tabLst>
                <a:tab pos="646430" algn="l"/>
              </a:tabLst>
            </a:pPr>
            <a:r>
              <a:rPr sz="2650" spc="-10" dirty="0"/>
              <a:t>One of the</a:t>
            </a:r>
            <a:r>
              <a:rPr sz="2650" spc="-55" dirty="0"/>
              <a:t> </a:t>
            </a:r>
            <a:r>
              <a:rPr sz="2650" spc="-20" dirty="0"/>
              <a:t>leaves</a:t>
            </a:r>
            <a:endParaRPr sz="2650"/>
          </a:p>
          <a:p>
            <a:pPr marL="645160" indent="-5657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646430" algn="l"/>
              </a:tabLst>
            </a:pPr>
            <a:r>
              <a:rPr sz="2650" spc="-10" dirty="0"/>
              <a:t>One of the </a:t>
            </a:r>
            <a:r>
              <a:rPr sz="2650" spc="-15" dirty="0"/>
              <a:t>internal</a:t>
            </a:r>
            <a:r>
              <a:rPr sz="2650" spc="-30" dirty="0"/>
              <a:t> </a:t>
            </a:r>
            <a:r>
              <a:rPr sz="2650" spc="-10" dirty="0"/>
              <a:t>vertices</a:t>
            </a:r>
            <a:endParaRPr sz="2650"/>
          </a:p>
          <a:p>
            <a:pPr marL="645795" indent="-5664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47065" algn="l"/>
              </a:tabLst>
            </a:pPr>
            <a:r>
              <a:rPr sz="2650" spc="-10" dirty="0"/>
              <a:t>Can be </a:t>
            </a:r>
            <a:r>
              <a:rPr sz="2650" spc="-20" dirty="0"/>
              <a:t>anywhere </a:t>
            </a:r>
            <a:r>
              <a:rPr sz="2650" spc="-10" dirty="0"/>
              <a:t>in the</a:t>
            </a:r>
            <a:r>
              <a:rPr sz="2650" spc="-25" dirty="0"/>
              <a:t> </a:t>
            </a:r>
            <a:r>
              <a:rPr sz="2650" spc="-10" dirty="0"/>
              <a:t>heap</a:t>
            </a:r>
            <a:endParaRPr sz="2650"/>
          </a:p>
          <a:p>
            <a:pPr marL="645160" indent="-56578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46430" algn="l"/>
              </a:tabLst>
            </a:pPr>
            <a:r>
              <a:rPr sz="2600" spc="15" dirty="0"/>
              <a:t>The</a:t>
            </a:r>
            <a:r>
              <a:rPr sz="2600" spc="-65" dirty="0"/>
              <a:t> </a:t>
            </a:r>
            <a:r>
              <a:rPr sz="2600" dirty="0"/>
              <a:t>root</a:t>
            </a:r>
            <a:endParaRPr sz="2600"/>
          </a:p>
        </p:txBody>
      </p:sp>
      <p:sp>
        <p:nvSpPr>
          <p:cNvPr id="36" name="object 36"/>
          <p:cNvSpPr/>
          <p:nvPr/>
        </p:nvSpPr>
        <p:spPr>
          <a:xfrm>
            <a:off x="5187696" y="1668779"/>
            <a:ext cx="4871085" cy="5989320"/>
          </a:xfrm>
          <a:custGeom>
            <a:avLst/>
            <a:gdLst/>
            <a:ahLst/>
            <a:cxnLst/>
            <a:rect l="l" t="t" r="r" b="b"/>
            <a:pathLst>
              <a:path w="4871084" h="5989320">
                <a:moveTo>
                  <a:pt x="0" y="0"/>
                </a:moveTo>
                <a:lnTo>
                  <a:pt x="0" y="5989320"/>
                </a:lnTo>
                <a:lnTo>
                  <a:pt x="4870704" y="5989320"/>
                </a:lnTo>
                <a:lnTo>
                  <a:pt x="4870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36016"/>
            <a:ext cx="886587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15" dirty="0"/>
              <a:t>Existing </a:t>
            </a:r>
            <a:r>
              <a:rPr spc="-5" dirty="0"/>
              <a:t>B </a:t>
            </a:r>
            <a:r>
              <a:rPr spc="-25" dirty="0"/>
              <a:t>Max</a:t>
            </a:r>
            <a:r>
              <a:rPr spc="30" dirty="0"/>
              <a:t> </a:t>
            </a:r>
            <a:r>
              <a:rPr spc="-5" dirty="0"/>
              <a:t>Heap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262890">
              <a:lnSpc>
                <a:spcPct val="101000"/>
              </a:lnSpc>
            </a:pPr>
            <a:r>
              <a:rPr sz="3050" spc="10" dirty="0"/>
              <a:t>The </a:t>
            </a:r>
            <a:r>
              <a:rPr sz="3050" dirty="0"/>
              <a:t>most appropriate </a:t>
            </a:r>
            <a:r>
              <a:rPr sz="3050" spc="10" dirty="0"/>
              <a:t>insertion </a:t>
            </a:r>
            <a:r>
              <a:rPr sz="3050" spc="5" dirty="0"/>
              <a:t>point </a:t>
            </a:r>
            <a:r>
              <a:rPr sz="3050" spc="-5" dirty="0"/>
              <a:t>into </a:t>
            </a:r>
            <a:r>
              <a:rPr sz="3050" spc="10" dirty="0"/>
              <a:t>an </a:t>
            </a:r>
            <a:r>
              <a:rPr sz="3050" spc="-5" dirty="0"/>
              <a:t>existing  </a:t>
            </a:r>
            <a:r>
              <a:rPr sz="3050" spc="15" dirty="0"/>
              <a:t>Binary </a:t>
            </a:r>
            <a:r>
              <a:rPr sz="3050" spc="5" dirty="0"/>
              <a:t>Max </a:t>
            </a:r>
            <a:r>
              <a:rPr sz="3050" spc="10" dirty="0"/>
              <a:t>Heap </a:t>
            </a:r>
            <a:r>
              <a:rPr sz="3050" spc="5" dirty="0"/>
              <a:t>is </a:t>
            </a:r>
            <a:r>
              <a:rPr sz="3050" spc="-5" dirty="0"/>
              <a:t>at</a:t>
            </a:r>
            <a:r>
              <a:rPr sz="3050" spc="-25" dirty="0"/>
              <a:t> </a:t>
            </a:r>
            <a:r>
              <a:rPr sz="3050" b="1" dirty="0">
                <a:latin typeface="Calibri"/>
                <a:cs typeface="Calibri"/>
              </a:rPr>
              <a:t>A[heapsize]</a:t>
            </a:r>
            <a:endParaRPr sz="3050">
              <a:latin typeface="Calibri"/>
              <a:cs typeface="Calibri"/>
            </a:endParaRPr>
          </a:p>
          <a:p>
            <a:pPr marL="457834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58470" algn="l"/>
              </a:tabLst>
            </a:pPr>
            <a:r>
              <a:rPr sz="3050" spc="10" dirty="0"/>
              <a:t>Q:</a:t>
            </a:r>
            <a:r>
              <a:rPr sz="3050" spc="-75" dirty="0"/>
              <a:t> </a:t>
            </a:r>
            <a:r>
              <a:rPr sz="3050" spc="-5" dirty="0"/>
              <a:t>Why?</a:t>
            </a:r>
            <a:endParaRPr sz="3050"/>
          </a:p>
          <a:p>
            <a:pPr marL="457834">
              <a:lnSpc>
                <a:spcPct val="100000"/>
              </a:lnSpc>
              <a:spcBef>
                <a:spcPts val="770"/>
              </a:spcBef>
              <a:tabLst>
                <a:tab pos="5568950" algn="l"/>
              </a:tabLst>
            </a:pPr>
            <a:r>
              <a:rPr sz="3050" spc="10" dirty="0"/>
              <a:t>A:</a:t>
            </a:r>
            <a:r>
              <a:rPr sz="3050" spc="15" dirty="0"/>
              <a:t>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457834" indent="-37719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458470" algn="l"/>
              </a:tabLst>
            </a:pPr>
            <a:r>
              <a:rPr sz="3050" spc="10" dirty="0"/>
              <a:t>But </a:t>
            </a:r>
            <a:r>
              <a:rPr sz="3050" spc="15" dirty="0"/>
              <a:t>Binary </a:t>
            </a:r>
            <a:r>
              <a:rPr sz="3050" spc="5" dirty="0"/>
              <a:t>Max </a:t>
            </a:r>
            <a:r>
              <a:rPr sz="3050" spc="10" dirty="0"/>
              <a:t>Heap </a:t>
            </a:r>
            <a:r>
              <a:rPr sz="3050" spc="5" dirty="0"/>
              <a:t>property can </a:t>
            </a:r>
            <a:r>
              <a:rPr sz="3050" dirty="0"/>
              <a:t>still </a:t>
            </a:r>
            <a:r>
              <a:rPr sz="3050" spc="10" dirty="0"/>
              <a:t>be</a:t>
            </a:r>
            <a:r>
              <a:rPr sz="3050" spc="-5" dirty="0"/>
              <a:t> </a:t>
            </a:r>
            <a:r>
              <a:rPr sz="3050" dirty="0"/>
              <a:t>violated?</a:t>
            </a:r>
            <a:endParaRPr sz="3050"/>
          </a:p>
          <a:p>
            <a:pPr marL="583565">
              <a:lnSpc>
                <a:spcPct val="100000"/>
              </a:lnSpc>
              <a:spcBef>
                <a:spcPts val="655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/>
              <a:t>No </a:t>
            </a:r>
            <a:r>
              <a:rPr sz="2650" spc="-15" dirty="0"/>
              <a:t>problem, </a:t>
            </a:r>
            <a:r>
              <a:rPr sz="2650" spc="-20" dirty="0"/>
              <a:t>we </a:t>
            </a:r>
            <a:r>
              <a:rPr sz="2650" spc="-10" dirty="0"/>
              <a:t>use </a:t>
            </a:r>
            <a:r>
              <a:rPr sz="2200" spc="-5" dirty="0">
                <a:latin typeface="Courier New"/>
                <a:cs typeface="Courier New"/>
              </a:rPr>
              <a:t>ShiftUp(i)</a:t>
            </a:r>
            <a:r>
              <a:rPr sz="2200" spc="-425" dirty="0">
                <a:latin typeface="Courier New"/>
                <a:cs typeface="Courier New"/>
              </a:rPr>
              <a:t> </a:t>
            </a:r>
            <a:r>
              <a:rPr sz="2650" spc="-20" dirty="0"/>
              <a:t>to </a:t>
            </a:r>
            <a:r>
              <a:rPr sz="2650" spc="-10" dirty="0"/>
              <a:t>fix the heap </a:t>
            </a:r>
            <a:r>
              <a:rPr sz="2650" spc="-15" dirty="0"/>
              <a:t>property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787" y="5305450"/>
            <a:ext cx="8924543" cy="20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6560" y="6486144"/>
            <a:ext cx="1136650" cy="859155"/>
          </a:xfrm>
          <a:custGeom>
            <a:avLst/>
            <a:gdLst/>
            <a:ahLst/>
            <a:cxnLst/>
            <a:rect l="l" t="t" r="r" b="b"/>
            <a:pathLst>
              <a:path w="1136650" h="859154">
                <a:moveTo>
                  <a:pt x="1136142" y="440436"/>
                </a:moveTo>
                <a:lnTo>
                  <a:pt x="1136142" y="418338"/>
                </a:lnTo>
                <a:lnTo>
                  <a:pt x="1134618" y="396240"/>
                </a:lnTo>
                <a:lnTo>
                  <a:pt x="1126387" y="350283"/>
                </a:lnTo>
                <a:lnTo>
                  <a:pt x="1112748" y="307037"/>
                </a:lnTo>
                <a:lnTo>
                  <a:pt x="1094134" y="266529"/>
                </a:lnTo>
                <a:lnTo>
                  <a:pt x="1070978" y="228783"/>
                </a:lnTo>
                <a:lnTo>
                  <a:pt x="1043714" y="193826"/>
                </a:lnTo>
                <a:lnTo>
                  <a:pt x="1012775" y="161683"/>
                </a:lnTo>
                <a:lnTo>
                  <a:pt x="978595" y="132382"/>
                </a:lnTo>
                <a:lnTo>
                  <a:pt x="941608" y="105946"/>
                </a:lnTo>
                <a:lnTo>
                  <a:pt x="902246" y="82403"/>
                </a:lnTo>
                <a:lnTo>
                  <a:pt x="860943" y="61778"/>
                </a:lnTo>
                <a:lnTo>
                  <a:pt x="818133" y="44097"/>
                </a:lnTo>
                <a:lnTo>
                  <a:pt x="774249" y="29387"/>
                </a:lnTo>
                <a:lnTo>
                  <a:pt x="729725" y="17672"/>
                </a:lnTo>
                <a:lnTo>
                  <a:pt x="684994" y="8979"/>
                </a:lnTo>
                <a:lnTo>
                  <a:pt x="640490" y="3333"/>
                </a:lnTo>
                <a:lnTo>
                  <a:pt x="597408" y="806"/>
                </a:lnTo>
                <a:lnTo>
                  <a:pt x="567690" y="0"/>
                </a:lnTo>
                <a:lnTo>
                  <a:pt x="538734" y="762"/>
                </a:lnTo>
                <a:lnTo>
                  <a:pt x="495091" y="3381"/>
                </a:lnTo>
                <a:lnTo>
                  <a:pt x="450747" y="9058"/>
                </a:lnTo>
                <a:lnTo>
                  <a:pt x="406139" y="17769"/>
                </a:lnTo>
                <a:lnTo>
                  <a:pt x="361706" y="29488"/>
                </a:lnTo>
                <a:lnTo>
                  <a:pt x="317885" y="44194"/>
                </a:lnTo>
                <a:lnTo>
                  <a:pt x="275115" y="61862"/>
                </a:lnTo>
                <a:lnTo>
                  <a:pt x="233832" y="82468"/>
                </a:lnTo>
                <a:lnTo>
                  <a:pt x="194476" y="105989"/>
                </a:lnTo>
                <a:lnTo>
                  <a:pt x="157484" y="132401"/>
                </a:lnTo>
                <a:lnTo>
                  <a:pt x="123294" y="161680"/>
                </a:lnTo>
                <a:lnTo>
                  <a:pt x="92344" y="193803"/>
                </a:lnTo>
                <a:lnTo>
                  <a:pt x="65073" y="228745"/>
                </a:lnTo>
                <a:lnTo>
                  <a:pt x="41917" y="266484"/>
                </a:lnTo>
                <a:lnTo>
                  <a:pt x="23314" y="306995"/>
                </a:lnTo>
                <a:lnTo>
                  <a:pt x="9704" y="350255"/>
                </a:lnTo>
                <a:lnTo>
                  <a:pt x="1523" y="396240"/>
                </a:lnTo>
                <a:lnTo>
                  <a:pt x="0" y="407670"/>
                </a:lnTo>
                <a:lnTo>
                  <a:pt x="0" y="441198"/>
                </a:lnTo>
                <a:lnTo>
                  <a:pt x="2286" y="473964"/>
                </a:lnTo>
                <a:lnTo>
                  <a:pt x="12388" y="519686"/>
                </a:lnTo>
                <a:lnTo>
                  <a:pt x="27432" y="562022"/>
                </a:lnTo>
                <a:lnTo>
                  <a:pt x="27432" y="419100"/>
                </a:lnTo>
                <a:lnTo>
                  <a:pt x="28956" y="399288"/>
                </a:lnTo>
                <a:lnTo>
                  <a:pt x="38301" y="351202"/>
                </a:lnTo>
                <a:lnTo>
                  <a:pt x="53869" y="306398"/>
                </a:lnTo>
                <a:lnTo>
                  <a:pt x="75101" y="264889"/>
                </a:lnTo>
                <a:lnTo>
                  <a:pt x="101439" y="226687"/>
                </a:lnTo>
                <a:lnTo>
                  <a:pt x="132325" y="191803"/>
                </a:lnTo>
                <a:lnTo>
                  <a:pt x="167200" y="160251"/>
                </a:lnTo>
                <a:lnTo>
                  <a:pt x="205506" y="132042"/>
                </a:lnTo>
                <a:lnTo>
                  <a:pt x="246684" y="107189"/>
                </a:lnTo>
                <a:lnTo>
                  <a:pt x="290176" y="85703"/>
                </a:lnTo>
                <a:lnTo>
                  <a:pt x="335423" y="67597"/>
                </a:lnTo>
                <a:lnTo>
                  <a:pt x="381868" y="52884"/>
                </a:lnTo>
                <a:lnTo>
                  <a:pt x="428952" y="41574"/>
                </a:lnTo>
                <a:lnTo>
                  <a:pt x="476116" y="33681"/>
                </a:lnTo>
                <a:lnTo>
                  <a:pt x="522802" y="29217"/>
                </a:lnTo>
                <a:lnTo>
                  <a:pt x="568452" y="28194"/>
                </a:lnTo>
                <a:lnTo>
                  <a:pt x="595884" y="28935"/>
                </a:lnTo>
                <a:lnTo>
                  <a:pt x="669886" y="35087"/>
                </a:lnTo>
                <a:lnTo>
                  <a:pt x="716386" y="43320"/>
                </a:lnTo>
                <a:lnTo>
                  <a:pt x="762972" y="55133"/>
                </a:lnTo>
                <a:lnTo>
                  <a:pt x="809040" y="70486"/>
                </a:lnTo>
                <a:lnTo>
                  <a:pt x="853983" y="89334"/>
                </a:lnTo>
                <a:lnTo>
                  <a:pt x="897197" y="111634"/>
                </a:lnTo>
                <a:lnTo>
                  <a:pt x="938074" y="137345"/>
                </a:lnTo>
                <a:lnTo>
                  <a:pt x="976010" y="166423"/>
                </a:lnTo>
                <a:lnTo>
                  <a:pt x="1010399" y="198825"/>
                </a:lnTo>
                <a:lnTo>
                  <a:pt x="1040636" y="234508"/>
                </a:lnTo>
                <a:lnTo>
                  <a:pt x="1066115" y="273429"/>
                </a:lnTo>
                <a:lnTo>
                  <a:pt x="1086230" y="315546"/>
                </a:lnTo>
                <a:lnTo>
                  <a:pt x="1100376" y="360815"/>
                </a:lnTo>
                <a:lnTo>
                  <a:pt x="1107948" y="409194"/>
                </a:lnTo>
                <a:lnTo>
                  <a:pt x="1108710" y="419862"/>
                </a:lnTo>
                <a:lnTo>
                  <a:pt x="1108710" y="561582"/>
                </a:lnTo>
                <a:lnTo>
                  <a:pt x="1120160" y="532437"/>
                </a:lnTo>
                <a:lnTo>
                  <a:pt x="1131165" y="487719"/>
                </a:lnTo>
                <a:lnTo>
                  <a:pt x="1136142" y="440436"/>
                </a:lnTo>
                <a:close/>
              </a:path>
              <a:path w="1136650" h="859154">
                <a:moveTo>
                  <a:pt x="1108710" y="561582"/>
                </a:moveTo>
                <a:lnTo>
                  <a:pt x="1108710" y="440436"/>
                </a:lnTo>
                <a:lnTo>
                  <a:pt x="1107948" y="450342"/>
                </a:lnTo>
                <a:lnTo>
                  <a:pt x="1100237" y="498806"/>
                </a:lnTo>
                <a:lnTo>
                  <a:pt x="1085969" y="544127"/>
                </a:lnTo>
                <a:lnTo>
                  <a:pt x="1065746" y="586269"/>
                </a:lnTo>
                <a:lnTo>
                  <a:pt x="1040174" y="625192"/>
                </a:lnTo>
                <a:lnTo>
                  <a:pt x="1009858" y="660858"/>
                </a:lnTo>
                <a:lnTo>
                  <a:pt x="975402" y="693231"/>
                </a:lnTo>
                <a:lnTo>
                  <a:pt x="937412" y="722271"/>
                </a:lnTo>
                <a:lnTo>
                  <a:pt x="896492" y="747940"/>
                </a:lnTo>
                <a:lnTo>
                  <a:pt x="853247" y="770202"/>
                </a:lnTo>
                <a:lnTo>
                  <a:pt x="808282" y="789017"/>
                </a:lnTo>
                <a:lnTo>
                  <a:pt x="762201" y="804348"/>
                </a:lnTo>
                <a:lnTo>
                  <a:pt x="715610" y="816157"/>
                </a:lnTo>
                <a:lnTo>
                  <a:pt x="669113" y="824405"/>
                </a:lnTo>
                <a:lnTo>
                  <a:pt x="623316" y="829056"/>
                </a:lnTo>
                <a:lnTo>
                  <a:pt x="567690" y="830580"/>
                </a:lnTo>
                <a:lnTo>
                  <a:pt x="523047" y="829892"/>
                </a:lnTo>
                <a:lnTo>
                  <a:pt x="477274" y="825762"/>
                </a:lnTo>
                <a:lnTo>
                  <a:pt x="430923" y="818216"/>
                </a:lnTo>
                <a:lnTo>
                  <a:pt x="384546" y="807277"/>
                </a:lnTo>
                <a:lnTo>
                  <a:pt x="338694" y="792971"/>
                </a:lnTo>
                <a:lnTo>
                  <a:pt x="293920" y="775322"/>
                </a:lnTo>
                <a:lnTo>
                  <a:pt x="250775" y="754355"/>
                </a:lnTo>
                <a:lnTo>
                  <a:pt x="209810" y="730095"/>
                </a:lnTo>
                <a:lnTo>
                  <a:pt x="171579" y="702567"/>
                </a:lnTo>
                <a:lnTo>
                  <a:pt x="136632" y="671796"/>
                </a:lnTo>
                <a:lnTo>
                  <a:pt x="105521" y="637805"/>
                </a:lnTo>
                <a:lnTo>
                  <a:pt x="78799" y="600621"/>
                </a:lnTo>
                <a:lnTo>
                  <a:pt x="57017" y="560268"/>
                </a:lnTo>
                <a:lnTo>
                  <a:pt x="40726" y="516771"/>
                </a:lnTo>
                <a:lnTo>
                  <a:pt x="30480" y="470154"/>
                </a:lnTo>
                <a:lnTo>
                  <a:pt x="27432" y="439674"/>
                </a:lnTo>
                <a:lnTo>
                  <a:pt x="27432" y="562022"/>
                </a:lnTo>
                <a:lnTo>
                  <a:pt x="47602" y="602623"/>
                </a:lnTo>
                <a:lnTo>
                  <a:pt x="71904" y="639814"/>
                </a:lnTo>
                <a:lnTo>
                  <a:pt x="100130" y="674137"/>
                </a:lnTo>
                <a:lnTo>
                  <a:pt x="131873" y="705581"/>
                </a:lnTo>
                <a:lnTo>
                  <a:pt x="166730" y="734134"/>
                </a:lnTo>
                <a:lnTo>
                  <a:pt x="204294" y="759783"/>
                </a:lnTo>
                <a:lnTo>
                  <a:pt x="244162" y="782517"/>
                </a:lnTo>
                <a:lnTo>
                  <a:pt x="285928" y="802324"/>
                </a:lnTo>
                <a:lnTo>
                  <a:pt x="329186" y="819192"/>
                </a:lnTo>
                <a:lnTo>
                  <a:pt x="373533" y="833108"/>
                </a:lnTo>
                <a:lnTo>
                  <a:pt x="418562" y="844062"/>
                </a:lnTo>
                <a:lnTo>
                  <a:pt x="463869" y="852042"/>
                </a:lnTo>
                <a:lnTo>
                  <a:pt x="509049" y="857034"/>
                </a:lnTo>
                <a:lnTo>
                  <a:pt x="553697" y="859028"/>
                </a:lnTo>
                <a:lnTo>
                  <a:pt x="597408" y="858012"/>
                </a:lnTo>
                <a:lnTo>
                  <a:pt x="654558" y="854202"/>
                </a:lnTo>
                <a:lnTo>
                  <a:pt x="698716" y="848056"/>
                </a:lnTo>
                <a:lnTo>
                  <a:pt x="743307" y="838600"/>
                </a:lnTo>
                <a:lnTo>
                  <a:pt x="787832" y="825889"/>
                </a:lnTo>
                <a:lnTo>
                  <a:pt x="831795" y="809982"/>
                </a:lnTo>
                <a:lnTo>
                  <a:pt x="874699" y="790936"/>
                </a:lnTo>
                <a:lnTo>
                  <a:pt x="916047" y="768808"/>
                </a:lnTo>
                <a:lnTo>
                  <a:pt x="955342" y="743655"/>
                </a:lnTo>
                <a:lnTo>
                  <a:pt x="992087" y="715535"/>
                </a:lnTo>
                <a:lnTo>
                  <a:pt x="1025784" y="684505"/>
                </a:lnTo>
                <a:lnTo>
                  <a:pt x="1055937" y="650623"/>
                </a:lnTo>
                <a:lnTo>
                  <a:pt x="1082048" y="613946"/>
                </a:lnTo>
                <a:lnTo>
                  <a:pt x="1103622" y="574532"/>
                </a:lnTo>
                <a:lnTo>
                  <a:pt x="1108710" y="5615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3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1590">
              <a:lnSpc>
                <a:spcPct val="100000"/>
              </a:lnSpc>
            </a:pPr>
            <a:r>
              <a:rPr spc="-10" dirty="0"/>
              <a:t>Insert(v)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25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756920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Insert(v)</a:t>
            </a:r>
            <a:endParaRPr sz="2200">
              <a:latin typeface="Courier New"/>
              <a:cs typeface="Courier New"/>
            </a:endParaRPr>
          </a:p>
          <a:p>
            <a:pPr marL="347345" marR="5080">
              <a:lnSpc>
                <a:spcPct val="120000"/>
              </a:lnSpc>
              <a:tabLst>
                <a:tab pos="3029585" algn="l"/>
              </a:tabLst>
            </a:pPr>
            <a:r>
              <a:rPr sz="2200" spc="-5" dirty="0">
                <a:latin typeface="Courier New"/>
                <a:cs typeface="Courier New"/>
              </a:rPr>
              <a:t>heapsize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heapsize+1;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extend, O(1)  </a:t>
            </a:r>
            <a:r>
              <a:rPr sz="2200" spc="-5" dirty="0">
                <a:latin typeface="Courier New"/>
                <a:cs typeface="Courier New"/>
              </a:rPr>
              <a:t>A[heapsize]</a:t>
            </a:r>
            <a:r>
              <a:rPr sz="2200" spc="6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6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insert at the back,</a:t>
            </a:r>
            <a:r>
              <a:rPr sz="220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6556" y="3108937"/>
          <a:ext cx="7084742" cy="106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6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22225">
                        <a:lnSpc>
                          <a:spcPts val="256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ShiftUp(heapsize)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fix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heap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property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O(?)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05173" y="430556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4305566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677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Insert(v)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9923" y="4707902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depends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3794" y="4707902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ShiftUp(i)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ct val="100000"/>
              </a:lnSpc>
            </a:pPr>
            <a:r>
              <a:rPr spc="-10" dirty="0"/>
              <a:t>ShiftUp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4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05907"/>
            <a:ext cx="817753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15" dirty="0">
                <a:latin typeface="Calibri"/>
                <a:cs typeface="Calibri"/>
              </a:rPr>
              <a:t>name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u="heavy" spc="10" dirty="0">
                <a:latin typeface="Calibri"/>
                <a:cs typeface="Calibri"/>
              </a:rPr>
              <a:t>not unique</a:t>
            </a:r>
            <a:r>
              <a:rPr sz="3050" spc="10" dirty="0">
                <a:latin typeface="Calibri"/>
                <a:cs typeface="Calibri"/>
              </a:rPr>
              <a:t>, the </a:t>
            </a:r>
            <a:r>
              <a:rPr sz="3050" dirty="0">
                <a:latin typeface="Calibri"/>
                <a:cs typeface="Calibri"/>
              </a:rPr>
              <a:t>alternative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are:  </a:t>
            </a:r>
            <a:r>
              <a:rPr sz="3050" dirty="0">
                <a:latin typeface="Calibri"/>
                <a:cs typeface="Calibri"/>
              </a:rPr>
              <a:t>ShiftUp/BubbleUp/IncreaseKey/etc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145790"/>
            <a:ext cx="187007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ShiftUp(i)  while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76" y="3950461"/>
            <a:ext cx="622808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2625" marR="1513205">
              <a:lnSpc>
                <a:spcPct val="120000"/>
              </a:lnSpc>
              <a:tabLst>
                <a:tab pos="2526665" algn="l"/>
              </a:tabLst>
            </a:pPr>
            <a:r>
              <a:rPr sz="2200" spc="-5" dirty="0">
                <a:latin typeface="Courier New"/>
                <a:cs typeface="Courier New"/>
              </a:rPr>
              <a:t>swap(A[i]</a:t>
            </a:r>
            <a:r>
              <a:rPr sz="2200" dirty="0">
                <a:latin typeface="Courier New"/>
                <a:cs typeface="Courier New"/>
              </a:rPr>
              <a:t>,	</a:t>
            </a:r>
            <a:r>
              <a:rPr sz="2200" spc="-5" dirty="0">
                <a:latin typeface="Courier New"/>
                <a:cs typeface="Courier New"/>
              </a:rPr>
              <a:t>A[parent(i)]) 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parent(i)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6214745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Analysis: ShiftUp() runs</a:t>
            </a:r>
            <a:r>
              <a:rPr sz="220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1779" y="3327653"/>
            <a:ext cx="398780" cy="242570"/>
          </a:xfrm>
          <a:custGeom>
            <a:avLst/>
            <a:gdLst/>
            <a:ahLst/>
            <a:cxnLst/>
            <a:rect l="l" t="t" r="r" b="b"/>
            <a:pathLst>
              <a:path w="398780" h="242570">
                <a:moveTo>
                  <a:pt x="61722" y="151638"/>
                </a:moveTo>
                <a:lnTo>
                  <a:pt x="60960" y="148590"/>
                </a:lnTo>
                <a:lnTo>
                  <a:pt x="57912" y="147066"/>
                </a:lnTo>
                <a:lnTo>
                  <a:pt x="55626" y="145542"/>
                </a:lnTo>
                <a:lnTo>
                  <a:pt x="52578" y="146304"/>
                </a:lnTo>
                <a:lnTo>
                  <a:pt x="51054" y="149352"/>
                </a:lnTo>
                <a:lnTo>
                  <a:pt x="0" y="242316"/>
                </a:lnTo>
                <a:lnTo>
                  <a:pt x="6096" y="242228"/>
                </a:lnTo>
                <a:lnTo>
                  <a:pt x="6096" y="232410"/>
                </a:lnTo>
                <a:lnTo>
                  <a:pt x="22968" y="222279"/>
                </a:lnTo>
                <a:lnTo>
                  <a:pt x="60198" y="153924"/>
                </a:lnTo>
                <a:lnTo>
                  <a:pt x="61722" y="151638"/>
                </a:lnTo>
                <a:close/>
              </a:path>
              <a:path w="398780" h="242570">
                <a:moveTo>
                  <a:pt x="22968" y="222279"/>
                </a:moveTo>
                <a:lnTo>
                  <a:pt x="6096" y="232410"/>
                </a:lnTo>
                <a:lnTo>
                  <a:pt x="8382" y="236328"/>
                </a:lnTo>
                <a:lnTo>
                  <a:pt x="8382" y="231648"/>
                </a:lnTo>
                <a:lnTo>
                  <a:pt x="17947" y="231498"/>
                </a:lnTo>
                <a:lnTo>
                  <a:pt x="22968" y="222279"/>
                </a:lnTo>
                <a:close/>
              </a:path>
              <a:path w="398780" h="242570">
                <a:moveTo>
                  <a:pt x="111252" y="238506"/>
                </a:moveTo>
                <a:lnTo>
                  <a:pt x="111252" y="232410"/>
                </a:lnTo>
                <a:lnTo>
                  <a:pt x="108966" y="230124"/>
                </a:lnTo>
                <a:lnTo>
                  <a:pt x="105918" y="230124"/>
                </a:lnTo>
                <a:lnTo>
                  <a:pt x="28451" y="231334"/>
                </a:lnTo>
                <a:lnTo>
                  <a:pt x="11430" y="241554"/>
                </a:lnTo>
                <a:lnTo>
                  <a:pt x="6096" y="232410"/>
                </a:lnTo>
                <a:lnTo>
                  <a:pt x="6096" y="242228"/>
                </a:lnTo>
                <a:lnTo>
                  <a:pt x="105918" y="240792"/>
                </a:lnTo>
                <a:lnTo>
                  <a:pt x="108966" y="240792"/>
                </a:lnTo>
                <a:lnTo>
                  <a:pt x="111252" y="238506"/>
                </a:lnTo>
                <a:close/>
              </a:path>
              <a:path w="398780" h="242570">
                <a:moveTo>
                  <a:pt x="17947" y="231498"/>
                </a:moveTo>
                <a:lnTo>
                  <a:pt x="8382" y="231648"/>
                </a:lnTo>
                <a:lnTo>
                  <a:pt x="13716" y="239268"/>
                </a:lnTo>
                <a:lnTo>
                  <a:pt x="17947" y="231498"/>
                </a:lnTo>
                <a:close/>
              </a:path>
              <a:path w="398780" h="242570">
                <a:moveTo>
                  <a:pt x="28451" y="231334"/>
                </a:moveTo>
                <a:lnTo>
                  <a:pt x="17947" y="231498"/>
                </a:lnTo>
                <a:lnTo>
                  <a:pt x="13716" y="239268"/>
                </a:lnTo>
                <a:lnTo>
                  <a:pt x="8382" y="231648"/>
                </a:lnTo>
                <a:lnTo>
                  <a:pt x="8382" y="236328"/>
                </a:lnTo>
                <a:lnTo>
                  <a:pt x="11430" y="241554"/>
                </a:lnTo>
                <a:lnTo>
                  <a:pt x="28451" y="231334"/>
                </a:lnTo>
                <a:close/>
              </a:path>
              <a:path w="398780" h="242570">
                <a:moveTo>
                  <a:pt x="398526" y="9144"/>
                </a:moveTo>
                <a:lnTo>
                  <a:pt x="393192" y="0"/>
                </a:lnTo>
                <a:lnTo>
                  <a:pt x="22968" y="222279"/>
                </a:lnTo>
                <a:lnTo>
                  <a:pt x="17947" y="231498"/>
                </a:lnTo>
                <a:lnTo>
                  <a:pt x="28451" y="231334"/>
                </a:lnTo>
                <a:lnTo>
                  <a:pt x="398526" y="91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2409" y="3053334"/>
            <a:ext cx="6732905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110">
              <a:lnSpc>
                <a:spcPct val="100000"/>
              </a:lnSpc>
              <a:tabLst>
                <a:tab pos="3714750" algn="l"/>
              </a:tabLst>
            </a:pP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“not  </a:t>
            </a:r>
            <a:r>
              <a:rPr sz="1950" spc="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root”	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“violates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max heap</a:t>
            </a:r>
            <a:r>
              <a:rPr sz="19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property”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and A[parent(i)] </a:t>
            </a:r>
            <a:r>
              <a:rPr sz="2200" dirty="0">
                <a:latin typeface="Courier New"/>
                <a:cs typeface="Courier New"/>
              </a:rPr>
              <a:t>&lt; </a:t>
            </a:r>
            <a:r>
              <a:rPr sz="2200" spc="-5" dirty="0">
                <a:latin typeface="Courier New"/>
                <a:cs typeface="Courier New"/>
              </a:rPr>
              <a:t>A[i]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don't</a:t>
            </a:r>
            <a:r>
              <a:rPr sz="220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swap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0176" y="3327653"/>
            <a:ext cx="398780" cy="242570"/>
          </a:xfrm>
          <a:custGeom>
            <a:avLst/>
            <a:gdLst/>
            <a:ahLst/>
            <a:cxnLst/>
            <a:rect l="l" t="t" r="r" b="b"/>
            <a:pathLst>
              <a:path w="398779" h="242570">
                <a:moveTo>
                  <a:pt x="61721" y="151638"/>
                </a:moveTo>
                <a:lnTo>
                  <a:pt x="60197" y="148590"/>
                </a:lnTo>
                <a:lnTo>
                  <a:pt x="55625" y="145542"/>
                </a:lnTo>
                <a:lnTo>
                  <a:pt x="52577" y="146304"/>
                </a:lnTo>
                <a:lnTo>
                  <a:pt x="51053" y="149352"/>
                </a:lnTo>
                <a:lnTo>
                  <a:pt x="0" y="242316"/>
                </a:lnTo>
                <a:lnTo>
                  <a:pt x="6095" y="242228"/>
                </a:lnTo>
                <a:lnTo>
                  <a:pt x="6095" y="232410"/>
                </a:lnTo>
                <a:lnTo>
                  <a:pt x="22968" y="222279"/>
                </a:lnTo>
                <a:lnTo>
                  <a:pt x="60197" y="153924"/>
                </a:lnTo>
                <a:lnTo>
                  <a:pt x="61721" y="151638"/>
                </a:lnTo>
                <a:close/>
              </a:path>
              <a:path w="398779" h="242570">
                <a:moveTo>
                  <a:pt x="22968" y="222279"/>
                </a:moveTo>
                <a:lnTo>
                  <a:pt x="6095" y="232410"/>
                </a:lnTo>
                <a:lnTo>
                  <a:pt x="8381" y="236328"/>
                </a:lnTo>
                <a:lnTo>
                  <a:pt x="8381" y="231648"/>
                </a:lnTo>
                <a:lnTo>
                  <a:pt x="17947" y="231498"/>
                </a:lnTo>
                <a:lnTo>
                  <a:pt x="22968" y="222279"/>
                </a:lnTo>
                <a:close/>
              </a:path>
              <a:path w="398779" h="242570">
                <a:moveTo>
                  <a:pt x="111251" y="238506"/>
                </a:moveTo>
                <a:lnTo>
                  <a:pt x="111251" y="232410"/>
                </a:lnTo>
                <a:lnTo>
                  <a:pt x="108965" y="230124"/>
                </a:lnTo>
                <a:lnTo>
                  <a:pt x="105917" y="230124"/>
                </a:lnTo>
                <a:lnTo>
                  <a:pt x="28451" y="231334"/>
                </a:lnTo>
                <a:lnTo>
                  <a:pt x="11429" y="241554"/>
                </a:lnTo>
                <a:lnTo>
                  <a:pt x="6095" y="232410"/>
                </a:lnTo>
                <a:lnTo>
                  <a:pt x="6095" y="242228"/>
                </a:lnTo>
                <a:lnTo>
                  <a:pt x="105917" y="240792"/>
                </a:lnTo>
                <a:lnTo>
                  <a:pt x="108965" y="240792"/>
                </a:lnTo>
                <a:lnTo>
                  <a:pt x="111251" y="238506"/>
                </a:lnTo>
                <a:close/>
              </a:path>
              <a:path w="398779" h="242570">
                <a:moveTo>
                  <a:pt x="17947" y="231498"/>
                </a:moveTo>
                <a:lnTo>
                  <a:pt x="8381" y="231648"/>
                </a:lnTo>
                <a:lnTo>
                  <a:pt x="13715" y="239268"/>
                </a:lnTo>
                <a:lnTo>
                  <a:pt x="17947" y="231498"/>
                </a:lnTo>
                <a:close/>
              </a:path>
              <a:path w="398779" h="242570">
                <a:moveTo>
                  <a:pt x="28451" y="231334"/>
                </a:moveTo>
                <a:lnTo>
                  <a:pt x="17947" y="231498"/>
                </a:lnTo>
                <a:lnTo>
                  <a:pt x="13715" y="239268"/>
                </a:lnTo>
                <a:lnTo>
                  <a:pt x="8381" y="231648"/>
                </a:lnTo>
                <a:lnTo>
                  <a:pt x="8381" y="236328"/>
                </a:lnTo>
                <a:lnTo>
                  <a:pt x="11429" y="241554"/>
                </a:lnTo>
                <a:lnTo>
                  <a:pt x="28451" y="231334"/>
                </a:lnTo>
                <a:close/>
              </a:path>
              <a:path w="398779" h="242570">
                <a:moveTo>
                  <a:pt x="398525" y="9144"/>
                </a:moveTo>
                <a:lnTo>
                  <a:pt x="393191" y="0"/>
                </a:lnTo>
                <a:lnTo>
                  <a:pt x="22968" y="222279"/>
                </a:lnTo>
                <a:lnTo>
                  <a:pt x="17947" y="231498"/>
                </a:lnTo>
                <a:lnTo>
                  <a:pt x="28451" y="231334"/>
                </a:lnTo>
                <a:lnTo>
                  <a:pt x="398525" y="91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0510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105" dirty="0"/>
              <a:t> </a:t>
            </a:r>
            <a:r>
              <a:rPr spc="-10" dirty="0"/>
              <a:t>Insert(v)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547" y="1899336"/>
            <a:ext cx="7992745" cy="219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651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10" dirty="0">
                <a:latin typeface="Calibri"/>
                <a:cs typeface="Calibri"/>
              </a:rPr>
              <a:t>first step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endParaRPr sz="305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sz="3050" b="1" spc="10" dirty="0">
                <a:latin typeface="Calibri"/>
                <a:cs typeface="Calibri"/>
              </a:rPr>
              <a:t>Insert(26)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20">
              <a:lnSpc>
                <a:spcPct val="100000"/>
              </a:lnSpc>
            </a:pPr>
            <a:r>
              <a:rPr spc="-10" dirty="0"/>
              <a:t>Deleting </a:t>
            </a:r>
            <a:r>
              <a:rPr spc="-25" dirty="0"/>
              <a:t>Max </a:t>
            </a:r>
            <a:r>
              <a:rPr spc="-15" dirty="0"/>
              <a:t>Element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8408035" cy="178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max element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Max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b="1" spc="10" dirty="0">
                <a:latin typeface="Calibri"/>
                <a:cs typeface="Calibri"/>
              </a:rPr>
              <a:t>the </a:t>
            </a:r>
            <a:r>
              <a:rPr sz="3050" b="1" dirty="0">
                <a:latin typeface="Calibri"/>
                <a:cs typeface="Calibri"/>
              </a:rPr>
              <a:t>root</a:t>
            </a:r>
            <a:endParaRPr sz="3050">
              <a:latin typeface="Calibri"/>
              <a:cs typeface="Calibri"/>
            </a:endParaRPr>
          </a:p>
          <a:p>
            <a:pPr marL="389890" marR="48260" indent="-377190">
              <a:lnSpc>
                <a:spcPct val="101899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But simply </a:t>
            </a:r>
            <a:r>
              <a:rPr sz="2650" spc="-15" dirty="0">
                <a:latin typeface="Calibri"/>
                <a:cs typeface="Calibri"/>
              </a:rPr>
              <a:t>taking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root </a:t>
            </a:r>
            <a:r>
              <a:rPr sz="2650" spc="-10" dirty="0">
                <a:latin typeface="Calibri"/>
                <a:cs typeface="Calibri"/>
              </a:rPr>
              <a:t>out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a Binary </a:t>
            </a:r>
            <a:r>
              <a:rPr sz="2650" spc="-20" dirty="0">
                <a:latin typeface="Calibri"/>
                <a:cs typeface="Calibri"/>
              </a:rPr>
              <a:t>Max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0" dirty="0">
                <a:latin typeface="Calibri"/>
                <a:cs typeface="Calibri"/>
              </a:rPr>
              <a:t>disconnect the </a:t>
            </a:r>
            <a:r>
              <a:rPr sz="2600" spc="5" dirty="0">
                <a:latin typeface="Calibri"/>
                <a:cs typeface="Calibri"/>
              </a:rPr>
              <a:t>complete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5" dirty="0">
                <a:latin typeface="Calibri"/>
                <a:cs typeface="Calibri"/>
              </a:rPr>
              <a:t>tree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  <a:p>
            <a:pPr marL="515620">
              <a:lnSpc>
                <a:spcPct val="100000"/>
              </a:lnSpc>
              <a:spcBef>
                <a:spcPts val="54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want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6153810"/>
            <a:ext cx="8458835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01499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Q: Which node </a:t>
            </a:r>
            <a:r>
              <a:rPr sz="2600" spc="10" dirty="0">
                <a:latin typeface="Calibri"/>
                <a:cs typeface="Calibri"/>
              </a:rPr>
              <a:t>is the </a:t>
            </a:r>
            <a:r>
              <a:rPr sz="2600" spc="5" dirty="0">
                <a:latin typeface="Calibri"/>
                <a:cs typeface="Calibri"/>
              </a:rPr>
              <a:t>best candidate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b="1" spc="10" dirty="0">
                <a:latin typeface="Calibri"/>
                <a:cs typeface="Calibri"/>
              </a:rPr>
              <a:t>replace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root yet  still </a:t>
            </a:r>
            <a:r>
              <a:rPr sz="2600" spc="5" dirty="0">
                <a:latin typeface="Calibri"/>
                <a:cs typeface="Calibri"/>
              </a:rPr>
              <a:t>maintain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complete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5" dirty="0">
                <a:latin typeface="Calibri"/>
                <a:cs typeface="Calibri"/>
              </a:rPr>
              <a:t>tree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property?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017" y="3912870"/>
            <a:ext cx="8359140" cy="19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7740" y="3733800"/>
            <a:ext cx="1137285" cy="859790"/>
          </a:xfrm>
          <a:custGeom>
            <a:avLst/>
            <a:gdLst/>
            <a:ahLst/>
            <a:cxnLst/>
            <a:rect l="l" t="t" r="r" b="b"/>
            <a:pathLst>
              <a:path w="1137285" h="859789">
                <a:moveTo>
                  <a:pt x="762" y="441197"/>
                </a:moveTo>
                <a:lnTo>
                  <a:pt x="761" y="419099"/>
                </a:lnTo>
                <a:lnTo>
                  <a:pt x="0" y="429767"/>
                </a:lnTo>
                <a:lnTo>
                  <a:pt x="762" y="441197"/>
                </a:lnTo>
                <a:close/>
              </a:path>
              <a:path w="1137285" h="859789">
                <a:moveTo>
                  <a:pt x="1136904" y="440435"/>
                </a:moveTo>
                <a:lnTo>
                  <a:pt x="1136904" y="418337"/>
                </a:lnTo>
                <a:lnTo>
                  <a:pt x="1135380" y="396239"/>
                </a:lnTo>
                <a:lnTo>
                  <a:pt x="1127032" y="350248"/>
                </a:lnTo>
                <a:lnTo>
                  <a:pt x="1113310" y="306995"/>
                </a:lnTo>
                <a:lnTo>
                  <a:pt x="1094643" y="266501"/>
                </a:lnTo>
                <a:lnTo>
                  <a:pt x="1071461" y="228788"/>
                </a:lnTo>
                <a:lnTo>
                  <a:pt x="1044194" y="193876"/>
                </a:lnTo>
                <a:lnTo>
                  <a:pt x="1013269" y="161787"/>
                </a:lnTo>
                <a:lnTo>
                  <a:pt x="979118" y="132542"/>
                </a:lnTo>
                <a:lnTo>
                  <a:pt x="942170" y="106160"/>
                </a:lnTo>
                <a:lnTo>
                  <a:pt x="902853" y="82665"/>
                </a:lnTo>
                <a:lnTo>
                  <a:pt x="861598" y="62076"/>
                </a:lnTo>
                <a:lnTo>
                  <a:pt x="818834" y="44415"/>
                </a:lnTo>
                <a:lnTo>
                  <a:pt x="774990" y="29703"/>
                </a:lnTo>
                <a:lnTo>
                  <a:pt x="730496" y="17960"/>
                </a:lnTo>
                <a:lnTo>
                  <a:pt x="685781" y="9208"/>
                </a:lnTo>
                <a:lnTo>
                  <a:pt x="641275" y="3468"/>
                </a:lnTo>
                <a:lnTo>
                  <a:pt x="598170" y="809"/>
                </a:lnTo>
                <a:lnTo>
                  <a:pt x="568452" y="0"/>
                </a:lnTo>
                <a:lnTo>
                  <a:pt x="539496" y="761"/>
                </a:lnTo>
                <a:lnTo>
                  <a:pt x="495793" y="3360"/>
                </a:lnTo>
                <a:lnTo>
                  <a:pt x="451374" y="9048"/>
                </a:lnTo>
                <a:lnTo>
                  <a:pt x="406681" y="17799"/>
                </a:lnTo>
                <a:lnTo>
                  <a:pt x="362157" y="29582"/>
                </a:lnTo>
                <a:lnTo>
                  <a:pt x="318245" y="44370"/>
                </a:lnTo>
                <a:lnTo>
                  <a:pt x="275388" y="62132"/>
                </a:lnTo>
                <a:lnTo>
                  <a:pt x="234028" y="82840"/>
                </a:lnTo>
                <a:lnTo>
                  <a:pt x="194610" y="106465"/>
                </a:lnTo>
                <a:lnTo>
                  <a:pt x="157575" y="132978"/>
                </a:lnTo>
                <a:lnTo>
                  <a:pt x="123366" y="162351"/>
                </a:lnTo>
                <a:lnTo>
                  <a:pt x="92428" y="194553"/>
                </a:lnTo>
                <a:lnTo>
                  <a:pt x="65202" y="229556"/>
                </a:lnTo>
                <a:lnTo>
                  <a:pt x="42132" y="267332"/>
                </a:lnTo>
                <a:lnTo>
                  <a:pt x="23661" y="307850"/>
                </a:lnTo>
                <a:lnTo>
                  <a:pt x="10231" y="351083"/>
                </a:lnTo>
                <a:lnTo>
                  <a:pt x="2285" y="397001"/>
                </a:lnTo>
                <a:lnTo>
                  <a:pt x="761" y="407669"/>
                </a:lnTo>
                <a:lnTo>
                  <a:pt x="762" y="452627"/>
                </a:lnTo>
                <a:lnTo>
                  <a:pt x="2286" y="463295"/>
                </a:lnTo>
                <a:lnTo>
                  <a:pt x="3048" y="474725"/>
                </a:lnTo>
                <a:lnTo>
                  <a:pt x="13253" y="520536"/>
                </a:lnTo>
                <a:lnTo>
                  <a:pt x="28194" y="562418"/>
                </a:lnTo>
                <a:lnTo>
                  <a:pt x="28194" y="419099"/>
                </a:lnTo>
                <a:lnTo>
                  <a:pt x="29718" y="399287"/>
                </a:lnTo>
                <a:lnTo>
                  <a:pt x="38825" y="351525"/>
                </a:lnTo>
                <a:lnTo>
                  <a:pt x="54237" y="306939"/>
                </a:lnTo>
                <a:lnTo>
                  <a:pt x="75384" y="265556"/>
                </a:lnTo>
                <a:lnTo>
                  <a:pt x="101696" y="227401"/>
                </a:lnTo>
                <a:lnTo>
                  <a:pt x="132604" y="192500"/>
                </a:lnTo>
                <a:lnTo>
                  <a:pt x="167540" y="160880"/>
                </a:lnTo>
                <a:lnTo>
                  <a:pt x="205932" y="132566"/>
                </a:lnTo>
                <a:lnTo>
                  <a:pt x="247212" y="107585"/>
                </a:lnTo>
                <a:lnTo>
                  <a:pt x="290812" y="85961"/>
                </a:lnTo>
                <a:lnTo>
                  <a:pt x="336160" y="67722"/>
                </a:lnTo>
                <a:lnTo>
                  <a:pt x="382688" y="52892"/>
                </a:lnTo>
                <a:lnTo>
                  <a:pt x="429827" y="41499"/>
                </a:lnTo>
                <a:lnTo>
                  <a:pt x="477007" y="33567"/>
                </a:lnTo>
                <a:lnTo>
                  <a:pt x="523724" y="29122"/>
                </a:lnTo>
                <a:lnTo>
                  <a:pt x="569214" y="28193"/>
                </a:lnTo>
                <a:lnTo>
                  <a:pt x="595884" y="28934"/>
                </a:lnTo>
                <a:lnTo>
                  <a:pt x="670818" y="35218"/>
                </a:lnTo>
                <a:lnTo>
                  <a:pt x="717429" y="43540"/>
                </a:lnTo>
                <a:lnTo>
                  <a:pt x="764074" y="55412"/>
                </a:lnTo>
                <a:lnTo>
                  <a:pt x="810157" y="70797"/>
                </a:lnTo>
                <a:lnTo>
                  <a:pt x="855080" y="89658"/>
                </a:lnTo>
                <a:lnTo>
                  <a:pt x="898246" y="111961"/>
                </a:lnTo>
                <a:lnTo>
                  <a:pt x="939060" y="137669"/>
                </a:lnTo>
                <a:lnTo>
                  <a:pt x="976923" y="166746"/>
                </a:lnTo>
                <a:lnTo>
                  <a:pt x="1011238" y="199157"/>
                </a:lnTo>
                <a:lnTo>
                  <a:pt x="1041409" y="234865"/>
                </a:lnTo>
                <a:lnTo>
                  <a:pt x="1066839" y="273835"/>
                </a:lnTo>
                <a:lnTo>
                  <a:pt x="1086930" y="316031"/>
                </a:lnTo>
                <a:lnTo>
                  <a:pt x="1101086" y="361416"/>
                </a:lnTo>
                <a:lnTo>
                  <a:pt x="1108710" y="409955"/>
                </a:lnTo>
                <a:lnTo>
                  <a:pt x="1108710" y="419861"/>
                </a:lnTo>
                <a:lnTo>
                  <a:pt x="1109472" y="429767"/>
                </a:lnTo>
                <a:lnTo>
                  <a:pt x="1109472" y="560751"/>
                </a:lnTo>
                <a:lnTo>
                  <a:pt x="1120537" y="532641"/>
                </a:lnTo>
                <a:lnTo>
                  <a:pt x="1131684" y="487834"/>
                </a:lnTo>
                <a:lnTo>
                  <a:pt x="1136904" y="440435"/>
                </a:lnTo>
                <a:close/>
              </a:path>
              <a:path w="1137285" h="859789">
                <a:moveTo>
                  <a:pt x="1109472" y="560751"/>
                </a:moveTo>
                <a:lnTo>
                  <a:pt x="1109472" y="429767"/>
                </a:lnTo>
                <a:lnTo>
                  <a:pt x="1108710" y="440435"/>
                </a:lnTo>
                <a:lnTo>
                  <a:pt x="1108710" y="450341"/>
                </a:lnTo>
                <a:lnTo>
                  <a:pt x="1101054" y="498857"/>
                </a:lnTo>
                <a:lnTo>
                  <a:pt x="1086829" y="544219"/>
                </a:lnTo>
                <a:lnTo>
                  <a:pt x="1066641" y="586391"/>
                </a:lnTo>
                <a:lnTo>
                  <a:pt x="1041094" y="625335"/>
                </a:lnTo>
                <a:lnTo>
                  <a:pt x="1010793" y="661014"/>
                </a:lnTo>
                <a:lnTo>
                  <a:pt x="976345" y="693391"/>
                </a:lnTo>
                <a:lnTo>
                  <a:pt x="938355" y="722428"/>
                </a:lnTo>
                <a:lnTo>
                  <a:pt x="897427" y="748088"/>
                </a:lnTo>
                <a:lnTo>
                  <a:pt x="854167" y="770335"/>
                </a:lnTo>
                <a:lnTo>
                  <a:pt x="809181" y="789130"/>
                </a:lnTo>
                <a:lnTo>
                  <a:pt x="763074" y="804437"/>
                </a:lnTo>
                <a:lnTo>
                  <a:pt x="716451" y="816219"/>
                </a:lnTo>
                <a:lnTo>
                  <a:pt x="669917" y="824437"/>
                </a:lnTo>
                <a:lnTo>
                  <a:pt x="624078" y="829055"/>
                </a:lnTo>
                <a:lnTo>
                  <a:pt x="568452" y="831341"/>
                </a:lnTo>
                <a:lnTo>
                  <a:pt x="523659" y="830367"/>
                </a:lnTo>
                <a:lnTo>
                  <a:pt x="477887" y="826038"/>
                </a:lnTo>
                <a:lnTo>
                  <a:pt x="431491" y="818353"/>
                </a:lnTo>
                <a:lnTo>
                  <a:pt x="385087" y="807332"/>
                </a:lnTo>
                <a:lnTo>
                  <a:pt x="339222" y="792990"/>
                </a:lnTo>
                <a:lnTo>
                  <a:pt x="294448" y="775342"/>
                </a:lnTo>
                <a:lnTo>
                  <a:pt x="251314" y="754402"/>
                </a:lnTo>
                <a:lnTo>
                  <a:pt x="210369" y="730185"/>
                </a:lnTo>
                <a:lnTo>
                  <a:pt x="172163" y="702706"/>
                </a:lnTo>
                <a:lnTo>
                  <a:pt x="137247" y="671979"/>
                </a:lnTo>
                <a:lnTo>
                  <a:pt x="106169" y="638020"/>
                </a:lnTo>
                <a:lnTo>
                  <a:pt x="79480" y="600843"/>
                </a:lnTo>
                <a:lnTo>
                  <a:pt x="57730" y="560463"/>
                </a:lnTo>
                <a:lnTo>
                  <a:pt x="41467" y="516895"/>
                </a:lnTo>
                <a:lnTo>
                  <a:pt x="31242" y="470153"/>
                </a:lnTo>
                <a:lnTo>
                  <a:pt x="28194" y="439673"/>
                </a:lnTo>
                <a:lnTo>
                  <a:pt x="28194" y="562418"/>
                </a:lnTo>
                <a:lnTo>
                  <a:pt x="48582" y="603495"/>
                </a:lnTo>
                <a:lnTo>
                  <a:pt x="72903" y="640636"/>
                </a:lnTo>
                <a:lnTo>
                  <a:pt x="101126" y="674881"/>
                </a:lnTo>
                <a:lnTo>
                  <a:pt x="132850" y="706227"/>
                </a:lnTo>
                <a:lnTo>
                  <a:pt x="167675" y="734670"/>
                </a:lnTo>
                <a:lnTo>
                  <a:pt x="205198" y="760208"/>
                </a:lnTo>
                <a:lnTo>
                  <a:pt x="245019" y="782837"/>
                </a:lnTo>
                <a:lnTo>
                  <a:pt x="286737" y="802554"/>
                </a:lnTo>
                <a:lnTo>
                  <a:pt x="329951" y="819356"/>
                </a:lnTo>
                <a:lnTo>
                  <a:pt x="374258" y="833240"/>
                </a:lnTo>
                <a:lnTo>
                  <a:pt x="419259" y="844202"/>
                </a:lnTo>
                <a:lnTo>
                  <a:pt x="464552" y="852240"/>
                </a:lnTo>
                <a:lnTo>
                  <a:pt x="509735" y="857350"/>
                </a:lnTo>
                <a:lnTo>
                  <a:pt x="554408" y="859529"/>
                </a:lnTo>
                <a:lnTo>
                  <a:pt x="598170" y="858773"/>
                </a:lnTo>
                <a:lnTo>
                  <a:pt x="654558" y="854201"/>
                </a:lnTo>
                <a:lnTo>
                  <a:pt x="699092" y="848100"/>
                </a:lnTo>
                <a:lnTo>
                  <a:pt x="743938" y="838691"/>
                </a:lnTo>
                <a:lnTo>
                  <a:pt x="788616" y="826029"/>
                </a:lnTo>
                <a:lnTo>
                  <a:pt x="832645" y="810171"/>
                </a:lnTo>
                <a:lnTo>
                  <a:pt x="875546" y="791170"/>
                </a:lnTo>
                <a:lnTo>
                  <a:pt x="916839" y="769082"/>
                </a:lnTo>
                <a:lnTo>
                  <a:pt x="956043" y="743961"/>
                </a:lnTo>
                <a:lnTo>
                  <a:pt x="992679" y="715864"/>
                </a:lnTo>
                <a:lnTo>
                  <a:pt x="1026267" y="684844"/>
                </a:lnTo>
                <a:lnTo>
                  <a:pt x="1056326" y="650956"/>
                </a:lnTo>
                <a:lnTo>
                  <a:pt x="1082378" y="614257"/>
                </a:lnTo>
                <a:lnTo>
                  <a:pt x="1103941" y="574800"/>
                </a:lnTo>
                <a:lnTo>
                  <a:pt x="1109472" y="560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20">
              <a:lnSpc>
                <a:spcPct val="100000"/>
              </a:lnSpc>
            </a:pPr>
            <a:r>
              <a:rPr spc="-10" dirty="0"/>
              <a:t>Deleting </a:t>
            </a:r>
            <a:r>
              <a:rPr spc="-25" dirty="0"/>
              <a:t>Max </a:t>
            </a:r>
            <a:r>
              <a:rPr spc="-15" dirty="0"/>
              <a:t>Element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indent="-377190">
              <a:lnSpc>
                <a:spcPct val="100000"/>
              </a:lnSpc>
              <a:buFont typeface="Arial"/>
              <a:buChar char="•"/>
              <a:tabLst>
                <a:tab pos="457834" algn="l"/>
                <a:tab pos="5418455" algn="l"/>
              </a:tabLst>
            </a:pPr>
            <a:r>
              <a:rPr sz="2600" spc="15" dirty="0"/>
              <a:t>A:</a:t>
            </a:r>
            <a:r>
              <a:rPr sz="2600" spc="-15" dirty="0"/>
              <a:t> </a:t>
            </a:r>
            <a:r>
              <a:rPr sz="2600" spc="15" dirty="0"/>
              <a:t>The</a:t>
            </a:r>
            <a:r>
              <a:rPr sz="2600" u="heavy" spc="1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Calibri"/>
                <a:cs typeface="Calibri"/>
              </a:rPr>
              <a:t>leaf</a:t>
            </a:r>
            <a:endParaRPr sz="2600">
              <a:latin typeface="Calibri"/>
              <a:cs typeface="Calibri"/>
            </a:endParaRPr>
          </a:p>
          <a:p>
            <a:pPr marL="89789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98525" algn="l"/>
              </a:tabLst>
            </a:pP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last </a:t>
            </a:r>
            <a:r>
              <a:rPr sz="2200" spc="-5" dirty="0">
                <a:latin typeface="Calibri"/>
                <a:cs typeface="Calibri"/>
              </a:rPr>
              <a:t>element 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compact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array</a:t>
            </a:r>
            <a:endParaRPr sz="2200">
              <a:latin typeface="Calibri"/>
              <a:cs typeface="Calibri"/>
            </a:endParaRPr>
          </a:p>
          <a:p>
            <a:pPr marL="457834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0" dirty="0"/>
              <a:t>But the heap </a:t>
            </a:r>
            <a:r>
              <a:rPr sz="2650" spc="-15" dirty="0"/>
              <a:t>property can still </a:t>
            </a:r>
            <a:r>
              <a:rPr sz="2650" spc="-10" dirty="0"/>
              <a:t>be</a:t>
            </a:r>
            <a:r>
              <a:rPr sz="2650" spc="25" dirty="0"/>
              <a:t> </a:t>
            </a:r>
            <a:r>
              <a:rPr sz="2650" spc="-15" dirty="0"/>
              <a:t>violated?</a:t>
            </a:r>
            <a:endParaRPr sz="2650"/>
          </a:p>
          <a:p>
            <a:pPr marL="897890" lvl="1" indent="-31432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898525" algn="l"/>
              </a:tabLst>
            </a:pPr>
            <a:r>
              <a:rPr sz="2200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problem, this time </a:t>
            </a:r>
            <a:r>
              <a:rPr sz="2200" spc="-10" dirty="0">
                <a:latin typeface="Calibri"/>
                <a:cs typeface="Calibri"/>
              </a:rPr>
              <a:t>we call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ShiftDown(1)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6017" y="3675888"/>
            <a:ext cx="8359140" cy="19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210" y="5695950"/>
            <a:ext cx="8346947" cy="191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335" y="4731258"/>
            <a:ext cx="1137285" cy="859155"/>
          </a:xfrm>
          <a:custGeom>
            <a:avLst/>
            <a:gdLst/>
            <a:ahLst/>
            <a:cxnLst/>
            <a:rect l="l" t="t" r="r" b="b"/>
            <a:pathLst>
              <a:path w="1137285" h="859154">
                <a:moveTo>
                  <a:pt x="1136904" y="440436"/>
                </a:moveTo>
                <a:lnTo>
                  <a:pt x="1136904" y="417576"/>
                </a:lnTo>
                <a:lnTo>
                  <a:pt x="1135380" y="395478"/>
                </a:lnTo>
                <a:lnTo>
                  <a:pt x="1126972" y="349558"/>
                </a:lnTo>
                <a:lnTo>
                  <a:pt x="1113209" y="306355"/>
                </a:lnTo>
                <a:lnTo>
                  <a:pt x="1094516" y="265893"/>
                </a:lnTo>
                <a:lnTo>
                  <a:pt x="1071322" y="228194"/>
                </a:lnTo>
                <a:lnTo>
                  <a:pt x="1044053" y="193283"/>
                </a:lnTo>
                <a:lnTo>
                  <a:pt x="1013138" y="161184"/>
                </a:lnTo>
                <a:lnTo>
                  <a:pt x="979002" y="131919"/>
                </a:lnTo>
                <a:lnTo>
                  <a:pt x="942074" y="105513"/>
                </a:lnTo>
                <a:lnTo>
                  <a:pt x="902782" y="81988"/>
                </a:lnTo>
                <a:lnTo>
                  <a:pt x="861551" y="61370"/>
                </a:lnTo>
                <a:lnTo>
                  <a:pt x="818810" y="43681"/>
                </a:lnTo>
                <a:lnTo>
                  <a:pt x="774986" y="28944"/>
                </a:lnTo>
                <a:lnTo>
                  <a:pt x="730507" y="17184"/>
                </a:lnTo>
                <a:lnTo>
                  <a:pt x="685799" y="8424"/>
                </a:lnTo>
                <a:lnTo>
                  <a:pt x="641290" y="2688"/>
                </a:lnTo>
                <a:lnTo>
                  <a:pt x="597408" y="0"/>
                </a:lnTo>
                <a:lnTo>
                  <a:pt x="539496" y="0"/>
                </a:lnTo>
                <a:lnTo>
                  <a:pt x="495458" y="2810"/>
                </a:lnTo>
                <a:lnTo>
                  <a:pt x="450848" y="8621"/>
                </a:lnTo>
                <a:lnTo>
                  <a:pt x="406084" y="17416"/>
                </a:lnTo>
                <a:lnTo>
                  <a:pt x="361588" y="29181"/>
                </a:lnTo>
                <a:lnTo>
                  <a:pt x="317780" y="43899"/>
                </a:lnTo>
                <a:lnTo>
                  <a:pt x="275080" y="61555"/>
                </a:lnTo>
                <a:lnTo>
                  <a:pt x="233908" y="82133"/>
                </a:lnTo>
                <a:lnTo>
                  <a:pt x="194686" y="105617"/>
                </a:lnTo>
                <a:lnTo>
                  <a:pt x="157833" y="131992"/>
                </a:lnTo>
                <a:lnTo>
                  <a:pt x="123770" y="161242"/>
                </a:lnTo>
                <a:lnTo>
                  <a:pt x="92917" y="193352"/>
                </a:lnTo>
                <a:lnTo>
                  <a:pt x="65695" y="228305"/>
                </a:lnTo>
                <a:lnTo>
                  <a:pt x="42524" y="266086"/>
                </a:lnTo>
                <a:lnTo>
                  <a:pt x="23825" y="306679"/>
                </a:lnTo>
                <a:lnTo>
                  <a:pt x="10018" y="350069"/>
                </a:lnTo>
                <a:lnTo>
                  <a:pt x="1523" y="396240"/>
                </a:lnTo>
                <a:lnTo>
                  <a:pt x="0" y="418338"/>
                </a:lnTo>
                <a:lnTo>
                  <a:pt x="0" y="440436"/>
                </a:lnTo>
                <a:lnTo>
                  <a:pt x="1524" y="462534"/>
                </a:lnTo>
                <a:lnTo>
                  <a:pt x="3048" y="473964"/>
                </a:lnTo>
                <a:lnTo>
                  <a:pt x="13172" y="519766"/>
                </a:lnTo>
                <a:lnTo>
                  <a:pt x="28194" y="562060"/>
                </a:lnTo>
                <a:lnTo>
                  <a:pt x="28194" y="418338"/>
                </a:lnTo>
                <a:lnTo>
                  <a:pt x="29718" y="398526"/>
                </a:lnTo>
                <a:lnTo>
                  <a:pt x="38818" y="350740"/>
                </a:lnTo>
                <a:lnTo>
                  <a:pt x="54206" y="306151"/>
                </a:lnTo>
                <a:lnTo>
                  <a:pt x="75314" y="264778"/>
                </a:lnTo>
                <a:lnTo>
                  <a:pt x="101576" y="226645"/>
                </a:lnTo>
                <a:lnTo>
                  <a:pt x="132499" y="191707"/>
                </a:lnTo>
                <a:lnTo>
                  <a:pt x="167291" y="160190"/>
                </a:lnTo>
                <a:lnTo>
                  <a:pt x="205612" y="131911"/>
                </a:lnTo>
                <a:lnTo>
                  <a:pt x="246818" y="106962"/>
                </a:lnTo>
                <a:lnTo>
                  <a:pt x="290343" y="85365"/>
                </a:lnTo>
                <a:lnTo>
                  <a:pt x="335621" y="67143"/>
                </a:lnTo>
                <a:lnTo>
                  <a:pt x="382084" y="52317"/>
                </a:lnTo>
                <a:lnTo>
                  <a:pt x="429165" y="40911"/>
                </a:lnTo>
                <a:lnTo>
                  <a:pt x="476298" y="32946"/>
                </a:lnTo>
                <a:lnTo>
                  <a:pt x="522916" y="28446"/>
                </a:lnTo>
                <a:lnTo>
                  <a:pt x="568452" y="27432"/>
                </a:lnTo>
                <a:lnTo>
                  <a:pt x="595884" y="28173"/>
                </a:lnTo>
                <a:lnTo>
                  <a:pt x="669965" y="34366"/>
                </a:lnTo>
                <a:lnTo>
                  <a:pt x="716533" y="42623"/>
                </a:lnTo>
                <a:lnTo>
                  <a:pt x="763180" y="54452"/>
                </a:lnTo>
                <a:lnTo>
                  <a:pt x="809301" y="69812"/>
                </a:lnTo>
                <a:lnTo>
                  <a:pt x="854292" y="88667"/>
                </a:lnTo>
                <a:lnTo>
                  <a:pt x="897550" y="110976"/>
                </a:lnTo>
                <a:lnTo>
                  <a:pt x="938469" y="136702"/>
                </a:lnTo>
                <a:lnTo>
                  <a:pt x="976447" y="165806"/>
                </a:lnTo>
                <a:lnTo>
                  <a:pt x="1010878" y="198248"/>
                </a:lnTo>
                <a:lnTo>
                  <a:pt x="1041160" y="233991"/>
                </a:lnTo>
                <a:lnTo>
                  <a:pt x="1066688" y="272996"/>
                </a:lnTo>
                <a:lnTo>
                  <a:pt x="1086859" y="315224"/>
                </a:lnTo>
                <a:lnTo>
                  <a:pt x="1101067" y="360636"/>
                </a:lnTo>
                <a:lnTo>
                  <a:pt x="1108710" y="409194"/>
                </a:lnTo>
                <a:lnTo>
                  <a:pt x="1108710" y="561506"/>
                </a:lnTo>
                <a:lnTo>
                  <a:pt x="1120174" y="532578"/>
                </a:lnTo>
                <a:lnTo>
                  <a:pt x="1131469" y="487813"/>
                </a:lnTo>
                <a:lnTo>
                  <a:pt x="1136904" y="440436"/>
                </a:lnTo>
                <a:close/>
              </a:path>
              <a:path w="1137285" h="859154">
                <a:moveTo>
                  <a:pt x="1108710" y="561506"/>
                </a:moveTo>
                <a:lnTo>
                  <a:pt x="1108710" y="449580"/>
                </a:lnTo>
                <a:lnTo>
                  <a:pt x="1100988" y="498114"/>
                </a:lnTo>
                <a:lnTo>
                  <a:pt x="1086725" y="543485"/>
                </a:lnTo>
                <a:lnTo>
                  <a:pt x="1066521" y="585658"/>
                </a:lnTo>
                <a:lnTo>
                  <a:pt x="1040978" y="624596"/>
                </a:lnTo>
                <a:lnTo>
                  <a:pt x="1010697" y="660265"/>
                </a:lnTo>
                <a:lnTo>
                  <a:pt x="976277" y="692629"/>
                </a:lnTo>
                <a:lnTo>
                  <a:pt x="938322" y="721652"/>
                </a:lnTo>
                <a:lnTo>
                  <a:pt x="897430" y="747298"/>
                </a:lnTo>
                <a:lnTo>
                  <a:pt x="854203" y="769534"/>
                </a:lnTo>
                <a:lnTo>
                  <a:pt x="809242" y="788322"/>
                </a:lnTo>
                <a:lnTo>
                  <a:pt x="763149" y="803627"/>
                </a:lnTo>
                <a:lnTo>
                  <a:pt x="716523" y="815415"/>
                </a:lnTo>
                <a:lnTo>
                  <a:pt x="669964" y="823649"/>
                </a:lnTo>
                <a:lnTo>
                  <a:pt x="624078" y="828294"/>
                </a:lnTo>
                <a:lnTo>
                  <a:pt x="568452" y="830580"/>
                </a:lnTo>
                <a:lnTo>
                  <a:pt x="523384" y="829498"/>
                </a:lnTo>
                <a:lnTo>
                  <a:pt x="477356" y="825111"/>
                </a:lnTo>
                <a:lnTo>
                  <a:pt x="430893" y="817421"/>
                </a:lnTo>
                <a:lnTo>
                  <a:pt x="384519" y="806434"/>
                </a:lnTo>
                <a:lnTo>
                  <a:pt x="338759" y="792155"/>
                </a:lnTo>
                <a:lnTo>
                  <a:pt x="294139" y="774589"/>
                </a:lnTo>
                <a:lnTo>
                  <a:pt x="251184" y="753741"/>
                </a:lnTo>
                <a:lnTo>
                  <a:pt x="210419" y="729615"/>
                </a:lnTo>
                <a:lnTo>
                  <a:pt x="172368" y="702218"/>
                </a:lnTo>
                <a:lnTo>
                  <a:pt x="137557" y="671553"/>
                </a:lnTo>
                <a:lnTo>
                  <a:pt x="106512" y="637626"/>
                </a:lnTo>
                <a:lnTo>
                  <a:pt x="79756" y="600441"/>
                </a:lnTo>
                <a:lnTo>
                  <a:pt x="57815" y="560004"/>
                </a:lnTo>
                <a:lnTo>
                  <a:pt x="41215" y="516319"/>
                </a:lnTo>
                <a:lnTo>
                  <a:pt x="30480" y="469392"/>
                </a:lnTo>
                <a:lnTo>
                  <a:pt x="28194" y="438912"/>
                </a:lnTo>
                <a:lnTo>
                  <a:pt x="28194" y="562060"/>
                </a:lnTo>
                <a:lnTo>
                  <a:pt x="48369" y="602699"/>
                </a:lnTo>
                <a:lnTo>
                  <a:pt x="72637" y="639826"/>
                </a:lnTo>
                <a:lnTo>
                  <a:pt x="100814" y="674056"/>
                </a:lnTo>
                <a:lnTo>
                  <a:pt x="132499" y="705387"/>
                </a:lnTo>
                <a:lnTo>
                  <a:pt x="167291" y="733818"/>
                </a:lnTo>
                <a:lnTo>
                  <a:pt x="204780" y="759342"/>
                </a:lnTo>
                <a:lnTo>
                  <a:pt x="244571" y="781961"/>
                </a:lnTo>
                <a:lnTo>
                  <a:pt x="286260" y="801672"/>
                </a:lnTo>
                <a:lnTo>
                  <a:pt x="329444" y="818472"/>
                </a:lnTo>
                <a:lnTo>
                  <a:pt x="373721" y="832359"/>
                </a:lnTo>
                <a:lnTo>
                  <a:pt x="418688" y="843330"/>
                </a:lnTo>
                <a:lnTo>
                  <a:pt x="463942" y="851384"/>
                </a:lnTo>
                <a:lnTo>
                  <a:pt x="509082" y="856517"/>
                </a:lnTo>
                <a:lnTo>
                  <a:pt x="553705" y="858727"/>
                </a:lnTo>
                <a:lnTo>
                  <a:pt x="597408" y="858012"/>
                </a:lnTo>
                <a:lnTo>
                  <a:pt x="654558" y="853440"/>
                </a:lnTo>
                <a:lnTo>
                  <a:pt x="699132" y="847307"/>
                </a:lnTo>
                <a:lnTo>
                  <a:pt x="743975" y="837895"/>
                </a:lnTo>
                <a:lnTo>
                  <a:pt x="788617" y="825254"/>
                </a:lnTo>
                <a:lnTo>
                  <a:pt x="832585" y="809436"/>
                </a:lnTo>
                <a:lnTo>
                  <a:pt x="875408" y="790493"/>
                </a:lnTo>
                <a:lnTo>
                  <a:pt x="916614" y="768475"/>
                </a:lnTo>
                <a:lnTo>
                  <a:pt x="955731" y="743434"/>
                </a:lnTo>
                <a:lnTo>
                  <a:pt x="992289" y="715421"/>
                </a:lnTo>
                <a:lnTo>
                  <a:pt x="1025815" y="684488"/>
                </a:lnTo>
                <a:lnTo>
                  <a:pt x="1055838" y="650685"/>
                </a:lnTo>
                <a:lnTo>
                  <a:pt x="1081887" y="614065"/>
                </a:lnTo>
                <a:lnTo>
                  <a:pt x="1103489" y="574679"/>
                </a:lnTo>
                <a:lnTo>
                  <a:pt x="1108710" y="5615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4932" y="3946397"/>
            <a:ext cx="2461260" cy="925194"/>
          </a:xfrm>
          <a:custGeom>
            <a:avLst/>
            <a:gdLst/>
            <a:ahLst/>
            <a:cxnLst/>
            <a:rect l="l" t="t" r="r" b="b"/>
            <a:pathLst>
              <a:path w="2461260" h="925195">
                <a:moveTo>
                  <a:pt x="2441932" y="26600"/>
                </a:moveTo>
                <a:lnTo>
                  <a:pt x="2432077" y="24787"/>
                </a:lnTo>
                <a:lnTo>
                  <a:pt x="0" y="915162"/>
                </a:lnTo>
                <a:lnTo>
                  <a:pt x="3810" y="925068"/>
                </a:lnTo>
                <a:lnTo>
                  <a:pt x="2434965" y="35030"/>
                </a:lnTo>
                <a:lnTo>
                  <a:pt x="2441932" y="26600"/>
                </a:lnTo>
                <a:close/>
              </a:path>
              <a:path w="2461260" h="925195">
                <a:moveTo>
                  <a:pt x="2461260" y="19050"/>
                </a:moveTo>
                <a:lnTo>
                  <a:pt x="2356866" y="762"/>
                </a:lnTo>
                <a:lnTo>
                  <a:pt x="2354580" y="0"/>
                </a:lnTo>
                <a:lnTo>
                  <a:pt x="2351532" y="2286"/>
                </a:lnTo>
                <a:lnTo>
                  <a:pt x="2350770" y="4572"/>
                </a:lnTo>
                <a:lnTo>
                  <a:pt x="2350770" y="7620"/>
                </a:lnTo>
                <a:lnTo>
                  <a:pt x="2352294" y="10668"/>
                </a:lnTo>
                <a:lnTo>
                  <a:pt x="2355342" y="10668"/>
                </a:lnTo>
                <a:lnTo>
                  <a:pt x="2432077" y="24787"/>
                </a:lnTo>
                <a:lnTo>
                  <a:pt x="2449830" y="18288"/>
                </a:lnTo>
                <a:lnTo>
                  <a:pt x="2453640" y="28194"/>
                </a:lnTo>
                <a:lnTo>
                  <a:pt x="2453640" y="28401"/>
                </a:lnTo>
                <a:lnTo>
                  <a:pt x="2461260" y="19050"/>
                </a:lnTo>
                <a:close/>
              </a:path>
              <a:path w="2461260" h="925195">
                <a:moveTo>
                  <a:pt x="2453640" y="28401"/>
                </a:moveTo>
                <a:lnTo>
                  <a:pt x="2453640" y="28194"/>
                </a:lnTo>
                <a:lnTo>
                  <a:pt x="2434965" y="35030"/>
                </a:lnTo>
                <a:lnTo>
                  <a:pt x="2385822" y="94488"/>
                </a:lnTo>
                <a:lnTo>
                  <a:pt x="2384298" y="96774"/>
                </a:lnTo>
                <a:lnTo>
                  <a:pt x="2384298" y="99822"/>
                </a:lnTo>
                <a:lnTo>
                  <a:pt x="2386584" y="101346"/>
                </a:lnTo>
                <a:lnTo>
                  <a:pt x="2388870" y="103632"/>
                </a:lnTo>
                <a:lnTo>
                  <a:pt x="2391918" y="102870"/>
                </a:lnTo>
                <a:lnTo>
                  <a:pt x="2394204" y="101346"/>
                </a:lnTo>
                <a:lnTo>
                  <a:pt x="2453640" y="28401"/>
                </a:lnTo>
                <a:close/>
              </a:path>
              <a:path w="2461260" h="925195">
                <a:moveTo>
                  <a:pt x="2453640" y="28194"/>
                </a:moveTo>
                <a:lnTo>
                  <a:pt x="2449830" y="18288"/>
                </a:lnTo>
                <a:lnTo>
                  <a:pt x="2432077" y="24787"/>
                </a:lnTo>
                <a:lnTo>
                  <a:pt x="2441932" y="26600"/>
                </a:lnTo>
                <a:lnTo>
                  <a:pt x="2447544" y="19812"/>
                </a:lnTo>
                <a:lnTo>
                  <a:pt x="2450592" y="28194"/>
                </a:lnTo>
                <a:lnTo>
                  <a:pt x="2450592" y="29309"/>
                </a:lnTo>
                <a:lnTo>
                  <a:pt x="2453640" y="28194"/>
                </a:lnTo>
                <a:close/>
              </a:path>
              <a:path w="2461260" h="925195">
                <a:moveTo>
                  <a:pt x="2450592" y="29309"/>
                </a:moveTo>
                <a:lnTo>
                  <a:pt x="2450592" y="28194"/>
                </a:lnTo>
                <a:lnTo>
                  <a:pt x="2441932" y="26600"/>
                </a:lnTo>
                <a:lnTo>
                  <a:pt x="2434965" y="35030"/>
                </a:lnTo>
                <a:lnTo>
                  <a:pt x="2450592" y="29309"/>
                </a:lnTo>
                <a:close/>
              </a:path>
              <a:path w="2461260" h="925195">
                <a:moveTo>
                  <a:pt x="2450592" y="28194"/>
                </a:moveTo>
                <a:lnTo>
                  <a:pt x="2447544" y="19812"/>
                </a:lnTo>
                <a:lnTo>
                  <a:pt x="2441932" y="26600"/>
                </a:lnTo>
                <a:lnTo>
                  <a:pt x="2450592" y="28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ct val="100000"/>
              </a:lnSpc>
            </a:pPr>
            <a:r>
              <a:rPr spc="-20" dirty="0"/>
              <a:t>ExtractMax </a:t>
            </a:r>
            <a:r>
              <a:rPr spc="-5" dirty="0">
                <a:latin typeface="Calibri"/>
                <a:cs typeface="Calibri"/>
              </a:rPr>
              <a:t>‐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20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03708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300732"/>
            <a:ext cx="11379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-63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A[1]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6256" y="2300732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A[1]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A[heapsize]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0848" y="270306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4214" y="309855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137" y="3031502"/>
            <a:ext cx="354584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heapsize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heapsize-1  ShiftDown(1)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O(?)  </a:t>
            </a: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5229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59" y="4707902"/>
            <a:ext cx="25400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2853" y="5110238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depends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724" y="511023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ShiftDown()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225">
              <a:lnSpc>
                <a:spcPct val="100000"/>
              </a:lnSpc>
            </a:pPr>
            <a:r>
              <a:rPr spc="-10" dirty="0"/>
              <a:t>ShiftDown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3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ShiftDown(i)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293873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while </a:t>
            </a:r>
            <a:r>
              <a:rPr sz="2200" dirty="0">
                <a:latin typeface="Courier New"/>
                <a:cs typeface="Courier New"/>
              </a:rPr>
              <a:t>i </a:t>
            </a:r>
            <a:r>
              <a:rPr sz="2200" spc="-5" dirty="0">
                <a:latin typeface="Courier New"/>
                <a:cs typeface="Courier New"/>
              </a:rPr>
              <a:t>&lt;=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363" y="2703067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36" y="2703067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A[i];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max_id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3" y="3098558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left(i)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5234" y="309855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&lt;=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844" y="2703067"/>
            <a:ext cx="176276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i;</a:t>
            </a:r>
            <a:endParaRPr sz="220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and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5351" y="3098558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A[left(i)]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631" y="3507740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6804" y="350774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A[left(i)];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8299" y="3507740"/>
            <a:ext cx="1473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max_id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3923" y="350774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left(i)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3903230"/>
            <a:ext cx="5389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 right(i) &lt;= heapsize and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2976" y="3903230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A[right(i)]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6631" y="4312424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6804" y="4312424"/>
            <a:ext cx="3652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A[right(i)]; max_id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1576" y="4312424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7137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careful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16755" y="4707902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implementation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1389" y="4707902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(max_id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5260" y="4707902"/>
            <a:ext cx="1869439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with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!=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6669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swap(A[i],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0539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A[max_id])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3909" y="592176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max_id;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1389" y="5921768"/>
            <a:ext cx="1366520" cy="1164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break;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0149" y="6719595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9269" y="6719595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ShiftDown()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0765" y="6719595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9025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28388" y="1504950"/>
            <a:ext cx="5316855" cy="924560"/>
          </a:xfrm>
          <a:custGeom>
            <a:avLst/>
            <a:gdLst/>
            <a:ahLst/>
            <a:cxnLst/>
            <a:rect l="l" t="t" r="r" b="b"/>
            <a:pathLst>
              <a:path w="5316855" h="924560">
                <a:moveTo>
                  <a:pt x="5316474" y="922019"/>
                </a:moveTo>
                <a:lnTo>
                  <a:pt x="5316474" y="2285"/>
                </a:lnTo>
                <a:lnTo>
                  <a:pt x="5314188" y="0"/>
                </a:lnTo>
                <a:lnTo>
                  <a:pt x="2285" y="0"/>
                </a:lnTo>
                <a:lnTo>
                  <a:pt x="0" y="2286"/>
                </a:lnTo>
                <a:lnTo>
                  <a:pt x="0" y="922020"/>
                </a:lnTo>
                <a:lnTo>
                  <a:pt x="2286" y="924306"/>
                </a:lnTo>
                <a:lnTo>
                  <a:pt x="5334" y="9243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5305806" y="10667"/>
                </a:lnTo>
                <a:lnTo>
                  <a:pt x="5305806" y="5333"/>
                </a:lnTo>
                <a:lnTo>
                  <a:pt x="5311140" y="10667"/>
                </a:lnTo>
                <a:lnTo>
                  <a:pt x="5311140" y="924305"/>
                </a:lnTo>
                <a:lnTo>
                  <a:pt x="5314188" y="924305"/>
                </a:lnTo>
                <a:lnTo>
                  <a:pt x="5316474" y="922019"/>
                </a:lnTo>
                <a:close/>
              </a:path>
              <a:path w="5316855" h="92456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316855" h="924560">
                <a:moveTo>
                  <a:pt x="10667" y="91440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914400"/>
                </a:lnTo>
                <a:lnTo>
                  <a:pt x="10667" y="914400"/>
                </a:lnTo>
                <a:close/>
              </a:path>
              <a:path w="5316855" h="924560">
                <a:moveTo>
                  <a:pt x="5311140" y="914399"/>
                </a:moveTo>
                <a:lnTo>
                  <a:pt x="5334" y="914400"/>
                </a:lnTo>
                <a:lnTo>
                  <a:pt x="10668" y="919734"/>
                </a:lnTo>
                <a:lnTo>
                  <a:pt x="10667" y="924306"/>
                </a:lnTo>
                <a:lnTo>
                  <a:pt x="5305806" y="924305"/>
                </a:lnTo>
                <a:lnTo>
                  <a:pt x="5305806" y="919733"/>
                </a:lnTo>
                <a:lnTo>
                  <a:pt x="5311140" y="914399"/>
                </a:lnTo>
                <a:close/>
              </a:path>
              <a:path w="5316855" h="924560">
                <a:moveTo>
                  <a:pt x="10667" y="924306"/>
                </a:moveTo>
                <a:lnTo>
                  <a:pt x="10668" y="919734"/>
                </a:lnTo>
                <a:lnTo>
                  <a:pt x="5334" y="914400"/>
                </a:lnTo>
                <a:lnTo>
                  <a:pt x="5334" y="924306"/>
                </a:lnTo>
                <a:lnTo>
                  <a:pt x="10667" y="924306"/>
                </a:lnTo>
                <a:close/>
              </a:path>
              <a:path w="5316855" h="924560">
                <a:moveTo>
                  <a:pt x="5311140" y="10667"/>
                </a:moveTo>
                <a:lnTo>
                  <a:pt x="5305806" y="5333"/>
                </a:lnTo>
                <a:lnTo>
                  <a:pt x="5305806" y="10667"/>
                </a:lnTo>
                <a:lnTo>
                  <a:pt x="5311140" y="10667"/>
                </a:lnTo>
                <a:close/>
              </a:path>
              <a:path w="5316855" h="924560">
                <a:moveTo>
                  <a:pt x="5311140" y="914399"/>
                </a:moveTo>
                <a:lnTo>
                  <a:pt x="5311140" y="10667"/>
                </a:lnTo>
                <a:lnTo>
                  <a:pt x="5305806" y="10667"/>
                </a:lnTo>
                <a:lnTo>
                  <a:pt x="5305806" y="914399"/>
                </a:lnTo>
                <a:lnTo>
                  <a:pt x="5311140" y="914399"/>
                </a:lnTo>
                <a:close/>
              </a:path>
              <a:path w="5316855" h="924560">
                <a:moveTo>
                  <a:pt x="5311140" y="924305"/>
                </a:moveTo>
                <a:lnTo>
                  <a:pt x="5311140" y="914399"/>
                </a:lnTo>
                <a:lnTo>
                  <a:pt x="5305806" y="919733"/>
                </a:lnTo>
                <a:lnTo>
                  <a:pt x="5305806" y="924305"/>
                </a:lnTo>
                <a:lnTo>
                  <a:pt x="5311140" y="92430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20844" y="1537970"/>
            <a:ext cx="418084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latin typeface="Calibri"/>
                <a:cs typeface="Calibri"/>
              </a:rPr>
              <a:t>Again, </a:t>
            </a:r>
            <a:r>
              <a:rPr sz="2650" spc="-10" dirty="0">
                <a:latin typeface="Calibri"/>
                <a:cs typeface="Calibri"/>
              </a:rPr>
              <a:t>the name is not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unique: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20881" y="1946655"/>
            <a:ext cx="50361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ShiftDown/BubbleDown/Heapify/etc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3140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75" dirty="0"/>
              <a:t> </a:t>
            </a:r>
            <a:r>
              <a:rPr spc="-20" dirty="0"/>
              <a:t>ExtractMax()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955" marR="394335" algn="ctr">
              <a:lnSpc>
                <a:spcPct val="101000"/>
              </a:lnSpc>
            </a:pPr>
            <a:r>
              <a:rPr sz="3050" spc="10" dirty="0"/>
              <a:t>Ask </a:t>
            </a:r>
            <a:r>
              <a:rPr sz="3050" spc="5" dirty="0"/>
              <a:t>VisuAlgo </a:t>
            </a:r>
            <a:r>
              <a:rPr sz="3050" spc="-5" dirty="0"/>
              <a:t>to </a:t>
            </a:r>
            <a:r>
              <a:rPr sz="3050" dirty="0"/>
              <a:t>perform various ExtractMax()  operations </a:t>
            </a:r>
            <a:r>
              <a:rPr sz="3050" spc="10" dirty="0"/>
              <a:t>on the sample </a:t>
            </a:r>
            <a:r>
              <a:rPr sz="3050" spc="15" dirty="0"/>
              <a:t>Binary </a:t>
            </a:r>
            <a:r>
              <a:rPr sz="3050" spc="5" dirty="0"/>
              <a:t>(Max)</a:t>
            </a:r>
            <a:r>
              <a:rPr sz="3050" spc="-15" dirty="0"/>
              <a:t> </a:t>
            </a:r>
            <a:r>
              <a:rPr sz="3050" spc="10" dirty="0"/>
              <a:t>Heap</a:t>
            </a:r>
            <a:endParaRPr sz="3050"/>
          </a:p>
          <a:p>
            <a:pPr marL="1270" algn="ctr">
              <a:lnSpc>
                <a:spcPct val="100000"/>
              </a:lnSpc>
              <a:spcBef>
                <a:spcPts val="2435"/>
              </a:spcBef>
            </a:pPr>
            <a:r>
              <a:rPr sz="3050" spc="5" dirty="0"/>
              <a:t>In </a:t>
            </a:r>
            <a:r>
              <a:rPr sz="3050" spc="10" dirty="0"/>
              <a:t>the </a:t>
            </a:r>
            <a:r>
              <a:rPr sz="3050" dirty="0"/>
              <a:t>screen </a:t>
            </a:r>
            <a:r>
              <a:rPr sz="3050" spc="10" dirty="0"/>
              <a:t>shot </a:t>
            </a:r>
            <a:r>
              <a:rPr sz="3050" spc="-35" dirty="0"/>
              <a:t>below, </a:t>
            </a:r>
            <a:r>
              <a:rPr sz="3050" dirty="0"/>
              <a:t>we </a:t>
            </a:r>
            <a:r>
              <a:rPr sz="3050" spc="10" dirty="0"/>
              <a:t>show the </a:t>
            </a:r>
            <a:r>
              <a:rPr sz="3050" spc="-10" dirty="0"/>
              <a:t>first step</a:t>
            </a:r>
            <a:r>
              <a:rPr sz="3050" spc="85" dirty="0"/>
              <a:t> </a:t>
            </a:r>
            <a:r>
              <a:rPr sz="3050" spc="10" dirty="0"/>
              <a:t>of</a:t>
            </a:r>
            <a:endParaRPr sz="3050"/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sz="3050" b="1" dirty="0">
                <a:latin typeface="Calibri"/>
                <a:cs typeface="Calibri"/>
              </a:rPr>
              <a:t>ExtractMax() </a:t>
            </a:r>
            <a:r>
              <a:rPr sz="3050" dirty="0"/>
              <a:t>from </a:t>
            </a:r>
            <a:r>
              <a:rPr sz="3050" spc="10" dirty="0"/>
              <a:t>the sample </a:t>
            </a:r>
            <a:r>
              <a:rPr sz="3050" spc="15" dirty="0"/>
              <a:t>Binary </a:t>
            </a:r>
            <a:r>
              <a:rPr sz="3050" spc="5" dirty="0"/>
              <a:t>(Max)</a:t>
            </a:r>
            <a:r>
              <a:rPr sz="3050" spc="25" dirty="0"/>
              <a:t> </a:t>
            </a:r>
            <a:r>
              <a:rPr sz="3050" spc="10" dirty="0"/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(4)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631" y="2825369"/>
          <a:ext cx="9425176" cy="2558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98869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0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Array‐Based </a:t>
                      </a:r>
                      <a:r>
                        <a:rPr sz="2600" spc="2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Array‐Based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(2)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255">
                <a:tc>
                  <a:txBody>
                    <a:bodyPr/>
                    <a:lstStyle/>
                    <a:p>
                      <a:pPr marL="92710" marR="11048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Binary‐Heap </a:t>
                      </a:r>
                      <a:r>
                        <a:rPr sz="26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(actually  </a:t>
                      </a: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uses </a:t>
                      </a:r>
                      <a:r>
                        <a:rPr sz="265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r>
                        <a:rPr sz="2650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too)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9810" marR="832485" indent="-181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Insert(key) 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20444" marR="687070" indent="-3270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ExtractMax() 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5159" y="5758179"/>
            <a:ext cx="8989695" cy="163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b="1" spc="20" dirty="0">
                <a:latin typeface="Calibri"/>
                <a:cs typeface="Calibri"/>
              </a:rPr>
              <a:t>Summary </a:t>
            </a:r>
            <a:r>
              <a:rPr sz="2600" b="1" spc="15" dirty="0">
                <a:latin typeface="Calibri"/>
                <a:cs typeface="Calibri"/>
              </a:rPr>
              <a:t>so</a:t>
            </a:r>
            <a:r>
              <a:rPr sz="2600" b="1" spc="-10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far: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170"/>
              </a:lnSpc>
              <a:spcBef>
                <a:spcPts val="110"/>
              </a:spcBef>
            </a:pP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5" dirty="0">
                <a:latin typeface="Calibri"/>
                <a:cs typeface="Calibri"/>
              </a:rPr>
              <a:t>data </a:t>
            </a:r>
            <a:r>
              <a:rPr sz="2650" spc="-20" dirty="0">
                <a:latin typeface="Calibri"/>
                <a:cs typeface="Calibri"/>
              </a:rPr>
              <a:t>structure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5" dirty="0">
                <a:latin typeface="Calibri"/>
                <a:cs typeface="Calibri"/>
              </a:rPr>
              <a:t>an </a:t>
            </a:r>
            <a:r>
              <a:rPr sz="2650" spc="-15" dirty="0">
                <a:latin typeface="Calibri"/>
                <a:cs typeface="Calibri"/>
              </a:rPr>
              <a:t>efficient </a:t>
            </a:r>
            <a:r>
              <a:rPr sz="2650" spc="-25" dirty="0">
                <a:latin typeface="Calibri"/>
                <a:cs typeface="Calibri"/>
              </a:rPr>
              <a:t>data </a:t>
            </a:r>
            <a:r>
              <a:rPr sz="2650" spc="-20" dirty="0">
                <a:latin typeface="Calibri"/>
                <a:cs typeface="Calibri"/>
              </a:rPr>
              <a:t>structure </a:t>
            </a:r>
            <a:r>
              <a:rPr sz="2650" b="1" i="1" spc="-5" dirty="0">
                <a:latin typeface="Calibri"/>
                <a:cs typeface="Calibri"/>
              </a:rPr>
              <a:t>‐‐ </a:t>
            </a:r>
            <a:r>
              <a:rPr sz="2650" b="1" i="1" spc="-10" dirty="0">
                <a:latin typeface="Calibri"/>
                <a:cs typeface="Calibri"/>
              </a:rPr>
              <a:t>O(log n)  enqueue/dequeue operations </a:t>
            </a:r>
            <a:r>
              <a:rPr sz="2650" b="1" i="1" spc="-5" dirty="0">
                <a:latin typeface="Calibri"/>
                <a:cs typeface="Calibri"/>
              </a:rPr>
              <a:t>‐‐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implement </a:t>
            </a:r>
            <a:r>
              <a:rPr sz="2650" spc="-20" dirty="0">
                <a:latin typeface="Calibri"/>
                <a:cs typeface="Calibri"/>
              </a:rPr>
              <a:t>ADT </a:t>
            </a:r>
            <a:r>
              <a:rPr sz="2650" spc="-10" dirty="0">
                <a:latin typeface="Calibri"/>
                <a:cs typeface="Calibri"/>
              </a:rPr>
              <a:t>priority </a:t>
            </a:r>
            <a:r>
              <a:rPr sz="2650" spc="-15" dirty="0">
                <a:latin typeface="Calibri"/>
                <a:cs typeface="Calibri"/>
              </a:rPr>
              <a:t>queue  </a:t>
            </a:r>
            <a:r>
              <a:rPr sz="2600" spc="10" dirty="0">
                <a:latin typeface="Calibri"/>
                <a:cs typeface="Calibri"/>
              </a:rPr>
              <a:t>where the </a:t>
            </a:r>
            <a:r>
              <a:rPr sz="2600" spc="5" dirty="0">
                <a:latin typeface="Calibri"/>
                <a:cs typeface="Calibri"/>
              </a:rPr>
              <a:t>‘key’ </a:t>
            </a:r>
            <a:r>
              <a:rPr sz="2600" dirty="0">
                <a:latin typeface="Calibri"/>
                <a:cs typeface="Calibri"/>
              </a:rPr>
              <a:t>represent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20" dirty="0">
                <a:latin typeface="Calibri"/>
                <a:cs typeface="Calibri"/>
              </a:rPr>
              <a:t>‘priority’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each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44" y="2071623"/>
            <a:ext cx="827785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spc="5" dirty="0">
                <a:latin typeface="Calibri"/>
                <a:cs typeface="Calibri"/>
              </a:rPr>
              <a:t>knowledge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i="1" spc="10" dirty="0">
                <a:latin typeface="Calibri"/>
                <a:cs typeface="Calibri"/>
              </a:rPr>
              <a:t>non </a:t>
            </a:r>
            <a:r>
              <a:rPr sz="3050" i="1" spc="5" dirty="0">
                <a:latin typeface="Calibri"/>
                <a:cs typeface="Calibri"/>
              </a:rPr>
              <a:t>linear </a:t>
            </a:r>
            <a:r>
              <a:rPr sz="3050" spc="15" dirty="0">
                <a:latin typeface="Calibri"/>
                <a:cs typeface="Calibri"/>
              </a:rPr>
              <a:t>DS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CS2010: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2740405"/>
            <a:ext cx="126174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solidFill>
                  <a:srgbClr val="898989"/>
                </a:solidFill>
              </a:rPr>
              <a:t>Next</a:t>
            </a:r>
            <a:r>
              <a:rPr sz="2050" spc="-80" dirty="0">
                <a:solidFill>
                  <a:srgbClr val="898989"/>
                </a:solidFill>
              </a:rPr>
              <a:t> </a:t>
            </a:r>
            <a:r>
              <a:rPr sz="2050" spc="10" dirty="0">
                <a:solidFill>
                  <a:srgbClr val="898989"/>
                </a:solidFill>
              </a:rPr>
              <a:t>Items: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882623" y="3058909"/>
            <a:ext cx="8054340" cy="262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 indent="-260350">
              <a:lnSpc>
                <a:spcPct val="100000"/>
              </a:lnSpc>
              <a:buFont typeface="Arial"/>
              <a:buChar char="•"/>
              <a:tabLst>
                <a:tab pos="273685" algn="l"/>
              </a:tabLst>
            </a:pP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Building Binary Max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from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an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ordinary </a:t>
            </a:r>
            <a:r>
              <a:rPr sz="2050" spc="-30" dirty="0">
                <a:solidFill>
                  <a:srgbClr val="898989"/>
                </a:solidFill>
                <a:latin typeface="Calibri"/>
                <a:cs typeface="Calibri"/>
              </a:rPr>
              <a:t>Array,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the O(n log n)</a:t>
            </a:r>
            <a:r>
              <a:rPr sz="2050" spc="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version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And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the </a:t>
            </a:r>
            <a:r>
              <a:rPr sz="2050" spc="-5" dirty="0">
                <a:solidFill>
                  <a:srgbClr val="898989"/>
                </a:solidFill>
                <a:latin typeface="Calibri"/>
                <a:cs typeface="Calibri"/>
              </a:rPr>
              <a:t>faster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O(n)</a:t>
            </a:r>
            <a:r>
              <a:rPr sz="2050" spc="-5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version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Sort,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O(n log</a:t>
            </a:r>
            <a:r>
              <a:rPr sz="2050" spc="-6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n)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-5" dirty="0">
                <a:solidFill>
                  <a:srgbClr val="898989"/>
                </a:solidFill>
                <a:latin typeface="Calibri"/>
                <a:cs typeface="Calibri"/>
              </a:rPr>
              <a:t>Java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Implementation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of Binary Max</a:t>
            </a:r>
            <a:r>
              <a:rPr sz="2050" spc="-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</a:t>
            </a:r>
            <a:endParaRPr sz="2050">
              <a:latin typeface="Calibri"/>
              <a:cs typeface="Calibri"/>
            </a:endParaRPr>
          </a:p>
          <a:p>
            <a:pPr marL="273050" marR="5080" indent="-260350">
              <a:lnSpc>
                <a:spcPts val="2000"/>
              </a:lnSpc>
              <a:spcBef>
                <a:spcPts val="49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PS1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overview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and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introduction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of one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more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Binary Max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operation:  UpdateKey that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has been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purposely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left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out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from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this</a:t>
            </a:r>
            <a:r>
              <a:rPr sz="2050" spc="5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lecture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4400" b="1" spc="-10" dirty="0">
                <a:latin typeface="Calibri"/>
                <a:cs typeface="Calibri"/>
              </a:rPr>
              <a:t>LECTURE</a:t>
            </a:r>
            <a:r>
              <a:rPr sz="4400" b="1" spc="-105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BREAK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5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419" y="338073"/>
            <a:ext cx="816419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/>
              <a:t>Review: </a:t>
            </a:r>
            <a:r>
              <a:rPr sz="4400" spc="-85" dirty="0"/>
              <a:t>We </a:t>
            </a:r>
            <a:r>
              <a:rPr sz="4400" spc="-35" dirty="0"/>
              <a:t>have </a:t>
            </a:r>
            <a:r>
              <a:rPr sz="4400" spc="-5" dirty="0"/>
              <a:t>seen </a:t>
            </a:r>
            <a:r>
              <a:rPr sz="4400" spc="-15" dirty="0"/>
              <a:t>MergeSort</a:t>
            </a:r>
            <a:r>
              <a:rPr sz="4400" spc="130" dirty="0"/>
              <a:t> </a:t>
            </a:r>
            <a:r>
              <a:rPr sz="4400" spc="-10" dirty="0"/>
              <a:t>in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85588" y="6665976"/>
            <a:ext cx="4630420" cy="314325"/>
          </a:xfrm>
          <a:custGeom>
            <a:avLst/>
            <a:gdLst/>
            <a:ahLst/>
            <a:cxnLst/>
            <a:rect l="l" t="t" r="r" b="b"/>
            <a:pathLst>
              <a:path w="4630420" h="314325">
                <a:moveTo>
                  <a:pt x="4629912" y="313944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13944"/>
                </a:lnTo>
                <a:lnTo>
                  <a:pt x="4629912" y="3139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665976"/>
            <a:ext cx="4630420" cy="314325"/>
          </a:xfrm>
          <a:custGeom>
            <a:avLst/>
            <a:gdLst/>
            <a:ahLst/>
            <a:cxnLst/>
            <a:rect l="l" t="t" r="r" b="b"/>
            <a:pathLst>
              <a:path w="4630420" h="314325">
                <a:moveTo>
                  <a:pt x="4315968" y="0"/>
                </a:moveTo>
                <a:lnTo>
                  <a:pt x="4629911" y="313944"/>
                </a:lnTo>
                <a:lnTo>
                  <a:pt x="0" y="313944"/>
                </a:lnTo>
                <a:lnTo>
                  <a:pt x="313943" y="0"/>
                </a:lnTo>
                <a:lnTo>
                  <a:pt x="431596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49795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439674" y="62483"/>
                </a:moveTo>
                <a:lnTo>
                  <a:pt x="439674" y="41909"/>
                </a:lnTo>
                <a:lnTo>
                  <a:pt x="429768" y="31241"/>
                </a:lnTo>
                <a:lnTo>
                  <a:pt x="408432" y="20573"/>
                </a:lnTo>
                <a:lnTo>
                  <a:pt x="366522" y="990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9906"/>
                </a:lnTo>
                <a:lnTo>
                  <a:pt x="62484" y="31242"/>
                </a:lnTo>
                <a:lnTo>
                  <a:pt x="31242" y="51816"/>
                </a:lnTo>
                <a:lnTo>
                  <a:pt x="10668" y="62484"/>
                </a:lnTo>
                <a:lnTo>
                  <a:pt x="0" y="83820"/>
                </a:lnTo>
                <a:lnTo>
                  <a:pt x="10668" y="93726"/>
                </a:lnTo>
                <a:lnTo>
                  <a:pt x="73152" y="115062"/>
                </a:lnTo>
                <a:lnTo>
                  <a:pt x="125730" y="125730"/>
                </a:lnTo>
                <a:lnTo>
                  <a:pt x="251460" y="125730"/>
                </a:lnTo>
                <a:lnTo>
                  <a:pt x="304038" y="115062"/>
                </a:lnTo>
                <a:lnTo>
                  <a:pt x="355854" y="104394"/>
                </a:lnTo>
                <a:lnTo>
                  <a:pt x="387858" y="93725"/>
                </a:lnTo>
                <a:lnTo>
                  <a:pt x="419100" y="73151"/>
                </a:lnTo>
                <a:lnTo>
                  <a:pt x="439674" y="62483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71" y="6749795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272034" y="0"/>
                </a:moveTo>
                <a:lnTo>
                  <a:pt x="324612" y="0"/>
                </a:lnTo>
                <a:lnTo>
                  <a:pt x="366522" y="9905"/>
                </a:lnTo>
                <a:lnTo>
                  <a:pt x="408432" y="20573"/>
                </a:lnTo>
                <a:lnTo>
                  <a:pt x="439674" y="41909"/>
                </a:lnTo>
                <a:lnTo>
                  <a:pt x="439674" y="62483"/>
                </a:lnTo>
                <a:lnTo>
                  <a:pt x="419100" y="73151"/>
                </a:lnTo>
                <a:lnTo>
                  <a:pt x="387858" y="93725"/>
                </a:lnTo>
                <a:lnTo>
                  <a:pt x="355854" y="104394"/>
                </a:lnTo>
                <a:lnTo>
                  <a:pt x="304038" y="115062"/>
                </a:lnTo>
                <a:lnTo>
                  <a:pt x="251460" y="125730"/>
                </a:lnTo>
                <a:lnTo>
                  <a:pt x="125730" y="125730"/>
                </a:lnTo>
                <a:lnTo>
                  <a:pt x="73152" y="115062"/>
                </a:lnTo>
                <a:lnTo>
                  <a:pt x="10668" y="93726"/>
                </a:lnTo>
                <a:lnTo>
                  <a:pt x="0" y="83820"/>
                </a:lnTo>
                <a:lnTo>
                  <a:pt x="10668" y="62484"/>
                </a:lnTo>
                <a:lnTo>
                  <a:pt x="31242" y="51816"/>
                </a:lnTo>
                <a:lnTo>
                  <a:pt x="62484" y="31242"/>
                </a:lnTo>
                <a:lnTo>
                  <a:pt x="146304" y="9906"/>
                </a:lnTo>
                <a:lnTo>
                  <a:pt x="209550" y="0"/>
                </a:lnTo>
                <a:lnTo>
                  <a:pt x="27203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70669" y="5984747"/>
            <a:ext cx="31750" cy="880110"/>
          </a:xfrm>
          <a:custGeom>
            <a:avLst/>
            <a:gdLst/>
            <a:ahLst/>
            <a:cxnLst/>
            <a:rect l="l" t="t" r="r" b="b"/>
            <a:pathLst>
              <a:path w="31750" h="880109">
                <a:moveTo>
                  <a:pt x="31242" y="869441"/>
                </a:moveTo>
                <a:lnTo>
                  <a:pt x="31242" y="0"/>
                </a:lnTo>
                <a:lnTo>
                  <a:pt x="0" y="0"/>
                </a:lnTo>
                <a:lnTo>
                  <a:pt x="0" y="880109"/>
                </a:lnTo>
                <a:lnTo>
                  <a:pt x="31242" y="869441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8759" y="5984747"/>
            <a:ext cx="41910" cy="890905"/>
          </a:xfrm>
          <a:custGeom>
            <a:avLst/>
            <a:gdLst/>
            <a:ahLst/>
            <a:cxnLst/>
            <a:rect l="l" t="t" r="r" b="b"/>
            <a:pathLst>
              <a:path w="41909" h="890904">
                <a:moveTo>
                  <a:pt x="41909" y="880110"/>
                </a:moveTo>
                <a:lnTo>
                  <a:pt x="41909" y="0"/>
                </a:lnTo>
                <a:lnTo>
                  <a:pt x="0" y="10668"/>
                </a:lnTo>
                <a:lnTo>
                  <a:pt x="0" y="890778"/>
                </a:lnTo>
                <a:lnTo>
                  <a:pt x="41909" y="880110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0545" y="5995415"/>
            <a:ext cx="62865" cy="880110"/>
          </a:xfrm>
          <a:custGeom>
            <a:avLst/>
            <a:gdLst/>
            <a:ahLst/>
            <a:cxnLst/>
            <a:rect l="l" t="t" r="r" b="b"/>
            <a:pathLst>
              <a:path w="62865" h="880109">
                <a:moveTo>
                  <a:pt x="62483" y="880110"/>
                </a:moveTo>
                <a:lnTo>
                  <a:pt x="62483" y="0"/>
                </a:lnTo>
                <a:lnTo>
                  <a:pt x="0" y="0"/>
                </a:lnTo>
                <a:lnTo>
                  <a:pt x="0" y="869442"/>
                </a:lnTo>
                <a:lnTo>
                  <a:pt x="62483" y="88011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8635" y="5984747"/>
            <a:ext cx="41910" cy="880110"/>
          </a:xfrm>
          <a:custGeom>
            <a:avLst/>
            <a:gdLst/>
            <a:ahLst/>
            <a:cxnLst/>
            <a:rect l="l" t="t" r="r" b="b"/>
            <a:pathLst>
              <a:path w="41909" h="880109">
                <a:moveTo>
                  <a:pt x="41909" y="880110"/>
                </a:moveTo>
                <a:lnTo>
                  <a:pt x="41909" y="10668"/>
                </a:lnTo>
                <a:lnTo>
                  <a:pt x="0" y="0"/>
                </a:lnTo>
                <a:lnTo>
                  <a:pt x="0" y="869442"/>
                </a:lnTo>
                <a:lnTo>
                  <a:pt x="41909" y="88011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6057" y="5974079"/>
            <a:ext cx="52705" cy="880110"/>
          </a:xfrm>
          <a:custGeom>
            <a:avLst/>
            <a:gdLst/>
            <a:ahLst/>
            <a:cxnLst/>
            <a:rect l="l" t="t" r="r" b="b"/>
            <a:pathLst>
              <a:path w="52704" h="880109">
                <a:moveTo>
                  <a:pt x="52577" y="880110"/>
                </a:moveTo>
                <a:lnTo>
                  <a:pt x="52577" y="10668"/>
                </a:lnTo>
                <a:lnTo>
                  <a:pt x="0" y="0"/>
                </a:lnTo>
                <a:lnTo>
                  <a:pt x="0" y="869442"/>
                </a:lnTo>
                <a:lnTo>
                  <a:pt x="52577" y="880110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4816" y="5964173"/>
            <a:ext cx="31750" cy="879475"/>
          </a:xfrm>
          <a:custGeom>
            <a:avLst/>
            <a:gdLst/>
            <a:ahLst/>
            <a:cxnLst/>
            <a:rect l="l" t="t" r="r" b="b"/>
            <a:pathLst>
              <a:path w="31750" h="879475">
                <a:moveTo>
                  <a:pt x="31242" y="879348"/>
                </a:moveTo>
                <a:lnTo>
                  <a:pt x="31242" y="9906"/>
                </a:lnTo>
                <a:lnTo>
                  <a:pt x="0" y="0"/>
                </a:lnTo>
                <a:lnTo>
                  <a:pt x="0" y="869442"/>
                </a:lnTo>
                <a:lnTo>
                  <a:pt x="31242" y="879348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3480" y="5911596"/>
            <a:ext cx="440690" cy="83820"/>
          </a:xfrm>
          <a:custGeom>
            <a:avLst/>
            <a:gdLst/>
            <a:ahLst/>
            <a:cxnLst/>
            <a:rect l="l" t="t" r="r" b="b"/>
            <a:pathLst>
              <a:path w="440690" h="83820">
                <a:moveTo>
                  <a:pt x="440436" y="52577"/>
                </a:moveTo>
                <a:lnTo>
                  <a:pt x="398526" y="31241"/>
                </a:lnTo>
                <a:lnTo>
                  <a:pt x="324612" y="10667"/>
                </a:lnTo>
                <a:lnTo>
                  <a:pt x="272796" y="0"/>
                </a:lnTo>
                <a:lnTo>
                  <a:pt x="105156" y="0"/>
                </a:lnTo>
                <a:lnTo>
                  <a:pt x="63246" y="10668"/>
                </a:lnTo>
                <a:lnTo>
                  <a:pt x="32004" y="10668"/>
                </a:lnTo>
                <a:lnTo>
                  <a:pt x="10668" y="20574"/>
                </a:lnTo>
                <a:lnTo>
                  <a:pt x="0" y="31242"/>
                </a:lnTo>
                <a:lnTo>
                  <a:pt x="0" y="41910"/>
                </a:lnTo>
                <a:lnTo>
                  <a:pt x="21336" y="52578"/>
                </a:lnTo>
                <a:lnTo>
                  <a:pt x="52578" y="62484"/>
                </a:lnTo>
                <a:lnTo>
                  <a:pt x="105156" y="73152"/>
                </a:lnTo>
                <a:lnTo>
                  <a:pt x="147066" y="83820"/>
                </a:lnTo>
                <a:lnTo>
                  <a:pt x="335280" y="83819"/>
                </a:lnTo>
                <a:lnTo>
                  <a:pt x="377190" y="73151"/>
                </a:lnTo>
                <a:lnTo>
                  <a:pt x="408432" y="73151"/>
                </a:lnTo>
                <a:lnTo>
                  <a:pt x="429768" y="62483"/>
                </a:lnTo>
                <a:lnTo>
                  <a:pt x="440436" y="5257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6801611"/>
            <a:ext cx="440690" cy="74295"/>
          </a:xfrm>
          <a:custGeom>
            <a:avLst/>
            <a:gdLst/>
            <a:ahLst/>
            <a:cxnLst/>
            <a:rect l="l" t="t" r="r" b="b"/>
            <a:pathLst>
              <a:path w="440690" h="74295">
                <a:moveTo>
                  <a:pt x="440435" y="21335"/>
                </a:moveTo>
                <a:lnTo>
                  <a:pt x="429767" y="41909"/>
                </a:lnTo>
                <a:lnTo>
                  <a:pt x="408431" y="52577"/>
                </a:lnTo>
                <a:lnTo>
                  <a:pt x="377189" y="63245"/>
                </a:lnTo>
                <a:lnTo>
                  <a:pt x="335279" y="73913"/>
                </a:lnTo>
                <a:lnTo>
                  <a:pt x="209549" y="73913"/>
                </a:lnTo>
                <a:lnTo>
                  <a:pt x="147065" y="63245"/>
                </a:lnTo>
                <a:lnTo>
                  <a:pt x="105155" y="52577"/>
                </a:lnTo>
                <a:lnTo>
                  <a:pt x="52577" y="41909"/>
                </a:lnTo>
                <a:lnTo>
                  <a:pt x="21335" y="32003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3480" y="5911596"/>
            <a:ext cx="440690" cy="83820"/>
          </a:xfrm>
          <a:custGeom>
            <a:avLst/>
            <a:gdLst/>
            <a:ahLst/>
            <a:cxnLst/>
            <a:rect l="l" t="t" r="r" b="b"/>
            <a:pathLst>
              <a:path w="440690" h="83820">
                <a:moveTo>
                  <a:pt x="167640" y="0"/>
                </a:moveTo>
                <a:lnTo>
                  <a:pt x="272796" y="0"/>
                </a:lnTo>
                <a:lnTo>
                  <a:pt x="324612" y="10667"/>
                </a:lnTo>
                <a:lnTo>
                  <a:pt x="366522" y="20573"/>
                </a:lnTo>
                <a:lnTo>
                  <a:pt x="429768" y="41909"/>
                </a:lnTo>
                <a:lnTo>
                  <a:pt x="440436" y="52577"/>
                </a:lnTo>
                <a:lnTo>
                  <a:pt x="429768" y="62483"/>
                </a:lnTo>
                <a:lnTo>
                  <a:pt x="408432" y="73151"/>
                </a:lnTo>
                <a:lnTo>
                  <a:pt x="377190" y="73151"/>
                </a:lnTo>
                <a:lnTo>
                  <a:pt x="335280" y="83819"/>
                </a:lnTo>
                <a:lnTo>
                  <a:pt x="147066" y="83820"/>
                </a:lnTo>
                <a:lnTo>
                  <a:pt x="105156" y="73152"/>
                </a:lnTo>
                <a:lnTo>
                  <a:pt x="52578" y="62484"/>
                </a:lnTo>
                <a:lnTo>
                  <a:pt x="21336" y="52578"/>
                </a:lnTo>
                <a:lnTo>
                  <a:pt x="0" y="41910"/>
                </a:lnTo>
                <a:lnTo>
                  <a:pt x="0" y="31242"/>
                </a:lnTo>
                <a:lnTo>
                  <a:pt x="10668" y="20574"/>
                </a:lnTo>
                <a:lnTo>
                  <a:pt x="32004" y="10668"/>
                </a:lnTo>
                <a:lnTo>
                  <a:pt x="63246" y="10668"/>
                </a:lnTo>
                <a:lnTo>
                  <a:pt x="105156" y="0"/>
                </a:lnTo>
                <a:lnTo>
                  <a:pt x="16764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5156" y="6749795"/>
            <a:ext cx="429895" cy="125730"/>
          </a:xfrm>
          <a:custGeom>
            <a:avLst/>
            <a:gdLst/>
            <a:ahLst/>
            <a:cxnLst/>
            <a:rect l="l" t="t" r="r" b="b"/>
            <a:pathLst>
              <a:path w="429895" h="125729">
                <a:moveTo>
                  <a:pt x="429767" y="73151"/>
                </a:moveTo>
                <a:lnTo>
                  <a:pt x="429767" y="62483"/>
                </a:lnTo>
                <a:lnTo>
                  <a:pt x="408431" y="41909"/>
                </a:lnTo>
                <a:lnTo>
                  <a:pt x="387857" y="31241"/>
                </a:lnTo>
                <a:lnTo>
                  <a:pt x="304037" y="9905"/>
                </a:lnTo>
                <a:lnTo>
                  <a:pt x="251459" y="0"/>
                </a:lnTo>
                <a:lnTo>
                  <a:pt x="136397" y="0"/>
                </a:lnTo>
                <a:lnTo>
                  <a:pt x="83819" y="9906"/>
                </a:lnTo>
                <a:lnTo>
                  <a:pt x="52577" y="20574"/>
                </a:lnTo>
                <a:lnTo>
                  <a:pt x="20573" y="31242"/>
                </a:lnTo>
                <a:lnTo>
                  <a:pt x="0" y="51816"/>
                </a:lnTo>
                <a:lnTo>
                  <a:pt x="0" y="62484"/>
                </a:lnTo>
                <a:lnTo>
                  <a:pt x="10667" y="83820"/>
                </a:lnTo>
                <a:lnTo>
                  <a:pt x="41909" y="93726"/>
                </a:lnTo>
                <a:lnTo>
                  <a:pt x="73151" y="104394"/>
                </a:lnTo>
                <a:lnTo>
                  <a:pt x="178307" y="125730"/>
                </a:lnTo>
                <a:lnTo>
                  <a:pt x="293369" y="125730"/>
                </a:lnTo>
                <a:lnTo>
                  <a:pt x="345947" y="115062"/>
                </a:lnTo>
                <a:lnTo>
                  <a:pt x="387857" y="104393"/>
                </a:lnTo>
                <a:lnTo>
                  <a:pt x="408431" y="93725"/>
                </a:lnTo>
                <a:lnTo>
                  <a:pt x="429767" y="73151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5156" y="6749795"/>
            <a:ext cx="429895" cy="125730"/>
          </a:xfrm>
          <a:custGeom>
            <a:avLst/>
            <a:gdLst/>
            <a:ahLst/>
            <a:cxnLst/>
            <a:rect l="l" t="t" r="r" b="b"/>
            <a:pathLst>
              <a:path w="429895" h="125729">
                <a:moveTo>
                  <a:pt x="198881" y="0"/>
                </a:moveTo>
                <a:lnTo>
                  <a:pt x="251459" y="0"/>
                </a:lnTo>
                <a:lnTo>
                  <a:pt x="304037" y="9905"/>
                </a:lnTo>
                <a:lnTo>
                  <a:pt x="387857" y="31241"/>
                </a:lnTo>
                <a:lnTo>
                  <a:pt x="429767" y="62483"/>
                </a:lnTo>
                <a:lnTo>
                  <a:pt x="429767" y="73151"/>
                </a:lnTo>
                <a:lnTo>
                  <a:pt x="408431" y="93725"/>
                </a:lnTo>
                <a:lnTo>
                  <a:pt x="387857" y="104393"/>
                </a:lnTo>
                <a:lnTo>
                  <a:pt x="345947" y="115062"/>
                </a:lnTo>
                <a:lnTo>
                  <a:pt x="293369" y="125730"/>
                </a:lnTo>
                <a:lnTo>
                  <a:pt x="178307" y="125730"/>
                </a:lnTo>
                <a:lnTo>
                  <a:pt x="73151" y="104394"/>
                </a:lnTo>
                <a:lnTo>
                  <a:pt x="41909" y="93726"/>
                </a:lnTo>
                <a:lnTo>
                  <a:pt x="10667" y="83820"/>
                </a:lnTo>
                <a:lnTo>
                  <a:pt x="0" y="62484"/>
                </a:lnTo>
                <a:lnTo>
                  <a:pt x="0" y="51816"/>
                </a:lnTo>
                <a:lnTo>
                  <a:pt x="20573" y="31242"/>
                </a:lnTo>
                <a:lnTo>
                  <a:pt x="52577" y="20574"/>
                </a:lnTo>
                <a:lnTo>
                  <a:pt x="83819" y="9906"/>
                </a:lnTo>
                <a:lnTo>
                  <a:pt x="136397" y="0"/>
                </a:lnTo>
                <a:lnTo>
                  <a:pt x="19888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2685" y="2474976"/>
            <a:ext cx="31750" cy="4379595"/>
          </a:xfrm>
          <a:custGeom>
            <a:avLst/>
            <a:gdLst/>
            <a:ahLst/>
            <a:cxnLst/>
            <a:rect l="l" t="t" r="r" b="b"/>
            <a:pathLst>
              <a:path w="31750" h="4379595">
                <a:moveTo>
                  <a:pt x="31242" y="4368546"/>
                </a:moveTo>
                <a:lnTo>
                  <a:pt x="31242" y="10668"/>
                </a:lnTo>
                <a:lnTo>
                  <a:pt x="0" y="0"/>
                </a:lnTo>
                <a:lnTo>
                  <a:pt x="0" y="4379214"/>
                </a:lnTo>
                <a:lnTo>
                  <a:pt x="31242" y="4368546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0107" y="2465070"/>
            <a:ext cx="52705" cy="4399915"/>
          </a:xfrm>
          <a:custGeom>
            <a:avLst/>
            <a:gdLst/>
            <a:ahLst/>
            <a:cxnLst/>
            <a:rect l="l" t="t" r="r" b="b"/>
            <a:pathLst>
              <a:path w="52704" h="4399915">
                <a:moveTo>
                  <a:pt x="52577" y="4389120"/>
                </a:moveTo>
                <a:lnTo>
                  <a:pt x="52577" y="9906"/>
                </a:lnTo>
                <a:lnTo>
                  <a:pt x="0" y="0"/>
                </a:lnTo>
                <a:lnTo>
                  <a:pt x="0" y="4399788"/>
                </a:lnTo>
                <a:lnTo>
                  <a:pt x="52577" y="4389120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8197" y="2454401"/>
            <a:ext cx="41910" cy="4421505"/>
          </a:xfrm>
          <a:custGeom>
            <a:avLst/>
            <a:gdLst/>
            <a:ahLst/>
            <a:cxnLst/>
            <a:rect l="l" t="t" r="r" b="b"/>
            <a:pathLst>
              <a:path w="41909" h="4421505">
                <a:moveTo>
                  <a:pt x="41910" y="4410456"/>
                </a:moveTo>
                <a:lnTo>
                  <a:pt x="41910" y="10667"/>
                </a:lnTo>
                <a:lnTo>
                  <a:pt x="0" y="0"/>
                </a:lnTo>
                <a:lnTo>
                  <a:pt x="0" y="4421123"/>
                </a:lnTo>
                <a:lnTo>
                  <a:pt x="41910" y="4410456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0652" y="2454401"/>
            <a:ext cx="52069" cy="4421505"/>
          </a:xfrm>
          <a:custGeom>
            <a:avLst/>
            <a:gdLst/>
            <a:ahLst/>
            <a:cxnLst/>
            <a:rect l="l" t="t" r="r" b="b"/>
            <a:pathLst>
              <a:path w="52070" h="4421505">
                <a:moveTo>
                  <a:pt x="51816" y="4421124"/>
                </a:moveTo>
                <a:lnTo>
                  <a:pt x="51816" y="0"/>
                </a:lnTo>
                <a:lnTo>
                  <a:pt x="0" y="10668"/>
                </a:lnTo>
                <a:lnTo>
                  <a:pt x="0" y="4410456"/>
                </a:lnTo>
                <a:lnTo>
                  <a:pt x="51816" y="442112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8742" y="2465070"/>
            <a:ext cx="41910" cy="4399915"/>
          </a:xfrm>
          <a:custGeom>
            <a:avLst/>
            <a:gdLst/>
            <a:ahLst/>
            <a:cxnLst/>
            <a:rect l="l" t="t" r="r" b="b"/>
            <a:pathLst>
              <a:path w="41909" h="4399915">
                <a:moveTo>
                  <a:pt x="41910" y="4399788"/>
                </a:moveTo>
                <a:lnTo>
                  <a:pt x="41910" y="0"/>
                </a:lnTo>
                <a:lnTo>
                  <a:pt x="0" y="9905"/>
                </a:lnTo>
                <a:lnTo>
                  <a:pt x="0" y="4389120"/>
                </a:lnTo>
                <a:lnTo>
                  <a:pt x="41910" y="439978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6738" y="2474976"/>
            <a:ext cx="32384" cy="4379595"/>
          </a:xfrm>
          <a:custGeom>
            <a:avLst/>
            <a:gdLst/>
            <a:ahLst/>
            <a:cxnLst/>
            <a:rect l="l" t="t" r="r" b="b"/>
            <a:pathLst>
              <a:path w="32384" h="4379595">
                <a:moveTo>
                  <a:pt x="32003" y="4379214"/>
                </a:moveTo>
                <a:lnTo>
                  <a:pt x="32003" y="0"/>
                </a:lnTo>
                <a:lnTo>
                  <a:pt x="0" y="10667"/>
                </a:lnTo>
                <a:lnTo>
                  <a:pt x="0" y="4368546"/>
                </a:lnTo>
                <a:lnTo>
                  <a:pt x="32003" y="4379214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6164" y="6812280"/>
            <a:ext cx="429895" cy="63500"/>
          </a:xfrm>
          <a:custGeom>
            <a:avLst/>
            <a:gdLst/>
            <a:ahLst/>
            <a:cxnLst/>
            <a:rect l="l" t="t" r="r" b="b"/>
            <a:pathLst>
              <a:path w="429895" h="63500">
                <a:moveTo>
                  <a:pt x="429768" y="0"/>
                </a:moveTo>
                <a:lnTo>
                  <a:pt x="419100" y="10668"/>
                </a:lnTo>
                <a:lnTo>
                  <a:pt x="397764" y="31242"/>
                </a:lnTo>
                <a:lnTo>
                  <a:pt x="366522" y="41910"/>
                </a:lnTo>
                <a:lnTo>
                  <a:pt x="313944" y="52578"/>
                </a:lnTo>
                <a:lnTo>
                  <a:pt x="272034" y="63246"/>
                </a:lnTo>
                <a:lnTo>
                  <a:pt x="146304" y="63246"/>
                </a:lnTo>
                <a:lnTo>
                  <a:pt x="94488" y="52578"/>
                </a:lnTo>
                <a:lnTo>
                  <a:pt x="52578" y="41910"/>
                </a:lnTo>
                <a:lnTo>
                  <a:pt x="0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6164" y="2454401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429768" y="62484"/>
                </a:moveTo>
                <a:lnTo>
                  <a:pt x="419100" y="52578"/>
                </a:lnTo>
                <a:lnTo>
                  <a:pt x="397764" y="31242"/>
                </a:lnTo>
                <a:lnTo>
                  <a:pt x="366522" y="20574"/>
                </a:lnTo>
                <a:lnTo>
                  <a:pt x="313944" y="10668"/>
                </a:lnTo>
                <a:lnTo>
                  <a:pt x="272034" y="0"/>
                </a:lnTo>
                <a:lnTo>
                  <a:pt x="146304" y="0"/>
                </a:lnTo>
                <a:lnTo>
                  <a:pt x="94488" y="10668"/>
                </a:lnTo>
                <a:lnTo>
                  <a:pt x="52578" y="20574"/>
                </a:lnTo>
                <a:lnTo>
                  <a:pt x="20574" y="31242"/>
                </a:lnTo>
                <a:lnTo>
                  <a:pt x="0" y="41910"/>
                </a:lnTo>
                <a:lnTo>
                  <a:pt x="0" y="6248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71465" y="1668779"/>
            <a:ext cx="5187315" cy="5989320"/>
          </a:xfrm>
          <a:prstGeom prst="rect">
            <a:avLst/>
          </a:prstGeom>
        </p:spPr>
        <p:txBody>
          <a:bodyPr vert="horz" wrap="square" lIns="0" tIns="695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"/>
              </a:spcBef>
            </a:pPr>
            <a:endParaRPr sz="2650">
              <a:latin typeface="Times New Roman"/>
              <a:cs typeface="Times New Roman"/>
            </a:endParaRPr>
          </a:p>
          <a:p>
            <a:pPr marR="1229995" algn="ctr">
              <a:lnSpc>
                <a:spcPct val="100000"/>
              </a:lnSpc>
            </a:pPr>
            <a:r>
              <a:rPr sz="2400" b="1" spc="20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969644" algn="r">
              <a:lnSpc>
                <a:spcPct val="100000"/>
              </a:lnSpc>
              <a:spcBef>
                <a:spcPts val="1925"/>
              </a:spcBef>
            </a:pPr>
            <a:r>
              <a:rPr sz="2400" b="1" spc="-3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R="1216660" algn="ctr">
              <a:lnSpc>
                <a:spcPct val="100000"/>
              </a:lnSpc>
              <a:tabLst>
                <a:tab pos="2146935" algn="l"/>
              </a:tabLst>
            </a:pPr>
            <a:r>
              <a:rPr sz="2400" b="1" spc="-30" dirty="0">
                <a:latin typeface="Calibri"/>
                <a:cs typeface="Calibri"/>
              </a:rPr>
              <a:t>0	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650">
              <a:latin typeface="Times New Roman"/>
              <a:cs typeface="Times New Roman"/>
            </a:endParaRPr>
          </a:p>
          <a:p>
            <a:pPr marL="748030">
              <a:lnSpc>
                <a:spcPct val="100000"/>
              </a:lnSpc>
              <a:tabLst>
                <a:tab pos="1910714" algn="l"/>
                <a:tab pos="3063240" algn="l"/>
                <a:tab pos="4225925" algn="l"/>
              </a:tabLst>
            </a:pPr>
            <a:r>
              <a:rPr sz="1300" b="1" spc="-5" dirty="0">
                <a:latin typeface="Calibri"/>
                <a:cs typeface="Calibri"/>
              </a:rPr>
              <a:t>1	2	3	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804" y="1008608"/>
            <a:ext cx="7928609" cy="3580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9485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CS1020. It </a:t>
            </a:r>
            <a:r>
              <a:rPr sz="4400" spc="-15" dirty="0">
                <a:latin typeface="Calibri"/>
                <a:cs typeface="Calibri"/>
              </a:rPr>
              <a:t>can </a:t>
            </a:r>
            <a:r>
              <a:rPr sz="4400" spc="-5" dirty="0">
                <a:latin typeface="Calibri"/>
                <a:cs typeface="Calibri"/>
              </a:rPr>
              <a:t>sort </a:t>
            </a:r>
            <a:r>
              <a:rPr sz="4400" b="1" spc="-5" dirty="0">
                <a:latin typeface="Calibri"/>
                <a:cs typeface="Calibri"/>
              </a:rPr>
              <a:t>n </a:t>
            </a:r>
            <a:r>
              <a:rPr sz="4400" spc="-15" dirty="0">
                <a:latin typeface="Calibri"/>
                <a:cs typeface="Calibri"/>
              </a:rPr>
              <a:t>items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in…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1.	O(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25" spc="7" baseline="24822" dirty="0">
                <a:latin typeface="Calibri"/>
                <a:cs typeface="Calibri"/>
              </a:rPr>
              <a:t>2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 startAt="2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</a:t>
            </a:r>
            <a:r>
              <a:rPr sz="3500" b="1" spc="10" dirty="0">
                <a:latin typeface="Calibri"/>
                <a:cs typeface="Calibri"/>
              </a:rPr>
              <a:t>n </a:t>
            </a:r>
            <a:r>
              <a:rPr sz="3500" spc="5" dirty="0">
                <a:latin typeface="Calibri"/>
                <a:cs typeface="Calibri"/>
              </a:rPr>
              <a:t>log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 startAt="2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</a:t>
            </a:r>
            <a:r>
              <a:rPr sz="3500" b="1" spc="10" dirty="0">
                <a:latin typeface="Calibri"/>
                <a:cs typeface="Calibri"/>
              </a:rPr>
              <a:t>n</a:t>
            </a:r>
            <a:r>
              <a:rPr sz="3500" spc="10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60"/>
              </a:spcBef>
              <a:buAutoNum type="arabicPeriod" startAt="2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O(log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1465" y="1668779"/>
            <a:ext cx="5187315" cy="5989320"/>
          </a:xfrm>
          <a:custGeom>
            <a:avLst/>
            <a:gdLst/>
            <a:ahLst/>
            <a:cxnLst/>
            <a:rect l="l" t="t" r="r" b="b"/>
            <a:pathLst>
              <a:path w="5187315" h="5989320">
                <a:moveTo>
                  <a:pt x="0" y="0"/>
                </a:moveTo>
                <a:lnTo>
                  <a:pt x="0" y="5989320"/>
                </a:lnTo>
                <a:lnTo>
                  <a:pt x="5186934" y="5989320"/>
                </a:lnTo>
                <a:lnTo>
                  <a:pt x="518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5730">
              <a:lnSpc>
                <a:spcPct val="100000"/>
              </a:lnSpc>
            </a:pPr>
            <a:r>
              <a:rPr spc="-5" dirty="0"/>
              <a:t>HeapSort </a:t>
            </a:r>
            <a:r>
              <a:rPr spc="-20" dirty="0"/>
              <a:t>Pseudo</a:t>
            </a:r>
            <a:r>
              <a:rPr spc="-7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59788"/>
            <a:ext cx="7396480" cy="13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max </a:t>
            </a:r>
            <a:r>
              <a:rPr sz="3050" spc="10" dirty="0">
                <a:latin typeface="Calibri"/>
                <a:cs typeface="Calibri"/>
              </a:rPr>
              <a:t>heap,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do sorting </a:t>
            </a:r>
            <a:r>
              <a:rPr sz="3050" dirty="0">
                <a:latin typeface="Calibri"/>
                <a:cs typeface="Calibri"/>
              </a:rPr>
              <a:t>too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  <a:p>
            <a:pPr marL="389890" indent="-37719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Just </a:t>
            </a:r>
            <a:r>
              <a:rPr sz="2650" spc="-15" dirty="0">
                <a:latin typeface="Calibri"/>
                <a:cs typeface="Calibri"/>
              </a:rPr>
              <a:t>call ExtractMax()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b="1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times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do not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max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0" dirty="0">
                <a:latin typeface="Calibri"/>
                <a:cs typeface="Calibri"/>
              </a:rPr>
              <a:t>yet, </a:t>
            </a:r>
            <a:r>
              <a:rPr sz="2650" spc="-10" dirty="0">
                <a:latin typeface="Calibri"/>
                <a:cs typeface="Calibri"/>
              </a:rPr>
              <a:t>simply build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one!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410965"/>
            <a:ext cx="3042285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10000"/>
              </a:lnSpc>
            </a:pPr>
            <a:r>
              <a:rPr sz="2200" spc="-5" dirty="0">
                <a:latin typeface="Courier New"/>
                <a:cs typeface="Courier New"/>
              </a:rPr>
              <a:t>HeapSort(array)  BuildHeap(array)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951" y="38133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081" y="4157835"/>
            <a:ext cx="26466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6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size(array)  for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579" y="4550917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363" y="4924310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A[n–i+1]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9952" y="4550917"/>
            <a:ext cx="247904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54659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1403" y="492431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081" y="5288559"/>
            <a:ext cx="13671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173" y="6026175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804" y="6026175"/>
            <a:ext cx="237236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677" y="6398780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2299" y="639878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 in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3794" y="6398780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+ 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log</a:t>
            </a:r>
            <a:r>
              <a:rPr sz="2200" spc="-10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630">
              <a:lnSpc>
                <a:spcPct val="100000"/>
              </a:lnSpc>
            </a:pPr>
            <a:r>
              <a:rPr spc="-5" dirty="0"/>
              <a:t>BuildHeap, </a:t>
            </a:r>
            <a:r>
              <a:rPr spc="-10" dirty="0"/>
              <a:t>O(n log n)</a:t>
            </a:r>
            <a:r>
              <a:rPr spc="10" dirty="0"/>
              <a:t> </a:t>
            </a:r>
            <a:r>
              <a:rPr spc="-55" dirty="0"/>
              <a:t>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4130" y="189153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naïve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9878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1817776"/>
            <a:ext cx="388112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915">
              <a:lnSpc>
                <a:spcPct val="122000"/>
              </a:lnSpc>
              <a:tabLst>
                <a:tab pos="1124585" algn="l"/>
              </a:tabLst>
            </a:pPr>
            <a:r>
              <a:rPr sz="2200" spc="-5" dirty="0">
                <a:latin typeface="Courier New"/>
                <a:cs typeface="Courier New"/>
              </a:rPr>
              <a:t>BuildHeapSlow(array)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108" y="2642717"/>
            <a:ext cx="5322291" cy="7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000"/>
              </a:lnSpc>
              <a:tabLst>
                <a:tab pos="1292225" algn="l"/>
              </a:tabLst>
            </a:pPr>
            <a:r>
              <a:rPr sz="2200" spc="-5" dirty="0">
                <a:latin typeface="Courier New"/>
                <a:cs typeface="Courier New"/>
              </a:rPr>
              <a:t>A[0] 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0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lang="en-US" sz="2200" spc="-5" dirty="0">
                <a:solidFill>
                  <a:srgbClr val="00B050"/>
                </a:solidFill>
                <a:latin typeface="Courier New"/>
                <a:cs typeface="Courier New"/>
              </a:rPr>
              <a:t> dummy entry</a:t>
            </a:r>
            <a:r>
              <a:rPr lang="en-US" sz="220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br>
              <a:rPr lang="en-US" sz="2200" spc="-50" dirty="0">
                <a:solidFill>
                  <a:srgbClr val="00B050"/>
                </a:solidFill>
                <a:latin typeface="Courier New"/>
                <a:cs typeface="Courier New"/>
              </a:rPr>
            </a:b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 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69185" y="3055369"/>
            <a:ext cx="1843596" cy="38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ct val="118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entr</a:t>
            </a:r>
            <a:r>
              <a:rPr lang="en-US" sz="2200" spc="-5" dirty="0">
                <a:solidFill>
                  <a:srgbClr val="00B050"/>
                </a:solidFill>
                <a:latin typeface="Courier New"/>
                <a:cs typeface="Courier New"/>
              </a:rPr>
              <a:t>y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8701" y="3482441"/>
            <a:ext cx="304228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Insert(array[i-1])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4123" y="348244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9923" y="4305566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clearly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9044" y="4305566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7166" y="430556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O(n log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804" y="4305566"/>
            <a:ext cx="20370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677" y="471476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173" y="471476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previous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6668" y="471476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slide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2416" y="4714760"/>
            <a:ext cx="26092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O(n log n)</a:t>
            </a:r>
            <a:r>
              <a:rPr sz="2200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804" y="5712459"/>
            <a:ext cx="29381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do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better?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245">
              <a:lnSpc>
                <a:spcPct val="100000"/>
              </a:lnSpc>
            </a:pPr>
            <a:r>
              <a:rPr spc="-10" dirty="0"/>
              <a:t>Build </a:t>
            </a:r>
            <a:r>
              <a:rPr dirty="0"/>
              <a:t>Binary </a:t>
            </a:r>
            <a:r>
              <a:rPr spc="-5" dirty="0"/>
              <a:t>Heap </a:t>
            </a:r>
            <a:r>
              <a:rPr spc="-10" dirty="0"/>
              <a:t>in O(n log</a:t>
            </a:r>
            <a:r>
              <a:rPr spc="-20" dirty="0"/>
              <a:t> </a:t>
            </a:r>
            <a:r>
              <a:rPr spc="-10" dirty="0"/>
              <a:t>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811" y="1899336"/>
            <a:ext cx="8789035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build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an </a:t>
            </a:r>
            <a:r>
              <a:rPr sz="3050" spc="-15" dirty="0">
                <a:latin typeface="Calibri"/>
                <a:cs typeface="Calibri"/>
              </a:rPr>
              <a:t>array  </a:t>
            </a:r>
            <a:r>
              <a:rPr sz="3050" spc="10" dirty="0">
                <a:latin typeface="Calibri"/>
                <a:cs typeface="Calibri"/>
              </a:rPr>
              <a:t>in O(n log n) time </a:t>
            </a:r>
            <a:r>
              <a:rPr sz="3050" spc="5" dirty="0">
                <a:latin typeface="Calibri"/>
                <a:cs typeface="Calibri"/>
              </a:rPr>
              <a:t>by </a:t>
            </a:r>
            <a:r>
              <a:rPr sz="3050" spc="10" dirty="0">
                <a:latin typeface="Calibri"/>
                <a:cs typeface="Calibri"/>
              </a:rPr>
              <a:t>inserting each </a:t>
            </a:r>
            <a:r>
              <a:rPr sz="3050" spc="15" dirty="0">
                <a:latin typeface="Calibri"/>
                <a:cs typeface="Calibri"/>
              </a:rPr>
              <a:t>number </a:t>
            </a:r>
            <a:r>
              <a:rPr sz="3050" spc="10" dirty="0">
                <a:latin typeface="Calibri"/>
                <a:cs typeface="Calibri"/>
              </a:rPr>
              <a:t>one </a:t>
            </a:r>
            <a:r>
              <a:rPr sz="3050" spc="5" dirty="0">
                <a:latin typeface="Calibri"/>
                <a:cs typeface="Calibri"/>
              </a:rPr>
              <a:t>by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one</a:t>
            </a:r>
            <a:endParaRPr sz="3050">
              <a:latin typeface="Calibri"/>
              <a:cs typeface="Calibri"/>
            </a:endParaRPr>
          </a:p>
          <a:p>
            <a:pPr marL="55880" marR="49530" indent="520065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 log n) Build Heap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03420"/>
            <a:ext cx="10058018" cy="315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2505">
              <a:lnSpc>
                <a:spcPct val="100000"/>
              </a:lnSpc>
            </a:pPr>
            <a:r>
              <a:rPr spc="-5" dirty="0"/>
              <a:t>BuildHeap, </a:t>
            </a:r>
            <a:r>
              <a:rPr spc="-10" dirty="0"/>
              <a:t>the </a:t>
            </a:r>
            <a:r>
              <a:rPr spc="-45" dirty="0"/>
              <a:t>Faster</a:t>
            </a:r>
            <a:r>
              <a:rPr spc="-55" dirty="0"/>
              <a:t> </a:t>
            </a:r>
            <a:r>
              <a:rPr spc="-10" dirty="0"/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70764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BuildHeap(array)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300732"/>
            <a:ext cx="18084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heapsize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6804" y="2300732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7037" y="309855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copy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5160" y="309855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content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6656" y="309855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081" y="2703067"/>
            <a:ext cx="153479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200" spc="-5" dirty="0">
                <a:latin typeface="Courier New"/>
                <a:cs typeface="Courier New"/>
              </a:rPr>
              <a:t>A[0] 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Wingdings"/>
                <a:cs typeface="Wingdings"/>
              </a:rPr>
              <a:t>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ourier New"/>
                <a:cs typeface="Courier New"/>
              </a:rPr>
              <a:t>0</a:t>
            </a:r>
          </a:p>
          <a:p>
            <a:pPr marL="347980" marR="5080" indent="-335280">
              <a:lnSpc>
                <a:spcPts val="322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  </a:t>
            </a:r>
            <a:r>
              <a:rPr sz="2200" spc="-5" dirty="0">
                <a:latin typeface="Courier New"/>
                <a:cs typeface="Courier New"/>
              </a:rPr>
              <a:t>A[i]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41536" y="2636011"/>
            <a:ext cx="243332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dummy entry  </a:t>
            </a:r>
            <a:r>
              <a:rPr sz="2200" spc="-5" dirty="0">
                <a:latin typeface="Courier New"/>
                <a:cs typeface="Courier New"/>
              </a:rPr>
              <a:t>to heapsize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spc="-5" dirty="0">
                <a:latin typeface="Courier New"/>
                <a:cs typeface="Courier New"/>
              </a:rPr>
              <a:t>array[i-1]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081" y="3903230"/>
            <a:ext cx="11995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7078" y="3903230"/>
            <a:ext cx="27070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parent(heapsize)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6696" y="3903230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down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4819" y="3903230"/>
            <a:ext cx="23729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O(n/2)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4305566"/>
            <a:ext cx="40487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ShiftDown(i)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9923" y="51102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0920" y="511023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also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804" y="5110238"/>
            <a:ext cx="203708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3677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9425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soon,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5173" y="551258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we will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see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6668" y="5512587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that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9044" y="5110238"/>
            <a:ext cx="22047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 log n)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??</a:t>
            </a:r>
            <a:endParaRPr sz="2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95788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just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33912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5060">
              <a:lnSpc>
                <a:spcPct val="100000"/>
              </a:lnSpc>
            </a:pPr>
            <a:r>
              <a:rPr spc="-10" dirty="0"/>
              <a:t>Build </a:t>
            </a:r>
            <a:r>
              <a:rPr dirty="0"/>
              <a:t>Binary </a:t>
            </a:r>
            <a:r>
              <a:rPr spc="-5" dirty="0"/>
              <a:t>Heap </a:t>
            </a:r>
            <a:r>
              <a:rPr spc="-10" dirty="0"/>
              <a:t>in</a:t>
            </a:r>
            <a:r>
              <a:rPr spc="-70" dirty="0"/>
              <a:t> </a:t>
            </a:r>
            <a:r>
              <a:rPr spc="-10" dirty="0"/>
              <a:t>O(n)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058" y="1899336"/>
            <a:ext cx="8623935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build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an </a:t>
            </a:r>
            <a:r>
              <a:rPr sz="3050" spc="-15" dirty="0">
                <a:latin typeface="Calibri"/>
                <a:cs typeface="Calibri"/>
              </a:rPr>
              <a:t>array  </a:t>
            </a:r>
            <a:r>
              <a:rPr sz="3050" spc="10" dirty="0">
                <a:latin typeface="Calibri"/>
                <a:cs typeface="Calibri"/>
              </a:rPr>
              <a:t>in O(n) time </a:t>
            </a:r>
            <a:r>
              <a:rPr sz="3050" spc="5" dirty="0">
                <a:latin typeface="Calibri"/>
                <a:cs typeface="Calibri"/>
              </a:rPr>
              <a:t>by calling ShiftDown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strategically</a:t>
            </a:r>
            <a:endParaRPr sz="3050">
              <a:latin typeface="Calibri"/>
              <a:cs typeface="Calibri"/>
            </a:endParaRPr>
          </a:p>
          <a:p>
            <a:pPr marL="405130" marR="398145" indent="635" algn="ctr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O(n) Build Heap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86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BuildHeap()</a:t>
            </a:r>
            <a:r>
              <a:rPr spc="-1850" dirty="0">
                <a:latin typeface="Courier New"/>
                <a:cs typeface="Courier New"/>
              </a:rPr>
              <a:t> </a:t>
            </a:r>
            <a:r>
              <a:rPr spc="-15" dirty="0"/>
              <a:t>Analysis…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487" y="1899336"/>
            <a:ext cx="8703945" cy="297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  <a:tabLst>
                <a:tab pos="8055609" algn="l"/>
              </a:tabLst>
            </a:pPr>
            <a:r>
              <a:rPr sz="3050" spc="-5" dirty="0">
                <a:latin typeface="Calibri"/>
                <a:cs typeface="Calibri"/>
              </a:rPr>
              <a:t>Recall: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levels </a:t>
            </a:r>
            <a:r>
              <a:rPr sz="3050" spc="5" dirty="0">
                <a:latin typeface="Calibri"/>
                <a:cs typeface="Calibri"/>
              </a:rPr>
              <a:t>(height)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10" dirty="0">
                <a:latin typeface="Calibri"/>
                <a:cs typeface="Calibri"/>
              </a:rPr>
              <a:t>in a  </a:t>
            </a:r>
            <a:r>
              <a:rPr sz="3050" dirty="0">
                <a:latin typeface="Calibri"/>
                <a:cs typeface="Calibri"/>
              </a:rPr>
              <a:t>complete </a:t>
            </a:r>
            <a:r>
              <a:rPr sz="3050" spc="10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(heap) of </a:t>
            </a:r>
            <a:r>
              <a:rPr sz="3050" spc="-10" dirty="0">
                <a:latin typeface="Calibri"/>
                <a:cs typeface="Calibri"/>
              </a:rPr>
              <a:t>size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n</a:t>
            </a:r>
            <a:r>
              <a:rPr sz="3050" spc="10" dirty="0">
                <a:latin typeface="Calibri"/>
                <a:cs typeface="Calibri"/>
              </a:rPr>
              <a:t>?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  <a:tabLst>
                <a:tab pos="8690610" algn="l"/>
              </a:tabLst>
            </a:pPr>
            <a:r>
              <a:rPr sz="3050" spc="-5" dirty="0">
                <a:latin typeface="Calibri"/>
                <a:cs typeface="Calibri"/>
              </a:rPr>
              <a:t>Recall: </a:t>
            </a:r>
            <a:r>
              <a:rPr sz="3050" spc="5" dirty="0">
                <a:latin typeface="Calibri"/>
                <a:cs typeface="Calibri"/>
              </a:rPr>
              <a:t>What is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cost to </a:t>
            </a:r>
            <a:r>
              <a:rPr sz="3050" spc="10" dirty="0">
                <a:latin typeface="Calibri"/>
                <a:cs typeface="Calibri"/>
              </a:rPr>
              <a:t>run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2650" spc="-10" dirty="0">
                <a:latin typeface="Courier New"/>
                <a:cs typeface="Courier New"/>
              </a:rPr>
              <a:t>shiftDown(i)</a:t>
            </a:r>
            <a:r>
              <a:rPr sz="3050" spc="-10" dirty="0">
                <a:latin typeface="Calibri"/>
                <a:cs typeface="Calibri"/>
              </a:rPr>
              <a:t>?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12700" marR="852805">
              <a:lnSpc>
                <a:spcPct val="101000"/>
              </a:lnSpc>
              <a:spcBef>
                <a:spcPts val="2500"/>
              </a:spcBef>
              <a:tabLst>
                <a:tab pos="4172585" algn="l"/>
              </a:tabLst>
            </a:pPr>
            <a:r>
              <a:rPr sz="3050" spc="10" dirty="0">
                <a:latin typeface="Calibri"/>
                <a:cs typeface="Calibri"/>
              </a:rPr>
              <a:t>Q: 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nodes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spc="5" dirty="0">
                <a:latin typeface="Calibri"/>
                <a:cs typeface="Calibri"/>
              </a:rPr>
              <a:t>full  </a:t>
            </a:r>
            <a:r>
              <a:rPr sz="3050" spc="10" dirty="0">
                <a:latin typeface="Calibri"/>
                <a:cs typeface="Calibri"/>
              </a:rPr>
              <a:t>binary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tree?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769" y="5238750"/>
            <a:ext cx="8454390" cy="2020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9254" y="5240273"/>
            <a:ext cx="772795" cy="417195"/>
          </a:xfrm>
          <a:custGeom>
            <a:avLst/>
            <a:gdLst/>
            <a:ahLst/>
            <a:cxnLst/>
            <a:rect l="l" t="t" r="r" b="b"/>
            <a:pathLst>
              <a:path w="772795" h="417195">
                <a:moveTo>
                  <a:pt x="772668" y="414528"/>
                </a:moveTo>
                <a:lnTo>
                  <a:pt x="772668" y="2286"/>
                </a:lnTo>
                <a:lnTo>
                  <a:pt x="7696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762000" y="10668"/>
                </a:lnTo>
                <a:lnTo>
                  <a:pt x="762000" y="5334"/>
                </a:lnTo>
                <a:lnTo>
                  <a:pt x="767334" y="10668"/>
                </a:lnTo>
                <a:lnTo>
                  <a:pt x="767334" y="416814"/>
                </a:lnTo>
                <a:lnTo>
                  <a:pt x="769620" y="416814"/>
                </a:lnTo>
                <a:lnTo>
                  <a:pt x="772668" y="414528"/>
                </a:lnTo>
                <a:close/>
              </a:path>
              <a:path w="772795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772795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772795" h="417195">
                <a:moveTo>
                  <a:pt x="767334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762000" y="416814"/>
                </a:lnTo>
                <a:lnTo>
                  <a:pt x="762000" y="411480"/>
                </a:lnTo>
                <a:lnTo>
                  <a:pt x="767334" y="406146"/>
                </a:lnTo>
                <a:close/>
              </a:path>
              <a:path w="77279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772795" h="417195">
                <a:moveTo>
                  <a:pt x="767334" y="10668"/>
                </a:moveTo>
                <a:lnTo>
                  <a:pt x="762000" y="5334"/>
                </a:lnTo>
                <a:lnTo>
                  <a:pt x="762000" y="10668"/>
                </a:lnTo>
                <a:lnTo>
                  <a:pt x="767334" y="10668"/>
                </a:lnTo>
                <a:close/>
              </a:path>
              <a:path w="772795" h="417195">
                <a:moveTo>
                  <a:pt x="767334" y="406146"/>
                </a:moveTo>
                <a:lnTo>
                  <a:pt x="767334" y="10668"/>
                </a:lnTo>
                <a:lnTo>
                  <a:pt x="762000" y="10668"/>
                </a:lnTo>
                <a:lnTo>
                  <a:pt x="762000" y="406146"/>
                </a:lnTo>
                <a:lnTo>
                  <a:pt x="767334" y="406146"/>
                </a:lnTo>
                <a:close/>
              </a:path>
              <a:path w="772795" h="417195">
                <a:moveTo>
                  <a:pt x="767334" y="416814"/>
                </a:moveTo>
                <a:lnTo>
                  <a:pt x="767334" y="406146"/>
                </a:lnTo>
                <a:lnTo>
                  <a:pt x="762000" y="411480"/>
                </a:lnTo>
                <a:lnTo>
                  <a:pt x="762000" y="416814"/>
                </a:lnTo>
                <a:lnTo>
                  <a:pt x="767334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14588" y="5245608"/>
            <a:ext cx="762000" cy="4064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81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00"/>
              </a:spcBef>
            </a:pPr>
            <a:r>
              <a:rPr sz="1950" spc="15" dirty="0">
                <a:latin typeface="Calibri"/>
                <a:cs typeface="Calibri"/>
              </a:rPr>
              <a:t>n =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9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56" y="5266690"/>
            <a:ext cx="690245" cy="163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9838" y="5499353"/>
            <a:ext cx="4197985" cy="0"/>
          </a:xfrm>
          <a:custGeom>
            <a:avLst/>
            <a:gdLst/>
            <a:ahLst/>
            <a:cxnLst/>
            <a:rect l="l" t="t" r="r" b="b"/>
            <a:pathLst>
              <a:path w="4197985">
                <a:moveTo>
                  <a:pt x="0" y="0"/>
                </a:moveTo>
                <a:lnTo>
                  <a:pt x="4197858" y="0"/>
                </a:lnTo>
              </a:path>
            </a:pathLst>
          </a:custGeom>
          <a:ln w="1066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222" y="5927597"/>
            <a:ext cx="6574790" cy="0"/>
          </a:xfrm>
          <a:custGeom>
            <a:avLst/>
            <a:gdLst/>
            <a:ahLst/>
            <a:cxnLst/>
            <a:rect l="l" t="t" r="r" b="b"/>
            <a:pathLst>
              <a:path w="6574790">
                <a:moveTo>
                  <a:pt x="0" y="0"/>
                </a:moveTo>
                <a:lnTo>
                  <a:pt x="6574535" y="0"/>
                </a:lnTo>
              </a:path>
            </a:pathLst>
          </a:custGeom>
          <a:ln w="10668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9838" y="6342125"/>
            <a:ext cx="7771765" cy="0"/>
          </a:xfrm>
          <a:custGeom>
            <a:avLst/>
            <a:gdLst/>
            <a:ahLst/>
            <a:cxnLst/>
            <a:rect l="l" t="t" r="r" b="b"/>
            <a:pathLst>
              <a:path w="7771765">
                <a:moveTo>
                  <a:pt x="0" y="0"/>
                </a:moveTo>
                <a:lnTo>
                  <a:pt x="7771638" y="0"/>
                </a:lnTo>
              </a:path>
            </a:pathLst>
          </a:custGeom>
          <a:ln w="1066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0119" y="673798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5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90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86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BuildHeap()</a:t>
            </a:r>
            <a:r>
              <a:rPr spc="-1850" dirty="0">
                <a:latin typeface="Courier New"/>
                <a:cs typeface="Courier New"/>
              </a:rPr>
              <a:t> </a:t>
            </a:r>
            <a:r>
              <a:rPr spc="-15" dirty="0"/>
              <a:t>Analysis…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80361"/>
            <a:ext cx="574802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alibri"/>
                <a:cs typeface="Calibri"/>
              </a:rPr>
              <a:t>Cost </a:t>
            </a:r>
            <a:r>
              <a:rPr sz="3500" spc="5" dirty="0">
                <a:latin typeface="Calibri"/>
                <a:cs typeface="Calibri"/>
              </a:rPr>
              <a:t>of </a:t>
            </a:r>
            <a:r>
              <a:rPr sz="3500" spc="10" dirty="0">
                <a:latin typeface="Courier New"/>
                <a:cs typeface="Courier New"/>
              </a:rPr>
              <a:t>BuildHeap()</a:t>
            </a:r>
            <a:r>
              <a:rPr sz="3500" spc="-1285" dirty="0">
                <a:latin typeface="Courier New"/>
                <a:cs typeface="Courier New"/>
              </a:rPr>
              <a:t> </a:t>
            </a:r>
            <a:r>
              <a:rPr sz="3500" spc="5" dirty="0">
                <a:latin typeface="Calibri"/>
                <a:cs typeface="Calibri"/>
              </a:rPr>
              <a:t>is thus: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435" y="3397758"/>
            <a:ext cx="1655064" cy="84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6205" y="3318509"/>
            <a:ext cx="1684020" cy="835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8064" y="3397758"/>
            <a:ext cx="1684020" cy="761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682239"/>
            <a:ext cx="1912620" cy="1883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0732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9650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0839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475" y="6113538"/>
            <a:ext cx="107696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...</a:t>
            </a:r>
            <a:r>
              <a:rPr sz="1950" spc="-9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=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739" y="5811786"/>
            <a:ext cx="2588895" cy="143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775" algn="l"/>
                <a:tab pos="1212850" algn="l"/>
                <a:tab pos="1813560" algn="l"/>
                <a:tab pos="2413635" algn="l"/>
              </a:tabLst>
            </a:pPr>
            <a:r>
              <a:rPr sz="1950" spc="15" dirty="0">
                <a:latin typeface="Courier New"/>
                <a:cs typeface="Courier New"/>
              </a:rPr>
              <a:t>0	1	2	3	4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ct val="76100"/>
              </a:lnSpc>
              <a:spcBef>
                <a:spcPts val="595"/>
              </a:spcBef>
              <a:tabLst>
                <a:tab pos="669290" algn="l"/>
                <a:tab pos="1221105" algn="l"/>
                <a:tab pos="1772285" algn="l"/>
                <a:tab pos="2324100" algn="l"/>
              </a:tabLst>
            </a:pPr>
            <a:r>
              <a:rPr sz="1950" spc="15" dirty="0">
                <a:latin typeface="Courier New"/>
                <a:cs typeface="Courier New"/>
              </a:rPr>
              <a:t>- + - + - + - +</a:t>
            </a:r>
            <a:r>
              <a:rPr sz="1950" spc="-14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-  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0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1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7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2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3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4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0 + </a:t>
            </a:r>
            <a:r>
              <a:rPr sz="1950" spc="10" dirty="0">
                <a:latin typeface="Courier New"/>
                <a:cs typeface="Courier New"/>
              </a:rPr>
              <a:t>0.5 </a:t>
            </a:r>
            <a:r>
              <a:rPr sz="1950" spc="15" dirty="0">
                <a:latin typeface="Courier New"/>
                <a:cs typeface="Courier New"/>
              </a:rPr>
              <a:t>+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0.5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5094" y="6920471"/>
            <a:ext cx="137731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0.375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+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6059" y="6920471"/>
            <a:ext cx="242824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ourier New"/>
                <a:cs typeface="Courier New"/>
              </a:rPr>
              <a:t>0.25 </a:t>
            </a: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5" dirty="0">
                <a:latin typeface="Courier New"/>
                <a:cs typeface="Courier New"/>
              </a:rPr>
              <a:t>0.15625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+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3861" y="5825490"/>
            <a:ext cx="4772660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775" algn="l"/>
                <a:tab pos="1212850" algn="l"/>
                <a:tab pos="1813560" algn="l"/>
                <a:tab pos="2413635" algn="l"/>
              </a:tabLst>
            </a:pPr>
            <a:r>
              <a:rPr sz="1950" spc="15" dirty="0">
                <a:latin typeface="Courier New"/>
                <a:cs typeface="Courier New"/>
              </a:rPr>
              <a:t>0	1	2	3	4</a:t>
            </a:r>
            <a:endParaRPr sz="1950">
              <a:latin typeface="Courier New"/>
              <a:cs typeface="Courier New"/>
            </a:endParaRPr>
          </a:p>
          <a:p>
            <a:pPr marL="12700" marR="1150620">
              <a:lnSpc>
                <a:spcPct val="101499"/>
              </a:lnSpc>
              <a:tabLst>
                <a:tab pos="669290" algn="l"/>
                <a:tab pos="1269365" algn="l"/>
                <a:tab pos="1870075" algn="l"/>
                <a:tab pos="2320290" algn="l"/>
              </a:tabLst>
            </a:pPr>
            <a:r>
              <a:rPr sz="1950" spc="15" dirty="0">
                <a:latin typeface="Courier New"/>
                <a:cs typeface="Courier New"/>
              </a:rPr>
              <a:t>- + - + - + - + - +</a:t>
            </a:r>
            <a:r>
              <a:rPr sz="1950" spc="-14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...=  </a:t>
            </a:r>
            <a:r>
              <a:rPr sz="1950" spc="15" dirty="0">
                <a:latin typeface="Courier New"/>
                <a:cs typeface="Courier New"/>
              </a:rPr>
              <a:t>1	2	4	8	</a:t>
            </a:r>
            <a:r>
              <a:rPr sz="1950" spc="5" dirty="0">
                <a:latin typeface="Courier New"/>
                <a:cs typeface="Courier New"/>
              </a:rPr>
              <a:t>16</a:t>
            </a:r>
            <a:endParaRPr sz="1950">
              <a:latin typeface="Courier New"/>
              <a:cs typeface="Courier New"/>
            </a:endParaRPr>
          </a:p>
          <a:p>
            <a:pPr marL="2205990">
              <a:lnSpc>
                <a:spcPct val="100000"/>
              </a:lnSpc>
              <a:spcBef>
                <a:spcPts val="1530"/>
              </a:spcBef>
            </a:pPr>
            <a:r>
              <a:rPr sz="1950" spc="5" dirty="0">
                <a:latin typeface="Courier New"/>
                <a:cs typeface="Courier New"/>
              </a:rPr>
              <a:t>0.09375 </a:t>
            </a: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... </a:t>
            </a:r>
            <a:r>
              <a:rPr sz="1950" b="1" spc="15" dirty="0">
                <a:latin typeface="Courier New"/>
                <a:cs typeface="Courier New"/>
              </a:rPr>
              <a:t>&lt;</a:t>
            </a:r>
            <a:r>
              <a:rPr sz="1950" b="1" spc="-65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2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5773" y="4424171"/>
            <a:ext cx="1704594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6921" y="4230623"/>
            <a:ext cx="718185" cy="83820"/>
          </a:xfrm>
          <a:custGeom>
            <a:avLst/>
            <a:gdLst/>
            <a:ahLst/>
            <a:cxnLst/>
            <a:rect l="l" t="t" r="r" b="b"/>
            <a:pathLst>
              <a:path w="718184" h="83820">
                <a:moveTo>
                  <a:pt x="82743" y="36575"/>
                </a:moveTo>
                <a:lnTo>
                  <a:pt x="80486" y="25396"/>
                </a:lnTo>
                <a:lnTo>
                  <a:pt x="71437" y="12096"/>
                </a:lnTo>
                <a:lnTo>
                  <a:pt x="58102" y="3226"/>
                </a:lnTo>
                <a:lnTo>
                  <a:pt x="41909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3333" y="58102"/>
                </a:lnTo>
                <a:lnTo>
                  <a:pt x="12382" y="71437"/>
                </a:lnTo>
                <a:lnTo>
                  <a:pt x="25717" y="80486"/>
                </a:lnTo>
                <a:lnTo>
                  <a:pt x="41909" y="83820"/>
                </a:lnTo>
                <a:lnTo>
                  <a:pt x="41909" y="36575"/>
                </a:lnTo>
                <a:lnTo>
                  <a:pt x="82743" y="36575"/>
                </a:lnTo>
                <a:close/>
              </a:path>
              <a:path w="718184" h="83820">
                <a:moveTo>
                  <a:pt x="83820" y="41910"/>
                </a:moveTo>
                <a:lnTo>
                  <a:pt x="82743" y="36575"/>
                </a:lnTo>
                <a:lnTo>
                  <a:pt x="41909" y="36575"/>
                </a:lnTo>
                <a:lnTo>
                  <a:pt x="41909" y="47243"/>
                </a:lnTo>
                <a:lnTo>
                  <a:pt x="82743" y="47140"/>
                </a:lnTo>
                <a:lnTo>
                  <a:pt x="83820" y="41910"/>
                </a:lnTo>
                <a:close/>
              </a:path>
              <a:path w="718184" h="83820">
                <a:moveTo>
                  <a:pt x="82721" y="47243"/>
                </a:moveTo>
                <a:lnTo>
                  <a:pt x="41909" y="47243"/>
                </a:lnTo>
                <a:lnTo>
                  <a:pt x="41909" y="83820"/>
                </a:lnTo>
                <a:lnTo>
                  <a:pt x="58102" y="80486"/>
                </a:lnTo>
                <a:lnTo>
                  <a:pt x="71437" y="71437"/>
                </a:lnTo>
                <a:lnTo>
                  <a:pt x="80486" y="58102"/>
                </a:lnTo>
                <a:lnTo>
                  <a:pt x="82721" y="47243"/>
                </a:lnTo>
                <a:close/>
              </a:path>
              <a:path w="718184" h="83820">
                <a:moveTo>
                  <a:pt x="83820" y="47243"/>
                </a:moveTo>
                <a:lnTo>
                  <a:pt x="83820" y="41910"/>
                </a:lnTo>
                <a:lnTo>
                  <a:pt x="82721" y="47243"/>
                </a:lnTo>
                <a:lnTo>
                  <a:pt x="83820" y="47243"/>
                </a:lnTo>
                <a:close/>
              </a:path>
              <a:path w="718184" h="83820">
                <a:moveTo>
                  <a:pt x="635026" y="36575"/>
                </a:moveTo>
                <a:lnTo>
                  <a:pt x="82743" y="36575"/>
                </a:lnTo>
                <a:lnTo>
                  <a:pt x="83820" y="41910"/>
                </a:lnTo>
                <a:lnTo>
                  <a:pt x="83820" y="47243"/>
                </a:lnTo>
                <a:lnTo>
                  <a:pt x="633983" y="47243"/>
                </a:lnTo>
                <a:lnTo>
                  <a:pt x="633983" y="41910"/>
                </a:lnTo>
                <a:lnTo>
                  <a:pt x="635026" y="36575"/>
                </a:lnTo>
                <a:close/>
              </a:path>
              <a:path w="718184" h="83820">
                <a:moveTo>
                  <a:pt x="675893" y="47243"/>
                </a:moveTo>
                <a:lnTo>
                  <a:pt x="675893" y="36575"/>
                </a:lnTo>
                <a:lnTo>
                  <a:pt x="635026" y="36575"/>
                </a:lnTo>
                <a:lnTo>
                  <a:pt x="633983" y="41910"/>
                </a:lnTo>
                <a:lnTo>
                  <a:pt x="635026" y="47140"/>
                </a:lnTo>
                <a:lnTo>
                  <a:pt x="675893" y="47243"/>
                </a:lnTo>
                <a:close/>
              </a:path>
              <a:path w="718184" h="83820">
                <a:moveTo>
                  <a:pt x="635046" y="47243"/>
                </a:moveTo>
                <a:lnTo>
                  <a:pt x="633983" y="41910"/>
                </a:lnTo>
                <a:lnTo>
                  <a:pt x="633983" y="47243"/>
                </a:lnTo>
                <a:lnTo>
                  <a:pt x="635046" y="47243"/>
                </a:lnTo>
                <a:close/>
              </a:path>
              <a:path w="718184" h="83820">
                <a:moveTo>
                  <a:pt x="717803" y="41910"/>
                </a:moveTo>
                <a:lnTo>
                  <a:pt x="714470" y="25396"/>
                </a:lnTo>
                <a:lnTo>
                  <a:pt x="705421" y="12096"/>
                </a:lnTo>
                <a:lnTo>
                  <a:pt x="692086" y="3226"/>
                </a:lnTo>
                <a:lnTo>
                  <a:pt x="675894" y="0"/>
                </a:lnTo>
                <a:lnTo>
                  <a:pt x="659380" y="3226"/>
                </a:lnTo>
                <a:lnTo>
                  <a:pt x="646080" y="12096"/>
                </a:lnTo>
                <a:lnTo>
                  <a:pt x="637210" y="25396"/>
                </a:lnTo>
                <a:lnTo>
                  <a:pt x="635026" y="36575"/>
                </a:lnTo>
                <a:lnTo>
                  <a:pt x="675893" y="36575"/>
                </a:lnTo>
                <a:lnTo>
                  <a:pt x="675894" y="83820"/>
                </a:lnTo>
                <a:lnTo>
                  <a:pt x="692086" y="80486"/>
                </a:lnTo>
                <a:lnTo>
                  <a:pt x="705421" y="71437"/>
                </a:lnTo>
                <a:lnTo>
                  <a:pt x="714470" y="58102"/>
                </a:lnTo>
                <a:lnTo>
                  <a:pt x="717803" y="41910"/>
                </a:lnTo>
                <a:close/>
              </a:path>
              <a:path w="718184" h="83820">
                <a:moveTo>
                  <a:pt x="675894" y="83820"/>
                </a:moveTo>
                <a:lnTo>
                  <a:pt x="675893" y="47243"/>
                </a:lnTo>
                <a:lnTo>
                  <a:pt x="635046" y="47243"/>
                </a:lnTo>
                <a:lnTo>
                  <a:pt x="637210" y="58102"/>
                </a:lnTo>
                <a:lnTo>
                  <a:pt x="646080" y="71437"/>
                </a:lnTo>
                <a:lnTo>
                  <a:pt x="659380" y="80486"/>
                </a:lnTo>
                <a:lnTo>
                  <a:pt x="675894" y="8382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2483" y="4272534"/>
            <a:ext cx="109855" cy="238125"/>
          </a:xfrm>
          <a:custGeom>
            <a:avLst/>
            <a:gdLst/>
            <a:ahLst/>
            <a:cxnLst/>
            <a:rect l="l" t="t" r="r" b="b"/>
            <a:pathLst>
              <a:path w="109854" h="238125">
                <a:moveTo>
                  <a:pt x="48398" y="207603"/>
                </a:moveTo>
                <a:lnTo>
                  <a:pt x="10668" y="139446"/>
                </a:lnTo>
                <a:lnTo>
                  <a:pt x="9144" y="137160"/>
                </a:lnTo>
                <a:lnTo>
                  <a:pt x="6096" y="136398"/>
                </a:lnTo>
                <a:lnTo>
                  <a:pt x="3810" y="137922"/>
                </a:lnTo>
                <a:lnTo>
                  <a:pt x="762" y="139446"/>
                </a:lnTo>
                <a:lnTo>
                  <a:pt x="0" y="142494"/>
                </a:lnTo>
                <a:lnTo>
                  <a:pt x="1524" y="144780"/>
                </a:lnTo>
                <a:lnTo>
                  <a:pt x="48006" y="228174"/>
                </a:lnTo>
                <a:lnTo>
                  <a:pt x="48006" y="227076"/>
                </a:lnTo>
                <a:lnTo>
                  <a:pt x="48398" y="207603"/>
                </a:lnTo>
                <a:close/>
              </a:path>
              <a:path w="109854" h="238125">
                <a:moveTo>
                  <a:pt x="53377" y="216598"/>
                </a:moveTo>
                <a:lnTo>
                  <a:pt x="48398" y="207603"/>
                </a:lnTo>
                <a:lnTo>
                  <a:pt x="48006" y="227076"/>
                </a:lnTo>
                <a:lnTo>
                  <a:pt x="48768" y="227076"/>
                </a:lnTo>
                <a:lnTo>
                  <a:pt x="48768" y="224028"/>
                </a:lnTo>
                <a:lnTo>
                  <a:pt x="53377" y="216598"/>
                </a:lnTo>
                <a:close/>
              </a:path>
              <a:path w="109854" h="238125">
                <a:moveTo>
                  <a:pt x="109728" y="144780"/>
                </a:moveTo>
                <a:lnTo>
                  <a:pt x="108966" y="140970"/>
                </a:lnTo>
                <a:lnTo>
                  <a:pt x="106680" y="139446"/>
                </a:lnTo>
                <a:lnTo>
                  <a:pt x="104394" y="138684"/>
                </a:lnTo>
                <a:lnTo>
                  <a:pt x="101346" y="139446"/>
                </a:lnTo>
                <a:lnTo>
                  <a:pt x="99822" y="141732"/>
                </a:lnTo>
                <a:lnTo>
                  <a:pt x="59069" y="207422"/>
                </a:lnTo>
                <a:lnTo>
                  <a:pt x="58674" y="227076"/>
                </a:lnTo>
                <a:lnTo>
                  <a:pt x="48006" y="227076"/>
                </a:lnTo>
                <a:lnTo>
                  <a:pt x="48006" y="228174"/>
                </a:lnTo>
                <a:lnTo>
                  <a:pt x="53340" y="237744"/>
                </a:lnTo>
                <a:lnTo>
                  <a:pt x="108204" y="147066"/>
                </a:lnTo>
                <a:lnTo>
                  <a:pt x="109728" y="144780"/>
                </a:lnTo>
                <a:close/>
              </a:path>
              <a:path w="109854" h="238125">
                <a:moveTo>
                  <a:pt x="63246" y="0"/>
                </a:moveTo>
                <a:lnTo>
                  <a:pt x="52578" y="0"/>
                </a:lnTo>
                <a:lnTo>
                  <a:pt x="48398" y="207603"/>
                </a:lnTo>
                <a:lnTo>
                  <a:pt x="53377" y="216598"/>
                </a:lnTo>
                <a:lnTo>
                  <a:pt x="59069" y="207422"/>
                </a:lnTo>
                <a:lnTo>
                  <a:pt x="63246" y="0"/>
                </a:lnTo>
                <a:close/>
              </a:path>
              <a:path w="109854" h="238125">
                <a:moveTo>
                  <a:pt x="57912" y="224790"/>
                </a:moveTo>
                <a:lnTo>
                  <a:pt x="53377" y="216598"/>
                </a:lnTo>
                <a:lnTo>
                  <a:pt x="48768" y="224028"/>
                </a:lnTo>
                <a:lnTo>
                  <a:pt x="57912" y="224790"/>
                </a:lnTo>
                <a:close/>
              </a:path>
              <a:path w="109854" h="238125">
                <a:moveTo>
                  <a:pt x="57912" y="227076"/>
                </a:moveTo>
                <a:lnTo>
                  <a:pt x="57912" y="224790"/>
                </a:lnTo>
                <a:lnTo>
                  <a:pt x="48768" y="224028"/>
                </a:lnTo>
                <a:lnTo>
                  <a:pt x="48768" y="227076"/>
                </a:lnTo>
                <a:lnTo>
                  <a:pt x="57912" y="227076"/>
                </a:lnTo>
                <a:close/>
              </a:path>
              <a:path w="109854" h="238125">
                <a:moveTo>
                  <a:pt x="59069" y="207422"/>
                </a:moveTo>
                <a:lnTo>
                  <a:pt x="53377" y="216598"/>
                </a:lnTo>
                <a:lnTo>
                  <a:pt x="57912" y="224790"/>
                </a:lnTo>
                <a:lnTo>
                  <a:pt x="57912" y="227076"/>
                </a:lnTo>
                <a:lnTo>
                  <a:pt x="58674" y="227076"/>
                </a:lnTo>
                <a:lnTo>
                  <a:pt x="59069" y="2074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51242" y="5217414"/>
            <a:ext cx="961390" cy="417195"/>
          </a:xfrm>
          <a:custGeom>
            <a:avLst/>
            <a:gdLst/>
            <a:ahLst/>
            <a:cxnLst/>
            <a:rect l="l" t="t" r="r" b="b"/>
            <a:pathLst>
              <a:path w="961390" h="417195">
                <a:moveTo>
                  <a:pt x="960882" y="414528"/>
                </a:moveTo>
                <a:lnTo>
                  <a:pt x="960882" y="2286"/>
                </a:lnTo>
                <a:lnTo>
                  <a:pt x="95859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950213" y="10668"/>
                </a:lnTo>
                <a:lnTo>
                  <a:pt x="950213" y="5334"/>
                </a:lnTo>
                <a:lnTo>
                  <a:pt x="955547" y="10668"/>
                </a:lnTo>
                <a:lnTo>
                  <a:pt x="955547" y="416814"/>
                </a:lnTo>
                <a:lnTo>
                  <a:pt x="958596" y="416814"/>
                </a:lnTo>
                <a:lnTo>
                  <a:pt x="960882" y="414528"/>
                </a:lnTo>
                <a:close/>
              </a:path>
              <a:path w="961390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961390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961390" h="417195">
                <a:moveTo>
                  <a:pt x="955547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950213" y="416814"/>
                </a:lnTo>
                <a:lnTo>
                  <a:pt x="950213" y="411480"/>
                </a:lnTo>
                <a:lnTo>
                  <a:pt x="955547" y="406146"/>
                </a:lnTo>
                <a:close/>
              </a:path>
              <a:path w="961390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961390" h="417195">
                <a:moveTo>
                  <a:pt x="955547" y="10668"/>
                </a:moveTo>
                <a:lnTo>
                  <a:pt x="950213" y="5334"/>
                </a:lnTo>
                <a:lnTo>
                  <a:pt x="950213" y="10668"/>
                </a:lnTo>
                <a:lnTo>
                  <a:pt x="955547" y="10668"/>
                </a:lnTo>
                <a:close/>
              </a:path>
              <a:path w="961390" h="417195">
                <a:moveTo>
                  <a:pt x="955547" y="406146"/>
                </a:moveTo>
                <a:lnTo>
                  <a:pt x="955547" y="10668"/>
                </a:lnTo>
                <a:lnTo>
                  <a:pt x="950213" y="10668"/>
                </a:lnTo>
                <a:lnTo>
                  <a:pt x="950214" y="406146"/>
                </a:lnTo>
                <a:lnTo>
                  <a:pt x="955547" y="406146"/>
                </a:lnTo>
                <a:close/>
              </a:path>
              <a:path w="961390" h="417195">
                <a:moveTo>
                  <a:pt x="955547" y="416814"/>
                </a:moveTo>
                <a:lnTo>
                  <a:pt x="955547" y="406146"/>
                </a:lnTo>
                <a:lnTo>
                  <a:pt x="950213" y="411480"/>
                </a:lnTo>
                <a:lnTo>
                  <a:pt x="950213" y="416814"/>
                </a:lnTo>
                <a:lnTo>
                  <a:pt x="955547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4319" y="4905755"/>
            <a:ext cx="241935" cy="320040"/>
          </a:xfrm>
          <a:custGeom>
            <a:avLst/>
            <a:gdLst/>
            <a:ahLst/>
            <a:cxnLst/>
            <a:rect l="l" t="t" r="r" b="b"/>
            <a:pathLst>
              <a:path w="241934" h="320039">
                <a:moveTo>
                  <a:pt x="101345" y="45719"/>
                </a:moveTo>
                <a:lnTo>
                  <a:pt x="99821" y="42671"/>
                </a:lnTo>
                <a:lnTo>
                  <a:pt x="97535" y="41147"/>
                </a:lnTo>
                <a:lnTo>
                  <a:pt x="0" y="0"/>
                </a:lnTo>
                <a:lnTo>
                  <a:pt x="1523" y="13239"/>
                </a:lnTo>
                <a:lnTo>
                  <a:pt x="1523" y="11429"/>
                </a:lnTo>
                <a:lnTo>
                  <a:pt x="9905" y="5333"/>
                </a:lnTo>
                <a:lnTo>
                  <a:pt x="21807" y="21189"/>
                </a:lnTo>
                <a:lnTo>
                  <a:pt x="93725" y="51053"/>
                </a:lnTo>
                <a:lnTo>
                  <a:pt x="96011" y="52577"/>
                </a:lnTo>
                <a:lnTo>
                  <a:pt x="99059" y="51053"/>
                </a:lnTo>
                <a:lnTo>
                  <a:pt x="100583" y="48005"/>
                </a:lnTo>
                <a:lnTo>
                  <a:pt x="101345" y="45719"/>
                </a:lnTo>
                <a:close/>
              </a:path>
              <a:path w="241934" h="320039">
                <a:moveTo>
                  <a:pt x="21807" y="21189"/>
                </a:moveTo>
                <a:lnTo>
                  <a:pt x="9905" y="5333"/>
                </a:lnTo>
                <a:lnTo>
                  <a:pt x="1523" y="11429"/>
                </a:lnTo>
                <a:lnTo>
                  <a:pt x="3809" y="14475"/>
                </a:lnTo>
                <a:lnTo>
                  <a:pt x="3809" y="13715"/>
                </a:lnTo>
                <a:lnTo>
                  <a:pt x="11429" y="7619"/>
                </a:lnTo>
                <a:lnTo>
                  <a:pt x="12499" y="17324"/>
                </a:lnTo>
                <a:lnTo>
                  <a:pt x="21807" y="21189"/>
                </a:lnTo>
                <a:close/>
              </a:path>
              <a:path w="241934" h="320039">
                <a:moveTo>
                  <a:pt x="22859" y="107441"/>
                </a:moveTo>
                <a:lnTo>
                  <a:pt x="22097" y="104393"/>
                </a:lnTo>
                <a:lnTo>
                  <a:pt x="13627" y="27554"/>
                </a:lnTo>
                <a:lnTo>
                  <a:pt x="1523" y="11429"/>
                </a:lnTo>
                <a:lnTo>
                  <a:pt x="1523" y="13239"/>
                </a:lnTo>
                <a:lnTo>
                  <a:pt x="12191" y="105917"/>
                </a:lnTo>
                <a:lnTo>
                  <a:pt x="12191" y="108203"/>
                </a:lnTo>
                <a:lnTo>
                  <a:pt x="15239" y="110489"/>
                </a:lnTo>
                <a:lnTo>
                  <a:pt x="17525" y="110489"/>
                </a:lnTo>
                <a:lnTo>
                  <a:pt x="20573" y="109727"/>
                </a:lnTo>
                <a:lnTo>
                  <a:pt x="22859" y="107441"/>
                </a:lnTo>
                <a:close/>
              </a:path>
              <a:path w="241934" h="320039">
                <a:moveTo>
                  <a:pt x="12499" y="17324"/>
                </a:moveTo>
                <a:lnTo>
                  <a:pt x="11429" y="7619"/>
                </a:lnTo>
                <a:lnTo>
                  <a:pt x="3809" y="13715"/>
                </a:lnTo>
                <a:lnTo>
                  <a:pt x="12499" y="17324"/>
                </a:lnTo>
                <a:close/>
              </a:path>
              <a:path w="241934" h="320039">
                <a:moveTo>
                  <a:pt x="13627" y="27554"/>
                </a:moveTo>
                <a:lnTo>
                  <a:pt x="12499" y="17324"/>
                </a:lnTo>
                <a:lnTo>
                  <a:pt x="3809" y="13715"/>
                </a:lnTo>
                <a:lnTo>
                  <a:pt x="3809" y="14475"/>
                </a:lnTo>
                <a:lnTo>
                  <a:pt x="13627" y="27554"/>
                </a:lnTo>
                <a:close/>
              </a:path>
              <a:path w="241934" h="320039">
                <a:moveTo>
                  <a:pt x="241553" y="313943"/>
                </a:moveTo>
                <a:lnTo>
                  <a:pt x="21807" y="21189"/>
                </a:lnTo>
                <a:lnTo>
                  <a:pt x="12499" y="17324"/>
                </a:lnTo>
                <a:lnTo>
                  <a:pt x="13627" y="27554"/>
                </a:lnTo>
                <a:lnTo>
                  <a:pt x="233171" y="320039"/>
                </a:lnTo>
                <a:lnTo>
                  <a:pt x="241553" y="31394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86242" y="3587496"/>
            <a:ext cx="14808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O(2n)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4459" y="4637544"/>
            <a:ext cx="1610995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=2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x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1/2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HeapSort</a:t>
            </a:r>
            <a:r>
              <a:rPr spc="-1895" dirty="0">
                <a:latin typeface="Courier New"/>
                <a:cs typeface="Courier New"/>
              </a:rPr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8575040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HeapSort(array)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  <a:tabLst>
                <a:tab pos="8561705" algn="l"/>
              </a:tabLst>
            </a:pPr>
            <a:r>
              <a:rPr sz="2200" spc="-5" dirty="0">
                <a:latin typeface="Courier New"/>
                <a:cs typeface="Courier New"/>
              </a:rPr>
              <a:t>BuildHeap(array)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The best we can do</a:t>
            </a:r>
            <a:r>
              <a:rPr sz="22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323" y="270306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081" y="2703067"/>
            <a:ext cx="1701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9952" y="3098558"/>
            <a:ext cx="247904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54659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403" y="350774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507740"/>
            <a:ext cx="1701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A[n–i+1]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677" y="4929644"/>
            <a:ext cx="40487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Do you notice that we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668" y="4460252"/>
            <a:ext cx="388048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 marR="5080" indent="-167640">
              <a:lnSpc>
                <a:spcPct val="120000"/>
              </a:lnSpc>
              <a:tabLst>
                <a:tab pos="3699510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 i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n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 O(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  not need extra</a:t>
            </a:r>
            <a:r>
              <a:rPr sz="2200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545" y="5331980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perform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sorting?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0920" y="5734316"/>
            <a:ext cx="35458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more memory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friendly.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1800" y="6136652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called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"in-place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293" y="6136652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sorting"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04" y="4527308"/>
            <a:ext cx="4384040" cy="2381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Analysis: Thus</a:t>
            </a:r>
            <a:r>
              <a:rPr sz="220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3677" y="5264924"/>
            <a:ext cx="3042920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like merge sort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 Thus heap sort is  This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4176" y="654279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 is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6170" y="6542799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"cache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9542" y="6542799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friendly"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3805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105" dirty="0"/>
              <a:t> </a:t>
            </a:r>
            <a:r>
              <a:rPr spc="-5" dirty="0"/>
              <a:t>HeapSort()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958" y="1899336"/>
            <a:ext cx="8699500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 marR="1334770" indent="-91948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run HeapSort() on the 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  <a:p>
            <a:pPr marL="12700" marR="5080" indent="519430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 log n) HeapSort()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2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8620">
              <a:lnSpc>
                <a:spcPct val="100000"/>
              </a:lnSpc>
            </a:pPr>
            <a:r>
              <a:rPr spc="-45" dirty="0"/>
              <a:t>Java</a:t>
            </a:r>
            <a:r>
              <a:rPr spc="-30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spc="10" dirty="0"/>
              <a:t>Priority </a:t>
            </a:r>
            <a:r>
              <a:rPr sz="3050" spc="15" dirty="0"/>
              <a:t>Queue</a:t>
            </a:r>
            <a:r>
              <a:rPr sz="3050" spc="-105" dirty="0"/>
              <a:t> </a:t>
            </a:r>
            <a:r>
              <a:rPr sz="3050" dirty="0"/>
              <a:t>ADT</a:t>
            </a:r>
            <a:endParaRPr sz="3050"/>
          </a:p>
          <a:p>
            <a:pPr marL="80010">
              <a:lnSpc>
                <a:spcPct val="100000"/>
              </a:lnSpc>
              <a:spcBef>
                <a:spcPts val="770"/>
              </a:spcBef>
            </a:pPr>
            <a:r>
              <a:rPr sz="3050" spc="10" dirty="0"/>
              <a:t>Heap Class </a:t>
            </a:r>
            <a:r>
              <a:rPr sz="3050" spc="-10" dirty="0"/>
              <a:t>(Java </a:t>
            </a:r>
            <a:r>
              <a:rPr sz="3050" spc="5" dirty="0"/>
              <a:t>file </a:t>
            </a:r>
            <a:r>
              <a:rPr sz="3050" dirty="0"/>
              <a:t>given, you </a:t>
            </a:r>
            <a:r>
              <a:rPr sz="3050" i="1" spc="5" dirty="0">
                <a:latin typeface="Calibri"/>
                <a:cs typeface="Calibri"/>
              </a:rPr>
              <a:t>can </a:t>
            </a:r>
            <a:r>
              <a:rPr sz="3050" i="1" spc="10" dirty="0">
                <a:latin typeface="Calibri"/>
                <a:cs typeface="Calibri"/>
              </a:rPr>
              <a:t>use </a:t>
            </a:r>
            <a:r>
              <a:rPr sz="3050" spc="5" dirty="0"/>
              <a:t>it </a:t>
            </a:r>
            <a:r>
              <a:rPr sz="3050" spc="-15" dirty="0"/>
              <a:t>for </a:t>
            </a:r>
            <a:r>
              <a:rPr sz="3050" spc="10" dirty="0"/>
              <a:t>PS1)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15" dirty="0">
                <a:latin typeface="Courier New"/>
                <a:cs typeface="Courier New"/>
              </a:rPr>
              <a:t>ShiftUp(i)</a:t>
            </a:r>
            <a:endParaRPr sz="260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Insert(v)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ShiftDown(i)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ExtractMax()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BuildHeapSlow(array)</a:t>
            </a:r>
            <a:r>
              <a:rPr sz="2650" spc="-955" dirty="0">
                <a:latin typeface="Courier New"/>
                <a:cs typeface="Courier New"/>
              </a:rPr>
              <a:t> </a:t>
            </a:r>
            <a:r>
              <a:rPr sz="2650" spc="-10" dirty="0"/>
              <a:t>and </a:t>
            </a:r>
            <a:r>
              <a:rPr sz="2650" spc="-15" dirty="0">
                <a:latin typeface="Courier New"/>
                <a:cs typeface="Courier New"/>
              </a:rPr>
              <a:t>BuildHeap(array)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HeapSort()</a:t>
            </a:r>
            <a:endParaRPr sz="265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900"/>
              </a:spcBef>
            </a:pPr>
            <a:r>
              <a:rPr sz="3050" spc="5" dirty="0"/>
              <a:t>In </a:t>
            </a:r>
            <a:r>
              <a:rPr sz="3050" spc="15" dirty="0"/>
              <a:t>OOP </a:t>
            </a:r>
            <a:r>
              <a:rPr sz="3050" spc="5" dirty="0"/>
              <a:t>Style</a:t>
            </a:r>
            <a:r>
              <a:rPr sz="3050" spc="-80" dirty="0"/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36" y="1856740"/>
            <a:ext cx="8225155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-10" dirty="0">
                <a:latin typeface="Calibri"/>
                <a:cs typeface="Calibri"/>
              </a:rPr>
              <a:t>have looked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at: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Heap DS and its </a:t>
            </a:r>
            <a:r>
              <a:rPr sz="2650" spc="-15" dirty="0">
                <a:latin typeface="Calibri"/>
                <a:cs typeface="Calibri"/>
              </a:rPr>
              <a:t>application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5" dirty="0">
                <a:latin typeface="Calibri"/>
                <a:cs typeface="Calibri"/>
              </a:rPr>
              <a:t>efficient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PriorityQueue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Storing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5" dirty="0">
                <a:latin typeface="Calibri"/>
                <a:cs typeface="Calibri"/>
              </a:rPr>
              <a:t>as a </a:t>
            </a:r>
            <a:r>
              <a:rPr sz="2650" spc="-15" dirty="0">
                <a:latin typeface="Calibri"/>
                <a:cs typeface="Calibri"/>
              </a:rPr>
              <a:t>compact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10" dirty="0">
                <a:latin typeface="Calibri"/>
                <a:cs typeface="Calibri"/>
              </a:rPr>
              <a:t>and its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operations</a:t>
            </a:r>
            <a:endParaRPr sz="2650">
              <a:latin typeface="Calibri"/>
              <a:cs typeface="Calibri"/>
            </a:endParaRPr>
          </a:p>
          <a:p>
            <a:pPr marL="829944" marR="166370" indent="-314960">
              <a:lnSpc>
                <a:spcPts val="2380"/>
              </a:lnSpc>
              <a:spcBef>
                <a:spcPts val="580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Remember how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dirty="0">
                <a:latin typeface="Calibri"/>
                <a:cs typeface="Calibri"/>
              </a:rPr>
              <a:t>try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complete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dirty="0">
                <a:latin typeface="Calibri"/>
                <a:cs typeface="Calibri"/>
              </a:rPr>
              <a:t> and heap </a:t>
            </a:r>
            <a:r>
              <a:rPr sz="2200" spc="-5" dirty="0">
                <a:latin typeface="Calibri"/>
                <a:cs typeface="Calibri"/>
              </a:rPr>
              <a:t>property in </a:t>
            </a:r>
            <a:r>
              <a:rPr sz="2200" dirty="0">
                <a:latin typeface="Calibri"/>
                <a:cs typeface="Calibri"/>
              </a:rPr>
              <a:t>all our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operations!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Building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set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0" dirty="0">
                <a:latin typeface="Calibri"/>
                <a:cs typeface="Calibri"/>
              </a:rPr>
              <a:t>numbers </a:t>
            </a:r>
            <a:r>
              <a:rPr sz="2650" spc="-10" dirty="0">
                <a:latin typeface="Calibri"/>
                <a:cs typeface="Calibri"/>
              </a:rPr>
              <a:t>in O(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Simple </a:t>
            </a:r>
            <a:r>
              <a:rPr sz="2650" spc="-15" dirty="0">
                <a:latin typeface="Calibri"/>
                <a:cs typeface="Calibri"/>
              </a:rPr>
              <a:t>application </a:t>
            </a:r>
            <a:r>
              <a:rPr sz="2650" spc="-10" dirty="0">
                <a:latin typeface="Calibri"/>
                <a:cs typeface="Calibri"/>
              </a:rPr>
              <a:t>of Heap </a:t>
            </a:r>
            <a:r>
              <a:rPr sz="2650" spc="-5" dirty="0">
                <a:latin typeface="Calibri"/>
                <a:cs typeface="Calibri"/>
              </a:rPr>
              <a:t>DS: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HeapSort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use PriorityQueue in the </a:t>
            </a:r>
            <a:r>
              <a:rPr sz="3050" dirty="0">
                <a:latin typeface="Calibri"/>
                <a:cs typeface="Calibri"/>
              </a:rPr>
              <a:t>2</a:t>
            </a:r>
            <a:r>
              <a:rPr sz="3075" baseline="24390" dirty="0">
                <a:latin typeface="Calibri"/>
                <a:cs typeface="Calibri"/>
              </a:rPr>
              <a:t>nd  </a:t>
            </a:r>
            <a:r>
              <a:rPr sz="3050" spc="10" dirty="0">
                <a:latin typeface="Calibri"/>
                <a:cs typeface="Calibri"/>
              </a:rPr>
              <a:t>part of</a:t>
            </a:r>
            <a:r>
              <a:rPr sz="3050" spc="-2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CS2010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ts val="2850"/>
              </a:lnSpc>
              <a:spcBef>
                <a:spcPts val="71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10" dirty="0">
                <a:latin typeface="Calibri"/>
                <a:cs typeface="Calibri"/>
              </a:rPr>
              <a:t>some </a:t>
            </a:r>
            <a:r>
              <a:rPr sz="2650" spc="-15" dirty="0">
                <a:latin typeface="Calibri"/>
                <a:cs typeface="Calibri"/>
              </a:rPr>
              <a:t>concepts </a:t>
            </a:r>
            <a:r>
              <a:rPr sz="2650" spc="-20" dirty="0">
                <a:latin typeface="Calibri"/>
                <a:cs typeface="Calibri"/>
              </a:rPr>
              <a:t>are </a:t>
            </a:r>
            <a:r>
              <a:rPr sz="2650" spc="-15" dirty="0">
                <a:latin typeface="Calibri"/>
                <a:cs typeface="Calibri"/>
              </a:rPr>
              <a:t>still </a:t>
            </a:r>
            <a:r>
              <a:rPr sz="2650" spc="-40" dirty="0">
                <a:latin typeface="Calibri"/>
                <a:cs typeface="Calibri"/>
              </a:rPr>
              <a:t>unclear, </a:t>
            </a:r>
            <a:r>
              <a:rPr sz="2650" spc="-5" dirty="0">
                <a:latin typeface="Calibri"/>
                <a:cs typeface="Calibri"/>
              </a:rPr>
              <a:t>ask </a:t>
            </a:r>
            <a:r>
              <a:rPr sz="2650" spc="-15" dirty="0">
                <a:latin typeface="Calibri"/>
                <a:cs typeface="Calibri"/>
              </a:rPr>
              <a:t>your personal tutor:  </a:t>
            </a: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/heap.html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785" y="3329685"/>
            <a:ext cx="6040120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7780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02 – Heaps of</a:t>
            </a:r>
            <a:r>
              <a:rPr sz="4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Fun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11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spc="5" dirty="0"/>
              <a:t>What </a:t>
            </a:r>
            <a:r>
              <a:rPr sz="3050" spc="-5" dirty="0"/>
              <a:t>are </a:t>
            </a:r>
            <a:r>
              <a:rPr sz="3050" dirty="0"/>
              <a:t>you </a:t>
            </a:r>
            <a:r>
              <a:rPr sz="3050" spc="5" dirty="0"/>
              <a:t>going </a:t>
            </a:r>
            <a:r>
              <a:rPr sz="3050" spc="-5" dirty="0"/>
              <a:t>to </a:t>
            </a:r>
            <a:r>
              <a:rPr sz="3050" spc="5" dirty="0"/>
              <a:t>learn </a:t>
            </a:r>
            <a:r>
              <a:rPr sz="3050" spc="10" dirty="0"/>
              <a:t>in this</a:t>
            </a:r>
            <a:r>
              <a:rPr sz="3050" spc="5" dirty="0"/>
              <a:t> </a:t>
            </a:r>
            <a:r>
              <a:rPr sz="3050" dirty="0"/>
              <a:t>lecture?</a:t>
            </a:r>
            <a:endParaRPr sz="3050"/>
          </a:p>
          <a:p>
            <a:pPr marL="64579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646430" algn="l"/>
              </a:tabLst>
            </a:pPr>
            <a:r>
              <a:rPr sz="2650" spc="-15" dirty="0"/>
              <a:t>Motivation: </a:t>
            </a:r>
            <a:r>
              <a:rPr sz="2650" spc="-20" dirty="0"/>
              <a:t>Abstract Data </a:t>
            </a:r>
            <a:r>
              <a:rPr sz="2650" spc="-30" dirty="0"/>
              <a:t>Type:</a:t>
            </a:r>
            <a:r>
              <a:rPr sz="2650" spc="-80" dirty="0"/>
              <a:t> </a:t>
            </a:r>
            <a:r>
              <a:rPr sz="2650" b="1" spc="-10" dirty="0">
                <a:latin typeface="Calibri"/>
                <a:cs typeface="Calibri"/>
              </a:rPr>
              <a:t>PriorityQueue</a:t>
            </a:r>
            <a:endParaRPr sz="2650">
              <a:latin typeface="Calibri"/>
              <a:cs typeface="Calibri"/>
            </a:endParaRPr>
          </a:p>
          <a:p>
            <a:pPr marL="645795" indent="-5029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646430" algn="l"/>
              </a:tabLst>
            </a:pPr>
            <a:r>
              <a:rPr sz="2600" spc="15" dirty="0"/>
              <a:t>With major </a:t>
            </a:r>
            <a:r>
              <a:rPr sz="2600" spc="10" dirty="0"/>
              <a:t>help </a:t>
            </a:r>
            <a:r>
              <a:rPr sz="2600" spc="5" dirty="0"/>
              <a:t>from </a:t>
            </a:r>
            <a:r>
              <a:rPr sz="2600" u="heavy" spc="15" dirty="0">
                <a:solidFill>
                  <a:srgbClr val="0000FF"/>
                </a:solidFill>
              </a:rPr>
              <a:t>VisuAlgo Binary </a:t>
            </a:r>
            <a:r>
              <a:rPr sz="2600" u="heavy" spc="20" dirty="0">
                <a:solidFill>
                  <a:srgbClr val="0000FF"/>
                </a:solidFill>
              </a:rPr>
              <a:t>Heap</a:t>
            </a:r>
            <a:r>
              <a:rPr sz="2600" u="heavy" spc="-105" dirty="0">
                <a:solidFill>
                  <a:srgbClr val="0000FF"/>
                </a:solidFill>
              </a:rPr>
              <a:t> </a:t>
            </a:r>
            <a:r>
              <a:rPr sz="2600" u="heavy" spc="5" dirty="0">
                <a:solidFill>
                  <a:srgbClr val="0000FF"/>
                </a:solidFill>
              </a:rPr>
              <a:t>Visualization</a:t>
            </a:r>
            <a:endParaRPr sz="2600"/>
          </a:p>
          <a:p>
            <a:pPr marL="1085850" lvl="1" indent="-5029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1085850" algn="l"/>
              </a:tabLst>
            </a:pPr>
            <a:r>
              <a:rPr sz="2200" b="1" dirty="0">
                <a:latin typeface="Calibri"/>
                <a:cs typeface="Calibri"/>
              </a:rPr>
              <a:t>Binary Heap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structure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it’s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  <a:p>
            <a:pPr marL="1085850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85850" algn="l"/>
              </a:tabLst>
            </a:pPr>
            <a:r>
              <a:rPr sz="2200" dirty="0">
                <a:latin typeface="Calibri"/>
                <a:cs typeface="Calibri"/>
              </a:rPr>
              <a:t>Building Heap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numbers in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  <a:p>
            <a:pPr marL="1085850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86485" algn="l"/>
              </a:tabLst>
            </a:pPr>
            <a:r>
              <a:rPr sz="2200" b="1" dirty="0">
                <a:latin typeface="Calibri"/>
                <a:cs typeface="Calibri"/>
              </a:rPr>
              <a:t>Heap </a:t>
            </a:r>
            <a:r>
              <a:rPr sz="2200" b="1" spc="-5" dirty="0">
                <a:latin typeface="Calibri"/>
                <a:cs typeface="Calibri"/>
              </a:rPr>
              <a:t>Sort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O(n log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  <a:p>
            <a:pPr marL="645795" indent="-5029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46430" algn="l"/>
              </a:tabLst>
            </a:pPr>
            <a:r>
              <a:rPr sz="2650" spc="-10" dirty="0"/>
              <a:t>CS2010 PS1 Overview: “Scheduling Deliveries,</a:t>
            </a:r>
            <a:r>
              <a:rPr sz="2650" spc="-60" dirty="0"/>
              <a:t> </a:t>
            </a:r>
            <a:r>
              <a:rPr sz="2650" spc="-5" dirty="0"/>
              <a:t>v2015”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654050" y="6088126"/>
            <a:ext cx="722375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latin typeface="Calibri"/>
                <a:cs typeface="Calibri"/>
              </a:rPr>
              <a:t>Reference </a:t>
            </a:r>
            <a:r>
              <a:rPr sz="3050" spc="10" dirty="0">
                <a:latin typeface="Calibri"/>
                <a:cs typeface="Calibri"/>
              </a:rPr>
              <a:t>in CP3 book: </a:t>
            </a:r>
            <a:r>
              <a:rPr sz="3050" spc="-10" dirty="0">
                <a:latin typeface="Calibri"/>
                <a:cs typeface="Calibri"/>
              </a:rPr>
              <a:t>Page </a:t>
            </a:r>
            <a:r>
              <a:rPr sz="3050" spc="10" dirty="0">
                <a:latin typeface="Calibri"/>
                <a:cs typeface="Calibri"/>
              </a:rPr>
              <a:t>43‐47 +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148‐150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25" y="636016"/>
            <a:ext cx="936371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Abstract </a:t>
            </a:r>
            <a:r>
              <a:rPr spc="-35" dirty="0"/>
              <a:t>Data </a:t>
            </a:r>
            <a:r>
              <a:rPr spc="-55" dirty="0"/>
              <a:t>Type: </a:t>
            </a:r>
            <a:r>
              <a:rPr spc="-5" dirty="0"/>
              <a:t>PriorityQueue</a:t>
            </a:r>
            <a:r>
              <a:rPr spc="114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731393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Imagine </a:t>
            </a:r>
            <a:r>
              <a:rPr sz="3050" dirty="0">
                <a:latin typeface="Calibri"/>
                <a:cs typeface="Calibri"/>
              </a:rPr>
              <a:t>that you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the Air </a:t>
            </a:r>
            <a:r>
              <a:rPr sz="3050" spc="-40" dirty="0">
                <a:latin typeface="Calibri"/>
                <a:cs typeface="Calibri"/>
              </a:rPr>
              <a:t>Traffic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Controller: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498" y="2449185"/>
            <a:ext cx="3688715" cy="413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00600"/>
              </a:lnSpc>
              <a:buFont typeface="Arial"/>
              <a:buChar char="•"/>
              <a:tabLst>
                <a:tab pos="390525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scheduled the  </a:t>
            </a:r>
            <a:r>
              <a:rPr sz="2650" spc="-20" dirty="0">
                <a:latin typeface="Calibri"/>
                <a:cs typeface="Calibri"/>
              </a:rPr>
              <a:t>next </a:t>
            </a:r>
            <a:r>
              <a:rPr sz="2650" b="1" spc="-25" dirty="0">
                <a:latin typeface="Calibri"/>
                <a:cs typeface="Calibri"/>
              </a:rPr>
              <a:t>aircraft </a:t>
            </a:r>
            <a:r>
              <a:rPr sz="2650" b="1" spc="-10" dirty="0">
                <a:latin typeface="Calibri"/>
                <a:cs typeface="Calibri"/>
              </a:rPr>
              <a:t>X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land in 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b="1" spc="5" dirty="0">
                <a:latin typeface="Calibri"/>
                <a:cs typeface="Calibri"/>
              </a:rPr>
              <a:t>next </a:t>
            </a:r>
            <a:r>
              <a:rPr sz="2600" b="1" spc="20" dirty="0">
                <a:latin typeface="Calibri"/>
                <a:cs typeface="Calibri"/>
              </a:rPr>
              <a:t>3 </a:t>
            </a:r>
            <a:r>
              <a:rPr sz="2600" b="1" spc="10" dirty="0">
                <a:latin typeface="Calibri"/>
                <a:cs typeface="Calibri"/>
              </a:rPr>
              <a:t>minutes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and  </a:t>
            </a:r>
            <a:r>
              <a:rPr sz="2600" b="1" spc="-5" dirty="0">
                <a:latin typeface="Calibri"/>
                <a:cs typeface="Calibri"/>
              </a:rPr>
              <a:t>aircraft </a:t>
            </a:r>
            <a:r>
              <a:rPr sz="2600" b="1" spc="20" dirty="0">
                <a:latin typeface="Calibri"/>
                <a:cs typeface="Calibri"/>
              </a:rPr>
              <a:t>Y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land in the  </a:t>
            </a:r>
            <a:r>
              <a:rPr sz="2650" b="1" spc="-20" dirty="0">
                <a:latin typeface="Calibri"/>
                <a:cs typeface="Calibri"/>
              </a:rPr>
              <a:t>next </a:t>
            </a:r>
            <a:r>
              <a:rPr sz="2650" b="1" spc="-5" dirty="0">
                <a:latin typeface="Calibri"/>
                <a:cs typeface="Calibri"/>
              </a:rPr>
              <a:t>6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minutes</a:t>
            </a:r>
            <a:endParaRPr sz="2650">
              <a:latin typeface="Calibri"/>
              <a:cs typeface="Calibri"/>
            </a:endParaRPr>
          </a:p>
          <a:p>
            <a:pPr marL="389890" marR="219075" indent="-377190">
              <a:lnSpc>
                <a:spcPct val="100600"/>
              </a:lnSpc>
              <a:spcBef>
                <a:spcPts val="60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Both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enough fuel 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at </a:t>
            </a:r>
            <a:r>
              <a:rPr sz="2600" spc="5" dirty="0">
                <a:latin typeface="Calibri"/>
                <a:cs typeface="Calibri"/>
              </a:rPr>
              <a:t>least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next  </a:t>
            </a:r>
            <a:r>
              <a:rPr sz="2650" b="1" spc="-5" dirty="0">
                <a:latin typeface="Calibri"/>
                <a:cs typeface="Calibri"/>
              </a:rPr>
              <a:t>15 </a:t>
            </a:r>
            <a:r>
              <a:rPr sz="2650" b="1" spc="-15" dirty="0">
                <a:latin typeface="Calibri"/>
                <a:cs typeface="Calibri"/>
              </a:rPr>
              <a:t>minutes </a:t>
            </a:r>
            <a:r>
              <a:rPr sz="2650" spc="-10" dirty="0">
                <a:latin typeface="Calibri"/>
                <a:cs typeface="Calibri"/>
              </a:rPr>
              <a:t>and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both</a:t>
            </a:r>
            <a:endParaRPr sz="2650">
              <a:latin typeface="Calibri"/>
              <a:cs typeface="Calibri"/>
            </a:endParaRPr>
          </a:p>
          <a:p>
            <a:pPr marL="389890" marR="52069">
              <a:lnSpc>
                <a:spcPts val="317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are just </a:t>
            </a:r>
            <a:r>
              <a:rPr sz="2600" b="1" spc="20" dirty="0">
                <a:latin typeface="Calibri"/>
                <a:cs typeface="Calibri"/>
              </a:rPr>
              <a:t>2 </a:t>
            </a:r>
            <a:r>
              <a:rPr sz="2600" b="1" spc="10" dirty="0">
                <a:latin typeface="Calibri"/>
                <a:cs typeface="Calibri"/>
              </a:rPr>
              <a:t>minutes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away  </a:t>
            </a:r>
            <a:r>
              <a:rPr sz="2600" spc="5" dirty="0">
                <a:latin typeface="Calibri"/>
                <a:cs typeface="Calibri"/>
              </a:rPr>
              <a:t>from your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airport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9323" y="6656069"/>
            <a:ext cx="989076" cy="1002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7117" y="6813804"/>
            <a:ext cx="716280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4300" y="6606793"/>
            <a:ext cx="21018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b="1" spc="-10" dirty="0">
                <a:latin typeface="Calibri"/>
                <a:cs typeface="Calibri"/>
              </a:rPr>
              <a:t>X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7646" y="6573011"/>
            <a:ext cx="715518" cy="57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6341" y="6376161"/>
            <a:ext cx="2000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20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8334" y="2840735"/>
            <a:ext cx="4431029" cy="2951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35254"/>
            <a:ext cx="85413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Abstract </a:t>
            </a:r>
            <a:r>
              <a:rPr spc="-35" dirty="0"/>
              <a:t>Data </a:t>
            </a:r>
            <a:r>
              <a:rPr spc="-55" dirty="0"/>
              <a:t>Type:</a:t>
            </a:r>
            <a:r>
              <a:rPr spc="65" dirty="0"/>
              <a:t> </a:t>
            </a:r>
            <a:r>
              <a:rPr spc="-5" dirty="0"/>
              <a:t>PriorityQueue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275955" cy="469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Important </a:t>
            </a:r>
            <a:r>
              <a:rPr sz="3050" spc="10" dirty="0">
                <a:latin typeface="Calibri"/>
                <a:cs typeface="Calibri"/>
              </a:rPr>
              <a:t>Basic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Enqueue(x)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Put a </a:t>
            </a:r>
            <a:r>
              <a:rPr sz="2200" spc="-10" dirty="0">
                <a:latin typeface="Calibri"/>
                <a:cs typeface="Calibri"/>
              </a:rPr>
              <a:t>new item </a:t>
            </a:r>
            <a:r>
              <a:rPr sz="2200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priority </a:t>
            </a:r>
            <a:r>
              <a:rPr sz="2200" dirty="0">
                <a:latin typeface="Calibri"/>
                <a:cs typeface="Calibri"/>
              </a:rPr>
              <a:t>queue PQ </a:t>
            </a:r>
            <a:r>
              <a:rPr sz="2200" spc="-5" dirty="0">
                <a:latin typeface="Calibri"/>
                <a:cs typeface="Calibri"/>
              </a:rPr>
              <a:t>(in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Dequeue()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item </a:t>
            </a:r>
            <a:r>
              <a:rPr sz="2200" dirty="0">
                <a:latin typeface="Calibri"/>
                <a:cs typeface="Calibri"/>
              </a:rPr>
              <a:t>y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has the </a:t>
            </a:r>
            <a:r>
              <a:rPr sz="2200" b="1" spc="-5" dirty="0">
                <a:latin typeface="Calibri"/>
                <a:cs typeface="Calibri"/>
              </a:rPr>
              <a:t>highest priority </a:t>
            </a:r>
            <a:r>
              <a:rPr sz="2200" spc="-20" dirty="0">
                <a:latin typeface="Calibri"/>
                <a:cs typeface="Calibri"/>
              </a:rPr>
              <a:t>(key)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PQ</a:t>
            </a:r>
            <a:endParaRPr sz="2200">
              <a:latin typeface="Calibri"/>
              <a:cs typeface="Calibri"/>
            </a:endParaRPr>
          </a:p>
          <a:p>
            <a:pPr marL="829944" marR="143256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there are more </a:t>
            </a:r>
            <a:r>
              <a:rPr sz="2200" dirty="0">
                <a:latin typeface="Calibri"/>
                <a:cs typeface="Calibri"/>
              </a:rPr>
              <a:t>than one </a:t>
            </a:r>
            <a:r>
              <a:rPr sz="2200" spc="-10" dirty="0">
                <a:latin typeface="Calibri"/>
                <a:cs typeface="Calibri"/>
              </a:rPr>
              <a:t>item </a:t>
            </a:r>
            <a:r>
              <a:rPr sz="2200" spc="-5" dirty="0">
                <a:latin typeface="Calibri"/>
                <a:cs typeface="Calibri"/>
              </a:rPr>
              <a:t>with highest </a:t>
            </a:r>
            <a:r>
              <a:rPr sz="2200" spc="-20" dirty="0">
                <a:latin typeface="Calibri"/>
                <a:cs typeface="Calibri"/>
              </a:rPr>
              <a:t>priority, 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the one </a:t>
            </a:r>
            <a:r>
              <a:rPr sz="2200" spc="-5" dirty="0">
                <a:latin typeface="Calibri"/>
                <a:cs typeface="Calibri"/>
              </a:rPr>
              <a:t>that is inserted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(FIFO)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1499"/>
              </a:lnSpc>
              <a:spcBef>
                <a:spcPts val="1880"/>
              </a:spcBef>
            </a:pPr>
            <a:r>
              <a:rPr sz="2600" spc="10" dirty="0">
                <a:latin typeface="Calibri"/>
                <a:cs typeface="Calibri"/>
              </a:rPr>
              <a:t>Note: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always </a:t>
            </a:r>
            <a:r>
              <a:rPr sz="2600" spc="5" dirty="0">
                <a:latin typeface="Calibri"/>
                <a:cs typeface="Calibri"/>
              </a:rPr>
              <a:t>define highest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10" dirty="0">
                <a:latin typeface="Calibri"/>
                <a:cs typeface="Calibri"/>
              </a:rPr>
              <a:t>higher </a:t>
            </a:r>
            <a:r>
              <a:rPr sz="2600" spc="15" dirty="0">
                <a:latin typeface="Calibri"/>
                <a:cs typeface="Calibri"/>
              </a:rPr>
              <a:t>number  or </a:t>
            </a:r>
            <a:r>
              <a:rPr sz="2600" spc="-10" dirty="0">
                <a:latin typeface="Calibri"/>
                <a:cs typeface="Calibri"/>
              </a:rPr>
              <a:t>it’s </a:t>
            </a:r>
            <a:r>
              <a:rPr sz="2600" spc="5" dirty="0">
                <a:latin typeface="Calibri"/>
                <a:cs typeface="Calibri"/>
              </a:rPr>
              <a:t>opposite: highest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lower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number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0">
              <a:lnSpc>
                <a:spcPct val="100000"/>
              </a:lnSpc>
            </a:pPr>
            <a:r>
              <a:rPr spc="-5" dirty="0"/>
              <a:t>A </a:t>
            </a:r>
            <a:r>
              <a:rPr spc="-40" dirty="0"/>
              <a:t>Few </a:t>
            </a:r>
            <a:r>
              <a:rPr spc="-30" dirty="0"/>
              <a:t>Points </a:t>
            </a:r>
            <a:r>
              <a:rPr spc="-225" dirty="0"/>
              <a:t>To</a:t>
            </a:r>
            <a:r>
              <a:rPr spc="60" dirty="0"/>
              <a:t> </a:t>
            </a:r>
            <a:r>
              <a:rPr spc="-20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731250" cy="305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spc="5" dirty="0">
                <a:latin typeface="Calibri"/>
                <a:cs typeface="Calibri"/>
              </a:rPr>
              <a:t>Structure </a:t>
            </a:r>
            <a:r>
              <a:rPr sz="3050" spc="10" dirty="0">
                <a:latin typeface="Calibri"/>
                <a:cs typeface="Calibri"/>
              </a:rPr>
              <a:t>(DS)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is…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A </a:t>
            </a:r>
            <a:r>
              <a:rPr sz="2650" spc="-35" dirty="0">
                <a:latin typeface="Calibri"/>
                <a:cs typeface="Calibri"/>
              </a:rPr>
              <a:t>way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25" dirty="0">
                <a:latin typeface="Calibri"/>
                <a:cs typeface="Calibri"/>
              </a:rPr>
              <a:t>store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b="1" spc="-25" dirty="0">
                <a:latin typeface="Calibri"/>
                <a:cs typeface="Calibri"/>
              </a:rPr>
              <a:t>organize </a:t>
            </a:r>
            <a:r>
              <a:rPr sz="2650" b="1" spc="-20" dirty="0">
                <a:latin typeface="Calibri"/>
                <a:cs typeface="Calibri"/>
              </a:rPr>
              <a:t>data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order to </a:t>
            </a:r>
            <a:r>
              <a:rPr sz="2650" spc="-10" dirty="0">
                <a:latin typeface="Calibri"/>
                <a:cs typeface="Calibri"/>
              </a:rPr>
              <a:t>support </a:t>
            </a:r>
            <a:r>
              <a:rPr sz="2650" spc="-15" dirty="0">
                <a:latin typeface="Calibri"/>
                <a:cs typeface="Calibri"/>
              </a:rPr>
              <a:t>efficient  </a:t>
            </a:r>
            <a:r>
              <a:rPr sz="2650" spc="-10" dirty="0">
                <a:latin typeface="Calibri"/>
                <a:cs typeface="Calibri"/>
              </a:rPr>
              <a:t>insertions, searches, deletions, queries, </a:t>
            </a:r>
            <a:r>
              <a:rPr sz="2650" spc="-20" dirty="0">
                <a:latin typeface="Calibri"/>
                <a:cs typeface="Calibri"/>
              </a:rPr>
              <a:t>and/or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updates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Most </a:t>
            </a: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dirty="0">
                <a:latin typeface="Calibri"/>
                <a:cs typeface="Calibri"/>
              </a:rPr>
              <a:t>structures </a:t>
            </a:r>
            <a:r>
              <a:rPr sz="3050" spc="-10" dirty="0">
                <a:latin typeface="Calibri"/>
                <a:cs typeface="Calibri"/>
              </a:rPr>
              <a:t>have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propert(ies)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ts val="3120"/>
              </a:lnSpc>
              <a:spcBef>
                <a:spcPts val="70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Each operation </a:t>
            </a:r>
            <a:r>
              <a:rPr sz="2600" spc="15" dirty="0">
                <a:latin typeface="Calibri"/>
                <a:cs typeface="Calibri"/>
              </a:rPr>
              <a:t>on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data </a:t>
            </a:r>
            <a:r>
              <a:rPr sz="2600" spc="5" dirty="0">
                <a:latin typeface="Calibri"/>
                <a:cs typeface="Calibri"/>
              </a:rPr>
              <a:t>structure </a:t>
            </a:r>
            <a:r>
              <a:rPr sz="2600" spc="1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maintain</a:t>
            </a:r>
            <a:endParaRPr sz="2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</a:pPr>
            <a:r>
              <a:rPr sz="2650" spc="-15" dirty="0">
                <a:latin typeface="Calibri"/>
                <a:cs typeface="Calibri"/>
              </a:rPr>
              <a:t>that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propert(ies)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2893</Words>
  <Application>Microsoft Office PowerPoint</Application>
  <PresentationFormat>Custom</PresentationFormat>
  <Paragraphs>530</Paragraphs>
  <Slides>41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Black</vt:lpstr>
      <vt:lpstr>Calibri</vt:lpstr>
      <vt:lpstr>Courier New</vt:lpstr>
      <vt:lpstr>Garamond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Abstract Data Type: PriorityQueue (1)</vt:lpstr>
      <vt:lpstr>Abstract Data Type: PriorityQueue</vt:lpstr>
      <vt:lpstr>A Few Points To Remember</vt:lpstr>
      <vt:lpstr>PriorityQueue Implementation (1)</vt:lpstr>
      <vt:lpstr>PriorityQueue Implementation (2)</vt:lpstr>
      <vt:lpstr>PriorityQueue Implementation (3)</vt:lpstr>
      <vt:lpstr>PowerPoint Presentation</vt:lpstr>
      <vt:lpstr>Complete Binary Tree</vt:lpstr>
      <vt:lpstr>The Height of a</vt:lpstr>
      <vt:lpstr>Storing a Complete Binary Tree</vt:lpstr>
      <vt:lpstr>Binary Heap Property</vt:lpstr>
      <vt:lpstr>The largest element</vt:lpstr>
      <vt:lpstr>Insertion to an Existing B Max Heap</vt:lpstr>
      <vt:lpstr>Insert(v) – Pseudo Code</vt:lpstr>
      <vt:lpstr>ShiftUp – Pseudo Code</vt:lpstr>
      <vt:lpstr>Binary Heap: Insert(v)</vt:lpstr>
      <vt:lpstr>Deleting Max Element (1)</vt:lpstr>
      <vt:lpstr>Deleting Max Element (2)</vt:lpstr>
      <vt:lpstr>ExtractMax ‐ Pseudocode</vt:lpstr>
      <vt:lpstr>ShiftDown – Pseudo Code</vt:lpstr>
      <vt:lpstr>Binary Heap: ExtractMax()</vt:lpstr>
      <vt:lpstr>PriorityQueue Implementation (4)</vt:lpstr>
      <vt:lpstr>Next Items:</vt:lpstr>
      <vt:lpstr>Review: We have seen MergeSort in</vt:lpstr>
      <vt:lpstr>HeapSort Pseudo Code</vt:lpstr>
      <vt:lpstr>BuildHeap, O(n log n) Version</vt:lpstr>
      <vt:lpstr>Build Binary Heap in O(n log n)</vt:lpstr>
      <vt:lpstr>BuildHeap, the Faster One</vt:lpstr>
      <vt:lpstr>Build Binary Heap in O(n)</vt:lpstr>
      <vt:lpstr>BuildHeap() Analysis… (1)</vt:lpstr>
      <vt:lpstr>BuildHeap() Analysis… (2)</vt:lpstr>
      <vt:lpstr>HeapSort Analysis</vt:lpstr>
      <vt:lpstr>Binary Heap: HeapSort()</vt:lpstr>
      <vt:lpstr>Java Implementation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- 02-Heaps-of-Fun-44</dc:title>
  <dc:creator>DCSSH</dc:creator>
  <cp:lastModifiedBy>Cẩm Quang Dung</cp:lastModifiedBy>
  <cp:revision>4</cp:revision>
  <dcterms:created xsi:type="dcterms:W3CDTF">2015-11-28T08:57:51Z</dcterms:created>
  <dcterms:modified xsi:type="dcterms:W3CDTF">2022-10-31T11:39:12Z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