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8"/>
  </p:notesMasterIdLst>
  <p:sldIdLst>
    <p:sldId id="289" r:id="rId3"/>
    <p:sldId id="290" r:id="rId4"/>
    <p:sldId id="291" r:id="rId5"/>
    <p:sldId id="29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4E22-1333-43C0-878D-988CF971131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EAF4-A052-4873-87C9-0F425B77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5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6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3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1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1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9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Connecting People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8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672589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3293110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Government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Project</a:t>
            </a:r>
          </a:p>
          <a:p>
            <a:pPr marL="389890" marR="38862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0" dirty="0">
                <a:latin typeface="Calibri"/>
                <a:cs typeface="Calibri"/>
              </a:rPr>
              <a:t>Want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link </a:t>
            </a:r>
            <a:r>
              <a:rPr sz="2650" spc="-20" dirty="0">
                <a:latin typeface="Calibri"/>
                <a:cs typeface="Calibri"/>
              </a:rPr>
              <a:t>rural  </a:t>
            </a:r>
            <a:r>
              <a:rPr sz="2650" spc="-10" dirty="0">
                <a:latin typeface="Calibri"/>
                <a:cs typeface="Calibri"/>
              </a:rPr>
              <a:t>villages with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roads</a:t>
            </a:r>
            <a:endParaRPr sz="2650" dirty="0">
              <a:latin typeface="Calibri"/>
              <a:cs typeface="Calibri"/>
            </a:endParaRPr>
          </a:p>
          <a:p>
            <a:pPr marL="389890" indent="-377190">
              <a:lnSpc>
                <a:spcPts val="3175"/>
              </a:lnSpc>
              <a:spcBef>
                <a:spcPts val="5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cost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build</a:t>
            </a:r>
            <a:endParaRPr sz="2650" dirty="0">
              <a:latin typeface="Calibri"/>
              <a:cs typeface="Calibri"/>
            </a:endParaRPr>
          </a:p>
          <a:p>
            <a:pPr marL="389890" marR="360045">
              <a:lnSpc>
                <a:spcPts val="3170"/>
              </a:lnSpc>
              <a:spcBef>
                <a:spcPts val="105"/>
              </a:spcBef>
            </a:pP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road </a:t>
            </a:r>
            <a:r>
              <a:rPr sz="2650" spc="-10" dirty="0">
                <a:latin typeface="Calibri"/>
                <a:cs typeface="Calibri"/>
              </a:rPr>
              <a:t>depends </a:t>
            </a:r>
            <a:r>
              <a:rPr sz="2650" spc="-15" dirty="0">
                <a:latin typeface="Calibri"/>
                <a:cs typeface="Calibri"/>
              </a:rPr>
              <a:t>on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terrain,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etc</a:t>
            </a:r>
          </a:p>
          <a:p>
            <a:pPr marL="389890" marR="910590" indent="-377190">
              <a:lnSpc>
                <a:spcPct val="101200"/>
              </a:lnSpc>
              <a:spcBef>
                <a:spcPts val="4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 </a:t>
            </a:r>
            <a:r>
              <a:rPr sz="2600" spc="5" dirty="0">
                <a:latin typeface="Calibri"/>
                <a:cs typeface="Calibri"/>
              </a:rPr>
              <a:t>limited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budget</a:t>
            </a:r>
            <a:endParaRPr sz="2600" dirty="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 </a:t>
            </a:r>
            <a:r>
              <a:rPr sz="2600" spc="10" dirty="0">
                <a:latin typeface="Calibri"/>
                <a:cs typeface="Calibri"/>
              </a:rPr>
              <a:t>going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50" spc="-10" dirty="0">
                <a:latin typeface="Calibri"/>
                <a:cs typeface="Calibri"/>
              </a:rPr>
              <a:t>build 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roads?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973" y="2449474"/>
            <a:ext cx="5516117" cy="520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164" y="4398327"/>
            <a:ext cx="696595" cy="695325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696468" y="347408"/>
                </a:moveTo>
                <a:lnTo>
                  <a:pt x="696468" y="329882"/>
                </a:lnTo>
                <a:lnTo>
                  <a:pt x="694944" y="311594"/>
                </a:lnTo>
                <a:lnTo>
                  <a:pt x="682123" y="247447"/>
                </a:lnTo>
                <a:lnTo>
                  <a:pt x="665179" y="202726"/>
                </a:lnTo>
                <a:lnTo>
                  <a:pt x="642383" y="161165"/>
                </a:lnTo>
                <a:lnTo>
                  <a:pt x="614292" y="123264"/>
                </a:lnTo>
                <a:lnTo>
                  <a:pt x="581463" y="89523"/>
                </a:lnTo>
                <a:lnTo>
                  <a:pt x="544453" y="60442"/>
                </a:lnTo>
                <a:lnTo>
                  <a:pt x="503821" y="36519"/>
                </a:lnTo>
                <a:lnTo>
                  <a:pt x="460123" y="18254"/>
                </a:lnTo>
                <a:lnTo>
                  <a:pt x="413917" y="6148"/>
                </a:lnTo>
                <a:lnTo>
                  <a:pt x="365760" y="698"/>
                </a:lnTo>
                <a:lnTo>
                  <a:pt x="348996" y="0"/>
                </a:lnTo>
                <a:lnTo>
                  <a:pt x="345363" y="28"/>
                </a:lnTo>
                <a:lnTo>
                  <a:pt x="281705" y="6518"/>
                </a:lnTo>
                <a:lnTo>
                  <a:pt x="235526" y="18863"/>
                </a:lnTo>
                <a:lnTo>
                  <a:pt x="191943" y="37257"/>
                </a:lnTo>
                <a:lnTo>
                  <a:pt x="151492" y="61228"/>
                </a:lnTo>
                <a:lnTo>
                  <a:pt x="114709" y="90300"/>
                </a:lnTo>
                <a:lnTo>
                  <a:pt x="82130" y="123999"/>
                </a:lnTo>
                <a:lnTo>
                  <a:pt x="54291" y="161853"/>
                </a:lnTo>
                <a:lnTo>
                  <a:pt x="31728" y="203385"/>
                </a:lnTo>
                <a:lnTo>
                  <a:pt x="14976" y="248123"/>
                </a:lnTo>
                <a:lnTo>
                  <a:pt x="4571" y="295592"/>
                </a:lnTo>
                <a:lnTo>
                  <a:pt x="0" y="348932"/>
                </a:lnTo>
                <a:lnTo>
                  <a:pt x="762" y="367220"/>
                </a:lnTo>
                <a:lnTo>
                  <a:pt x="14870" y="444291"/>
                </a:lnTo>
                <a:lnTo>
                  <a:pt x="28560" y="482981"/>
                </a:lnTo>
                <a:lnTo>
                  <a:pt x="45374" y="518361"/>
                </a:lnTo>
                <a:lnTo>
                  <a:pt x="63246" y="547524"/>
                </a:lnTo>
                <a:lnTo>
                  <a:pt x="63246" y="332930"/>
                </a:lnTo>
                <a:lnTo>
                  <a:pt x="66294" y="303974"/>
                </a:lnTo>
                <a:lnTo>
                  <a:pt x="77315" y="259115"/>
                </a:lnTo>
                <a:lnTo>
                  <a:pt x="94853" y="217471"/>
                </a:lnTo>
                <a:lnTo>
                  <a:pt x="118299" y="179604"/>
                </a:lnTo>
                <a:lnTo>
                  <a:pt x="147045" y="146076"/>
                </a:lnTo>
                <a:lnTo>
                  <a:pt x="180483" y="117448"/>
                </a:lnTo>
                <a:lnTo>
                  <a:pt x="218005" y="94283"/>
                </a:lnTo>
                <a:lnTo>
                  <a:pt x="259003" y="77142"/>
                </a:lnTo>
                <a:lnTo>
                  <a:pt x="302869" y="66588"/>
                </a:lnTo>
                <a:lnTo>
                  <a:pt x="347472" y="63295"/>
                </a:lnTo>
                <a:lnTo>
                  <a:pt x="364236" y="63182"/>
                </a:lnTo>
                <a:lnTo>
                  <a:pt x="378714" y="64706"/>
                </a:lnTo>
                <a:lnTo>
                  <a:pt x="427237" y="73757"/>
                </a:lnTo>
                <a:lnTo>
                  <a:pt x="472672" y="91138"/>
                </a:lnTo>
                <a:lnTo>
                  <a:pt x="514161" y="115950"/>
                </a:lnTo>
                <a:lnTo>
                  <a:pt x="550849" y="147293"/>
                </a:lnTo>
                <a:lnTo>
                  <a:pt x="581880" y="184266"/>
                </a:lnTo>
                <a:lnTo>
                  <a:pt x="606396" y="225971"/>
                </a:lnTo>
                <a:lnTo>
                  <a:pt x="623541" y="271507"/>
                </a:lnTo>
                <a:lnTo>
                  <a:pt x="632460" y="319976"/>
                </a:lnTo>
                <a:lnTo>
                  <a:pt x="633984" y="348932"/>
                </a:lnTo>
                <a:lnTo>
                  <a:pt x="633984" y="548105"/>
                </a:lnTo>
                <a:lnTo>
                  <a:pt x="642949" y="535167"/>
                </a:lnTo>
                <a:lnTo>
                  <a:pt x="660334" y="503200"/>
                </a:lnTo>
                <a:lnTo>
                  <a:pt x="674648" y="468419"/>
                </a:lnTo>
                <a:lnTo>
                  <a:pt x="685621" y="430846"/>
                </a:lnTo>
                <a:lnTo>
                  <a:pt x="692984" y="390502"/>
                </a:lnTo>
                <a:lnTo>
                  <a:pt x="696468" y="347408"/>
                </a:lnTo>
                <a:close/>
              </a:path>
              <a:path w="696595" h="695325">
                <a:moveTo>
                  <a:pt x="633984" y="548105"/>
                </a:moveTo>
                <a:lnTo>
                  <a:pt x="633984" y="348932"/>
                </a:lnTo>
                <a:lnTo>
                  <a:pt x="633222" y="363410"/>
                </a:lnTo>
                <a:lnTo>
                  <a:pt x="626970" y="406327"/>
                </a:lnTo>
                <a:lnTo>
                  <a:pt x="616083" y="445590"/>
                </a:lnTo>
                <a:lnTo>
                  <a:pt x="600983" y="481179"/>
                </a:lnTo>
                <a:lnTo>
                  <a:pt x="559838" y="541256"/>
                </a:lnTo>
                <a:lnTo>
                  <a:pt x="506922" y="586399"/>
                </a:lnTo>
                <a:lnTo>
                  <a:pt x="445623" y="616448"/>
                </a:lnTo>
                <a:lnTo>
                  <a:pt x="379326" y="631246"/>
                </a:lnTo>
                <a:lnTo>
                  <a:pt x="345363" y="632876"/>
                </a:lnTo>
                <a:lnTo>
                  <a:pt x="311421" y="630633"/>
                </a:lnTo>
                <a:lnTo>
                  <a:pt x="245292" y="614450"/>
                </a:lnTo>
                <a:lnTo>
                  <a:pt x="184328" y="582538"/>
                </a:lnTo>
                <a:lnTo>
                  <a:pt x="131916" y="534739"/>
                </a:lnTo>
                <a:lnTo>
                  <a:pt x="91442" y="470893"/>
                </a:lnTo>
                <a:lnTo>
                  <a:pt x="76740" y="432903"/>
                </a:lnTo>
                <a:lnTo>
                  <a:pt x="66294" y="390842"/>
                </a:lnTo>
                <a:lnTo>
                  <a:pt x="63246" y="361886"/>
                </a:lnTo>
                <a:lnTo>
                  <a:pt x="63246" y="547524"/>
                </a:lnTo>
                <a:lnTo>
                  <a:pt x="87294" y="579283"/>
                </a:lnTo>
                <a:lnTo>
                  <a:pt x="138475" y="627229"/>
                </a:lnTo>
                <a:lnTo>
                  <a:pt x="196762" y="662371"/>
                </a:lnTo>
                <a:lnTo>
                  <a:pt x="260001" y="684881"/>
                </a:lnTo>
                <a:lnTo>
                  <a:pt x="326037" y="694930"/>
                </a:lnTo>
                <a:lnTo>
                  <a:pt x="359431" y="695336"/>
                </a:lnTo>
                <a:lnTo>
                  <a:pt x="392716" y="692692"/>
                </a:lnTo>
                <a:lnTo>
                  <a:pt x="457882" y="678338"/>
                </a:lnTo>
                <a:lnTo>
                  <a:pt x="519382" y="652039"/>
                </a:lnTo>
                <a:lnTo>
                  <a:pt x="575060" y="613969"/>
                </a:lnTo>
                <a:lnTo>
                  <a:pt x="622762" y="564299"/>
                </a:lnTo>
                <a:lnTo>
                  <a:pt x="633984" y="5481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0866" y="3922776"/>
            <a:ext cx="618490" cy="617220"/>
          </a:xfrm>
          <a:custGeom>
            <a:avLst/>
            <a:gdLst/>
            <a:ahLst/>
            <a:cxnLst/>
            <a:rect l="l" t="t" r="r" b="b"/>
            <a:pathLst>
              <a:path w="618490" h="617220">
                <a:moveTo>
                  <a:pt x="617982" y="307848"/>
                </a:moveTo>
                <a:lnTo>
                  <a:pt x="614172" y="261366"/>
                </a:lnTo>
                <a:lnTo>
                  <a:pt x="602928" y="214451"/>
                </a:lnTo>
                <a:lnTo>
                  <a:pt x="585073" y="170773"/>
                </a:lnTo>
                <a:lnTo>
                  <a:pt x="561187" y="130869"/>
                </a:lnTo>
                <a:lnTo>
                  <a:pt x="531854" y="95275"/>
                </a:lnTo>
                <a:lnTo>
                  <a:pt x="497654" y="64528"/>
                </a:lnTo>
                <a:lnTo>
                  <a:pt x="459172" y="39166"/>
                </a:lnTo>
                <a:lnTo>
                  <a:pt x="416989" y="19727"/>
                </a:lnTo>
                <a:lnTo>
                  <a:pt x="371687" y="6746"/>
                </a:lnTo>
                <a:lnTo>
                  <a:pt x="323850" y="762"/>
                </a:lnTo>
                <a:lnTo>
                  <a:pt x="308610" y="0"/>
                </a:lnTo>
                <a:lnTo>
                  <a:pt x="292608" y="762"/>
                </a:lnTo>
                <a:lnTo>
                  <a:pt x="245023" y="6936"/>
                </a:lnTo>
                <a:lnTo>
                  <a:pt x="199852" y="20176"/>
                </a:lnTo>
                <a:lnTo>
                  <a:pt x="157719" y="39914"/>
                </a:lnTo>
                <a:lnTo>
                  <a:pt x="119252" y="65580"/>
                </a:lnTo>
                <a:lnTo>
                  <a:pt x="85076" y="96603"/>
                </a:lnTo>
                <a:lnTo>
                  <a:pt x="55817" y="132415"/>
                </a:lnTo>
                <a:lnTo>
                  <a:pt x="32103" y="172447"/>
                </a:lnTo>
                <a:lnTo>
                  <a:pt x="14558" y="216128"/>
                </a:lnTo>
                <a:lnTo>
                  <a:pt x="3809" y="262890"/>
                </a:lnTo>
                <a:lnTo>
                  <a:pt x="0" y="309372"/>
                </a:lnTo>
                <a:lnTo>
                  <a:pt x="762" y="325374"/>
                </a:lnTo>
                <a:lnTo>
                  <a:pt x="14787" y="399596"/>
                </a:lnTo>
                <a:lnTo>
                  <a:pt x="29738" y="438603"/>
                </a:lnTo>
                <a:lnTo>
                  <a:pt x="48291" y="473668"/>
                </a:lnTo>
                <a:lnTo>
                  <a:pt x="63246" y="495053"/>
                </a:lnTo>
                <a:lnTo>
                  <a:pt x="63246" y="295656"/>
                </a:lnTo>
                <a:lnTo>
                  <a:pt x="64769" y="282702"/>
                </a:lnTo>
                <a:lnTo>
                  <a:pt x="73978" y="239961"/>
                </a:lnTo>
                <a:lnTo>
                  <a:pt x="88275" y="201907"/>
                </a:lnTo>
                <a:lnTo>
                  <a:pt x="107080" y="168521"/>
                </a:lnTo>
                <a:lnTo>
                  <a:pt x="155896" y="115676"/>
                </a:lnTo>
                <a:lnTo>
                  <a:pt x="215789" y="81281"/>
                </a:lnTo>
                <a:lnTo>
                  <a:pt x="282119" y="65186"/>
                </a:lnTo>
                <a:lnTo>
                  <a:pt x="316249" y="63955"/>
                </a:lnTo>
                <a:lnTo>
                  <a:pt x="350248" y="67244"/>
                </a:lnTo>
                <a:lnTo>
                  <a:pt x="415539" y="87307"/>
                </a:lnTo>
                <a:lnTo>
                  <a:pt x="473353" y="125226"/>
                </a:lnTo>
                <a:lnTo>
                  <a:pt x="519051" y="180855"/>
                </a:lnTo>
                <a:lnTo>
                  <a:pt x="535907" y="215264"/>
                </a:lnTo>
                <a:lnTo>
                  <a:pt x="547995" y="254045"/>
                </a:lnTo>
                <a:lnTo>
                  <a:pt x="554736" y="297180"/>
                </a:lnTo>
                <a:lnTo>
                  <a:pt x="554736" y="496687"/>
                </a:lnTo>
                <a:lnTo>
                  <a:pt x="555838" y="495380"/>
                </a:lnTo>
                <a:lnTo>
                  <a:pt x="575880" y="464568"/>
                </a:lnTo>
                <a:lnTo>
                  <a:pt x="592487" y="430378"/>
                </a:lnTo>
                <a:lnTo>
                  <a:pt x="605286" y="392842"/>
                </a:lnTo>
                <a:lnTo>
                  <a:pt x="613908" y="351989"/>
                </a:lnTo>
                <a:lnTo>
                  <a:pt x="617982" y="307848"/>
                </a:lnTo>
                <a:close/>
              </a:path>
              <a:path w="618490" h="617220">
                <a:moveTo>
                  <a:pt x="554736" y="496687"/>
                </a:moveTo>
                <a:lnTo>
                  <a:pt x="554736" y="322326"/>
                </a:lnTo>
                <a:lnTo>
                  <a:pt x="547731" y="364827"/>
                </a:lnTo>
                <a:lnTo>
                  <a:pt x="535595" y="403076"/>
                </a:lnTo>
                <a:lnTo>
                  <a:pt x="498127" y="466752"/>
                </a:lnTo>
                <a:lnTo>
                  <a:pt x="446729" y="513223"/>
                </a:lnTo>
                <a:lnTo>
                  <a:pt x="385799" y="542361"/>
                </a:lnTo>
                <a:lnTo>
                  <a:pt x="319735" y="554035"/>
                </a:lnTo>
                <a:lnTo>
                  <a:pt x="286151" y="553284"/>
                </a:lnTo>
                <a:lnTo>
                  <a:pt x="220629" y="538522"/>
                </a:lnTo>
                <a:lnTo>
                  <a:pt x="160965" y="505975"/>
                </a:lnTo>
                <a:lnTo>
                  <a:pt x="111557" y="455513"/>
                </a:lnTo>
                <a:lnTo>
                  <a:pt x="76802" y="387007"/>
                </a:lnTo>
                <a:lnTo>
                  <a:pt x="66294" y="345948"/>
                </a:lnTo>
                <a:lnTo>
                  <a:pt x="63246" y="320802"/>
                </a:lnTo>
                <a:lnTo>
                  <a:pt x="63246" y="495053"/>
                </a:lnTo>
                <a:lnTo>
                  <a:pt x="94720" y="532088"/>
                </a:lnTo>
                <a:lnTo>
                  <a:pt x="151113" y="575094"/>
                </a:lnTo>
                <a:lnTo>
                  <a:pt x="214505" y="602924"/>
                </a:lnTo>
                <a:lnTo>
                  <a:pt x="281933" y="615818"/>
                </a:lnTo>
                <a:lnTo>
                  <a:pt x="316249" y="616737"/>
                </a:lnTo>
                <a:lnTo>
                  <a:pt x="350433" y="614012"/>
                </a:lnTo>
                <a:lnTo>
                  <a:pt x="416989" y="597762"/>
                </a:lnTo>
                <a:lnTo>
                  <a:pt x="478795" y="567258"/>
                </a:lnTo>
                <a:lnTo>
                  <a:pt x="532729" y="522786"/>
                </a:lnTo>
                <a:lnTo>
                  <a:pt x="554736" y="496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6892" y="4795275"/>
            <a:ext cx="696595" cy="694690"/>
          </a:xfrm>
          <a:custGeom>
            <a:avLst/>
            <a:gdLst/>
            <a:ahLst/>
            <a:cxnLst/>
            <a:rect l="l" t="t" r="r" b="b"/>
            <a:pathLst>
              <a:path w="696595" h="694689">
                <a:moveTo>
                  <a:pt x="696468" y="346700"/>
                </a:moveTo>
                <a:lnTo>
                  <a:pt x="686037" y="267967"/>
                </a:lnTo>
                <a:lnTo>
                  <a:pt x="674195" y="228237"/>
                </a:lnTo>
                <a:lnTo>
                  <a:pt x="658940" y="191696"/>
                </a:lnTo>
                <a:lnTo>
                  <a:pt x="619331" y="128177"/>
                </a:lnTo>
                <a:lnTo>
                  <a:pt x="569489" y="77406"/>
                </a:lnTo>
                <a:lnTo>
                  <a:pt x="511692" y="39375"/>
                </a:lnTo>
                <a:lnTo>
                  <a:pt x="448220" y="14078"/>
                </a:lnTo>
                <a:lnTo>
                  <a:pt x="381350" y="1511"/>
                </a:lnTo>
                <a:lnTo>
                  <a:pt x="347352" y="0"/>
                </a:lnTo>
                <a:lnTo>
                  <a:pt x="313360" y="1668"/>
                </a:lnTo>
                <a:lnTo>
                  <a:pt x="246531" y="14541"/>
                </a:lnTo>
                <a:lnTo>
                  <a:pt x="183140" y="40127"/>
                </a:lnTo>
                <a:lnTo>
                  <a:pt x="125466" y="78418"/>
                </a:lnTo>
                <a:lnTo>
                  <a:pt x="75787" y="129409"/>
                </a:lnTo>
                <a:lnTo>
                  <a:pt x="36382" y="193094"/>
                </a:lnTo>
                <a:lnTo>
                  <a:pt x="21245" y="229695"/>
                </a:lnTo>
                <a:lnTo>
                  <a:pt x="9530" y="269467"/>
                </a:lnTo>
                <a:lnTo>
                  <a:pt x="1523" y="312410"/>
                </a:lnTo>
                <a:lnTo>
                  <a:pt x="0" y="329936"/>
                </a:lnTo>
                <a:lnTo>
                  <a:pt x="0" y="348224"/>
                </a:lnTo>
                <a:lnTo>
                  <a:pt x="3810" y="400802"/>
                </a:lnTo>
                <a:lnTo>
                  <a:pt x="14096" y="442842"/>
                </a:lnTo>
                <a:lnTo>
                  <a:pt x="27772" y="481557"/>
                </a:lnTo>
                <a:lnTo>
                  <a:pt x="44568" y="516967"/>
                </a:lnTo>
                <a:lnTo>
                  <a:pt x="62484" y="546260"/>
                </a:lnTo>
                <a:lnTo>
                  <a:pt x="62484" y="346700"/>
                </a:lnTo>
                <a:lnTo>
                  <a:pt x="64008" y="316982"/>
                </a:lnTo>
                <a:lnTo>
                  <a:pt x="73157" y="273546"/>
                </a:lnTo>
                <a:lnTo>
                  <a:pt x="86801" y="234211"/>
                </a:lnTo>
                <a:lnTo>
                  <a:pt x="104501" y="198965"/>
                </a:lnTo>
                <a:lnTo>
                  <a:pt x="150309" y="140693"/>
                </a:lnTo>
                <a:lnTo>
                  <a:pt x="207063" y="98629"/>
                </a:lnTo>
                <a:lnTo>
                  <a:pt x="271249" y="72675"/>
                </a:lnTo>
                <a:lnTo>
                  <a:pt x="339348" y="62732"/>
                </a:lnTo>
                <a:lnTo>
                  <a:pt x="373767" y="63733"/>
                </a:lnTo>
                <a:lnTo>
                  <a:pt x="441144" y="77620"/>
                </a:lnTo>
                <a:lnTo>
                  <a:pt x="503645" y="107269"/>
                </a:lnTo>
                <a:lnTo>
                  <a:pt x="557752" y="152583"/>
                </a:lnTo>
                <a:lnTo>
                  <a:pt x="599949" y="213461"/>
                </a:lnTo>
                <a:lnTo>
                  <a:pt x="615483" y="249706"/>
                </a:lnTo>
                <a:lnTo>
                  <a:pt x="626720" y="289805"/>
                </a:lnTo>
                <a:lnTo>
                  <a:pt x="633222" y="333746"/>
                </a:lnTo>
                <a:lnTo>
                  <a:pt x="633222" y="547610"/>
                </a:lnTo>
                <a:lnTo>
                  <a:pt x="642338" y="534511"/>
                </a:lnTo>
                <a:lnTo>
                  <a:pt x="659818" y="502548"/>
                </a:lnTo>
                <a:lnTo>
                  <a:pt x="674239" y="467764"/>
                </a:lnTo>
                <a:lnTo>
                  <a:pt x="685334" y="430180"/>
                </a:lnTo>
                <a:lnTo>
                  <a:pt x="692833" y="389819"/>
                </a:lnTo>
                <a:lnTo>
                  <a:pt x="696468" y="346700"/>
                </a:lnTo>
                <a:close/>
              </a:path>
              <a:path w="696595" h="694689">
                <a:moveTo>
                  <a:pt x="633222" y="547610"/>
                </a:moveTo>
                <a:lnTo>
                  <a:pt x="633222" y="362702"/>
                </a:lnTo>
                <a:lnTo>
                  <a:pt x="626828" y="405538"/>
                </a:lnTo>
                <a:lnTo>
                  <a:pt x="615822" y="444736"/>
                </a:lnTo>
                <a:lnTo>
                  <a:pt x="600624" y="480274"/>
                </a:lnTo>
                <a:lnTo>
                  <a:pt x="559341" y="540288"/>
                </a:lnTo>
                <a:lnTo>
                  <a:pt x="506356" y="585412"/>
                </a:lnTo>
                <a:lnTo>
                  <a:pt x="445045" y="615478"/>
                </a:lnTo>
                <a:lnTo>
                  <a:pt x="378783" y="630316"/>
                </a:lnTo>
                <a:lnTo>
                  <a:pt x="344851" y="631972"/>
                </a:lnTo>
                <a:lnTo>
                  <a:pt x="310947" y="629758"/>
                </a:lnTo>
                <a:lnTo>
                  <a:pt x="244911" y="613636"/>
                </a:lnTo>
                <a:lnTo>
                  <a:pt x="184052" y="581781"/>
                </a:lnTo>
                <a:lnTo>
                  <a:pt x="131746" y="534024"/>
                </a:lnTo>
                <a:lnTo>
                  <a:pt x="91368" y="470198"/>
                </a:lnTo>
                <a:lnTo>
                  <a:pt x="76707" y="432206"/>
                </a:lnTo>
                <a:lnTo>
                  <a:pt x="66294" y="390134"/>
                </a:lnTo>
                <a:lnTo>
                  <a:pt x="62484" y="346700"/>
                </a:lnTo>
                <a:lnTo>
                  <a:pt x="62484" y="546260"/>
                </a:lnTo>
                <a:lnTo>
                  <a:pt x="86447" y="577957"/>
                </a:lnTo>
                <a:lnTo>
                  <a:pt x="137584" y="625982"/>
                </a:lnTo>
                <a:lnTo>
                  <a:pt x="195829" y="661210"/>
                </a:lnTo>
                <a:lnTo>
                  <a:pt x="259034" y="683809"/>
                </a:lnTo>
                <a:lnTo>
                  <a:pt x="325050" y="693948"/>
                </a:lnTo>
                <a:lnTo>
                  <a:pt x="358440" y="694398"/>
                </a:lnTo>
                <a:lnTo>
                  <a:pt x="391727" y="691795"/>
                </a:lnTo>
                <a:lnTo>
                  <a:pt x="456916" y="677519"/>
                </a:lnTo>
                <a:lnTo>
                  <a:pt x="518469" y="651288"/>
                </a:lnTo>
                <a:lnTo>
                  <a:pt x="574236" y="613270"/>
                </a:lnTo>
                <a:lnTo>
                  <a:pt x="622069" y="563633"/>
                </a:lnTo>
                <a:lnTo>
                  <a:pt x="633222" y="547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4950" y="2973171"/>
            <a:ext cx="459105" cy="457834"/>
          </a:xfrm>
          <a:custGeom>
            <a:avLst/>
            <a:gdLst/>
            <a:ahLst/>
            <a:cxnLst/>
            <a:rect l="l" t="t" r="r" b="b"/>
            <a:pathLst>
              <a:path w="459104" h="457835">
                <a:moveTo>
                  <a:pt x="458723" y="227990"/>
                </a:moveTo>
                <a:lnTo>
                  <a:pt x="458723" y="216560"/>
                </a:lnTo>
                <a:lnTo>
                  <a:pt x="457962" y="204368"/>
                </a:lnTo>
                <a:lnTo>
                  <a:pt x="448324" y="161324"/>
                </a:lnTo>
                <a:lnTo>
                  <a:pt x="433076" y="123372"/>
                </a:lnTo>
                <a:lnTo>
                  <a:pt x="412923" y="90509"/>
                </a:lnTo>
                <a:lnTo>
                  <a:pt x="360723" y="40034"/>
                </a:lnTo>
                <a:lnTo>
                  <a:pt x="297365" y="9874"/>
                </a:lnTo>
                <a:lnTo>
                  <a:pt x="228490" y="0"/>
                </a:lnTo>
                <a:lnTo>
                  <a:pt x="193746" y="2662"/>
                </a:lnTo>
                <a:lnTo>
                  <a:pt x="127172" y="23167"/>
                </a:lnTo>
                <a:lnTo>
                  <a:pt x="69182" y="63892"/>
                </a:lnTo>
                <a:lnTo>
                  <a:pt x="25419" y="124809"/>
                </a:lnTo>
                <a:lnTo>
                  <a:pt x="10635" y="162832"/>
                </a:lnTo>
                <a:lnTo>
                  <a:pt x="1523" y="205892"/>
                </a:lnTo>
                <a:lnTo>
                  <a:pt x="0" y="218084"/>
                </a:lnTo>
                <a:lnTo>
                  <a:pt x="0" y="229514"/>
                </a:lnTo>
                <a:lnTo>
                  <a:pt x="14302" y="305926"/>
                </a:lnTo>
                <a:lnTo>
                  <a:pt x="30543" y="342195"/>
                </a:lnTo>
                <a:lnTo>
                  <a:pt x="63246" y="386481"/>
                </a:lnTo>
                <a:lnTo>
                  <a:pt x="63246" y="219608"/>
                </a:lnTo>
                <a:lnTo>
                  <a:pt x="64008" y="211226"/>
                </a:lnTo>
                <a:lnTo>
                  <a:pt x="73948" y="170813"/>
                </a:lnTo>
                <a:lnTo>
                  <a:pt x="112803" y="109349"/>
                </a:lnTo>
                <a:lnTo>
                  <a:pt x="169316" y="73469"/>
                </a:lnTo>
                <a:lnTo>
                  <a:pt x="234315" y="62893"/>
                </a:lnTo>
                <a:lnTo>
                  <a:pt x="267130" y="67008"/>
                </a:lnTo>
                <a:lnTo>
                  <a:pt x="327664" y="93867"/>
                </a:lnTo>
                <a:lnTo>
                  <a:pt x="373757" y="145334"/>
                </a:lnTo>
                <a:lnTo>
                  <a:pt x="396240" y="221132"/>
                </a:lnTo>
                <a:lnTo>
                  <a:pt x="396240" y="386320"/>
                </a:lnTo>
                <a:lnTo>
                  <a:pt x="408634" y="373039"/>
                </a:lnTo>
                <a:lnTo>
                  <a:pt x="428492" y="343248"/>
                </a:lnTo>
                <a:lnTo>
                  <a:pt x="443880" y="309110"/>
                </a:lnTo>
                <a:lnTo>
                  <a:pt x="454168" y="270674"/>
                </a:lnTo>
                <a:lnTo>
                  <a:pt x="458723" y="227990"/>
                </a:lnTo>
                <a:close/>
              </a:path>
              <a:path w="459104" h="457835">
                <a:moveTo>
                  <a:pt x="396240" y="386320"/>
                </a:moveTo>
                <a:lnTo>
                  <a:pt x="396240" y="229514"/>
                </a:lnTo>
                <a:lnTo>
                  <a:pt x="395478" y="238658"/>
                </a:lnTo>
                <a:lnTo>
                  <a:pt x="387096" y="281327"/>
                </a:lnTo>
                <a:lnTo>
                  <a:pt x="370859" y="317312"/>
                </a:lnTo>
                <a:lnTo>
                  <a:pt x="320284" y="368977"/>
                </a:lnTo>
                <a:lnTo>
                  <a:pt x="254692" y="393148"/>
                </a:lnTo>
                <a:lnTo>
                  <a:pt x="219682" y="394763"/>
                </a:lnTo>
                <a:lnTo>
                  <a:pt x="185020" y="389315"/>
                </a:lnTo>
                <a:lnTo>
                  <a:pt x="122206" y="356974"/>
                </a:lnTo>
                <a:lnTo>
                  <a:pt x="77187" y="295616"/>
                </a:lnTo>
                <a:lnTo>
                  <a:pt x="64769" y="253898"/>
                </a:lnTo>
                <a:lnTo>
                  <a:pt x="63246" y="236372"/>
                </a:lnTo>
                <a:lnTo>
                  <a:pt x="63246" y="386481"/>
                </a:lnTo>
                <a:lnTo>
                  <a:pt x="102885" y="420959"/>
                </a:lnTo>
                <a:lnTo>
                  <a:pt x="164490" y="448926"/>
                </a:lnTo>
                <a:lnTo>
                  <a:pt x="230911" y="457721"/>
                </a:lnTo>
                <a:lnTo>
                  <a:pt x="264352" y="455053"/>
                </a:lnTo>
                <a:lnTo>
                  <a:pt x="297105" y="447741"/>
                </a:lnTo>
                <a:lnTo>
                  <a:pt x="328540" y="435834"/>
                </a:lnTo>
                <a:lnTo>
                  <a:pt x="358027" y="419382"/>
                </a:lnTo>
                <a:lnTo>
                  <a:pt x="384935" y="398433"/>
                </a:lnTo>
                <a:lnTo>
                  <a:pt x="396240" y="386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1404" y="3924144"/>
            <a:ext cx="379730" cy="377825"/>
          </a:xfrm>
          <a:custGeom>
            <a:avLst/>
            <a:gdLst/>
            <a:ahLst/>
            <a:cxnLst/>
            <a:rect l="l" t="t" r="r" b="b"/>
            <a:pathLst>
              <a:path w="379729" h="377825">
                <a:moveTo>
                  <a:pt x="379476" y="187606"/>
                </a:moveTo>
                <a:lnTo>
                  <a:pt x="379476" y="178462"/>
                </a:lnTo>
                <a:lnTo>
                  <a:pt x="378714" y="168556"/>
                </a:lnTo>
                <a:lnTo>
                  <a:pt x="368515" y="126262"/>
                </a:lnTo>
                <a:lnTo>
                  <a:pt x="351846" y="90049"/>
                </a:lnTo>
                <a:lnTo>
                  <a:pt x="303089" y="35843"/>
                </a:lnTo>
                <a:lnTo>
                  <a:pt x="240433" y="5893"/>
                </a:lnTo>
                <a:lnTo>
                  <a:pt x="206391" y="0"/>
                </a:lnTo>
                <a:lnTo>
                  <a:pt x="171871" y="154"/>
                </a:lnTo>
                <a:lnTo>
                  <a:pt x="105393" y="18581"/>
                </a:lnTo>
                <a:lnTo>
                  <a:pt x="48991" y="61129"/>
                </a:lnTo>
                <a:lnTo>
                  <a:pt x="10656" y="127754"/>
                </a:lnTo>
                <a:lnTo>
                  <a:pt x="761" y="170080"/>
                </a:lnTo>
                <a:lnTo>
                  <a:pt x="0" y="179986"/>
                </a:lnTo>
                <a:lnTo>
                  <a:pt x="0" y="189892"/>
                </a:lnTo>
                <a:lnTo>
                  <a:pt x="13723" y="258349"/>
                </a:lnTo>
                <a:lnTo>
                  <a:pt x="30919" y="292655"/>
                </a:lnTo>
                <a:lnTo>
                  <a:pt x="63246" y="329980"/>
                </a:lnTo>
                <a:lnTo>
                  <a:pt x="63246" y="181510"/>
                </a:lnTo>
                <a:lnTo>
                  <a:pt x="64008" y="175414"/>
                </a:lnTo>
                <a:lnTo>
                  <a:pt x="75859" y="133694"/>
                </a:lnTo>
                <a:lnTo>
                  <a:pt x="97165" y="101594"/>
                </a:lnTo>
                <a:lnTo>
                  <a:pt x="158438" y="65989"/>
                </a:lnTo>
                <a:lnTo>
                  <a:pt x="193557" y="62348"/>
                </a:lnTo>
                <a:lnTo>
                  <a:pt x="228431" y="68057"/>
                </a:lnTo>
                <a:lnTo>
                  <a:pt x="260636" y="83047"/>
                </a:lnTo>
                <a:lnTo>
                  <a:pt x="287748" y="107253"/>
                </a:lnTo>
                <a:lnTo>
                  <a:pt x="307341" y="140604"/>
                </a:lnTo>
                <a:lnTo>
                  <a:pt x="316992" y="183034"/>
                </a:lnTo>
                <a:lnTo>
                  <a:pt x="316992" y="329940"/>
                </a:lnTo>
                <a:lnTo>
                  <a:pt x="324406" y="323857"/>
                </a:lnTo>
                <a:lnTo>
                  <a:pt x="346391" y="297368"/>
                </a:lnTo>
                <a:lnTo>
                  <a:pt x="363489" y="265782"/>
                </a:lnTo>
                <a:lnTo>
                  <a:pt x="374813" y="229171"/>
                </a:lnTo>
                <a:lnTo>
                  <a:pt x="379476" y="187606"/>
                </a:lnTo>
                <a:close/>
              </a:path>
              <a:path w="379729" h="377825">
                <a:moveTo>
                  <a:pt x="316992" y="329940"/>
                </a:moveTo>
                <a:lnTo>
                  <a:pt x="316992" y="195988"/>
                </a:lnTo>
                <a:lnTo>
                  <a:pt x="306970" y="237470"/>
                </a:lnTo>
                <a:lnTo>
                  <a:pt x="287588" y="270262"/>
                </a:lnTo>
                <a:lnTo>
                  <a:pt x="261082" y="294261"/>
                </a:lnTo>
                <a:lnTo>
                  <a:pt x="229689" y="309365"/>
                </a:lnTo>
                <a:lnTo>
                  <a:pt x="195648" y="315470"/>
                </a:lnTo>
                <a:lnTo>
                  <a:pt x="161194" y="312474"/>
                </a:lnTo>
                <a:lnTo>
                  <a:pt x="100001" y="278766"/>
                </a:lnTo>
                <a:lnTo>
                  <a:pt x="77735" y="247849"/>
                </a:lnTo>
                <a:lnTo>
                  <a:pt x="64008" y="207418"/>
                </a:lnTo>
                <a:lnTo>
                  <a:pt x="63246" y="201322"/>
                </a:lnTo>
                <a:lnTo>
                  <a:pt x="63246" y="329980"/>
                </a:lnTo>
                <a:lnTo>
                  <a:pt x="108183" y="360549"/>
                </a:lnTo>
                <a:lnTo>
                  <a:pt x="171871" y="377281"/>
                </a:lnTo>
                <a:lnTo>
                  <a:pt x="205335" y="377411"/>
                </a:lnTo>
                <a:lnTo>
                  <a:pt x="237998" y="372026"/>
                </a:lnTo>
                <a:lnTo>
                  <a:pt x="269322" y="361258"/>
                </a:lnTo>
                <a:lnTo>
                  <a:pt x="298421" y="345177"/>
                </a:lnTo>
                <a:lnTo>
                  <a:pt x="316992" y="329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0784" y="3374897"/>
            <a:ext cx="912494" cy="1172845"/>
          </a:xfrm>
          <a:custGeom>
            <a:avLst/>
            <a:gdLst/>
            <a:ahLst/>
            <a:cxnLst/>
            <a:rect l="l" t="t" r="r" b="b"/>
            <a:pathLst>
              <a:path w="912495" h="1172845">
                <a:moveTo>
                  <a:pt x="912113" y="1122426"/>
                </a:moveTo>
                <a:lnTo>
                  <a:pt x="67055" y="0"/>
                </a:lnTo>
                <a:lnTo>
                  <a:pt x="0" y="50292"/>
                </a:lnTo>
                <a:lnTo>
                  <a:pt x="845057" y="1172718"/>
                </a:lnTo>
                <a:lnTo>
                  <a:pt x="912113" y="1122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2421" y="3306317"/>
            <a:ext cx="1099185" cy="730250"/>
          </a:xfrm>
          <a:custGeom>
            <a:avLst/>
            <a:gdLst/>
            <a:ahLst/>
            <a:cxnLst/>
            <a:rect l="l" t="t" r="r" b="b"/>
            <a:pathLst>
              <a:path w="1099184" h="730250">
                <a:moveTo>
                  <a:pt x="1098804" y="659129"/>
                </a:moveTo>
                <a:lnTo>
                  <a:pt x="44196" y="0"/>
                </a:lnTo>
                <a:lnTo>
                  <a:pt x="0" y="71628"/>
                </a:lnTo>
                <a:lnTo>
                  <a:pt x="1054608" y="729995"/>
                </a:lnTo>
                <a:lnTo>
                  <a:pt x="1098804" y="659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6429" y="3163061"/>
            <a:ext cx="2093595" cy="911860"/>
          </a:xfrm>
          <a:custGeom>
            <a:avLst/>
            <a:gdLst/>
            <a:ahLst/>
            <a:cxnLst/>
            <a:rect l="l" t="t" r="r" b="b"/>
            <a:pathLst>
              <a:path w="2093595" h="911860">
                <a:moveTo>
                  <a:pt x="2093214" y="833627"/>
                </a:moveTo>
                <a:lnTo>
                  <a:pt x="32003" y="0"/>
                </a:lnTo>
                <a:lnTo>
                  <a:pt x="0" y="77724"/>
                </a:lnTo>
                <a:lnTo>
                  <a:pt x="2061971" y="911351"/>
                </a:lnTo>
                <a:lnTo>
                  <a:pt x="2093214" y="833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9530" y="4415790"/>
            <a:ext cx="250825" cy="516890"/>
          </a:xfrm>
          <a:custGeom>
            <a:avLst/>
            <a:gdLst/>
            <a:ahLst/>
            <a:cxnLst/>
            <a:rect l="l" t="t" r="r" b="b"/>
            <a:pathLst>
              <a:path w="250825" h="516889">
                <a:moveTo>
                  <a:pt x="250697" y="28193"/>
                </a:moveTo>
                <a:lnTo>
                  <a:pt x="172211" y="0"/>
                </a:lnTo>
                <a:lnTo>
                  <a:pt x="0" y="489204"/>
                </a:lnTo>
                <a:lnTo>
                  <a:pt x="79247" y="516636"/>
                </a:lnTo>
                <a:lnTo>
                  <a:pt x="250697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0443" y="4216908"/>
            <a:ext cx="152400" cy="220979"/>
          </a:xfrm>
          <a:custGeom>
            <a:avLst/>
            <a:gdLst/>
            <a:ahLst/>
            <a:cxnLst/>
            <a:rect l="l" t="t" r="r" b="b"/>
            <a:pathLst>
              <a:path w="152400" h="220979">
                <a:moveTo>
                  <a:pt x="152399" y="16001"/>
                </a:moveTo>
                <a:lnTo>
                  <a:pt x="125729" y="0"/>
                </a:lnTo>
                <a:lnTo>
                  <a:pt x="0" y="204978"/>
                </a:lnTo>
                <a:lnTo>
                  <a:pt x="26669" y="220979"/>
                </a:lnTo>
                <a:lnTo>
                  <a:pt x="152399" y="1600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3531" y="4732782"/>
            <a:ext cx="344805" cy="200025"/>
          </a:xfrm>
          <a:custGeom>
            <a:avLst/>
            <a:gdLst/>
            <a:ahLst/>
            <a:cxnLst/>
            <a:rect l="l" t="t" r="r" b="b"/>
            <a:pathLst>
              <a:path w="344804" h="200025">
                <a:moveTo>
                  <a:pt x="344424" y="172211"/>
                </a:moveTo>
                <a:lnTo>
                  <a:pt x="14478" y="0"/>
                </a:lnTo>
                <a:lnTo>
                  <a:pt x="0" y="27431"/>
                </a:lnTo>
                <a:lnTo>
                  <a:pt x="329946" y="199643"/>
                </a:lnTo>
                <a:lnTo>
                  <a:pt x="344424" y="17221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7352" y="4097273"/>
            <a:ext cx="718185" cy="150495"/>
          </a:xfrm>
          <a:custGeom>
            <a:avLst/>
            <a:gdLst/>
            <a:ahLst/>
            <a:cxnLst/>
            <a:rect l="l" t="t" r="r" b="b"/>
            <a:pathLst>
              <a:path w="718184" h="150495">
                <a:moveTo>
                  <a:pt x="717804" y="118871"/>
                </a:moveTo>
                <a:lnTo>
                  <a:pt x="5334" y="0"/>
                </a:lnTo>
                <a:lnTo>
                  <a:pt x="0" y="31241"/>
                </a:lnTo>
                <a:lnTo>
                  <a:pt x="712470" y="150113"/>
                </a:lnTo>
                <a:lnTo>
                  <a:pt x="717804" y="11887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pc="-30" dirty="0"/>
              <a:t>Vertex </a:t>
            </a:r>
            <a:r>
              <a:rPr dirty="0"/>
              <a:t>set </a:t>
            </a:r>
            <a:r>
              <a:rPr b="1" spc="15" dirty="0">
                <a:latin typeface="Calibri"/>
                <a:cs typeface="Calibri"/>
              </a:rPr>
              <a:t>V </a:t>
            </a:r>
            <a:r>
              <a:rPr spc="15" dirty="0"/>
              <a:t>(e.g. </a:t>
            </a:r>
            <a:r>
              <a:rPr spc="-10" dirty="0"/>
              <a:t>street </a:t>
            </a:r>
            <a:r>
              <a:rPr dirty="0"/>
              <a:t>intersections, </a:t>
            </a:r>
            <a:r>
              <a:rPr spc="10" dirty="0"/>
              <a:t>houses,</a:t>
            </a:r>
            <a:r>
              <a:rPr spc="60" dirty="0"/>
              <a:t> </a:t>
            </a:r>
            <a:r>
              <a:rPr spc="-5" dirty="0"/>
              <a:t>etc)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pc="-10" dirty="0"/>
              <a:t>Edge </a:t>
            </a:r>
            <a:r>
              <a:rPr dirty="0"/>
              <a:t>set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5" dirty="0"/>
              <a:t>(e.g. </a:t>
            </a:r>
            <a:r>
              <a:rPr spc="-5" dirty="0"/>
              <a:t>streets, </a:t>
            </a:r>
            <a:r>
              <a:rPr dirty="0"/>
              <a:t>roads, avenues,</a:t>
            </a:r>
            <a:r>
              <a:rPr spc="35" dirty="0"/>
              <a:t> </a:t>
            </a:r>
            <a:r>
              <a:rPr spc="-5" dirty="0"/>
              <a:t>etc)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Generally undirected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bidirectional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 dirty="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30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20" dirty="0">
                <a:latin typeface="Calibri"/>
                <a:cs typeface="Calibri"/>
              </a:rPr>
              <a:t> etc)</a:t>
            </a:r>
            <a:endParaRPr sz="26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Weight </a:t>
            </a:r>
            <a:r>
              <a:rPr spc="10" dirty="0"/>
              <a:t>function </a:t>
            </a:r>
            <a:r>
              <a:rPr b="1" spc="10" dirty="0">
                <a:latin typeface="Calibri"/>
                <a:cs typeface="Calibri"/>
              </a:rPr>
              <a:t>w(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10" dirty="0">
                <a:latin typeface="Calibri"/>
                <a:cs typeface="Calibri"/>
              </a:rPr>
              <a:t>, 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5" dirty="0">
                <a:latin typeface="Calibri"/>
                <a:cs typeface="Calibri"/>
              </a:rPr>
              <a:t>):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829944" lvl="1" indent="-314325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Sets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b</a:t>
            </a:r>
            <a:endParaRPr sz="26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b="1" spc="-15" dirty="0">
                <a:latin typeface="Calibri"/>
                <a:cs typeface="Calibri"/>
              </a:rPr>
              <a:t>Weighted </a:t>
            </a:r>
            <a:r>
              <a:rPr dirty="0"/>
              <a:t>Graph: </a:t>
            </a:r>
            <a:r>
              <a:rPr b="1" spc="-50" dirty="0">
                <a:latin typeface="Calibri"/>
                <a:cs typeface="Calibri"/>
              </a:rPr>
              <a:t>G(V, </a:t>
            </a:r>
            <a:r>
              <a:rPr b="1" spc="5" dirty="0">
                <a:latin typeface="Calibri"/>
                <a:cs typeface="Calibri"/>
              </a:rPr>
              <a:t>E), w(a, </a:t>
            </a:r>
            <a:r>
              <a:rPr b="1" spc="10" dirty="0">
                <a:latin typeface="Calibri"/>
                <a:cs typeface="Calibri"/>
              </a:rPr>
              <a:t>b):</a:t>
            </a:r>
            <a:r>
              <a:rPr b="1" spc="14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b="1" spc="5" dirty="0">
                <a:latin typeface="Calibri"/>
                <a:cs typeface="Calibri"/>
              </a:rPr>
              <a:t>Connected </a:t>
            </a:r>
            <a:r>
              <a:rPr dirty="0"/>
              <a:t>undirected </a:t>
            </a:r>
            <a:r>
              <a:rPr spc="-5" dirty="0"/>
              <a:t>graph </a:t>
            </a:r>
            <a:r>
              <a:rPr b="1" spc="15" dirty="0">
                <a:latin typeface="Calibri"/>
                <a:cs typeface="Calibri"/>
              </a:rPr>
              <a:t>G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1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to any </a:t>
            </a:r>
            <a:r>
              <a:rPr sz="2600" spc="10" dirty="0">
                <a:latin typeface="Calibri"/>
                <a:cs typeface="Calibri"/>
              </a:rPr>
              <a:t>other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25" dirty="0">
                <a:latin typeface="Calibri"/>
                <a:cs typeface="Calibri"/>
              </a:rPr>
              <a:t>G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70900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Spanning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b="1" spc="-5" dirty="0">
                <a:latin typeface="Calibri"/>
                <a:cs typeface="Calibri"/>
              </a:rPr>
              <a:t>ST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Let </a:t>
            </a:r>
            <a:r>
              <a:rPr sz="2650" b="1" spc="-10" dirty="0">
                <a:latin typeface="Calibri"/>
                <a:cs typeface="Calibri"/>
              </a:rPr>
              <a:t>w(ST) </a:t>
            </a:r>
            <a:r>
              <a:rPr sz="2650" spc="-15" dirty="0">
                <a:latin typeface="Calibri"/>
                <a:cs typeface="Calibri"/>
              </a:rPr>
              <a:t>denotes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total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b="1" spc="-30" dirty="0">
                <a:latin typeface="Calibri"/>
                <a:cs typeface="Calibri"/>
              </a:rPr>
              <a:t>ST</a:t>
            </a:r>
            <a:endParaRPr sz="26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200"/>
              </a:spcBef>
              <a:tabLst>
                <a:tab pos="2273300" algn="l"/>
              </a:tabLst>
            </a:pP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ST</a:t>
            </a:r>
            <a:r>
              <a:rPr sz="2500" i="1" spc="49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  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5700" baseline="-8771" dirty="0">
                <a:latin typeface="Symbol"/>
                <a:cs typeface="Symbol"/>
              </a:rPr>
              <a:t></a:t>
            </a:r>
            <a:r>
              <a:rPr sz="5700" spc="-944" baseline="-8771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a</a:t>
            </a:r>
            <a:r>
              <a:rPr sz="2500" spc="30" dirty="0">
                <a:latin typeface="Times New Roman"/>
                <a:cs typeface="Times New Roman"/>
              </a:rPr>
              <a:t>,</a:t>
            </a:r>
            <a:r>
              <a:rPr sz="2500" spc="-42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b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072005">
              <a:lnSpc>
                <a:spcPct val="100000"/>
              </a:lnSpc>
              <a:spcBef>
                <a:spcPts val="210"/>
              </a:spcBef>
            </a:pPr>
            <a:r>
              <a:rPr sz="1450" spc="35" dirty="0">
                <a:latin typeface="Times New Roman"/>
                <a:cs typeface="Times New Roman"/>
              </a:rPr>
              <a:t>(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spc="35" dirty="0">
                <a:latin typeface="Times New Roman"/>
                <a:cs typeface="Times New Roman"/>
              </a:rPr>
              <a:t>,</a:t>
            </a:r>
            <a:r>
              <a:rPr sz="1450" i="1" spc="35" dirty="0">
                <a:latin typeface="Times New Roman"/>
                <a:cs typeface="Times New Roman"/>
              </a:rPr>
              <a:t>b</a:t>
            </a:r>
            <a:r>
              <a:rPr sz="1450" spc="35" dirty="0">
                <a:latin typeface="Times New Roman"/>
                <a:cs typeface="Times New Roman"/>
              </a:rPr>
              <a:t>)</a:t>
            </a:r>
            <a:r>
              <a:rPr sz="1450" spc="35" dirty="0">
                <a:latin typeface="Symbol"/>
                <a:cs typeface="Symbol"/>
              </a:rPr>
              <a:t></a:t>
            </a:r>
            <a:r>
              <a:rPr sz="1450" i="1" spc="35" dirty="0">
                <a:latin typeface="Times New Roman"/>
                <a:cs typeface="Times New Roman"/>
              </a:rPr>
              <a:t>ST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389890" marR="1693545" indent="-377190">
              <a:lnSpc>
                <a:spcPct val="101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Minimum </a:t>
            </a:r>
            <a:r>
              <a:rPr sz="3050" b="1" spc="5" dirty="0">
                <a:latin typeface="Calibri"/>
                <a:cs typeface="Calibri"/>
              </a:rPr>
              <a:t>Spanning </a:t>
            </a:r>
            <a:r>
              <a:rPr sz="3050" b="1" spc="-40" dirty="0">
                <a:latin typeface="Calibri"/>
                <a:cs typeface="Calibri"/>
              </a:rPr>
              <a:t>Tree </a:t>
            </a:r>
            <a:r>
              <a:rPr sz="3050" b="1" spc="5" dirty="0">
                <a:latin typeface="Calibri"/>
                <a:cs typeface="Calibri"/>
              </a:rPr>
              <a:t>(MST) </a:t>
            </a:r>
            <a:r>
              <a:rPr sz="3050" spc="10" dirty="0">
                <a:latin typeface="Calibri"/>
                <a:cs typeface="Calibri"/>
              </a:rPr>
              <a:t>of  </a:t>
            </a:r>
            <a:r>
              <a:rPr sz="3050" dirty="0">
                <a:latin typeface="Calibri"/>
                <a:cs typeface="Calibri"/>
              </a:rPr>
              <a:t>connected undirected weighted </a:t>
            </a:r>
            <a:r>
              <a:rPr sz="3050" spc="-5" dirty="0">
                <a:latin typeface="Calibri"/>
                <a:cs typeface="Calibri"/>
              </a:rPr>
              <a:t>graph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MST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b="1" spc="5" dirty="0">
                <a:latin typeface="Calibri"/>
                <a:cs typeface="Calibri"/>
              </a:rPr>
              <a:t>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possible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w(ST)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176259" cy="183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(standard) MST</a:t>
            </a:r>
            <a:r>
              <a:rPr sz="3050" b="1" spc="-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Problem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Input: A </a:t>
            </a:r>
            <a:r>
              <a:rPr sz="2650" spc="-15" dirty="0">
                <a:latin typeface="Calibri"/>
                <a:cs typeface="Calibri"/>
              </a:rPr>
              <a:t>connected undirected </a:t>
            </a:r>
            <a:r>
              <a:rPr sz="2650" spc="-20" dirty="0">
                <a:latin typeface="Calibri"/>
                <a:cs typeface="Calibri"/>
              </a:rPr>
              <a:t>weighted graph </a:t>
            </a:r>
            <a:r>
              <a:rPr sz="2650" b="1" spc="-60" dirty="0">
                <a:latin typeface="Calibri"/>
                <a:cs typeface="Calibri"/>
              </a:rPr>
              <a:t>G(V,</a:t>
            </a:r>
            <a:r>
              <a:rPr sz="2650" b="1" spc="5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E)</a:t>
            </a:r>
            <a:endParaRPr sz="2650">
              <a:latin typeface="Calibri"/>
              <a:cs typeface="Calibri"/>
            </a:endParaRPr>
          </a:p>
          <a:p>
            <a:pPr marL="829944" marR="2853690" lvl="1" indent="-31496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Select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spc="10" dirty="0">
                <a:latin typeface="Calibri"/>
                <a:cs typeface="Calibri"/>
              </a:rPr>
              <a:t>edges 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such </a:t>
            </a:r>
            <a:r>
              <a:rPr sz="2600" spc="5" dirty="0">
                <a:latin typeface="Calibri"/>
                <a:cs typeface="Calibri"/>
              </a:rPr>
              <a:t>that 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15" dirty="0">
                <a:latin typeface="Calibri"/>
                <a:cs typeface="Calibri"/>
              </a:rPr>
              <a:t>still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connected,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353" y="3739388"/>
            <a:ext cx="42532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but with minimum </a:t>
            </a:r>
            <a:r>
              <a:rPr sz="2650" spc="-20" dirty="0">
                <a:latin typeface="Calibri"/>
                <a:cs typeface="Calibri"/>
              </a:rPr>
              <a:t>total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weight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623" y="4228845"/>
            <a:ext cx="479806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Output: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(MST)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8919" y="3376421"/>
            <a:ext cx="263423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254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7628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609" y="5365750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257" y="630910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773" y="3974084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366" y="3479800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1445" y="3926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8418" y="483896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9755" y="546762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1773" y="510567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6916" y="604903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100070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14172" y="2770632"/>
            <a:ext cx="263298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3505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287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861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10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026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9617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697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3669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07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7026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168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8173" y="2770632"/>
            <a:ext cx="2634995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8270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764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162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951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179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438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146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843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77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179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693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0004" y="1873110"/>
            <a:ext cx="1980564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430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Spanning </a:t>
            </a:r>
            <a:r>
              <a:rPr sz="1950" spc="-25" dirty="0">
                <a:latin typeface="Calibri"/>
                <a:cs typeface="Calibri"/>
              </a:rPr>
              <a:t>Tree  </a:t>
            </a: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4+4+6+6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1423" y="2770660"/>
            <a:ext cx="2633720" cy="361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151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30893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487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276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7504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7631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471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31683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302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7504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1018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242" y="1881378"/>
            <a:ext cx="1980564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MST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4+6+6+2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18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507" y="1881378"/>
            <a:ext cx="19450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Original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605" marR="5080" indent="-510540">
              <a:lnSpc>
                <a:spcPct val="100000"/>
              </a:lnSpc>
            </a:pPr>
            <a:r>
              <a:rPr sz="4400" spc="-25" dirty="0"/>
              <a:t>Are </a:t>
            </a:r>
            <a:r>
              <a:rPr sz="4400" spc="-5" dirty="0"/>
              <a:t>the </a:t>
            </a:r>
            <a:r>
              <a:rPr sz="4400" spc="-10" dirty="0"/>
              <a:t>edges </a:t>
            </a:r>
            <a:r>
              <a:rPr sz="4400" spc="-15" dirty="0"/>
              <a:t>highlighted </a:t>
            </a:r>
            <a:r>
              <a:rPr sz="4400" spc="-5" dirty="0"/>
              <a:t>in </a:t>
            </a:r>
            <a:r>
              <a:rPr sz="4400" spc="-25" dirty="0">
                <a:solidFill>
                  <a:srgbClr val="FF0000"/>
                </a:solidFill>
              </a:rPr>
              <a:t>red </a:t>
            </a:r>
            <a:r>
              <a:rPr sz="4400" spc="-10" dirty="0"/>
              <a:t>part  </a:t>
            </a:r>
            <a:r>
              <a:rPr sz="4400" spc="-5" dirty="0"/>
              <a:t>of an </a:t>
            </a:r>
            <a:r>
              <a:rPr sz="4400" spc="-15" dirty="0"/>
              <a:t>MST </a:t>
            </a:r>
            <a:r>
              <a:rPr sz="4400" spc="-5" dirty="0"/>
              <a:t>of the </a:t>
            </a:r>
            <a:r>
              <a:rPr sz="4400" spc="-10" dirty="0"/>
              <a:t>original</a:t>
            </a:r>
            <a:r>
              <a:rPr sz="4400" spc="5" dirty="0"/>
              <a:t> </a:t>
            </a:r>
            <a:r>
              <a:rPr sz="4400" spc="-20" dirty="0"/>
              <a:t>graph?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33159" y="6592061"/>
            <a:ext cx="3531870" cy="419100"/>
          </a:xfrm>
          <a:custGeom>
            <a:avLst/>
            <a:gdLst/>
            <a:ahLst/>
            <a:cxnLst/>
            <a:rect l="l" t="t" r="r" b="b"/>
            <a:pathLst>
              <a:path w="3531870" h="419100">
                <a:moveTo>
                  <a:pt x="3531870" y="419099"/>
                </a:moveTo>
                <a:lnTo>
                  <a:pt x="3214878" y="0"/>
                </a:lnTo>
                <a:lnTo>
                  <a:pt x="316991" y="0"/>
                </a:lnTo>
                <a:lnTo>
                  <a:pt x="0" y="419100"/>
                </a:lnTo>
                <a:lnTo>
                  <a:pt x="3531870" y="4190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56" y="6592265"/>
            <a:ext cx="3531870" cy="419734"/>
          </a:xfrm>
          <a:custGeom>
            <a:avLst/>
            <a:gdLst/>
            <a:ahLst/>
            <a:cxnLst/>
            <a:rect l="l" t="t" r="r" b="b"/>
            <a:pathLst>
              <a:path w="3531870" h="419734">
                <a:moveTo>
                  <a:pt x="3214867" y="0"/>
                </a:moveTo>
                <a:lnTo>
                  <a:pt x="3531858" y="419119"/>
                </a:lnTo>
                <a:lnTo>
                  <a:pt x="0" y="419119"/>
                </a:lnTo>
                <a:lnTo>
                  <a:pt x="316990" y="0"/>
                </a:lnTo>
                <a:lnTo>
                  <a:pt x="3214867" y="0"/>
                </a:lnTo>
                <a:close/>
              </a:path>
            </a:pathLst>
          </a:custGeom>
          <a:ln w="10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1631" y="2485644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68546"/>
                </a:moveTo>
                <a:lnTo>
                  <a:pt x="32003" y="10668"/>
                </a:lnTo>
                <a:lnTo>
                  <a:pt x="0" y="0"/>
                </a:lnTo>
                <a:lnTo>
                  <a:pt x="0" y="4379214"/>
                </a:lnTo>
                <a:lnTo>
                  <a:pt x="32003" y="4368546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250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0"/>
                </a:moveTo>
                <a:lnTo>
                  <a:pt x="435867" y="21341"/>
                </a:lnTo>
                <a:lnTo>
                  <a:pt x="427486" y="31245"/>
                </a:lnTo>
                <a:lnTo>
                  <a:pt x="419867" y="41909"/>
                </a:lnTo>
                <a:lnTo>
                  <a:pt x="387857" y="63250"/>
                </a:lnTo>
                <a:lnTo>
                  <a:pt x="372619" y="73154"/>
                </a:lnTo>
                <a:lnTo>
                  <a:pt x="348239" y="73154"/>
                </a:lnTo>
                <a:lnTo>
                  <a:pt x="300990" y="94496"/>
                </a:lnTo>
                <a:lnTo>
                  <a:pt x="277372" y="94496"/>
                </a:lnTo>
                <a:lnTo>
                  <a:pt x="245361" y="105159"/>
                </a:lnTo>
                <a:lnTo>
                  <a:pt x="126495" y="105159"/>
                </a:lnTo>
                <a:lnTo>
                  <a:pt x="102877" y="94496"/>
                </a:lnTo>
                <a:lnTo>
                  <a:pt x="79247" y="94496"/>
                </a:lnTo>
                <a:lnTo>
                  <a:pt x="55629" y="83818"/>
                </a:lnTo>
                <a:lnTo>
                  <a:pt x="39629" y="83818"/>
                </a:lnTo>
                <a:lnTo>
                  <a:pt x="23629" y="73154"/>
                </a:lnTo>
                <a:lnTo>
                  <a:pt x="16010" y="63250"/>
                </a:lnTo>
                <a:lnTo>
                  <a:pt x="8380" y="52572"/>
                </a:lnTo>
                <a:lnTo>
                  <a:pt x="0" y="52572"/>
                </a:lnTo>
                <a:lnTo>
                  <a:pt x="0" y="41909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250" y="2485721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10">
                <a:moveTo>
                  <a:pt x="435867" y="105159"/>
                </a:moveTo>
                <a:lnTo>
                  <a:pt x="435867" y="83818"/>
                </a:lnTo>
                <a:lnTo>
                  <a:pt x="427486" y="73154"/>
                </a:lnTo>
                <a:lnTo>
                  <a:pt x="419867" y="63250"/>
                </a:lnTo>
                <a:lnTo>
                  <a:pt x="387857" y="41909"/>
                </a:lnTo>
                <a:lnTo>
                  <a:pt x="372619" y="31245"/>
                </a:lnTo>
                <a:lnTo>
                  <a:pt x="348239" y="31245"/>
                </a:lnTo>
                <a:lnTo>
                  <a:pt x="324620" y="21341"/>
                </a:lnTo>
                <a:lnTo>
                  <a:pt x="300990" y="10663"/>
                </a:lnTo>
                <a:lnTo>
                  <a:pt x="277372" y="10663"/>
                </a:lnTo>
                <a:lnTo>
                  <a:pt x="245361" y="0"/>
                </a:lnTo>
                <a:lnTo>
                  <a:pt x="126495" y="0"/>
                </a:lnTo>
                <a:lnTo>
                  <a:pt x="102877" y="10663"/>
                </a:lnTo>
                <a:lnTo>
                  <a:pt x="79247" y="10663"/>
                </a:lnTo>
                <a:lnTo>
                  <a:pt x="55629" y="21341"/>
                </a:lnTo>
                <a:lnTo>
                  <a:pt x="39629" y="21341"/>
                </a:lnTo>
                <a:lnTo>
                  <a:pt x="23629" y="31245"/>
                </a:lnTo>
                <a:lnTo>
                  <a:pt x="8380" y="52587"/>
                </a:lnTo>
                <a:lnTo>
                  <a:pt x="0" y="52587"/>
                </a:lnTo>
                <a:lnTo>
                  <a:pt x="0" y="6325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49918" y="6602730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20218"/>
                </a:moveTo>
                <a:lnTo>
                  <a:pt x="24383" y="0"/>
                </a:lnTo>
                <a:lnTo>
                  <a:pt x="0" y="21336"/>
                </a:lnTo>
                <a:lnTo>
                  <a:pt x="0" y="230124"/>
                </a:lnTo>
                <a:lnTo>
                  <a:pt x="24383" y="22021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8676" y="6624066"/>
            <a:ext cx="31750" cy="230504"/>
          </a:xfrm>
          <a:custGeom>
            <a:avLst/>
            <a:gdLst/>
            <a:ahLst/>
            <a:cxnLst/>
            <a:rect l="l" t="t" r="r" b="b"/>
            <a:pathLst>
              <a:path w="31750" h="230504">
                <a:moveTo>
                  <a:pt x="31242" y="208788"/>
                </a:moveTo>
                <a:lnTo>
                  <a:pt x="31242" y="0"/>
                </a:lnTo>
                <a:lnTo>
                  <a:pt x="0" y="9906"/>
                </a:lnTo>
                <a:lnTo>
                  <a:pt x="0" y="230124"/>
                </a:lnTo>
                <a:lnTo>
                  <a:pt x="31242" y="20878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70669" y="6633971"/>
            <a:ext cx="48260" cy="231140"/>
          </a:xfrm>
          <a:custGeom>
            <a:avLst/>
            <a:gdLst/>
            <a:ahLst/>
            <a:cxnLst/>
            <a:rect l="l" t="t" r="r" b="b"/>
            <a:pathLst>
              <a:path w="48259" h="231140">
                <a:moveTo>
                  <a:pt x="48005" y="220218"/>
                </a:moveTo>
                <a:lnTo>
                  <a:pt x="48005" y="0"/>
                </a:lnTo>
                <a:lnTo>
                  <a:pt x="0" y="10668"/>
                </a:lnTo>
                <a:lnTo>
                  <a:pt x="0" y="230886"/>
                </a:lnTo>
                <a:lnTo>
                  <a:pt x="48005" y="22021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6933" y="6633971"/>
            <a:ext cx="55880" cy="231140"/>
          </a:xfrm>
          <a:custGeom>
            <a:avLst/>
            <a:gdLst/>
            <a:ahLst/>
            <a:cxnLst/>
            <a:rect l="l" t="t" r="r" b="b"/>
            <a:pathLst>
              <a:path w="55879" h="231140">
                <a:moveTo>
                  <a:pt x="55625" y="230886"/>
                </a:moveTo>
                <a:lnTo>
                  <a:pt x="55625" y="10668"/>
                </a:lnTo>
                <a:lnTo>
                  <a:pt x="0" y="0"/>
                </a:lnTo>
                <a:lnTo>
                  <a:pt x="0" y="220218"/>
                </a:lnTo>
                <a:lnTo>
                  <a:pt x="55625" y="2308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9690" y="6624066"/>
            <a:ext cx="47625" cy="230504"/>
          </a:xfrm>
          <a:custGeom>
            <a:avLst/>
            <a:gdLst/>
            <a:ahLst/>
            <a:cxnLst/>
            <a:rect l="l" t="t" r="r" b="b"/>
            <a:pathLst>
              <a:path w="47625" h="230504">
                <a:moveTo>
                  <a:pt x="47244" y="230124"/>
                </a:moveTo>
                <a:lnTo>
                  <a:pt x="47244" y="9906"/>
                </a:lnTo>
                <a:lnTo>
                  <a:pt x="0" y="0"/>
                </a:lnTo>
                <a:lnTo>
                  <a:pt x="0" y="219456"/>
                </a:lnTo>
                <a:lnTo>
                  <a:pt x="47244" y="2301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01683" y="6613397"/>
            <a:ext cx="48260" cy="230504"/>
          </a:xfrm>
          <a:custGeom>
            <a:avLst/>
            <a:gdLst/>
            <a:ahLst/>
            <a:cxnLst/>
            <a:rect l="l" t="t" r="r" b="b"/>
            <a:pathLst>
              <a:path w="48259" h="230504">
                <a:moveTo>
                  <a:pt x="48005" y="230124"/>
                </a:moveTo>
                <a:lnTo>
                  <a:pt x="48005" y="10668"/>
                </a:lnTo>
                <a:lnTo>
                  <a:pt x="0" y="0"/>
                </a:lnTo>
                <a:lnTo>
                  <a:pt x="0" y="209550"/>
                </a:lnTo>
                <a:lnTo>
                  <a:pt x="48005" y="230124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0442" y="6592061"/>
            <a:ext cx="31750" cy="231140"/>
          </a:xfrm>
          <a:custGeom>
            <a:avLst/>
            <a:gdLst/>
            <a:ahLst/>
            <a:cxnLst/>
            <a:rect l="l" t="t" r="r" b="b"/>
            <a:pathLst>
              <a:path w="31750" h="231140">
                <a:moveTo>
                  <a:pt x="31242" y="230886"/>
                </a:moveTo>
                <a:lnTo>
                  <a:pt x="31242" y="21336"/>
                </a:lnTo>
                <a:lnTo>
                  <a:pt x="0" y="0"/>
                </a:lnTo>
                <a:lnTo>
                  <a:pt x="0" y="209550"/>
                </a:lnTo>
                <a:lnTo>
                  <a:pt x="31242" y="23088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6057" y="6571488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30124"/>
                </a:moveTo>
                <a:lnTo>
                  <a:pt x="24383" y="20574"/>
                </a:lnTo>
                <a:lnTo>
                  <a:pt x="0" y="0"/>
                </a:lnTo>
                <a:lnTo>
                  <a:pt x="0" y="209550"/>
                </a:lnTo>
                <a:lnTo>
                  <a:pt x="24383" y="230124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6057" y="6498335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435864" y="93725"/>
                </a:moveTo>
                <a:lnTo>
                  <a:pt x="428244" y="73151"/>
                </a:lnTo>
                <a:lnTo>
                  <a:pt x="403860" y="51815"/>
                </a:lnTo>
                <a:lnTo>
                  <a:pt x="372618" y="31241"/>
                </a:lnTo>
                <a:lnTo>
                  <a:pt x="324612" y="20573"/>
                </a:lnTo>
                <a:lnTo>
                  <a:pt x="277368" y="9905"/>
                </a:lnTo>
                <a:lnTo>
                  <a:pt x="230124" y="0"/>
                </a:lnTo>
                <a:lnTo>
                  <a:pt x="111252" y="0"/>
                </a:lnTo>
                <a:lnTo>
                  <a:pt x="71628" y="9906"/>
                </a:lnTo>
                <a:lnTo>
                  <a:pt x="32004" y="20574"/>
                </a:lnTo>
                <a:lnTo>
                  <a:pt x="8382" y="41910"/>
                </a:lnTo>
                <a:lnTo>
                  <a:pt x="0" y="51816"/>
                </a:lnTo>
                <a:lnTo>
                  <a:pt x="0" y="73152"/>
                </a:lnTo>
                <a:lnTo>
                  <a:pt x="55626" y="115062"/>
                </a:lnTo>
                <a:lnTo>
                  <a:pt x="103632" y="125730"/>
                </a:lnTo>
                <a:lnTo>
                  <a:pt x="150876" y="135636"/>
                </a:lnTo>
                <a:lnTo>
                  <a:pt x="206502" y="146304"/>
                </a:lnTo>
                <a:lnTo>
                  <a:pt x="324612" y="146304"/>
                </a:lnTo>
                <a:lnTo>
                  <a:pt x="372618" y="135635"/>
                </a:lnTo>
                <a:lnTo>
                  <a:pt x="403860" y="125729"/>
                </a:lnTo>
                <a:lnTo>
                  <a:pt x="428244" y="104393"/>
                </a:lnTo>
                <a:lnTo>
                  <a:pt x="435864" y="93725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46032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41909"/>
                </a:moveTo>
                <a:lnTo>
                  <a:pt x="428248" y="63250"/>
                </a:lnTo>
                <a:lnTo>
                  <a:pt x="403868" y="73154"/>
                </a:lnTo>
                <a:lnTo>
                  <a:pt x="372619" y="94481"/>
                </a:lnTo>
                <a:lnTo>
                  <a:pt x="324620" y="105159"/>
                </a:lnTo>
                <a:lnTo>
                  <a:pt x="206505" y="105159"/>
                </a:lnTo>
                <a:lnTo>
                  <a:pt x="150876" y="94481"/>
                </a:lnTo>
                <a:lnTo>
                  <a:pt x="103639" y="83818"/>
                </a:lnTo>
                <a:lnTo>
                  <a:pt x="55629" y="63250"/>
                </a:lnTo>
                <a:lnTo>
                  <a:pt x="0" y="21327"/>
                </a:ln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6042" y="6498544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174494" y="0"/>
                </a:moveTo>
                <a:lnTo>
                  <a:pt x="230123" y="0"/>
                </a:lnTo>
                <a:lnTo>
                  <a:pt x="277361" y="9903"/>
                </a:lnTo>
                <a:lnTo>
                  <a:pt x="324609" y="20567"/>
                </a:lnTo>
                <a:lnTo>
                  <a:pt x="372619" y="31245"/>
                </a:lnTo>
                <a:lnTo>
                  <a:pt x="403857" y="51812"/>
                </a:lnTo>
                <a:lnTo>
                  <a:pt x="428237" y="73154"/>
                </a:lnTo>
                <a:lnTo>
                  <a:pt x="435856" y="93721"/>
                </a:lnTo>
                <a:lnTo>
                  <a:pt x="428237" y="104400"/>
                </a:lnTo>
                <a:lnTo>
                  <a:pt x="403857" y="125727"/>
                </a:lnTo>
                <a:lnTo>
                  <a:pt x="372619" y="135645"/>
                </a:lnTo>
                <a:lnTo>
                  <a:pt x="324609" y="146309"/>
                </a:lnTo>
                <a:lnTo>
                  <a:pt x="206494" y="146309"/>
                </a:lnTo>
                <a:lnTo>
                  <a:pt x="150876" y="135645"/>
                </a:lnTo>
                <a:lnTo>
                  <a:pt x="103628" y="125727"/>
                </a:lnTo>
                <a:lnTo>
                  <a:pt x="55617" y="115063"/>
                </a:lnTo>
                <a:lnTo>
                  <a:pt x="0" y="73154"/>
                </a:lnTo>
                <a:lnTo>
                  <a:pt x="0" y="51812"/>
                </a:lnTo>
                <a:lnTo>
                  <a:pt x="8380" y="41909"/>
                </a:lnTo>
                <a:lnTo>
                  <a:pt x="31999" y="20567"/>
                </a:lnTo>
                <a:lnTo>
                  <a:pt x="71628" y="9903"/>
                </a:lnTo>
                <a:lnTo>
                  <a:pt x="111247" y="0"/>
                </a:lnTo>
                <a:lnTo>
                  <a:pt x="174494" y="0"/>
                </a:lnTo>
                <a:close/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5354" y="6697218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427482" y="83819"/>
                </a:moveTo>
                <a:lnTo>
                  <a:pt x="387858" y="41909"/>
                </a:lnTo>
                <a:lnTo>
                  <a:pt x="316992" y="10667"/>
                </a:lnTo>
                <a:lnTo>
                  <a:pt x="261366" y="0"/>
                </a:lnTo>
                <a:lnTo>
                  <a:pt x="150114" y="0"/>
                </a:lnTo>
                <a:lnTo>
                  <a:pt x="102870" y="10668"/>
                </a:lnTo>
                <a:lnTo>
                  <a:pt x="63246" y="31242"/>
                </a:lnTo>
                <a:lnTo>
                  <a:pt x="32004" y="41910"/>
                </a:lnTo>
                <a:lnTo>
                  <a:pt x="7620" y="62484"/>
                </a:lnTo>
                <a:lnTo>
                  <a:pt x="0" y="83820"/>
                </a:lnTo>
                <a:lnTo>
                  <a:pt x="7620" y="104394"/>
                </a:lnTo>
                <a:lnTo>
                  <a:pt x="32004" y="125730"/>
                </a:lnTo>
                <a:lnTo>
                  <a:pt x="63246" y="146304"/>
                </a:lnTo>
                <a:lnTo>
                  <a:pt x="110490" y="156972"/>
                </a:lnTo>
                <a:lnTo>
                  <a:pt x="158496" y="167640"/>
                </a:lnTo>
                <a:lnTo>
                  <a:pt x="284988" y="167640"/>
                </a:lnTo>
                <a:lnTo>
                  <a:pt x="332232" y="156972"/>
                </a:lnTo>
                <a:lnTo>
                  <a:pt x="371856" y="135636"/>
                </a:lnTo>
                <a:lnTo>
                  <a:pt x="403860" y="125729"/>
                </a:lnTo>
                <a:lnTo>
                  <a:pt x="419862" y="104393"/>
                </a:lnTo>
                <a:lnTo>
                  <a:pt x="427482" y="8381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5337" y="6697425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214124" y="0"/>
                </a:moveTo>
                <a:lnTo>
                  <a:pt x="261372" y="0"/>
                </a:lnTo>
                <a:lnTo>
                  <a:pt x="316990" y="10663"/>
                </a:lnTo>
                <a:lnTo>
                  <a:pt x="356619" y="20567"/>
                </a:lnTo>
                <a:lnTo>
                  <a:pt x="411487" y="62491"/>
                </a:lnTo>
                <a:lnTo>
                  <a:pt x="427486" y="83818"/>
                </a:lnTo>
                <a:lnTo>
                  <a:pt x="419867" y="104400"/>
                </a:lnTo>
                <a:lnTo>
                  <a:pt x="403857" y="125727"/>
                </a:lnTo>
                <a:lnTo>
                  <a:pt x="371857" y="135645"/>
                </a:lnTo>
                <a:lnTo>
                  <a:pt x="332239" y="156972"/>
                </a:lnTo>
                <a:lnTo>
                  <a:pt x="284991" y="167650"/>
                </a:lnTo>
                <a:lnTo>
                  <a:pt x="158495" y="167650"/>
                </a:lnTo>
                <a:lnTo>
                  <a:pt x="110496" y="156972"/>
                </a:lnTo>
                <a:lnTo>
                  <a:pt x="63247" y="146309"/>
                </a:lnTo>
                <a:lnTo>
                  <a:pt x="7618" y="104400"/>
                </a:lnTo>
                <a:lnTo>
                  <a:pt x="0" y="83818"/>
                </a:lnTo>
                <a:lnTo>
                  <a:pt x="7618" y="62491"/>
                </a:lnTo>
                <a:lnTo>
                  <a:pt x="32010" y="41909"/>
                </a:lnTo>
                <a:lnTo>
                  <a:pt x="63247" y="31245"/>
                </a:lnTo>
                <a:lnTo>
                  <a:pt x="102877" y="10663"/>
                </a:lnTo>
                <a:lnTo>
                  <a:pt x="150114" y="0"/>
                </a:lnTo>
                <a:lnTo>
                  <a:pt x="214124" y="0"/>
                </a:lnTo>
                <a:close/>
              </a:path>
            </a:pathLst>
          </a:custGeom>
          <a:ln w="10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38671" y="1919477"/>
            <a:ext cx="3919854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325"/>
              </a:spcBef>
            </a:pPr>
            <a:r>
              <a:rPr sz="2600" b="1" spc="-325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50">
              <a:latin typeface="Times New Roman"/>
              <a:cs typeface="Times New Roman"/>
            </a:endParaRPr>
          </a:p>
          <a:p>
            <a:pPr marL="1781175">
              <a:lnSpc>
                <a:spcPct val="100000"/>
              </a:lnSpc>
              <a:tabLst>
                <a:tab pos="2850515" algn="l"/>
              </a:tabLst>
            </a:pPr>
            <a:r>
              <a:rPr sz="3900" b="1" spc="-465" baseline="-33119" dirty="0">
                <a:latin typeface="Calibri"/>
                <a:cs typeface="Calibri"/>
              </a:rPr>
              <a:t>0	</a:t>
            </a:r>
            <a:r>
              <a:rPr sz="2600" b="1" spc="-3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7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  <a:tabLst>
                <a:tab pos="1828164" algn="l"/>
                <a:tab pos="3008630" algn="l"/>
              </a:tabLst>
            </a:pPr>
            <a:r>
              <a:rPr sz="1300" b="1" spc="-155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1182" y="3931158"/>
            <a:ext cx="263347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278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0652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387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520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4035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3708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2766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4010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9902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764" y="2089073"/>
            <a:ext cx="4236085" cy="366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1000"/>
              </a:lnSpc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0‐3 with </a:t>
            </a:r>
            <a:r>
              <a:rPr sz="3050" spc="5" dirty="0">
                <a:latin typeface="Calibri"/>
                <a:cs typeface="Calibri"/>
              </a:rPr>
              <a:t>edge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2‐3</a:t>
            </a:r>
            <a:endParaRPr sz="3050">
              <a:latin typeface="Calibri"/>
              <a:cs typeface="Calibri"/>
            </a:endParaRPr>
          </a:p>
          <a:p>
            <a:pPr marL="578485" marR="394970" indent="-565785">
              <a:lnSpc>
                <a:spcPct val="101000"/>
              </a:lnSpc>
              <a:spcBef>
                <a:spcPts val="735"/>
              </a:spcBef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1‐2 with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0‐2</a:t>
            </a:r>
            <a:endParaRPr sz="3050">
              <a:latin typeface="Calibri"/>
              <a:cs typeface="Calibri"/>
            </a:endParaRPr>
          </a:p>
          <a:p>
            <a:pPr marR="62230" algn="r">
              <a:lnSpc>
                <a:spcPts val="399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R="99695" algn="r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492125" algn="r">
              <a:lnSpc>
                <a:spcPct val="100000"/>
              </a:lnSpc>
              <a:spcBef>
                <a:spcPts val="819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725" y="4158716"/>
            <a:ext cx="32385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3.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6757" y="4158716"/>
            <a:ext cx="5353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215" dirty="0">
                <a:latin typeface="Calibri"/>
                <a:cs typeface="Calibri"/>
              </a:rPr>
              <a:t>Y</a:t>
            </a:r>
            <a:r>
              <a:rPr sz="3050" spc="5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38671" y="1919477"/>
            <a:ext cx="3919854" cy="5739130"/>
          </a:xfrm>
          <a:custGeom>
            <a:avLst/>
            <a:gdLst/>
            <a:ahLst/>
            <a:cxnLst/>
            <a:rect l="l" t="t" r="r" b="b"/>
            <a:pathLst>
              <a:path w="3919854" h="5739130">
                <a:moveTo>
                  <a:pt x="0" y="0"/>
                </a:moveTo>
                <a:lnTo>
                  <a:pt x="0" y="5738622"/>
                </a:lnTo>
                <a:lnTo>
                  <a:pt x="3919728" y="5738622"/>
                </a:lnTo>
                <a:lnTo>
                  <a:pt x="391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172970">
              <a:lnSpc>
                <a:spcPct val="100000"/>
              </a:lnSpc>
            </a:pPr>
            <a:r>
              <a:rPr spc="-20" dirty="0"/>
              <a:t>MST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62100"/>
              </a:lnSpc>
            </a:pPr>
            <a:r>
              <a:rPr sz="3500" dirty="0"/>
              <a:t>MST </a:t>
            </a:r>
            <a:r>
              <a:rPr sz="3500" spc="5" dirty="0"/>
              <a:t>is </a:t>
            </a:r>
            <a:r>
              <a:rPr sz="3500" spc="10" dirty="0"/>
              <a:t>a </a:t>
            </a:r>
            <a:r>
              <a:rPr sz="3500" u="heavy" spc="5" dirty="0"/>
              <a:t>well</a:t>
            </a:r>
            <a:r>
              <a:rPr sz="3500" u="heavy" spc="5" dirty="0">
                <a:latin typeface="Calibri"/>
                <a:cs typeface="Calibri"/>
              </a:rPr>
              <a:t>‐</a:t>
            </a:r>
            <a:r>
              <a:rPr sz="3500" u="heavy" spc="5" dirty="0"/>
              <a:t>known </a:t>
            </a:r>
            <a:r>
              <a:rPr sz="3500" dirty="0"/>
              <a:t>Computer </a:t>
            </a:r>
            <a:r>
              <a:rPr sz="3500" spc="5" dirty="0"/>
              <a:t>Science </a:t>
            </a:r>
            <a:r>
              <a:rPr sz="3500" spc="-5" dirty="0"/>
              <a:t>problem  </a:t>
            </a:r>
            <a:r>
              <a:rPr sz="3500" spc="-10" dirty="0"/>
              <a:t>Several </a:t>
            </a:r>
            <a:r>
              <a:rPr sz="3500" spc="-5" dirty="0"/>
              <a:t>efficient </a:t>
            </a:r>
            <a:r>
              <a:rPr sz="3500" spc="5" dirty="0"/>
              <a:t>(polynomial)</a:t>
            </a:r>
            <a:r>
              <a:rPr sz="3500" spc="25" dirty="0"/>
              <a:t> </a:t>
            </a:r>
            <a:r>
              <a:rPr sz="3500" spc="5" dirty="0"/>
              <a:t>algorithms:</a:t>
            </a:r>
            <a:endParaRPr sz="35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Jarnik’s/Prim’s </a:t>
            </a:r>
            <a:r>
              <a:rPr spc="5" dirty="0"/>
              <a:t>greedy</a:t>
            </a:r>
            <a:r>
              <a:rPr spc="-55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Uses PriorityQueue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 </a:t>
            </a:r>
            <a:r>
              <a:rPr sz="2650" spc="-20" dirty="0">
                <a:latin typeface="Calibri"/>
                <a:cs typeface="Calibri"/>
              </a:rPr>
              <a:t>taught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u="heavy" spc="-10" dirty="0">
                <a:latin typeface="Calibri"/>
                <a:cs typeface="Calibri"/>
              </a:rPr>
              <a:t>02‐04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89890" algn="l"/>
              </a:tabLst>
            </a:pPr>
            <a:r>
              <a:rPr spc="-25" dirty="0"/>
              <a:t>Kruskal’s </a:t>
            </a:r>
            <a:r>
              <a:rPr dirty="0"/>
              <a:t>greedy</a:t>
            </a:r>
            <a:r>
              <a:rPr spc="-10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5" dirty="0">
                <a:latin typeface="Calibri"/>
                <a:cs typeface="Calibri"/>
              </a:rPr>
              <a:t>Uses Union‐Find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taught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05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Boruvka’s </a:t>
            </a:r>
            <a:r>
              <a:rPr dirty="0"/>
              <a:t>greedy </a:t>
            </a:r>
            <a:r>
              <a:rPr spc="5" dirty="0"/>
              <a:t>algorithm </a:t>
            </a:r>
            <a:r>
              <a:rPr spc="10" dirty="0"/>
              <a:t>(not discussed</a:t>
            </a:r>
            <a:r>
              <a:rPr spc="40" dirty="0"/>
              <a:t> </a:t>
            </a:r>
            <a:r>
              <a:rPr dirty="0"/>
              <a:t>here)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9890" algn="l"/>
              </a:tabLst>
            </a:pPr>
            <a:r>
              <a:rPr spc="15" dirty="0"/>
              <a:t>And </a:t>
            </a:r>
            <a:r>
              <a:rPr spc="10" dirty="0"/>
              <a:t>a </a:t>
            </a:r>
            <a:r>
              <a:rPr spc="-20" dirty="0"/>
              <a:t>few </a:t>
            </a:r>
            <a:r>
              <a:rPr dirty="0"/>
              <a:t>more </a:t>
            </a:r>
            <a:r>
              <a:rPr spc="5" dirty="0"/>
              <a:t>advanced </a:t>
            </a:r>
            <a:r>
              <a:rPr dirty="0"/>
              <a:t>variants/special</a:t>
            </a:r>
            <a:r>
              <a:rPr spc="20" dirty="0"/>
              <a:t> </a:t>
            </a:r>
            <a:r>
              <a:rPr spc="5" dirty="0"/>
              <a:t>cases…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084070">
              <a:lnSpc>
                <a:spcPct val="100000"/>
              </a:lnSpc>
            </a:pPr>
            <a:r>
              <a:rPr spc="-55" dirty="0"/>
              <a:t>Prim’s</a:t>
            </a:r>
            <a:r>
              <a:rPr spc="-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19402"/>
            <a:ext cx="3986529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73705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{s}, 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latin typeface="Courier New"/>
                <a:cs typeface="Courier New"/>
              </a:rPr>
              <a:t>starting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03639"/>
            <a:ext cx="38811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 edges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794" y="2488945"/>
            <a:ext cx="348487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s </a:t>
            </a:r>
            <a:r>
              <a:rPr sz="2200" spc="-5" dirty="0">
                <a:latin typeface="Courier New"/>
                <a:cs typeface="Courier New"/>
              </a:rPr>
              <a:t>(usually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  to </a:t>
            </a:r>
            <a:r>
              <a:rPr sz="2200" dirty="0">
                <a:latin typeface="Courier New"/>
                <a:cs typeface="Courier New"/>
              </a:rPr>
              <a:t>s </a:t>
            </a:r>
            <a:r>
              <a:rPr sz="2200" i="1" spc="-5" dirty="0">
                <a:latin typeface="Courier New"/>
                <a:cs typeface="Courier New"/>
              </a:rPr>
              <a:t>(only the</a:t>
            </a:r>
            <a:r>
              <a:rPr sz="2200" i="1" spc="-7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other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4357" y="2473705"/>
            <a:ext cx="10312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0)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i="1" spc="-5" dirty="0">
                <a:latin typeface="Courier New"/>
                <a:cs typeface="Courier New"/>
              </a:rPr>
              <a:t>ending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vertex and</a:t>
            </a:r>
            <a:r>
              <a:rPr sz="2200" i="1" spc="-8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075" y="3138919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weight)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43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into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priority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424" y="313891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queue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081" y="3474199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that orders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elements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6198" y="3474199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based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1945" y="3474199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8690" y="34741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2877" y="414474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4372" y="414474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8243" y="41447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4144746"/>
            <a:ext cx="25400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are  take out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5201" y="448002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front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6081" y="4815306"/>
            <a:ext cx="3042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vertex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linked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949" y="4480026"/>
            <a:ext cx="69596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most  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3502" y="481530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not taken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yet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1363" y="5155920"/>
            <a:ext cx="1447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4069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450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133" y="5155920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(including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9072" y="4477344"/>
            <a:ext cx="77660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800"/>
              </a:lnSpc>
            </a:pPr>
            <a:r>
              <a:rPr sz="2200" spc="-5" dirty="0">
                <a:latin typeface="Courier New"/>
                <a:cs typeface="Courier New"/>
              </a:rPr>
              <a:t>edge  this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7195" y="4480026"/>
            <a:ext cx="153416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92710" marR="5080" indent="-80645">
              <a:lnSpc>
                <a:spcPts val="2680"/>
              </a:lnSpc>
              <a:spcBef>
                <a:spcPts val="55"/>
              </a:spcBef>
            </a:pPr>
            <a:r>
              <a:rPr sz="2200" spc="-5" dirty="0">
                <a:latin typeface="Courier New"/>
                <a:cs typeface="Courier New"/>
              </a:rPr>
              <a:t>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edge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08108" y="54858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4354" y="5485853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(as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2976" y="5485853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8441" y="5485853"/>
            <a:ext cx="287528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edges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spc="-30" dirty="0"/>
              <a:t> </a:t>
            </a:r>
            <a:r>
              <a:rPr spc="-55" dirty="0"/>
              <a:t>Prim’s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083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0" dirty="0"/>
              <a:t>Prim’s </a:t>
            </a:r>
            <a:r>
              <a:rPr i="1" u="heavy" spc="10" dirty="0">
                <a:latin typeface="Calibri"/>
                <a:cs typeface="Calibri"/>
              </a:rPr>
              <a:t>from various</a:t>
            </a:r>
            <a:r>
              <a:rPr i="1" u="heavy" spc="70" dirty="0">
                <a:latin typeface="Calibri"/>
                <a:cs typeface="Calibri"/>
              </a:rPr>
              <a:t> </a:t>
            </a:r>
            <a:r>
              <a:rPr i="1" u="heavy" spc="5" dirty="0">
                <a:latin typeface="Calibri"/>
                <a:cs typeface="Calibri"/>
              </a:rPr>
              <a:t>sources</a:t>
            </a:r>
          </a:p>
          <a:p>
            <a:pPr marL="0" algn="ctr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4.12),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spc="45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0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70" dirty="0"/>
              <a:t> </a:t>
            </a:r>
            <a:r>
              <a:rPr b="1" spc="5" dirty="0">
                <a:latin typeface="Calibri"/>
                <a:cs typeface="Calibri"/>
              </a:rPr>
              <a:t>Prim(0)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3970782"/>
            <a:ext cx="10058018" cy="3687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63773"/>
            <a:ext cx="6503034" cy="3816350"/>
          </a:xfrm>
          <a:custGeom>
            <a:avLst/>
            <a:gdLst/>
            <a:ahLst/>
            <a:cxnLst/>
            <a:rect l="l" t="t" r="r" b="b"/>
            <a:pathLst>
              <a:path w="6503034" h="3816350">
                <a:moveTo>
                  <a:pt x="98297" y="3704844"/>
                </a:moveTo>
                <a:lnTo>
                  <a:pt x="96011" y="3695700"/>
                </a:lnTo>
                <a:lnTo>
                  <a:pt x="88391" y="3691128"/>
                </a:lnTo>
                <a:lnTo>
                  <a:pt x="80771" y="3687318"/>
                </a:lnTo>
                <a:lnTo>
                  <a:pt x="70865" y="3689604"/>
                </a:lnTo>
                <a:lnTo>
                  <a:pt x="67055" y="3697224"/>
                </a:lnTo>
                <a:lnTo>
                  <a:pt x="0" y="3816096"/>
                </a:lnTo>
                <a:lnTo>
                  <a:pt x="19050" y="3815989"/>
                </a:lnTo>
                <a:lnTo>
                  <a:pt x="19050" y="3786378"/>
                </a:lnTo>
                <a:lnTo>
                  <a:pt x="69170" y="3757036"/>
                </a:lnTo>
                <a:lnTo>
                  <a:pt x="94487" y="3712464"/>
                </a:lnTo>
                <a:lnTo>
                  <a:pt x="98297" y="3704844"/>
                </a:lnTo>
                <a:close/>
              </a:path>
              <a:path w="6503034" h="3816350">
                <a:moveTo>
                  <a:pt x="69170" y="3757036"/>
                </a:moveTo>
                <a:lnTo>
                  <a:pt x="19050" y="3786378"/>
                </a:lnTo>
                <a:lnTo>
                  <a:pt x="26669" y="3799440"/>
                </a:lnTo>
                <a:lnTo>
                  <a:pt x="26669" y="3784092"/>
                </a:lnTo>
                <a:lnTo>
                  <a:pt x="53803" y="3784092"/>
                </a:lnTo>
                <a:lnTo>
                  <a:pt x="69170" y="3757036"/>
                </a:lnTo>
                <a:close/>
              </a:path>
              <a:path w="6503034" h="3816350">
                <a:moveTo>
                  <a:pt x="151637" y="3808476"/>
                </a:moveTo>
                <a:lnTo>
                  <a:pt x="151637" y="3790950"/>
                </a:lnTo>
                <a:lnTo>
                  <a:pt x="144779" y="3784092"/>
                </a:lnTo>
                <a:lnTo>
                  <a:pt x="85816" y="3784092"/>
                </a:lnTo>
                <a:lnTo>
                  <a:pt x="35051" y="3813810"/>
                </a:lnTo>
                <a:lnTo>
                  <a:pt x="19050" y="3786378"/>
                </a:lnTo>
                <a:lnTo>
                  <a:pt x="19050" y="3815989"/>
                </a:lnTo>
                <a:lnTo>
                  <a:pt x="136397" y="3815334"/>
                </a:lnTo>
                <a:lnTo>
                  <a:pt x="144779" y="3815334"/>
                </a:lnTo>
                <a:lnTo>
                  <a:pt x="151637" y="3808476"/>
                </a:lnTo>
                <a:close/>
              </a:path>
              <a:path w="6503034" h="3816350">
                <a:moveTo>
                  <a:pt x="53803" y="3784092"/>
                </a:moveTo>
                <a:lnTo>
                  <a:pt x="26669" y="3784092"/>
                </a:lnTo>
                <a:lnTo>
                  <a:pt x="40385" y="3807714"/>
                </a:lnTo>
                <a:lnTo>
                  <a:pt x="53803" y="3784092"/>
                </a:lnTo>
                <a:close/>
              </a:path>
              <a:path w="6503034" h="3816350">
                <a:moveTo>
                  <a:pt x="85816" y="3784092"/>
                </a:moveTo>
                <a:lnTo>
                  <a:pt x="53803" y="3784092"/>
                </a:lnTo>
                <a:lnTo>
                  <a:pt x="40385" y="3807714"/>
                </a:lnTo>
                <a:lnTo>
                  <a:pt x="26669" y="3784092"/>
                </a:lnTo>
                <a:lnTo>
                  <a:pt x="26669" y="3799440"/>
                </a:lnTo>
                <a:lnTo>
                  <a:pt x="35051" y="3813810"/>
                </a:lnTo>
                <a:lnTo>
                  <a:pt x="85816" y="3784092"/>
                </a:lnTo>
                <a:close/>
              </a:path>
              <a:path w="6503034" h="3816350">
                <a:moveTo>
                  <a:pt x="6502908" y="27432"/>
                </a:moveTo>
                <a:lnTo>
                  <a:pt x="6486906" y="0"/>
                </a:lnTo>
                <a:lnTo>
                  <a:pt x="69170" y="3757036"/>
                </a:lnTo>
                <a:lnTo>
                  <a:pt x="53803" y="3784092"/>
                </a:lnTo>
                <a:lnTo>
                  <a:pt x="85816" y="3784092"/>
                </a:lnTo>
                <a:lnTo>
                  <a:pt x="6502908" y="274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4535"/>
            <a:ext cx="6336030" cy="3983354"/>
          </a:xfrm>
          <a:custGeom>
            <a:avLst/>
            <a:gdLst/>
            <a:ahLst/>
            <a:cxnLst/>
            <a:rect l="l" t="t" r="r" b="b"/>
            <a:pathLst>
              <a:path w="6336030" h="3983354">
                <a:moveTo>
                  <a:pt x="92725" y="3871043"/>
                </a:moveTo>
                <a:lnTo>
                  <a:pt x="92201" y="3864959"/>
                </a:lnTo>
                <a:lnTo>
                  <a:pt x="89392" y="3859589"/>
                </a:lnTo>
                <a:lnTo>
                  <a:pt x="84581" y="3855720"/>
                </a:lnTo>
                <a:lnTo>
                  <a:pt x="78569" y="3854005"/>
                </a:lnTo>
                <a:lnTo>
                  <a:pt x="72485" y="3854577"/>
                </a:lnTo>
                <a:lnTo>
                  <a:pt x="67115" y="3857434"/>
                </a:lnTo>
                <a:lnTo>
                  <a:pt x="63245" y="3862578"/>
                </a:lnTo>
                <a:lnTo>
                  <a:pt x="0" y="3982974"/>
                </a:lnTo>
                <a:lnTo>
                  <a:pt x="17525" y="3982386"/>
                </a:lnTo>
                <a:lnTo>
                  <a:pt x="17525" y="3953256"/>
                </a:lnTo>
                <a:lnTo>
                  <a:pt x="67307" y="3922026"/>
                </a:lnTo>
                <a:lnTo>
                  <a:pt x="90677" y="3877056"/>
                </a:lnTo>
                <a:lnTo>
                  <a:pt x="92725" y="3871043"/>
                </a:lnTo>
                <a:close/>
              </a:path>
              <a:path w="6336030" h="3983354">
                <a:moveTo>
                  <a:pt x="67307" y="3922026"/>
                </a:moveTo>
                <a:lnTo>
                  <a:pt x="17525" y="3953256"/>
                </a:lnTo>
                <a:lnTo>
                  <a:pt x="25907" y="3966591"/>
                </a:lnTo>
                <a:lnTo>
                  <a:pt x="25907" y="3950208"/>
                </a:lnTo>
                <a:lnTo>
                  <a:pt x="53056" y="3949448"/>
                </a:lnTo>
                <a:lnTo>
                  <a:pt x="67307" y="3922026"/>
                </a:lnTo>
                <a:close/>
              </a:path>
              <a:path w="6336030" h="3983354">
                <a:moveTo>
                  <a:pt x="151637" y="3970782"/>
                </a:moveTo>
                <a:lnTo>
                  <a:pt x="150875" y="3962400"/>
                </a:lnTo>
                <a:lnTo>
                  <a:pt x="150875" y="3953256"/>
                </a:lnTo>
                <a:lnTo>
                  <a:pt x="144017" y="3946398"/>
                </a:lnTo>
                <a:lnTo>
                  <a:pt x="134874" y="3947160"/>
                </a:lnTo>
                <a:lnTo>
                  <a:pt x="84264" y="3948575"/>
                </a:lnTo>
                <a:lnTo>
                  <a:pt x="34289" y="3979926"/>
                </a:lnTo>
                <a:lnTo>
                  <a:pt x="17525" y="3953256"/>
                </a:lnTo>
                <a:lnTo>
                  <a:pt x="17525" y="3982386"/>
                </a:lnTo>
                <a:lnTo>
                  <a:pt x="134874" y="3978453"/>
                </a:lnTo>
                <a:lnTo>
                  <a:pt x="144779" y="3978402"/>
                </a:lnTo>
                <a:lnTo>
                  <a:pt x="151637" y="3970782"/>
                </a:lnTo>
                <a:close/>
              </a:path>
              <a:path w="6336030" h="3983354">
                <a:moveTo>
                  <a:pt x="53056" y="3949448"/>
                </a:moveTo>
                <a:lnTo>
                  <a:pt x="25907" y="3950208"/>
                </a:lnTo>
                <a:lnTo>
                  <a:pt x="40386" y="3973830"/>
                </a:lnTo>
                <a:lnTo>
                  <a:pt x="53056" y="3949448"/>
                </a:lnTo>
                <a:close/>
              </a:path>
              <a:path w="6336030" h="3983354">
                <a:moveTo>
                  <a:pt x="84264" y="3948575"/>
                </a:moveTo>
                <a:lnTo>
                  <a:pt x="53056" y="3949448"/>
                </a:lnTo>
                <a:lnTo>
                  <a:pt x="40386" y="3973830"/>
                </a:lnTo>
                <a:lnTo>
                  <a:pt x="25907" y="3950208"/>
                </a:lnTo>
                <a:lnTo>
                  <a:pt x="25907" y="3966591"/>
                </a:lnTo>
                <a:lnTo>
                  <a:pt x="34289" y="3979926"/>
                </a:lnTo>
                <a:lnTo>
                  <a:pt x="84264" y="3948575"/>
                </a:lnTo>
                <a:close/>
              </a:path>
              <a:path w="6336030" h="3983354">
                <a:moveTo>
                  <a:pt x="6336030" y="26670"/>
                </a:moveTo>
                <a:lnTo>
                  <a:pt x="6319266" y="0"/>
                </a:lnTo>
                <a:lnTo>
                  <a:pt x="67307" y="3922026"/>
                </a:lnTo>
                <a:lnTo>
                  <a:pt x="53056" y="3949448"/>
                </a:lnTo>
                <a:lnTo>
                  <a:pt x="84264" y="3948575"/>
                </a:lnTo>
                <a:lnTo>
                  <a:pt x="6336030" y="2667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4535"/>
            <a:ext cx="6336030" cy="4290060"/>
          </a:xfrm>
          <a:custGeom>
            <a:avLst/>
            <a:gdLst/>
            <a:ahLst/>
            <a:cxnLst/>
            <a:rect l="l" t="t" r="r" b="b"/>
            <a:pathLst>
              <a:path w="6336030" h="4290059">
                <a:moveTo>
                  <a:pt x="89118" y="4175200"/>
                </a:moveTo>
                <a:lnTo>
                  <a:pt x="88106" y="4169378"/>
                </a:lnTo>
                <a:lnTo>
                  <a:pt x="84951" y="4164270"/>
                </a:lnTo>
                <a:lnTo>
                  <a:pt x="80009" y="4160520"/>
                </a:lnTo>
                <a:lnTo>
                  <a:pt x="73997" y="4158912"/>
                </a:lnTo>
                <a:lnTo>
                  <a:pt x="67913" y="4159662"/>
                </a:lnTo>
                <a:lnTo>
                  <a:pt x="62543" y="4162555"/>
                </a:lnTo>
                <a:lnTo>
                  <a:pt x="58674" y="4167378"/>
                </a:lnTo>
                <a:lnTo>
                  <a:pt x="0" y="4290060"/>
                </a:lnTo>
                <a:lnTo>
                  <a:pt x="16763" y="4289024"/>
                </a:lnTo>
                <a:lnTo>
                  <a:pt x="16763" y="4259580"/>
                </a:lnTo>
                <a:lnTo>
                  <a:pt x="65856" y="4226396"/>
                </a:lnTo>
                <a:lnTo>
                  <a:pt x="87629" y="4181094"/>
                </a:lnTo>
                <a:lnTo>
                  <a:pt x="89118" y="4175200"/>
                </a:lnTo>
                <a:close/>
              </a:path>
              <a:path w="6336030" h="4290059">
                <a:moveTo>
                  <a:pt x="65856" y="4226396"/>
                </a:moveTo>
                <a:lnTo>
                  <a:pt x="16763" y="4259580"/>
                </a:lnTo>
                <a:lnTo>
                  <a:pt x="25145" y="4272335"/>
                </a:lnTo>
                <a:lnTo>
                  <a:pt x="25145" y="4257294"/>
                </a:lnTo>
                <a:lnTo>
                  <a:pt x="51906" y="4255422"/>
                </a:lnTo>
                <a:lnTo>
                  <a:pt x="65856" y="4226396"/>
                </a:lnTo>
                <a:close/>
              </a:path>
              <a:path w="6336030" h="4290059">
                <a:moveTo>
                  <a:pt x="150875" y="4273296"/>
                </a:moveTo>
                <a:lnTo>
                  <a:pt x="150113" y="4264914"/>
                </a:lnTo>
                <a:lnTo>
                  <a:pt x="150113" y="4255770"/>
                </a:lnTo>
                <a:lnTo>
                  <a:pt x="142493" y="4249674"/>
                </a:lnTo>
                <a:lnTo>
                  <a:pt x="134112" y="4249674"/>
                </a:lnTo>
                <a:lnTo>
                  <a:pt x="83117" y="4253240"/>
                </a:lnTo>
                <a:lnTo>
                  <a:pt x="34289" y="4286250"/>
                </a:lnTo>
                <a:lnTo>
                  <a:pt x="16763" y="4259580"/>
                </a:lnTo>
                <a:lnTo>
                  <a:pt x="16763" y="4289024"/>
                </a:lnTo>
                <a:lnTo>
                  <a:pt x="135636" y="4281678"/>
                </a:lnTo>
                <a:lnTo>
                  <a:pt x="144779" y="4280916"/>
                </a:lnTo>
                <a:lnTo>
                  <a:pt x="150875" y="4273296"/>
                </a:lnTo>
                <a:close/>
              </a:path>
              <a:path w="6336030" h="4290059">
                <a:moveTo>
                  <a:pt x="51906" y="4255422"/>
                </a:moveTo>
                <a:lnTo>
                  <a:pt x="25145" y="4257294"/>
                </a:lnTo>
                <a:lnTo>
                  <a:pt x="40386" y="4279392"/>
                </a:lnTo>
                <a:lnTo>
                  <a:pt x="51906" y="4255422"/>
                </a:lnTo>
                <a:close/>
              </a:path>
              <a:path w="6336030" h="4290059">
                <a:moveTo>
                  <a:pt x="83117" y="4253240"/>
                </a:moveTo>
                <a:lnTo>
                  <a:pt x="51906" y="4255422"/>
                </a:lnTo>
                <a:lnTo>
                  <a:pt x="40386" y="4279392"/>
                </a:lnTo>
                <a:lnTo>
                  <a:pt x="25145" y="4257294"/>
                </a:lnTo>
                <a:lnTo>
                  <a:pt x="25145" y="4272335"/>
                </a:lnTo>
                <a:lnTo>
                  <a:pt x="34289" y="4286250"/>
                </a:lnTo>
                <a:lnTo>
                  <a:pt x="83117" y="4253240"/>
                </a:lnTo>
                <a:close/>
              </a:path>
              <a:path w="6336030" h="4290059">
                <a:moveTo>
                  <a:pt x="6336030" y="25908"/>
                </a:moveTo>
                <a:lnTo>
                  <a:pt x="6318504" y="0"/>
                </a:lnTo>
                <a:lnTo>
                  <a:pt x="65856" y="4226396"/>
                </a:lnTo>
                <a:lnTo>
                  <a:pt x="51906" y="4255422"/>
                </a:lnTo>
                <a:lnTo>
                  <a:pt x="83117" y="4253240"/>
                </a:lnTo>
                <a:lnTo>
                  <a:pt x="6336030" y="2590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941069">
              <a:lnSpc>
                <a:spcPct val="100000"/>
              </a:lnSpc>
            </a:pPr>
            <a:r>
              <a:rPr spc="-50" dirty="0"/>
              <a:t>Easy </a:t>
            </a:r>
            <a:r>
              <a:rPr spc="-45" dirty="0"/>
              <a:t>Java</a:t>
            </a:r>
            <a:r>
              <a:rPr spc="3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747125" cy="479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15060" indent="-635">
              <a:lnSpc>
                <a:spcPct val="101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two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be able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implement </a:t>
            </a:r>
            <a:r>
              <a:rPr sz="3050" spc="-20" dirty="0">
                <a:latin typeface="Calibri"/>
                <a:cs typeface="Calibri"/>
              </a:rPr>
              <a:t>Prim’s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79120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15" dirty="0">
                <a:latin typeface="Calibri"/>
                <a:cs typeface="Calibri"/>
              </a:rPr>
              <a:t>queue </a:t>
            </a:r>
            <a:r>
              <a:rPr sz="2600" spc="10" dirty="0">
                <a:latin typeface="Calibri"/>
                <a:cs typeface="Calibri"/>
              </a:rPr>
              <a:t>(we can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alibri"/>
                <a:cs typeface="Calibri"/>
              </a:rPr>
              <a:t>Java </a:t>
            </a:r>
            <a:r>
              <a:rPr sz="2600" spc="15" dirty="0">
                <a:latin typeface="Calibri"/>
                <a:cs typeface="Calibri"/>
              </a:rPr>
              <a:t>PriorityQueue),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5" dirty="0">
                <a:latin typeface="Calibri"/>
                <a:cs typeface="Calibri"/>
              </a:rPr>
              <a:t>Boolean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20" dirty="0">
                <a:latin typeface="Calibri"/>
                <a:cs typeface="Calibri"/>
              </a:rPr>
              <a:t>(to </a:t>
            </a:r>
            <a:r>
              <a:rPr sz="2650" spc="-10" dirty="0">
                <a:latin typeface="Calibri"/>
                <a:cs typeface="Calibri"/>
              </a:rPr>
              <a:t>decide if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has been </a:t>
            </a:r>
            <a:r>
              <a:rPr sz="2650" spc="-30" dirty="0">
                <a:latin typeface="Calibri"/>
                <a:cs typeface="Calibri"/>
              </a:rPr>
              <a:t>taken </a:t>
            </a:r>
            <a:r>
              <a:rPr sz="2650" spc="-10" dirty="0">
                <a:latin typeface="Calibri"/>
                <a:cs typeface="Calibri"/>
              </a:rPr>
              <a:t>or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not)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these DSes,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run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10" dirty="0">
                <a:latin typeface="Calibri"/>
                <a:cs typeface="Calibri"/>
              </a:rPr>
              <a:t>in O(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0" dirty="0">
                <a:latin typeface="Calibri"/>
                <a:cs typeface="Calibri"/>
              </a:rPr>
              <a:t>log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process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10" dirty="0">
                <a:latin typeface="Calibri"/>
                <a:cs typeface="Calibri"/>
              </a:rPr>
              <a:t>once,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O(E)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Insert/ExtractMax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PQ </a:t>
            </a:r>
            <a:r>
              <a:rPr sz="2200" spc="-5" dirty="0">
                <a:latin typeface="Calibri"/>
                <a:cs typeface="Calibri"/>
              </a:rPr>
              <a:t>in O(log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O(2 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have </a:t>
            </a:r>
            <a:r>
              <a:rPr sz="3050" spc="10" dirty="0">
                <a:latin typeface="Calibri"/>
                <a:cs typeface="Calibri"/>
              </a:rPr>
              <a:t>a quick look </a:t>
            </a:r>
            <a:r>
              <a:rPr sz="3050" spc="-5" dirty="0">
                <a:latin typeface="Calibri"/>
                <a:cs typeface="Calibri"/>
              </a:rPr>
              <a:t>at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PrimDemo.java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903984"/>
            <a:ext cx="8268970" cy="445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First,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realize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b="1" spc="-25" dirty="0">
                <a:latin typeface="Calibri"/>
                <a:cs typeface="Calibri"/>
              </a:rPr>
              <a:t>Prim’s</a:t>
            </a:r>
            <a:r>
              <a:rPr sz="3050" b="1" spc="6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b="1" dirty="0">
                <a:latin typeface="Calibri"/>
                <a:cs typeface="Calibri"/>
              </a:rPr>
              <a:t>greedy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because </a:t>
            </a:r>
            <a:r>
              <a:rPr sz="3050" b="1" spc="-10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each </a:t>
            </a:r>
            <a:r>
              <a:rPr sz="3050" b="1" spc="-5" dirty="0">
                <a:latin typeface="Calibri"/>
                <a:cs typeface="Calibri"/>
              </a:rPr>
              <a:t>step</a:t>
            </a:r>
            <a:r>
              <a:rPr sz="3050" spc="-5" dirty="0">
                <a:latin typeface="Calibri"/>
                <a:cs typeface="Calibri"/>
              </a:rPr>
              <a:t>,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10" dirty="0">
                <a:latin typeface="Calibri"/>
                <a:cs typeface="Calibri"/>
              </a:rPr>
              <a:t>try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select  the </a:t>
            </a:r>
            <a:r>
              <a:rPr sz="3050" dirty="0">
                <a:latin typeface="Calibri"/>
                <a:cs typeface="Calibri"/>
              </a:rPr>
              <a:t>next valid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e with </a:t>
            </a:r>
            <a:r>
              <a:rPr sz="3050" b="1" spc="5" dirty="0">
                <a:latin typeface="Calibri"/>
                <a:cs typeface="Calibri"/>
              </a:rPr>
              <a:t>minimal </a:t>
            </a:r>
            <a:r>
              <a:rPr sz="3050" b="1" dirty="0">
                <a:latin typeface="Calibri"/>
                <a:cs typeface="Calibri"/>
              </a:rPr>
              <a:t>weight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(greedy!)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5" dirty="0">
                <a:latin typeface="Calibri"/>
                <a:cs typeface="Calibri"/>
              </a:rPr>
              <a:t>Greedy algorithm is </a:t>
            </a:r>
            <a:r>
              <a:rPr sz="3050" spc="10" dirty="0">
                <a:latin typeface="Calibri"/>
                <a:cs typeface="Calibri"/>
              </a:rPr>
              <a:t>usually simple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implement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20" dirty="0">
                <a:latin typeface="Calibri"/>
                <a:cs typeface="Calibri"/>
              </a:rPr>
              <a:t>However,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usually </a:t>
            </a:r>
            <a:r>
              <a:rPr sz="2600" spc="5" dirty="0">
                <a:latin typeface="Calibri"/>
                <a:cs typeface="Calibri"/>
              </a:rPr>
              <a:t>requires “proof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correctness”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see such </a:t>
            </a:r>
            <a:r>
              <a:rPr sz="2650" spc="-20" dirty="0">
                <a:latin typeface="Calibri"/>
                <a:cs typeface="Calibri"/>
              </a:rPr>
              <a:t>proof </a:t>
            </a:r>
            <a:r>
              <a:rPr sz="2650" spc="-30" dirty="0">
                <a:latin typeface="Calibri"/>
                <a:cs typeface="Calibri"/>
              </a:rPr>
              <a:t>like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again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CS3230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Here,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5" dirty="0">
                <a:latin typeface="Calibri"/>
                <a:cs typeface="Calibri"/>
              </a:rPr>
              <a:t>just </a:t>
            </a:r>
            <a:r>
              <a:rPr sz="2650" spc="-10" dirty="0">
                <a:latin typeface="Calibri"/>
                <a:cs typeface="Calibri"/>
              </a:rPr>
              <a:t>see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quick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proof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64600" cy="568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05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 </a:t>
            </a:r>
            <a:r>
              <a:rPr sz="2600" spc="10" dirty="0">
                <a:latin typeface="Calibri"/>
                <a:cs typeface="Calibri"/>
              </a:rPr>
              <a:t>two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85495" indent="-635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spc="10" dirty="0">
                <a:latin typeface="Calibri"/>
                <a:cs typeface="Calibri"/>
              </a:rPr>
              <a:t>T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5" dirty="0">
                <a:latin typeface="Calibri"/>
                <a:cs typeface="Calibri"/>
              </a:rPr>
              <a:t>G </a:t>
            </a:r>
            <a:r>
              <a:rPr sz="3050" spc="-10" dirty="0">
                <a:latin typeface="Calibri"/>
                <a:cs typeface="Calibri"/>
              </a:rPr>
              <a:t>generated </a:t>
            </a:r>
            <a:r>
              <a:rPr sz="3050" spc="-5" dirty="0">
                <a:latin typeface="Calibri"/>
                <a:cs typeface="Calibri"/>
              </a:rPr>
              <a:t>by 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spc="10" dirty="0">
                <a:latin typeface="Calibri"/>
                <a:cs typeface="Calibri"/>
              </a:rPr>
              <a:t>and T*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G 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minimal </a:t>
            </a:r>
            <a:r>
              <a:rPr sz="3050" spc="-15" dirty="0">
                <a:latin typeface="Calibri"/>
                <a:cs typeface="Calibri"/>
              </a:rPr>
              <a:t>cost</a:t>
            </a:r>
            <a:endParaRPr sz="30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== T*,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done</a:t>
            </a:r>
            <a:endParaRPr sz="3050" dirty="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T*</a:t>
            </a:r>
            <a:endParaRPr sz="3050" dirty="0">
              <a:latin typeface="Calibri"/>
              <a:cs typeface="Calibri"/>
            </a:endParaRPr>
          </a:p>
          <a:p>
            <a:pPr marL="829944" marR="227329" lvl="1" indent="-314325">
              <a:lnSpc>
                <a:spcPts val="2850"/>
              </a:lnSpc>
              <a:spcBef>
                <a:spcPts val="71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5" dirty="0">
                <a:latin typeface="Calibri"/>
                <a:cs typeface="Calibri"/>
              </a:rPr>
              <a:t>e</a:t>
            </a:r>
            <a:r>
              <a:rPr sz="2625" i="1" spc="7" baseline="-20634" dirty="0">
                <a:latin typeface="Calibri"/>
                <a:cs typeface="Calibri"/>
              </a:rPr>
              <a:t>k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10" dirty="0">
                <a:latin typeface="Calibri"/>
                <a:cs typeface="Calibri"/>
              </a:rPr>
              <a:t>(u, v)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first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chosen </a:t>
            </a:r>
            <a:r>
              <a:rPr sz="2600" spc="10" dirty="0">
                <a:latin typeface="Calibri"/>
                <a:cs typeface="Calibri"/>
              </a:rPr>
              <a:t>by </a:t>
            </a:r>
            <a:r>
              <a:rPr sz="2600" spc="-15" dirty="0">
                <a:latin typeface="Calibri"/>
                <a:cs typeface="Calibri"/>
              </a:rPr>
              <a:t>Prim’s </a:t>
            </a:r>
            <a:r>
              <a:rPr sz="2600" spc="10" dirty="0">
                <a:latin typeface="Calibri"/>
                <a:cs typeface="Calibri"/>
              </a:rPr>
              <a:t>algorithm 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i="1" spc="-10" dirty="0">
                <a:latin typeface="Calibri"/>
                <a:cs typeface="Calibri"/>
              </a:rPr>
              <a:t>k‐th </a:t>
            </a:r>
            <a:r>
              <a:rPr sz="2650" spc="-20" dirty="0">
                <a:latin typeface="Calibri"/>
                <a:cs typeface="Calibri"/>
              </a:rPr>
              <a:t>iteration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b="1" u="heavy" spc="-5" dirty="0">
                <a:latin typeface="Calibri"/>
                <a:cs typeface="Calibri"/>
              </a:rPr>
              <a:t>is not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T*</a:t>
            </a:r>
            <a:endParaRPr sz="2650" dirty="0">
              <a:latin typeface="Calibri"/>
              <a:cs typeface="Calibri"/>
            </a:endParaRPr>
          </a:p>
          <a:p>
            <a:pPr marL="829944" marR="5080" lvl="1" indent="-314325">
              <a:lnSpc>
                <a:spcPts val="285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20" dirty="0">
                <a:latin typeface="Calibri"/>
                <a:cs typeface="Calibri"/>
              </a:rPr>
              <a:t>P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i="1" spc="20" dirty="0">
                <a:latin typeface="Calibri"/>
                <a:cs typeface="Calibri"/>
              </a:rPr>
              <a:t>u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i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i="1" spc="1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*,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let </a:t>
            </a:r>
            <a:r>
              <a:rPr sz="2600" i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* be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0" dirty="0">
                <a:latin typeface="Calibri"/>
                <a:cs typeface="Calibri"/>
              </a:rPr>
              <a:t>edge in 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such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one endpoint is 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25" dirty="0">
                <a:latin typeface="Calibri"/>
                <a:cs typeface="Calibri"/>
              </a:rPr>
              <a:t>generated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i="1" spc="10" dirty="0">
                <a:latin typeface="Calibri"/>
                <a:cs typeface="Calibri"/>
              </a:rPr>
              <a:t>k−1</a:t>
            </a:r>
            <a:r>
              <a:rPr sz="2600" spc="10" dirty="0">
                <a:latin typeface="Calibri"/>
                <a:cs typeface="Calibri"/>
              </a:rPr>
              <a:t>)‐th </a:t>
            </a:r>
            <a:r>
              <a:rPr sz="2600" dirty="0">
                <a:latin typeface="Calibri"/>
                <a:cs typeface="Calibri"/>
              </a:rPr>
              <a:t>iteration </a:t>
            </a:r>
            <a:r>
              <a:rPr sz="2600" spc="10" dirty="0">
                <a:latin typeface="Calibri"/>
                <a:cs typeface="Calibri"/>
              </a:rPr>
              <a:t>of Prim's algorithm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the other 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not</a:t>
            </a:r>
            <a:endParaRPr sz="2600" dirty="0">
              <a:latin typeface="Calibri"/>
              <a:cs typeface="Calibri"/>
            </a:endParaRPr>
          </a:p>
          <a:p>
            <a:pPr marL="1270000" marR="2184400" lvl="2" indent="-251460">
              <a:lnSpc>
                <a:spcPts val="238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one </a:t>
            </a:r>
            <a:r>
              <a:rPr sz="2200" spc="-5" dirty="0">
                <a:latin typeface="Calibri"/>
                <a:cs typeface="Calibri"/>
              </a:rPr>
              <a:t>endpoint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spc="-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endpoint is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,  but the </a:t>
            </a:r>
            <a:r>
              <a:rPr sz="2200" spc="-5" dirty="0">
                <a:latin typeface="Calibri"/>
                <a:cs typeface="Calibri"/>
              </a:rPr>
              <a:t>endpoints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08085" cy="518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1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 T*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(continued)</a:t>
            </a:r>
            <a:endParaRPr sz="3050">
              <a:latin typeface="Calibri"/>
              <a:cs typeface="Calibri"/>
            </a:endParaRPr>
          </a:p>
          <a:p>
            <a:pPr marL="829944" marR="5080" lvl="1" indent="-314325">
              <a:lnSpc>
                <a:spcPts val="3170"/>
              </a:lnSpc>
              <a:spcBef>
                <a:spcPts val="76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* is less than 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5" dirty="0">
                <a:latin typeface="Calibri"/>
                <a:cs typeface="Calibri"/>
              </a:rPr>
              <a:t>e</a:t>
            </a:r>
            <a:r>
              <a:rPr sz="2625" i="1" spc="-7" baseline="-20634" dirty="0">
                <a:latin typeface="Calibri"/>
                <a:cs typeface="Calibri"/>
              </a:rPr>
              <a:t>k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Prim's  algorithm </a:t>
            </a:r>
            <a:r>
              <a:rPr sz="2650" u="heavy" spc="-15" dirty="0">
                <a:latin typeface="Calibri"/>
                <a:cs typeface="Calibri"/>
              </a:rPr>
              <a:t>would </a:t>
            </a:r>
            <a:r>
              <a:rPr sz="2650" u="heavy" spc="-25" dirty="0">
                <a:latin typeface="Calibri"/>
                <a:cs typeface="Calibri"/>
              </a:rPr>
              <a:t>have </a:t>
            </a:r>
            <a:r>
              <a:rPr sz="2650" u="heavy" spc="-5" dirty="0">
                <a:latin typeface="Calibri"/>
                <a:cs typeface="Calibri"/>
              </a:rPr>
              <a:t>chosen </a:t>
            </a:r>
            <a:r>
              <a:rPr sz="2650" i="1" spc="-5" dirty="0">
                <a:latin typeface="Calibri"/>
                <a:cs typeface="Calibri"/>
              </a:rPr>
              <a:t>e* </a:t>
            </a:r>
            <a:r>
              <a:rPr sz="2650" spc="-10" dirty="0">
                <a:latin typeface="Calibri"/>
                <a:cs typeface="Calibri"/>
              </a:rPr>
              <a:t>on its </a:t>
            </a:r>
            <a:r>
              <a:rPr sz="2650" i="1" spc="-10" dirty="0">
                <a:latin typeface="Calibri"/>
                <a:cs typeface="Calibri"/>
              </a:rPr>
              <a:t>k‐</a:t>
            </a:r>
            <a:r>
              <a:rPr sz="2650" spc="-10" dirty="0">
                <a:latin typeface="Calibri"/>
                <a:cs typeface="Calibri"/>
              </a:rPr>
              <a:t>th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iteration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5" dirty="0">
                <a:latin typeface="Calibri"/>
                <a:cs typeface="Calibri"/>
              </a:rPr>
              <a:t>So, </a:t>
            </a:r>
            <a:r>
              <a:rPr sz="2200" spc="-5" dirty="0">
                <a:latin typeface="Calibri"/>
                <a:cs typeface="Calibri"/>
              </a:rPr>
              <a:t>it is certain that </a:t>
            </a:r>
            <a:r>
              <a:rPr sz="2200" i="1" spc="-5" dirty="0">
                <a:latin typeface="Calibri"/>
                <a:cs typeface="Calibri"/>
              </a:rPr>
              <a:t>w(e*) </a:t>
            </a:r>
            <a:r>
              <a:rPr sz="2200" i="1" dirty="0">
                <a:latin typeface="Calibri"/>
                <a:cs typeface="Calibri"/>
              </a:rPr>
              <a:t>≥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w(e</a:t>
            </a:r>
            <a:r>
              <a:rPr sz="2175" i="1" spc="-7" baseline="-21072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00" marR="2632710" lvl="2" indent="-25209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When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 the choice </a:t>
            </a:r>
            <a:r>
              <a:rPr sz="2200" spc="-5" dirty="0">
                <a:latin typeface="Calibri"/>
                <a:cs typeface="Calibri"/>
              </a:rPr>
              <a:t>between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e*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arbitrary</a:t>
            </a:r>
            <a:endParaRPr sz="2200">
              <a:latin typeface="Calibri"/>
              <a:cs typeface="Calibri"/>
            </a:endParaRPr>
          </a:p>
          <a:p>
            <a:pPr marL="1269365" marR="102870" lvl="2" indent="-25082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spc="-10" dirty="0">
                <a:latin typeface="Calibri"/>
                <a:cs typeface="Calibri"/>
              </a:rPr>
              <a:t>greater </a:t>
            </a:r>
            <a:r>
              <a:rPr sz="2200" dirty="0">
                <a:latin typeface="Calibri"/>
                <a:cs typeface="Calibri"/>
              </a:rPr>
              <a:t>than or 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 </a:t>
            </a:r>
            <a:r>
              <a:rPr sz="2200" spc="-10" dirty="0">
                <a:latin typeface="Calibri"/>
                <a:cs typeface="Calibri"/>
              </a:rPr>
              <a:t>substituted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while preserving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total weight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*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process can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20" dirty="0">
                <a:latin typeface="Calibri"/>
                <a:cs typeface="Calibri"/>
              </a:rPr>
              <a:t>repeated </a:t>
            </a:r>
            <a:r>
              <a:rPr sz="2650" spc="-15" dirty="0">
                <a:latin typeface="Calibri"/>
                <a:cs typeface="Calibri"/>
              </a:rPr>
              <a:t>until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* is </a:t>
            </a:r>
            <a:r>
              <a:rPr sz="2650" spc="-5" dirty="0">
                <a:latin typeface="Calibri"/>
                <a:cs typeface="Calibri"/>
              </a:rPr>
              <a:t>equal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1270000" marR="85344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show that </a:t>
            </a:r>
            <a:r>
              <a:rPr sz="2200" dirty="0">
                <a:latin typeface="Calibri"/>
                <a:cs typeface="Calibri"/>
              </a:rPr>
              <a:t>the spanning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15" dirty="0">
                <a:latin typeface="Calibri"/>
                <a:cs typeface="Calibri"/>
              </a:rPr>
              <a:t>generated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any  </a:t>
            </a:r>
            <a:r>
              <a:rPr sz="2200" spc="-10" dirty="0">
                <a:latin typeface="Calibri"/>
                <a:cs typeface="Calibri"/>
              </a:rPr>
              <a:t>instance </a:t>
            </a:r>
            <a:r>
              <a:rPr sz="2200" dirty="0">
                <a:latin typeface="Calibri"/>
                <a:cs typeface="Calibri"/>
              </a:rPr>
              <a:t>of Prim's </a:t>
            </a:r>
            <a:r>
              <a:rPr sz="2200" spc="-5" dirty="0">
                <a:latin typeface="Calibri"/>
                <a:cs typeface="Calibri"/>
              </a:rPr>
              <a:t>algorithm is </a:t>
            </a:r>
            <a:r>
              <a:rPr sz="2200" dirty="0">
                <a:latin typeface="Calibri"/>
                <a:cs typeface="Calibri"/>
              </a:rPr>
              <a:t>a minimal spanning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74520">
              <a:lnSpc>
                <a:spcPct val="100000"/>
              </a:lnSpc>
            </a:pPr>
            <a:r>
              <a:rPr spc="-10" dirty="0"/>
              <a:t>Visual</a:t>
            </a:r>
            <a:r>
              <a:rPr spc="-45" dirty="0"/>
              <a:t> </a:t>
            </a:r>
            <a:r>
              <a:rPr spc="-15" dirty="0"/>
              <a:t>Explanation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0838" y="2849879"/>
            <a:ext cx="2633365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933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30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527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176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92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283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3364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085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2422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3666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955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441" y="1939404"/>
            <a:ext cx="21374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Our </a:t>
            </a:r>
            <a:r>
              <a:rPr sz="1950" spc="-10" dirty="0">
                <a:latin typeface="Calibri"/>
                <a:cs typeface="Calibri"/>
              </a:rPr>
              <a:t>Prim’s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algorithm  reports </a:t>
            </a:r>
            <a:r>
              <a:rPr sz="1950" spc="10" dirty="0">
                <a:latin typeface="Calibri"/>
                <a:cs typeface="Calibri"/>
              </a:rPr>
              <a:t>this MST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3432" y="2849879"/>
            <a:ext cx="2633306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8352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2140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6121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4770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6285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878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5957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2930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4267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6285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217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9876" y="1939404"/>
            <a:ext cx="241363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marR="5080" indent="-39497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Suppose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optimal </a:t>
            </a:r>
            <a:r>
              <a:rPr sz="1950" spc="10" dirty="0">
                <a:latin typeface="Calibri"/>
                <a:cs typeface="Calibri"/>
              </a:rPr>
              <a:t>MST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8162" y="6084671"/>
            <a:ext cx="233807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(0‐1) </a:t>
            </a:r>
            <a:r>
              <a:rPr sz="1950" dirty="0">
                <a:latin typeface="Calibri"/>
                <a:cs typeface="Calibri"/>
              </a:rPr>
              <a:t>at iteration </a:t>
            </a:r>
            <a:r>
              <a:rPr sz="1950" spc="15" dirty="0">
                <a:latin typeface="Calibri"/>
                <a:cs typeface="Calibri"/>
              </a:rPr>
              <a:t>1  P = </a:t>
            </a:r>
            <a:r>
              <a:rPr sz="1950" b="1" spc="10" dirty="0">
                <a:latin typeface="Calibri"/>
                <a:cs typeface="Calibri"/>
              </a:rPr>
              <a:t>0‐2</a:t>
            </a:r>
            <a:r>
              <a:rPr sz="1950" spc="10" dirty="0">
                <a:latin typeface="Calibri"/>
                <a:cs typeface="Calibri"/>
              </a:rPr>
              <a:t>‐1 in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e*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(0‐2)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226" y="6994397"/>
            <a:ext cx="535622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substitute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5" dirty="0">
                <a:latin typeface="Calibri"/>
                <a:cs typeface="Calibri"/>
              </a:rPr>
              <a:t>e*, we can </a:t>
            </a:r>
            <a:r>
              <a:rPr sz="1950" dirty="0">
                <a:latin typeface="Calibri"/>
                <a:cs typeface="Calibri"/>
              </a:rPr>
              <a:t>transform </a:t>
            </a:r>
            <a:r>
              <a:rPr sz="1950" spc="10" dirty="0">
                <a:latin typeface="Calibri"/>
                <a:cs typeface="Calibri"/>
              </a:rPr>
              <a:t>T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1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427545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Coming up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next: </a:t>
            </a:r>
            <a:r>
              <a:rPr sz="2200" spc="-25" dirty="0">
                <a:solidFill>
                  <a:srgbClr val="898989"/>
                </a:solidFill>
                <a:latin typeface="Calibri"/>
                <a:cs typeface="Calibri"/>
              </a:rPr>
              <a:t>Kruskal’s</a:t>
            </a:r>
            <a:r>
              <a:rPr sz="220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5 </a:t>
            </a:r>
            <a:r>
              <a:rPr sz="4400" b="1" spc="-10" dirty="0">
                <a:latin typeface="Calibri"/>
                <a:cs typeface="Calibri"/>
              </a:rPr>
              <a:t>MINUTES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60" dirty="0"/>
              <a:t>Kruskal’s</a:t>
            </a:r>
            <a:r>
              <a:rPr spc="-15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6740"/>
            <a:ext cx="7401559" cy="160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  <a:tabLst>
                <a:tab pos="789305" algn="l"/>
              </a:tabLst>
            </a:pPr>
            <a:r>
              <a:rPr sz="2200" spc="-5" dirty="0">
                <a:latin typeface="Courier New"/>
                <a:cs typeface="Courier New"/>
              </a:rPr>
              <a:t>sort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the set of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edges by increasing weight  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429253"/>
            <a:ext cx="55575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 are unprocessed edges  pick an unprocessed 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0882" y="3462782"/>
            <a:ext cx="136715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43" y="4200397"/>
            <a:ext cx="634006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1945" algn="l"/>
              </a:tabLst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adding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9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3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 not</a:t>
            </a:r>
            <a:r>
              <a:rPr lang="en-US" sz="22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form</a:t>
            </a:r>
            <a:r>
              <a:rPr sz="22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6908" y="419811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4564507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  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066165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dirty="0"/>
              <a:t> </a:t>
            </a:r>
            <a:r>
              <a:rPr spc="-60" dirty="0"/>
              <a:t>Kruskal’s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435" rIns="0" bIns="0" rtlCol="0">
            <a:spAutoFit/>
          </a:bodyPr>
          <a:lstStyle/>
          <a:p>
            <a:pPr marL="14604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Kruskal’s </a:t>
            </a:r>
            <a:r>
              <a:rPr spc="10" dirty="0"/>
              <a:t>on the sample </a:t>
            </a:r>
            <a:r>
              <a:rPr dirty="0"/>
              <a:t>Graph  </a:t>
            </a:r>
            <a:r>
              <a:rPr spc="10" dirty="0"/>
              <a:t>(CP3 4.11),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1905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85" dirty="0"/>
              <a:t> </a:t>
            </a:r>
            <a:r>
              <a:rPr b="1" spc="-5" dirty="0">
                <a:latin typeface="Calibri"/>
                <a:cs typeface="Calibri"/>
              </a:rPr>
              <a:t>Kruskal</a:t>
            </a:r>
          </a:p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2200" i="1" spc="-5" dirty="0">
                <a:latin typeface="Calibri"/>
                <a:cs typeface="Calibri"/>
              </a:rPr>
              <a:t>(there is </a:t>
            </a:r>
            <a:r>
              <a:rPr sz="2200" i="1" dirty="0">
                <a:latin typeface="Calibri"/>
                <a:cs typeface="Calibri"/>
              </a:rPr>
              <a:t>no </a:t>
            </a:r>
            <a:r>
              <a:rPr sz="2200" i="1" spc="-10" dirty="0">
                <a:latin typeface="Calibri"/>
                <a:cs typeface="Calibri"/>
              </a:rPr>
              <a:t>parameter for </a:t>
            </a:r>
            <a:r>
              <a:rPr sz="2200" i="1" spc="-5" dirty="0">
                <a:latin typeface="Calibri"/>
                <a:cs typeface="Calibri"/>
              </a:rPr>
              <a:t>this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algorithm)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120896"/>
            <a:ext cx="10058018" cy="3537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84348"/>
            <a:ext cx="4845685" cy="3637279"/>
          </a:xfrm>
          <a:custGeom>
            <a:avLst/>
            <a:gdLst/>
            <a:ahLst/>
            <a:cxnLst/>
            <a:rect l="l" t="t" r="r" b="b"/>
            <a:pathLst>
              <a:path w="4845685" h="3637279">
                <a:moveTo>
                  <a:pt x="85344" y="3515867"/>
                </a:moveTo>
                <a:lnTo>
                  <a:pt x="81534" y="3506724"/>
                </a:lnTo>
                <a:lnTo>
                  <a:pt x="73913" y="3502914"/>
                </a:lnTo>
                <a:lnTo>
                  <a:pt x="65532" y="3499866"/>
                </a:lnTo>
                <a:lnTo>
                  <a:pt x="56387" y="3503676"/>
                </a:lnTo>
                <a:lnTo>
                  <a:pt x="53340" y="3511296"/>
                </a:lnTo>
                <a:lnTo>
                  <a:pt x="0" y="3637026"/>
                </a:lnTo>
                <a:lnTo>
                  <a:pt x="15240" y="3635217"/>
                </a:lnTo>
                <a:lnTo>
                  <a:pt x="15240" y="3605784"/>
                </a:lnTo>
                <a:lnTo>
                  <a:pt x="62366" y="3570465"/>
                </a:lnTo>
                <a:lnTo>
                  <a:pt x="82296" y="3523488"/>
                </a:lnTo>
                <a:lnTo>
                  <a:pt x="85344" y="3515867"/>
                </a:lnTo>
                <a:close/>
              </a:path>
              <a:path w="4845685" h="3637279">
                <a:moveTo>
                  <a:pt x="62366" y="3570465"/>
                </a:moveTo>
                <a:lnTo>
                  <a:pt x="15240" y="3605784"/>
                </a:lnTo>
                <a:lnTo>
                  <a:pt x="22860" y="3615842"/>
                </a:lnTo>
                <a:lnTo>
                  <a:pt x="22860" y="3602736"/>
                </a:lnTo>
                <a:lnTo>
                  <a:pt x="50046" y="3599504"/>
                </a:lnTo>
                <a:lnTo>
                  <a:pt x="62366" y="3570465"/>
                </a:lnTo>
                <a:close/>
              </a:path>
              <a:path w="4845685" h="3637279">
                <a:moveTo>
                  <a:pt x="150113" y="3612641"/>
                </a:moveTo>
                <a:lnTo>
                  <a:pt x="149352" y="3604260"/>
                </a:lnTo>
                <a:lnTo>
                  <a:pt x="147828" y="3595116"/>
                </a:lnTo>
                <a:lnTo>
                  <a:pt x="140208" y="3589020"/>
                </a:lnTo>
                <a:lnTo>
                  <a:pt x="131825" y="3589782"/>
                </a:lnTo>
                <a:lnTo>
                  <a:pt x="81157" y="3595805"/>
                </a:lnTo>
                <a:lnTo>
                  <a:pt x="34290" y="3630929"/>
                </a:lnTo>
                <a:lnTo>
                  <a:pt x="15240" y="3605784"/>
                </a:lnTo>
                <a:lnTo>
                  <a:pt x="15240" y="3635217"/>
                </a:lnTo>
                <a:lnTo>
                  <a:pt x="134874" y="3621024"/>
                </a:lnTo>
                <a:lnTo>
                  <a:pt x="144018" y="3620262"/>
                </a:lnTo>
                <a:lnTo>
                  <a:pt x="150113" y="3612641"/>
                </a:lnTo>
                <a:close/>
              </a:path>
              <a:path w="4845685" h="3637279">
                <a:moveTo>
                  <a:pt x="50046" y="3599504"/>
                </a:moveTo>
                <a:lnTo>
                  <a:pt x="22860" y="3602736"/>
                </a:lnTo>
                <a:lnTo>
                  <a:pt x="39624" y="3624072"/>
                </a:lnTo>
                <a:lnTo>
                  <a:pt x="50046" y="3599504"/>
                </a:lnTo>
                <a:close/>
              </a:path>
              <a:path w="4845685" h="3637279">
                <a:moveTo>
                  <a:pt x="81157" y="3595805"/>
                </a:moveTo>
                <a:lnTo>
                  <a:pt x="50046" y="3599504"/>
                </a:lnTo>
                <a:lnTo>
                  <a:pt x="39624" y="3624072"/>
                </a:lnTo>
                <a:lnTo>
                  <a:pt x="22860" y="3602736"/>
                </a:lnTo>
                <a:lnTo>
                  <a:pt x="22860" y="3615842"/>
                </a:lnTo>
                <a:lnTo>
                  <a:pt x="34290" y="3630929"/>
                </a:lnTo>
                <a:lnTo>
                  <a:pt x="81157" y="3595805"/>
                </a:lnTo>
                <a:close/>
              </a:path>
              <a:path w="4845685" h="3637279">
                <a:moveTo>
                  <a:pt x="4845558" y="25146"/>
                </a:moveTo>
                <a:lnTo>
                  <a:pt x="4826508" y="0"/>
                </a:lnTo>
                <a:lnTo>
                  <a:pt x="62366" y="3570465"/>
                </a:lnTo>
                <a:lnTo>
                  <a:pt x="50046" y="3599504"/>
                </a:lnTo>
                <a:lnTo>
                  <a:pt x="81157" y="3595805"/>
                </a:lnTo>
                <a:lnTo>
                  <a:pt x="4845558" y="2514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5298"/>
            <a:ext cx="4674235" cy="3815079"/>
          </a:xfrm>
          <a:custGeom>
            <a:avLst/>
            <a:gdLst/>
            <a:ahLst/>
            <a:cxnLst/>
            <a:rect l="l" t="t" r="r" b="b"/>
            <a:pathLst>
              <a:path w="4674235" h="3815079">
                <a:moveTo>
                  <a:pt x="77997" y="3691663"/>
                </a:moveTo>
                <a:lnTo>
                  <a:pt x="76676" y="3685698"/>
                </a:lnTo>
                <a:lnTo>
                  <a:pt x="73211" y="3680733"/>
                </a:lnTo>
                <a:lnTo>
                  <a:pt x="67818" y="3677412"/>
                </a:lnTo>
                <a:lnTo>
                  <a:pt x="61936" y="3676495"/>
                </a:lnTo>
                <a:lnTo>
                  <a:pt x="56197" y="3678078"/>
                </a:lnTo>
                <a:lnTo>
                  <a:pt x="51315" y="3681805"/>
                </a:lnTo>
                <a:lnTo>
                  <a:pt x="48006" y="3687317"/>
                </a:lnTo>
                <a:lnTo>
                  <a:pt x="0" y="3814572"/>
                </a:lnTo>
                <a:lnTo>
                  <a:pt x="14478" y="3812268"/>
                </a:lnTo>
                <a:lnTo>
                  <a:pt x="14478" y="3782567"/>
                </a:lnTo>
                <a:lnTo>
                  <a:pt x="58920" y="3746336"/>
                </a:lnTo>
                <a:lnTo>
                  <a:pt x="76962" y="3697986"/>
                </a:lnTo>
                <a:lnTo>
                  <a:pt x="77997" y="3691663"/>
                </a:lnTo>
                <a:close/>
              </a:path>
              <a:path w="4674235" h="3815079">
                <a:moveTo>
                  <a:pt x="58920" y="3746336"/>
                </a:moveTo>
                <a:lnTo>
                  <a:pt x="14478" y="3782567"/>
                </a:lnTo>
                <a:lnTo>
                  <a:pt x="22098" y="3791946"/>
                </a:lnTo>
                <a:lnTo>
                  <a:pt x="22098" y="3779520"/>
                </a:lnTo>
                <a:lnTo>
                  <a:pt x="48122" y="3775274"/>
                </a:lnTo>
                <a:lnTo>
                  <a:pt x="58920" y="3746336"/>
                </a:lnTo>
                <a:close/>
              </a:path>
              <a:path w="4674235" h="3815079">
                <a:moveTo>
                  <a:pt x="148590" y="3784091"/>
                </a:moveTo>
                <a:lnTo>
                  <a:pt x="147828" y="3774948"/>
                </a:lnTo>
                <a:lnTo>
                  <a:pt x="146304" y="3766566"/>
                </a:lnTo>
                <a:lnTo>
                  <a:pt x="137922" y="3761232"/>
                </a:lnTo>
                <a:lnTo>
                  <a:pt x="129540" y="3761994"/>
                </a:lnTo>
                <a:lnTo>
                  <a:pt x="79405" y="3770171"/>
                </a:lnTo>
                <a:lnTo>
                  <a:pt x="34290" y="3806952"/>
                </a:lnTo>
                <a:lnTo>
                  <a:pt x="14478" y="3782567"/>
                </a:lnTo>
                <a:lnTo>
                  <a:pt x="14478" y="3812268"/>
                </a:lnTo>
                <a:lnTo>
                  <a:pt x="134112" y="3793236"/>
                </a:lnTo>
                <a:lnTo>
                  <a:pt x="143256" y="3791712"/>
                </a:lnTo>
                <a:lnTo>
                  <a:pt x="148590" y="3784091"/>
                </a:lnTo>
                <a:close/>
              </a:path>
              <a:path w="4674235" h="3815079">
                <a:moveTo>
                  <a:pt x="48122" y="3775274"/>
                </a:moveTo>
                <a:lnTo>
                  <a:pt x="22098" y="3779520"/>
                </a:lnTo>
                <a:lnTo>
                  <a:pt x="38862" y="3800094"/>
                </a:lnTo>
                <a:lnTo>
                  <a:pt x="48122" y="3775274"/>
                </a:lnTo>
                <a:close/>
              </a:path>
              <a:path w="4674235" h="3815079">
                <a:moveTo>
                  <a:pt x="79405" y="3770171"/>
                </a:moveTo>
                <a:lnTo>
                  <a:pt x="48122" y="3775274"/>
                </a:lnTo>
                <a:lnTo>
                  <a:pt x="38862" y="3800094"/>
                </a:lnTo>
                <a:lnTo>
                  <a:pt x="22098" y="3779520"/>
                </a:lnTo>
                <a:lnTo>
                  <a:pt x="22098" y="3791946"/>
                </a:lnTo>
                <a:lnTo>
                  <a:pt x="34290" y="3806952"/>
                </a:lnTo>
                <a:lnTo>
                  <a:pt x="79405" y="3770171"/>
                </a:lnTo>
                <a:close/>
              </a:path>
              <a:path w="4674235" h="3815079">
                <a:moveTo>
                  <a:pt x="4674108" y="24384"/>
                </a:moveTo>
                <a:lnTo>
                  <a:pt x="4654296" y="0"/>
                </a:lnTo>
                <a:lnTo>
                  <a:pt x="58920" y="3746336"/>
                </a:lnTo>
                <a:lnTo>
                  <a:pt x="48122" y="3775274"/>
                </a:lnTo>
                <a:lnTo>
                  <a:pt x="79405" y="3770171"/>
                </a:lnTo>
                <a:lnTo>
                  <a:pt x="4674108" y="24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6060"/>
            <a:ext cx="4674870" cy="4131310"/>
          </a:xfrm>
          <a:custGeom>
            <a:avLst/>
            <a:gdLst/>
            <a:ahLst/>
            <a:cxnLst/>
            <a:rect l="l" t="t" r="r" b="b"/>
            <a:pathLst>
              <a:path w="4674870" h="4131309">
                <a:moveTo>
                  <a:pt x="73306" y="4004857"/>
                </a:moveTo>
                <a:lnTo>
                  <a:pt x="71723" y="3998976"/>
                </a:lnTo>
                <a:lnTo>
                  <a:pt x="67996" y="3994237"/>
                </a:lnTo>
                <a:lnTo>
                  <a:pt x="62484" y="3991355"/>
                </a:lnTo>
                <a:lnTo>
                  <a:pt x="56280" y="3990439"/>
                </a:lnTo>
                <a:lnTo>
                  <a:pt x="50577" y="3992022"/>
                </a:lnTo>
                <a:lnTo>
                  <a:pt x="45874" y="3995749"/>
                </a:lnTo>
                <a:lnTo>
                  <a:pt x="42672" y="4001262"/>
                </a:lnTo>
                <a:lnTo>
                  <a:pt x="0" y="4130802"/>
                </a:lnTo>
                <a:lnTo>
                  <a:pt x="12954" y="4128211"/>
                </a:lnTo>
                <a:lnTo>
                  <a:pt x="12954" y="4098036"/>
                </a:lnTo>
                <a:lnTo>
                  <a:pt x="56317" y="4059742"/>
                </a:lnTo>
                <a:lnTo>
                  <a:pt x="72389" y="4011167"/>
                </a:lnTo>
                <a:lnTo>
                  <a:pt x="73306" y="4004857"/>
                </a:lnTo>
                <a:close/>
              </a:path>
              <a:path w="4674870" h="4131309">
                <a:moveTo>
                  <a:pt x="56317" y="4059742"/>
                </a:moveTo>
                <a:lnTo>
                  <a:pt x="12954" y="4098036"/>
                </a:lnTo>
                <a:lnTo>
                  <a:pt x="20574" y="4106784"/>
                </a:lnTo>
                <a:lnTo>
                  <a:pt x="20574" y="4094226"/>
                </a:lnTo>
                <a:lnTo>
                  <a:pt x="46632" y="4089014"/>
                </a:lnTo>
                <a:lnTo>
                  <a:pt x="56317" y="4059742"/>
                </a:lnTo>
                <a:close/>
              </a:path>
              <a:path w="4674870" h="4131309">
                <a:moveTo>
                  <a:pt x="147828" y="4094226"/>
                </a:moveTo>
                <a:lnTo>
                  <a:pt x="145542" y="4085844"/>
                </a:lnTo>
                <a:lnTo>
                  <a:pt x="144018" y="4076700"/>
                </a:lnTo>
                <a:lnTo>
                  <a:pt x="135636" y="4071366"/>
                </a:lnTo>
                <a:lnTo>
                  <a:pt x="127254" y="4072890"/>
                </a:lnTo>
                <a:lnTo>
                  <a:pt x="77488" y="4082843"/>
                </a:lnTo>
                <a:lnTo>
                  <a:pt x="33528" y="4121658"/>
                </a:lnTo>
                <a:lnTo>
                  <a:pt x="12954" y="4098036"/>
                </a:lnTo>
                <a:lnTo>
                  <a:pt x="12954" y="4128211"/>
                </a:lnTo>
                <a:lnTo>
                  <a:pt x="133350" y="4104132"/>
                </a:lnTo>
                <a:lnTo>
                  <a:pt x="141732" y="4102608"/>
                </a:lnTo>
                <a:lnTo>
                  <a:pt x="147828" y="4094226"/>
                </a:lnTo>
                <a:close/>
              </a:path>
              <a:path w="4674870" h="4131309">
                <a:moveTo>
                  <a:pt x="46632" y="4089014"/>
                </a:moveTo>
                <a:lnTo>
                  <a:pt x="20574" y="4094226"/>
                </a:lnTo>
                <a:lnTo>
                  <a:pt x="38100" y="4114800"/>
                </a:lnTo>
                <a:lnTo>
                  <a:pt x="46632" y="4089014"/>
                </a:lnTo>
                <a:close/>
              </a:path>
              <a:path w="4674870" h="4131309">
                <a:moveTo>
                  <a:pt x="77488" y="4082843"/>
                </a:moveTo>
                <a:lnTo>
                  <a:pt x="46632" y="4089014"/>
                </a:lnTo>
                <a:lnTo>
                  <a:pt x="38100" y="4114800"/>
                </a:lnTo>
                <a:lnTo>
                  <a:pt x="20574" y="4094226"/>
                </a:lnTo>
                <a:lnTo>
                  <a:pt x="20574" y="4106784"/>
                </a:lnTo>
                <a:lnTo>
                  <a:pt x="33528" y="4121658"/>
                </a:lnTo>
                <a:lnTo>
                  <a:pt x="77488" y="4082843"/>
                </a:lnTo>
                <a:close/>
              </a:path>
              <a:path w="4674870" h="4131309">
                <a:moveTo>
                  <a:pt x="4674870" y="23622"/>
                </a:moveTo>
                <a:lnTo>
                  <a:pt x="4653534" y="0"/>
                </a:lnTo>
                <a:lnTo>
                  <a:pt x="56317" y="4059742"/>
                </a:lnTo>
                <a:lnTo>
                  <a:pt x="46632" y="4089014"/>
                </a:lnTo>
                <a:lnTo>
                  <a:pt x="77488" y="4082843"/>
                </a:lnTo>
                <a:lnTo>
                  <a:pt x="4674870" y="236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Kruskal’s </a:t>
            </a:r>
            <a:r>
              <a:rPr b="1" spc="5" dirty="0">
                <a:latin typeface="Calibri"/>
                <a:cs typeface="Calibri"/>
              </a:rPr>
              <a:t>algorithm </a:t>
            </a:r>
            <a:r>
              <a:rPr spc="5" dirty="0"/>
              <a:t>is </a:t>
            </a:r>
            <a:r>
              <a:rPr spc="10" dirty="0"/>
              <a:t>also a </a:t>
            </a:r>
            <a:r>
              <a:rPr b="1" dirty="0">
                <a:latin typeface="Calibri"/>
                <a:cs typeface="Calibri"/>
              </a:rPr>
              <a:t>greedy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algorithm</a:t>
            </a:r>
          </a:p>
          <a:p>
            <a:pPr marL="12065" marR="437515" indent="-635">
              <a:lnSpc>
                <a:spcPct val="101000"/>
              </a:lnSpc>
              <a:spcBef>
                <a:spcPts val="2475"/>
              </a:spcBef>
            </a:pPr>
            <a:r>
              <a:rPr spc="5" dirty="0"/>
              <a:t>Because </a:t>
            </a:r>
            <a:r>
              <a:rPr b="1" spc="-10" dirty="0">
                <a:latin typeface="Calibri"/>
                <a:cs typeface="Calibri"/>
              </a:rPr>
              <a:t>at </a:t>
            </a:r>
            <a:r>
              <a:rPr b="1" spc="10" dirty="0">
                <a:latin typeface="Calibri"/>
                <a:cs typeface="Calibri"/>
              </a:rPr>
              <a:t>each </a:t>
            </a:r>
            <a:r>
              <a:rPr b="1" spc="-5" dirty="0">
                <a:latin typeface="Calibri"/>
                <a:cs typeface="Calibri"/>
              </a:rPr>
              <a:t>step</a:t>
            </a:r>
            <a:r>
              <a:rPr spc="-5" dirty="0"/>
              <a:t>, </a:t>
            </a:r>
            <a:r>
              <a:rPr spc="5" dirty="0"/>
              <a:t>it </a:t>
            </a:r>
            <a:r>
              <a:rPr spc="-10" dirty="0"/>
              <a:t>always </a:t>
            </a:r>
            <a:r>
              <a:rPr spc="10" dirty="0"/>
              <a:t>try </a:t>
            </a:r>
            <a:r>
              <a:rPr spc="-5" dirty="0"/>
              <a:t>to </a:t>
            </a:r>
            <a:r>
              <a:rPr spc="10" dirty="0"/>
              <a:t>select the </a:t>
            </a:r>
            <a:r>
              <a:rPr dirty="0"/>
              <a:t>next  </a:t>
            </a:r>
            <a:r>
              <a:rPr spc="5" dirty="0"/>
              <a:t>unprocessed edge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0" dirty="0"/>
              <a:t>with </a:t>
            </a:r>
            <a:r>
              <a:rPr b="1" spc="5" dirty="0">
                <a:latin typeface="Calibri"/>
                <a:cs typeface="Calibri"/>
              </a:rPr>
              <a:t>minimal </a:t>
            </a:r>
            <a:r>
              <a:rPr b="1" dirty="0">
                <a:latin typeface="Calibri"/>
                <a:cs typeface="Calibri"/>
              </a:rPr>
              <a:t>weight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spc="5" dirty="0"/>
              <a:t>(greedy!)</a:t>
            </a:r>
          </a:p>
          <a:p>
            <a:pPr marL="12065">
              <a:lnSpc>
                <a:spcPct val="100000"/>
              </a:lnSpc>
              <a:spcBef>
                <a:spcPts val="2520"/>
              </a:spcBef>
            </a:pPr>
            <a:r>
              <a:rPr spc="10" dirty="0"/>
              <a:t>Simple </a:t>
            </a:r>
            <a:r>
              <a:rPr dirty="0"/>
              <a:t>proof </a:t>
            </a:r>
            <a:r>
              <a:rPr spc="10" dirty="0"/>
              <a:t>on how this </a:t>
            </a:r>
            <a:r>
              <a:rPr spc="5" dirty="0"/>
              <a:t>greedy </a:t>
            </a:r>
            <a:r>
              <a:rPr spc="-15" dirty="0"/>
              <a:t>strategy</a:t>
            </a:r>
            <a:r>
              <a:rPr spc="-20" dirty="0"/>
              <a:t> </a:t>
            </a:r>
            <a:r>
              <a:rPr dirty="0"/>
              <a:t>works</a:t>
            </a:r>
          </a:p>
          <a:p>
            <a:pPr marL="389255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5" dirty="0"/>
              <a:t>Let’s </a:t>
            </a:r>
            <a:r>
              <a:rPr sz="2650" spc="-15" dirty="0"/>
              <a:t>define </a:t>
            </a:r>
            <a:r>
              <a:rPr sz="2650" spc="-5" dirty="0"/>
              <a:t>a </a:t>
            </a:r>
            <a:r>
              <a:rPr sz="2650" spc="-10" dirty="0"/>
              <a:t>loop </a:t>
            </a:r>
            <a:r>
              <a:rPr sz="2650" spc="-20" dirty="0"/>
              <a:t>invariant: Every </a:t>
            </a:r>
            <a:r>
              <a:rPr sz="2650" spc="-15" dirty="0"/>
              <a:t>edge </a:t>
            </a:r>
            <a:r>
              <a:rPr sz="2650" b="1" spc="-5" dirty="0">
                <a:latin typeface="Calibri"/>
                <a:cs typeface="Calibri"/>
              </a:rPr>
              <a:t>e </a:t>
            </a:r>
            <a:r>
              <a:rPr sz="2650" spc="-15" dirty="0"/>
              <a:t>that </a:t>
            </a:r>
            <a:r>
              <a:rPr sz="2650" spc="-10" dirty="0"/>
              <a:t>is added </a:t>
            </a:r>
            <a:r>
              <a:rPr sz="2650" spc="-25" dirty="0"/>
              <a:t>into</a:t>
            </a:r>
            <a:r>
              <a:rPr sz="2650" spc="145" dirty="0"/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2600" spc="10" dirty="0"/>
              <a:t>by </a:t>
            </a:r>
            <a:r>
              <a:rPr sz="2600" spc="-15" dirty="0"/>
              <a:t>Kruskal’s </a:t>
            </a:r>
            <a:r>
              <a:rPr sz="2600" spc="10" dirty="0"/>
              <a:t>algorithm is part of the</a:t>
            </a:r>
            <a:r>
              <a:rPr sz="2600" spc="-35" dirty="0"/>
              <a:t> </a:t>
            </a:r>
            <a:r>
              <a:rPr sz="2600" spc="10" dirty="0"/>
              <a:t>MST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577595" y="2770632"/>
            <a:ext cx="263332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630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285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933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45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04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123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09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3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045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41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431" y="1876920"/>
            <a:ext cx="245300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 indent="-142240">
              <a:lnSpc>
                <a:spcPct val="101499"/>
              </a:lnSpc>
            </a:pP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Cannot </a:t>
            </a:r>
            <a:r>
              <a:rPr sz="1950" spc="5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2 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form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cycle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85" y="4638802"/>
            <a:ext cx="621284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dirty="0">
                <a:latin typeface="Calibri"/>
                <a:cs typeface="Calibri"/>
              </a:rPr>
              <a:t>has a special </a:t>
            </a:r>
            <a:r>
              <a:rPr sz="2200" b="1" spc="-10" dirty="0">
                <a:latin typeface="Calibri"/>
                <a:cs typeface="Calibri"/>
              </a:rPr>
              <a:t>cycle </a:t>
            </a:r>
            <a:r>
              <a:rPr sz="2200" b="1" dirty="0">
                <a:latin typeface="Calibri"/>
                <a:cs typeface="Calibri"/>
              </a:rPr>
              <a:t>check </a:t>
            </a:r>
            <a:r>
              <a:rPr sz="2200" spc="-15" dirty="0">
                <a:latin typeface="Calibri"/>
                <a:cs typeface="Calibri"/>
              </a:rPr>
              <a:t>before  </a:t>
            </a:r>
            <a:r>
              <a:rPr sz="2200" dirty="0">
                <a:latin typeface="Calibri"/>
                <a:cs typeface="Calibri"/>
              </a:rPr>
              <a:t>adding an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15" dirty="0">
                <a:latin typeface="Calibri"/>
                <a:cs typeface="Calibri"/>
              </a:rPr>
              <a:t>into 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. </a:t>
            </a:r>
            <a:r>
              <a:rPr sz="2200" spc="-1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never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98" y="5506453"/>
            <a:ext cx="5655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MST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885" y="6147561"/>
            <a:ext cx="601281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selected </a:t>
            </a:r>
            <a:r>
              <a:rPr sz="2200" b="1" spc="-5" dirty="0">
                <a:latin typeface="Calibri"/>
                <a:cs typeface="Calibri"/>
              </a:rPr>
              <a:t>V‐1 </a:t>
            </a:r>
            <a:r>
              <a:rPr sz="2200" spc="-5" dirty="0">
                <a:latin typeface="Calibri"/>
                <a:cs typeface="Calibri"/>
              </a:rPr>
              <a:t>edges 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0" dirty="0">
                <a:latin typeface="Calibri"/>
                <a:cs typeface="Calibri"/>
              </a:rPr>
              <a:t>weighted graph </a:t>
            </a:r>
            <a:r>
              <a:rPr sz="2200" b="1" dirty="0">
                <a:latin typeface="Calibri"/>
                <a:cs typeface="Calibri"/>
              </a:rPr>
              <a:t>G </a:t>
            </a:r>
            <a:r>
              <a:rPr sz="2200" dirty="0">
                <a:latin typeface="Calibri"/>
                <a:cs typeface="Calibri"/>
              </a:rPr>
              <a:t>without </a:t>
            </a:r>
            <a:r>
              <a:rPr sz="2200" spc="-5" dirty="0">
                <a:latin typeface="Calibri"/>
                <a:cs typeface="Calibri"/>
              </a:rPr>
              <a:t>having 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cycle. This implies 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Tree</a:t>
            </a:r>
            <a:r>
              <a:rPr sz="1950" spc="-30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578358" y="2770632"/>
            <a:ext cx="2632987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066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1048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6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211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804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885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855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193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211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54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053" y="1876920"/>
            <a:ext cx="236347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782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3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next </a:t>
            </a:r>
            <a:r>
              <a:rPr sz="1950" spc="5" dirty="0">
                <a:latin typeface="Calibri"/>
                <a:cs typeface="Calibri"/>
              </a:rPr>
              <a:t>smallest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edge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60" y="4634738"/>
            <a:ext cx="6139815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20" dirty="0">
                <a:latin typeface="Calibri"/>
                <a:cs typeface="Calibri"/>
              </a:rPr>
              <a:t>keep </a:t>
            </a:r>
            <a:r>
              <a:rPr sz="2200" dirty="0">
                <a:latin typeface="Calibri"/>
                <a:cs typeface="Calibri"/>
              </a:rPr>
              <a:t>adding the </a:t>
            </a:r>
            <a:r>
              <a:rPr sz="2200" spc="-10" dirty="0">
                <a:latin typeface="Calibri"/>
                <a:cs typeface="Calibri"/>
              </a:rPr>
              <a:t>next </a:t>
            </a:r>
            <a:r>
              <a:rPr sz="2200" spc="-5" dirty="0">
                <a:latin typeface="Calibri"/>
                <a:cs typeface="Calibri"/>
              </a:rPr>
              <a:t>unprocessed 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with min  </a:t>
            </a:r>
            <a:r>
              <a:rPr sz="2200" spc="-10" dirty="0">
                <a:latin typeface="Calibri"/>
                <a:cs typeface="Calibri"/>
              </a:rPr>
              <a:t>cost,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e) ≤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b="1" spc="-20" dirty="0">
                <a:latin typeface="Calibri"/>
                <a:cs typeface="Calibri"/>
              </a:rPr>
              <a:t>any </a:t>
            </a:r>
            <a:r>
              <a:rPr sz="2200" b="1" dirty="0">
                <a:latin typeface="Calibri"/>
                <a:cs typeface="Calibri"/>
              </a:rPr>
              <a:t>other </a:t>
            </a:r>
            <a:r>
              <a:rPr sz="2200" b="1" spc="-5" dirty="0">
                <a:latin typeface="Calibri"/>
                <a:cs typeface="Calibri"/>
              </a:rPr>
              <a:t>unprocessed </a:t>
            </a:r>
            <a:r>
              <a:rPr sz="2200" b="1" spc="-10" dirty="0">
                <a:latin typeface="Calibri"/>
                <a:cs typeface="Calibri"/>
              </a:rPr>
              <a:t>edge  </a:t>
            </a:r>
            <a:r>
              <a:rPr sz="2200" b="1" spc="-5" dirty="0">
                <a:latin typeface="Calibri"/>
                <a:cs typeface="Calibri"/>
              </a:rPr>
              <a:t>that </a:t>
            </a:r>
            <a:r>
              <a:rPr sz="2200" b="1" dirty="0">
                <a:latin typeface="Calibri"/>
                <a:cs typeface="Calibri"/>
              </a:rPr>
              <a:t>does not </a:t>
            </a:r>
            <a:r>
              <a:rPr sz="2200" b="1" spc="-15" dirty="0">
                <a:latin typeface="Calibri"/>
                <a:cs typeface="Calibri"/>
              </a:rPr>
              <a:t>form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cycle)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85" y="5942329"/>
            <a:ext cx="56629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936" y="6583413"/>
            <a:ext cx="6136005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the </a:t>
            </a:r>
            <a:r>
              <a:rPr sz="2200" spc="-5" dirty="0">
                <a:latin typeface="Calibri"/>
                <a:cs typeface="Calibri"/>
              </a:rPr>
              <a:t>Spanning </a:t>
            </a:r>
            <a:r>
              <a:rPr sz="2200" spc="-45" dirty="0">
                <a:latin typeface="Calibri"/>
                <a:cs typeface="Calibri"/>
              </a:rPr>
              <a:t>Tree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15" dirty="0">
                <a:latin typeface="Calibri"/>
                <a:cs typeface="Calibri"/>
              </a:rPr>
              <a:t>have 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b="1" spc="-5" dirty="0">
                <a:latin typeface="Calibri"/>
                <a:cs typeface="Calibri"/>
              </a:rPr>
              <a:t>w(T)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41246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sort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938" y="18412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685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430" y="184124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338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81859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7393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140" y="2511805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are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134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66" y="2511805"/>
            <a:ext cx="103124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pick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966" y="2847073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335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458" y="2847073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1747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0882" y="2511805"/>
            <a:ext cx="220535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1521460" algn="l"/>
              </a:tabLst>
            </a:pPr>
            <a:r>
              <a:rPr sz="2200" spc="-5" dirty="0">
                <a:latin typeface="Courier New"/>
                <a:cs typeface="Courier New"/>
              </a:rPr>
              <a:t>left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O(E)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3296" y="114300"/>
            <a:ext cx="1575435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843" y="31823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3483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4818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3150" y="3182353"/>
            <a:ext cx="33782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 marR="5080" indent="-838200">
              <a:lnSpc>
                <a:spcPct val="100000"/>
              </a:lnSpc>
              <a:tabLst>
                <a:tab pos="1186180" algn="l"/>
              </a:tabLst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form  </a:t>
            </a:r>
            <a:r>
              <a:rPr sz="2200" dirty="0"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0772" y="3517633"/>
            <a:ext cx="22053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8540" algn="l"/>
              </a:tabLst>
            </a:pPr>
            <a:r>
              <a:rPr sz="2200" spc="-5" dirty="0">
                <a:latin typeface="Courier New"/>
                <a:cs typeface="Courier New"/>
              </a:rPr>
              <a:t>the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593" y="3517633"/>
            <a:ext cx="203708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  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566" y="4414773"/>
            <a:ext cx="8409305" cy="25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sort the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spc="5" dirty="0">
                <a:latin typeface="Calibri"/>
                <a:cs typeface="Calibri"/>
              </a:rPr>
              <a:t>EdgeList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dirty="0">
                <a:latin typeface="Calibri"/>
                <a:cs typeface="Calibri"/>
              </a:rPr>
              <a:t>graph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information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Then use </a:t>
            </a:r>
            <a:r>
              <a:rPr sz="2650" spc="-15" dirty="0">
                <a:latin typeface="Calibri"/>
                <a:cs typeface="Calibri"/>
              </a:rPr>
              <a:t>“any” </a:t>
            </a:r>
            <a:r>
              <a:rPr sz="2650" spc="-10" dirty="0">
                <a:latin typeface="Calibri"/>
                <a:cs typeface="Calibri"/>
              </a:rPr>
              <a:t>sorting algorithm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seen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before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test </a:t>
            </a:r>
            <a:r>
              <a:rPr sz="3050" spc="-15" dirty="0">
                <a:latin typeface="Calibri"/>
                <a:cs typeface="Calibri"/>
              </a:rPr>
              <a:t>for</a:t>
            </a:r>
            <a:r>
              <a:rPr sz="3050" spc="1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cycles: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use </a:t>
            </a:r>
            <a:r>
              <a:rPr sz="2650" b="1" spc="-10" dirty="0">
                <a:latin typeface="Calibri"/>
                <a:cs typeface="Calibri"/>
              </a:rPr>
              <a:t>Union‐Find </a:t>
            </a:r>
            <a:r>
              <a:rPr sz="2650" b="1" spc="-15" dirty="0">
                <a:latin typeface="Calibri"/>
                <a:cs typeface="Calibri"/>
              </a:rPr>
              <a:t>Disjoint</a:t>
            </a:r>
            <a:r>
              <a:rPr sz="2650" b="1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Sets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08380">
              <a:lnSpc>
                <a:spcPct val="100000"/>
              </a:lnSpc>
            </a:pPr>
            <a:r>
              <a:rPr spc="-10" dirty="0"/>
              <a:t>Sorting </a:t>
            </a:r>
            <a:r>
              <a:rPr spc="-30" dirty="0"/>
              <a:t>Edges </a:t>
            </a:r>
            <a:r>
              <a:rPr spc="-10" dirty="0"/>
              <a:t>in </a:t>
            </a:r>
            <a:r>
              <a:rPr spc="-35" dirty="0"/>
              <a:t>Edge</a:t>
            </a:r>
            <a:r>
              <a:rPr spc="4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2612"/>
            <a:ext cx="8442960" cy="1942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2600" spc="15" dirty="0">
                <a:latin typeface="Calibri"/>
                <a:cs typeface="Calibri"/>
              </a:rPr>
              <a:t>Adjacency </a:t>
            </a:r>
            <a:r>
              <a:rPr sz="2600" spc="5" dirty="0">
                <a:latin typeface="Calibri"/>
                <a:cs typeface="Calibri"/>
              </a:rPr>
              <a:t>Matrix/List that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0" dirty="0">
                <a:latin typeface="Calibri"/>
                <a:cs typeface="Calibri"/>
              </a:rPr>
              <a:t>learned </a:t>
            </a:r>
            <a:r>
              <a:rPr sz="2600" spc="5" dirty="0">
                <a:latin typeface="Calibri"/>
                <a:cs typeface="Calibri"/>
              </a:rPr>
              <a:t>previously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i="1" spc="10" dirty="0">
                <a:latin typeface="Calibri"/>
                <a:cs typeface="Calibri"/>
              </a:rPr>
              <a:t>not  </a:t>
            </a:r>
            <a:r>
              <a:rPr sz="2600" i="1" spc="5" dirty="0">
                <a:latin typeface="Calibri"/>
                <a:cs typeface="Calibri"/>
              </a:rPr>
              <a:t>suitable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10" dirty="0">
                <a:latin typeface="Calibri"/>
                <a:cs typeface="Calibri"/>
              </a:rPr>
              <a:t>edge‐sorting </a:t>
            </a:r>
            <a:r>
              <a:rPr sz="2600" spc="5" dirty="0">
                <a:latin typeface="Calibri"/>
                <a:cs typeface="Calibri"/>
              </a:rPr>
              <a:t>task!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</a:t>
            </a:r>
            <a:r>
              <a:rPr sz="2600" b="1" spc="5" dirty="0">
                <a:latin typeface="Calibri"/>
                <a:cs typeface="Calibri"/>
              </a:rPr>
              <a:t>EdgeList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i="1" spc="15" dirty="0">
                <a:latin typeface="Calibri"/>
                <a:cs typeface="Calibri"/>
              </a:rPr>
              <a:t>one </a:t>
            </a:r>
            <a:r>
              <a:rPr sz="2600" b="1" i="1" spc="10" dirty="0">
                <a:latin typeface="Calibri"/>
                <a:cs typeface="Calibri"/>
              </a:rPr>
              <a:t>liner </a:t>
            </a:r>
            <a:r>
              <a:rPr sz="2600" b="1" spc="-5" dirty="0">
                <a:latin typeface="Calibri"/>
                <a:cs typeface="Calibri"/>
              </a:rPr>
              <a:t>Java </a:t>
            </a:r>
            <a:r>
              <a:rPr sz="2600" b="1" spc="10" dirty="0">
                <a:latin typeface="Calibri"/>
                <a:cs typeface="Calibri"/>
              </a:rPr>
              <a:t>Collections.sort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:O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35" dirty="0">
                <a:latin typeface="Calibri"/>
                <a:cs typeface="Calibri"/>
              </a:rPr>
              <a:t>Yeah,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don’t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merge/quick </a:t>
            </a:r>
            <a:r>
              <a:rPr sz="2200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CS1020…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0609" y="3931158"/>
            <a:ext cx="263370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0705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0080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06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4226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6817" y="4034535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3897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0870" y="539295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2207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4226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9368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795132" y="4019422"/>
          <a:ext cx="1979675" cy="342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sort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475" y="1850390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597" y="1850390"/>
            <a:ext cx="20910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by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increasing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575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weight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158" y="1850390"/>
            <a:ext cx="20904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 log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74252"/>
            <a:ext cx="10807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9300" algn="l"/>
              </a:tabLst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1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Courier New"/>
                <a:cs typeface="Courier New"/>
              </a:rPr>
              <a:t>{}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615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there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8631" y="2487421"/>
            <a:ext cx="24085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are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0131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92" y="2487421"/>
            <a:ext cx="97980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5" dirty="0">
                <a:latin typeface="Courier New"/>
                <a:cs typeface="Courier New"/>
              </a:rPr>
              <a:t>while</a:t>
            </a:r>
            <a:endParaRPr sz="205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45"/>
              </a:spcBef>
            </a:pPr>
            <a:r>
              <a:rPr sz="2050" spc="15" dirty="0">
                <a:latin typeface="Courier New"/>
                <a:cs typeface="Courier New"/>
              </a:rPr>
              <a:t>pick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4430" y="2805925"/>
            <a:ext cx="22498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an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435" y="2805925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1769" y="2805925"/>
            <a:ext cx="9785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3147" y="2481485"/>
            <a:ext cx="1932939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</a:pPr>
            <a:r>
              <a:rPr sz="2050" spc="15" dirty="0">
                <a:latin typeface="Courier New"/>
                <a:cs typeface="Courier New"/>
              </a:rPr>
              <a:t>left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O(E) 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9751" y="2805925"/>
            <a:ext cx="193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cost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326" y="3129788"/>
            <a:ext cx="14579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20" dirty="0">
                <a:latin typeface="Courier New"/>
                <a:cs typeface="Courier New"/>
              </a:rPr>
              <a:t>if</a:t>
            </a:r>
            <a:r>
              <a:rPr sz="2050" b="1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adding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5487" y="3129788"/>
            <a:ext cx="12985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form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5979" y="3129788"/>
            <a:ext cx="11391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6678" y="3129788"/>
            <a:ext cx="146685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050" spc="20" dirty="0">
                <a:solidFill>
                  <a:srgbClr val="00B050"/>
                </a:solidFill>
                <a:latin typeface="Symbol"/>
                <a:cs typeface="Symbol"/>
              </a:rPr>
              <a:t>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(V)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0261" y="114300"/>
            <a:ext cx="1498600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) =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7086" y="3442957"/>
            <a:ext cx="82041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add</a:t>
            </a:r>
            <a:r>
              <a:rPr sz="2050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553" y="344295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to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9115" y="3129788"/>
            <a:ext cx="177418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 to 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endParaRPr sz="2050">
              <a:latin typeface="Courier New"/>
              <a:cs typeface="Courier New"/>
            </a:endParaRPr>
          </a:p>
          <a:p>
            <a:pPr marL="805815">
              <a:lnSpc>
                <a:spcPct val="100000"/>
              </a:lnSpc>
              <a:spcBef>
                <a:spcPts val="5"/>
              </a:spcBef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7541" y="344295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498" y="3761460"/>
            <a:ext cx="8856980" cy="19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 is an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MST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the edges, 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1000"/>
              </a:lnSpc>
              <a:spcBef>
                <a:spcPts val="45"/>
              </a:spcBef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test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5" dirty="0">
                <a:latin typeface="Calibri"/>
                <a:cs typeface="Calibri"/>
              </a:rPr>
              <a:t>cycles,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Symbol"/>
                <a:cs typeface="Symbol"/>
              </a:rPr>
              <a:t></a:t>
            </a:r>
            <a:r>
              <a:rPr sz="2600" b="1" spc="15" dirty="0">
                <a:latin typeface="Calibri"/>
                <a:cs typeface="Calibri"/>
              </a:rPr>
              <a:t>(V)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20" dirty="0">
                <a:latin typeface="Calibri"/>
                <a:cs typeface="Calibri"/>
              </a:rPr>
              <a:t>– </a:t>
            </a:r>
            <a:r>
              <a:rPr sz="2600" spc="15" dirty="0">
                <a:latin typeface="Calibri"/>
                <a:cs typeface="Calibri"/>
              </a:rPr>
              <a:t>small, assume </a:t>
            </a:r>
            <a:r>
              <a:rPr sz="2600" dirty="0">
                <a:latin typeface="Calibri"/>
                <a:cs typeface="Calibri"/>
              </a:rPr>
              <a:t>constant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1</a:t>
            </a:r>
            <a:r>
              <a:rPr sz="2600" spc="15" dirty="0">
                <a:latin typeface="Calibri"/>
                <a:cs typeface="Calibri"/>
              </a:rPr>
              <a:t>)  In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overall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37659" y="5977509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7303" y="596950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4850" y="5977509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9089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1566" y="5755640"/>
            <a:ext cx="67995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b="1" dirty="0">
                <a:latin typeface="Symbol"/>
                <a:cs typeface="Symbol"/>
              </a:rPr>
              <a:t></a:t>
            </a:r>
            <a:r>
              <a:rPr sz="2200" b="1" dirty="0">
                <a:latin typeface="Calibri"/>
                <a:cs typeface="Calibri"/>
              </a:rPr>
              <a:t>(V)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// E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log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dominates!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8763" y="6121400"/>
            <a:ext cx="657288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 log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1566" y="6701535"/>
            <a:ext cx="590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Let’s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quick look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KruskalDemo.java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pc="-5" dirty="0"/>
              <a:t>If </a:t>
            </a:r>
            <a:r>
              <a:rPr spc="-15" dirty="0"/>
              <a:t>given </a:t>
            </a:r>
            <a:r>
              <a:rPr spc="-5" dirty="0"/>
              <a:t>an </a:t>
            </a:r>
            <a:r>
              <a:rPr spc="-20" dirty="0"/>
              <a:t>MST problem, </a:t>
            </a:r>
            <a:r>
              <a:rPr spc="-5" dirty="0"/>
              <a:t>I</a:t>
            </a:r>
            <a:r>
              <a:rPr spc="40" dirty="0"/>
              <a:t> </a:t>
            </a:r>
            <a:r>
              <a:rPr spc="-5" dirty="0"/>
              <a:t>will…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650486" y="418338"/>
                </a:moveTo>
                <a:lnTo>
                  <a:pt x="4232148" y="0"/>
                </a:lnTo>
                <a:lnTo>
                  <a:pt x="418338" y="0"/>
                </a:lnTo>
                <a:lnTo>
                  <a:pt x="0" y="418338"/>
                </a:lnTo>
                <a:lnTo>
                  <a:pt x="4650486" y="41833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232148" y="0"/>
                </a:moveTo>
                <a:lnTo>
                  <a:pt x="4650486" y="418338"/>
                </a:lnTo>
                <a:lnTo>
                  <a:pt x="0" y="418338"/>
                </a:lnTo>
                <a:lnTo>
                  <a:pt x="418338" y="0"/>
                </a:lnTo>
                <a:lnTo>
                  <a:pt x="42321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6490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3911" y="2516885"/>
            <a:ext cx="31750" cy="4316095"/>
          </a:xfrm>
          <a:custGeom>
            <a:avLst/>
            <a:gdLst/>
            <a:ahLst/>
            <a:cxnLst/>
            <a:rect l="l" t="t" r="r" b="b"/>
            <a:pathLst>
              <a:path w="31750" h="4316095">
                <a:moveTo>
                  <a:pt x="31242" y="4306062"/>
                </a:moveTo>
                <a:lnTo>
                  <a:pt x="31242" y="10667"/>
                </a:lnTo>
                <a:lnTo>
                  <a:pt x="0" y="0"/>
                </a:lnTo>
                <a:lnTo>
                  <a:pt x="0" y="4315968"/>
                </a:lnTo>
                <a:lnTo>
                  <a:pt x="31242" y="4306062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2670" y="2506979"/>
            <a:ext cx="31750" cy="4337050"/>
          </a:xfrm>
          <a:custGeom>
            <a:avLst/>
            <a:gdLst/>
            <a:ahLst/>
            <a:cxnLst/>
            <a:rect l="l" t="t" r="r" b="b"/>
            <a:pathLst>
              <a:path w="31750" h="4337050">
                <a:moveTo>
                  <a:pt x="31242" y="4325874"/>
                </a:moveTo>
                <a:lnTo>
                  <a:pt x="31242" y="9906"/>
                </a:lnTo>
                <a:lnTo>
                  <a:pt x="0" y="0"/>
                </a:lnTo>
                <a:lnTo>
                  <a:pt x="0" y="4336542"/>
                </a:lnTo>
                <a:lnTo>
                  <a:pt x="31242" y="4325874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8755" y="2496311"/>
            <a:ext cx="32384" cy="4358005"/>
          </a:xfrm>
          <a:custGeom>
            <a:avLst/>
            <a:gdLst/>
            <a:ahLst/>
            <a:cxnLst/>
            <a:rect l="l" t="t" r="r" b="b"/>
            <a:pathLst>
              <a:path w="32385" h="4358005">
                <a:moveTo>
                  <a:pt x="32004" y="4347210"/>
                </a:moveTo>
                <a:lnTo>
                  <a:pt x="32004" y="10668"/>
                </a:lnTo>
                <a:lnTo>
                  <a:pt x="0" y="0"/>
                </a:lnTo>
                <a:lnTo>
                  <a:pt x="0" y="4357878"/>
                </a:lnTo>
                <a:lnTo>
                  <a:pt x="32004" y="4347210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0541" y="2496311"/>
            <a:ext cx="31750" cy="4358005"/>
          </a:xfrm>
          <a:custGeom>
            <a:avLst/>
            <a:gdLst/>
            <a:ahLst/>
            <a:cxnLst/>
            <a:rect l="l" t="t" r="r" b="b"/>
            <a:pathLst>
              <a:path w="31750" h="4358005">
                <a:moveTo>
                  <a:pt x="31242" y="4357878"/>
                </a:moveTo>
                <a:lnTo>
                  <a:pt x="31242" y="0"/>
                </a:lnTo>
                <a:lnTo>
                  <a:pt x="0" y="10667"/>
                </a:lnTo>
                <a:lnTo>
                  <a:pt x="0" y="4347210"/>
                </a:lnTo>
                <a:lnTo>
                  <a:pt x="31242" y="4357878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296" y="2506979"/>
            <a:ext cx="32384" cy="4337050"/>
          </a:xfrm>
          <a:custGeom>
            <a:avLst/>
            <a:gdLst/>
            <a:ahLst/>
            <a:cxnLst/>
            <a:rect l="l" t="t" r="r" b="b"/>
            <a:pathLst>
              <a:path w="32385" h="4337050">
                <a:moveTo>
                  <a:pt x="32004" y="4336542"/>
                </a:moveTo>
                <a:lnTo>
                  <a:pt x="32004" y="0"/>
                </a:lnTo>
                <a:lnTo>
                  <a:pt x="0" y="9905"/>
                </a:lnTo>
                <a:lnTo>
                  <a:pt x="0" y="4325874"/>
                </a:lnTo>
                <a:lnTo>
                  <a:pt x="32004" y="4336542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144" y="6749795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0"/>
                </a:moveTo>
                <a:lnTo>
                  <a:pt x="565403" y="20574"/>
                </a:lnTo>
                <a:lnTo>
                  <a:pt x="555497" y="31242"/>
                </a:lnTo>
                <a:lnTo>
                  <a:pt x="544829" y="41148"/>
                </a:lnTo>
                <a:lnTo>
                  <a:pt x="534161" y="51816"/>
                </a:lnTo>
                <a:lnTo>
                  <a:pt x="513587" y="62484"/>
                </a:lnTo>
                <a:lnTo>
                  <a:pt x="482345" y="73152"/>
                </a:lnTo>
                <a:lnTo>
                  <a:pt x="461009" y="73152"/>
                </a:lnTo>
                <a:lnTo>
                  <a:pt x="429767" y="83058"/>
                </a:lnTo>
                <a:lnTo>
                  <a:pt x="398525" y="93726"/>
                </a:lnTo>
                <a:lnTo>
                  <a:pt x="356615" y="93726"/>
                </a:lnTo>
                <a:lnTo>
                  <a:pt x="324611" y="104394"/>
                </a:lnTo>
                <a:lnTo>
                  <a:pt x="167639" y="104394"/>
                </a:lnTo>
                <a:lnTo>
                  <a:pt x="136397" y="93726"/>
                </a:lnTo>
                <a:lnTo>
                  <a:pt x="105155" y="93726"/>
                </a:lnTo>
                <a:lnTo>
                  <a:pt x="73151" y="83058"/>
                </a:lnTo>
                <a:lnTo>
                  <a:pt x="52577" y="83058"/>
                </a:lnTo>
                <a:lnTo>
                  <a:pt x="31241" y="73152"/>
                </a:lnTo>
                <a:lnTo>
                  <a:pt x="21335" y="62484"/>
                </a:lnTo>
                <a:lnTo>
                  <a:pt x="10667" y="51816"/>
                </a:lnTo>
                <a:lnTo>
                  <a:pt x="0" y="51816"/>
                </a:lnTo>
                <a:lnTo>
                  <a:pt x="0" y="41148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2496311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104393"/>
                </a:moveTo>
                <a:lnTo>
                  <a:pt x="565403" y="83819"/>
                </a:lnTo>
                <a:lnTo>
                  <a:pt x="555497" y="73151"/>
                </a:lnTo>
                <a:lnTo>
                  <a:pt x="544829" y="62483"/>
                </a:lnTo>
                <a:lnTo>
                  <a:pt x="534161" y="52577"/>
                </a:lnTo>
                <a:lnTo>
                  <a:pt x="513587" y="41909"/>
                </a:lnTo>
                <a:lnTo>
                  <a:pt x="482345" y="31241"/>
                </a:lnTo>
                <a:lnTo>
                  <a:pt x="461009" y="31241"/>
                </a:lnTo>
                <a:lnTo>
                  <a:pt x="429767" y="20573"/>
                </a:lnTo>
                <a:lnTo>
                  <a:pt x="398525" y="10667"/>
                </a:lnTo>
                <a:lnTo>
                  <a:pt x="356615" y="10667"/>
                </a:lnTo>
                <a:lnTo>
                  <a:pt x="324611" y="0"/>
                </a:lnTo>
                <a:lnTo>
                  <a:pt x="167639" y="0"/>
                </a:lnTo>
                <a:lnTo>
                  <a:pt x="136397" y="10667"/>
                </a:lnTo>
                <a:lnTo>
                  <a:pt x="105155" y="10667"/>
                </a:lnTo>
                <a:lnTo>
                  <a:pt x="73151" y="20573"/>
                </a:lnTo>
                <a:lnTo>
                  <a:pt x="52577" y="20573"/>
                </a:lnTo>
                <a:lnTo>
                  <a:pt x="31241" y="31241"/>
                </a:lnTo>
                <a:lnTo>
                  <a:pt x="21335" y="41909"/>
                </a:lnTo>
                <a:lnTo>
                  <a:pt x="10667" y="52577"/>
                </a:lnTo>
                <a:lnTo>
                  <a:pt x="0" y="52577"/>
                </a:lnTo>
                <a:lnTo>
                  <a:pt x="0" y="6248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5607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3697" y="2506979"/>
            <a:ext cx="41910" cy="4337050"/>
          </a:xfrm>
          <a:custGeom>
            <a:avLst/>
            <a:gdLst/>
            <a:ahLst/>
            <a:cxnLst/>
            <a:rect l="l" t="t" r="r" b="b"/>
            <a:pathLst>
              <a:path w="41909" h="4337050">
                <a:moveTo>
                  <a:pt x="41910" y="4315968"/>
                </a:moveTo>
                <a:lnTo>
                  <a:pt x="41910" y="20573"/>
                </a:lnTo>
                <a:lnTo>
                  <a:pt x="0" y="0"/>
                </a:lnTo>
                <a:lnTo>
                  <a:pt x="0" y="4336542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0452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0328" y="2496311"/>
            <a:ext cx="73660" cy="4358005"/>
          </a:xfrm>
          <a:custGeom>
            <a:avLst/>
            <a:gdLst/>
            <a:ahLst/>
            <a:cxnLst/>
            <a:rect l="l" t="t" r="r" b="b"/>
            <a:pathLst>
              <a:path w="73659" h="4358005">
                <a:moveTo>
                  <a:pt x="73151" y="4357878"/>
                </a:moveTo>
                <a:lnTo>
                  <a:pt x="73151" y="0"/>
                </a:lnTo>
                <a:lnTo>
                  <a:pt x="0" y="10667"/>
                </a:lnTo>
                <a:lnTo>
                  <a:pt x="0" y="4347210"/>
                </a:lnTo>
                <a:lnTo>
                  <a:pt x="73151" y="4357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081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5266" y="2516885"/>
            <a:ext cx="52069" cy="4316095"/>
          </a:xfrm>
          <a:custGeom>
            <a:avLst/>
            <a:gdLst/>
            <a:ahLst/>
            <a:cxnLst/>
            <a:rect l="l" t="t" r="r" b="b"/>
            <a:pathLst>
              <a:path w="52070" h="4316095">
                <a:moveTo>
                  <a:pt x="51816" y="4315968"/>
                </a:moveTo>
                <a:lnTo>
                  <a:pt x="51816" y="0"/>
                </a:lnTo>
                <a:lnTo>
                  <a:pt x="0" y="21335"/>
                </a:lnTo>
                <a:lnTo>
                  <a:pt x="0" y="4295394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3356" y="2538222"/>
            <a:ext cx="41910" cy="4274185"/>
          </a:xfrm>
          <a:custGeom>
            <a:avLst/>
            <a:gdLst/>
            <a:ahLst/>
            <a:cxnLst/>
            <a:rect l="l" t="t" r="r" b="b"/>
            <a:pathLst>
              <a:path w="41909" h="4274184">
                <a:moveTo>
                  <a:pt x="41910" y="4274058"/>
                </a:moveTo>
                <a:lnTo>
                  <a:pt x="41910" y="0"/>
                </a:lnTo>
                <a:lnTo>
                  <a:pt x="0" y="20574"/>
                </a:lnTo>
                <a:lnTo>
                  <a:pt x="0" y="4252722"/>
                </a:lnTo>
                <a:lnTo>
                  <a:pt x="41910" y="4274058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1352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4" h="4232275">
                <a:moveTo>
                  <a:pt x="32003" y="4232148"/>
                </a:moveTo>
                <a:lnTo>
                  <a:pt x="32003" y="0"/>
                </a:lnTo>
                <a:lnTo>
                  <a:pt x="0" y="21336"/>
                </a:lnTo>
                <a:lnTo>
                  <a:pt x="0" y="4211574"/>
                </a:lnTo>
                <a:lnTo>
                  <a:pt x="32003" y="423214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352" y="6749795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41148"/>
                </a:moveTo>
                <a:lnTo>
                  <a:pt x="555498" y="62484"/>
                </a:lnTo>
                <a:lnTo>
                  <a:pt x="524256" y="73152"/>
                </a:lnTo>
                <a:lnTo>
                  <a:pt x="482346" y="93726"/>
                </a:lnTo>
                <a:lnTo>
                  <a:pt x="419100" y="104394"/>
                </a:lnTo>
                <a:lnTo>
                  <a:pt x="262128" y="104394"/>
                </a:lnTo>
                <a:lnTo>
                  <a:pt x="188976" y="93726"/>
                </a:lnTo>
                <a:lnTo>
                  <a:pt x="125730" y="83058"/>
                </a:lnTo>
                <a:lnTo>
                  <a:pt x="73914" y="62484"/>
                </a:lnTo>
                <a:lnTo>
                  <a:pt x="32004" y="41148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352" y="2496311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62484"/>
                </a:moveTo>
                <a:lnTo>
                  <a:pt x="555498" y="41910"/>
                </a:lnTo>
                <a:lnTo>
                  <a:pt x="524256" y="31242"/>
                </a:lnTo>
                <a:lnTo>
                  <a:pt x="482346" y="10668"/>
                </a:lnTo>
                <a:lnTo>
                  <a:pt x="419100" y="0"/>
                </a:lnTo>
                <a:lnTo>
                  <a:pt x="262128" y="0"/>
                </a:lnTo>
                <a:lnTo>
                  <a:pt x="188976" y="10668"/>
                </a:lnTo>
                <a:lnTo>
                  <a:pt x="125730" y="20574"/>
                </a:lnTo>
                <a:lnTo>
                  <a:pt x="73914" y="41910"/>
                </a:lnTo>
                <a:lnTo>
                  <a:pt x="32004" y="62484"/>
                </a:lnTo>
                <a:lnTo>
                  <a:pt x="0" y="83820"/>
                </a:lnTo>
                <a:lnTo>
                  <a:pt x="0" y="10439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0" y="2527554"/>
            <a:ext cx="41910" cy="4295775"/>
          </a:xfrm>
          <a:custGeom>
            <a:avLst/>
            <a:gdLst/>
            <a:ahLst/>
            <a:cxnLst/>
            <a:rect l="l" t="t" r="r" b="b"/>
            <a:pathLst>
              <a:path w="41909" h="4295775">
                <a:moveTo>
                  <a:pt x="41910" y="4284726"/>
                </a:moveTo>
                <a:lnTo>
                  <a:pt x="41910" y="10667"/>
                </a:lnTo>
                <a:lnTo>
                  <a:pt x="0" y="0"/>
                </a:lnTo>
                <a:lnTo>
                  <a:pt x="0" y="4295394"/>
                </a:lnTo>
                <a:lnTo>
                  <a:pt x="41910" y="428472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8183" y="2506979"/>
            <a:ext cx="52069" cy="4337050"/>
          </a:xfrm>
          <a:custGeom>
            <a:avLst/>
            <a:gdLst/>
            <a:ahLst/>
            <a:cxnLst/>
            <a:rect l="l" t="t" r="r" b="b"/>
            <a:pathLst>
              <a:path w="52070" h="4337050">
                <a:moveTo>
                  <a:pt x="51816" y="4315968"/>
                </a:moveTo>
                <a:lnTo>
                  <a:pt x="51816" y="20573"/>
                </a:lnTo>
                <a:lnTo>
                  <a:pt x="0" y="0"/>
                </a:lnTo>
                <a:lnTo>
                  <a:pt x="0" y="4336542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938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4814" y="2496311"/>
            <a:ext cx="62865" cy="4358005"/>
          </a:xfrm>
          <a:custGeom>
            <a:avLst/>
            <a:gdLst/>
            <a:ahLst/>
            <a:cxnLst/>
            <a:rect l="l" t="t" r="r" b="b"/>
            <a:pathLst>
              <a:path w="62865" h="4358005">
                <a:moveTo>
                  <a:pt x="62484" y="4357878"/>
                </a:moveTo>
                <a:lnTo>
                  <a:pt x="62484" y="0"/>
                </a:lnTo>
                <a:lnTo>
                  <a:pt x="0" y="10667"/>
                </a:lnTo>
                <a:lnTo>
                  <a:pt x="0" y="4347210"/>
                </a:lnTo>
                <a:lnTo>
                  <a:pt x="62484" y="43578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1568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9657" y="2516885"/>
            <a:ext cx="41910" cy="4316095"/>
          </a:xfrm>
          <a:custGeom>
            <a:avLst/>
            <a:gdLst/>
            <a:ahLst/>
            <a:cxnLst/>
            <a:rect l="l" t="t" r="r" b="b"/>
            <a:pathLst>
              <a:path w="41909" h="4316095">
                <a:moveTo>
                  <a:pt x="41910" y="4315968"/>
                </a:moveTo>
                <a:lnTo>
                  <a:pt x="41910" y="0"/>
                </a:lnTo>
                <a:lnTo>
                  <a:pt x="0" y="21335"/>
                </a:lnTo>
                <a:lnTo>
                  <a:pt x="0" y="4295394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8416" y="2538222"/>
            <a:ext cx="31750" cy="4274185"/>
          </a:xfrm>
          <a:custGeom>
            <a:avLst/>
            <a:gdLst/>
            <a:ahLst/>
            <a:cxnLst/>
            <a:rect l="l" t="t" r="r" b="b"/>
            <a:pathLst>
              <a:path w="31750" h="4274184">
                <a:moveTo>
                  <a:pt x="31242" y="4274058"/>
                </a:moveTo>
                <a:lnTo>
                  <a:pt x="31242" y="0"/>
                </a:lnTo>
                <a:lnTo>
                  <a:pt x="0" y="20574"/>
                </a:lnTo>
                <a:lnTo>
                  <a:pt x="0" y="4252722"/>
                </a:lnTo>
                <a:lnTo>
                  <a:pt x="31242" y="4274058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747" y="6770369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20">
                <a:moveTo>
                  <a:pt x="566166" y="0"/>
                </a:moveTo>
                <a:lnTo>
                  <a:pt x="555498" y="20574"/>
                </a:lnTo>
                <a:lnTo>
                  <a:pt x="534162" y="41910"/>
                </a:lnTo>
                <a:lnTo>
                  <a:pt x="492252" y="52577"/>
                </a:lnTo>
                <a:lnTo>
                  <a:pt x="440436" y="73152"/>
                </a:lnTo>
                <a:lnTo>
                  <a:pt x="377190" y="83820"/>
                </a:lnTo>
                <a:lnTo>
                  <a:pt x="209550" y="83820"/>
                </a:lnTo>
                <a:lnTo>
                  <a:pt x="147066" y="73152"/>
                </a:lnTo>
                <a:lnTo>
                  <a:pt x="83820" y="62484"/>
                </a:lnTo>
                <a:lnTo>
                  <a:pt x="41910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7747" y="2496311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19">
                <a:moveTo>
                  <a:pt x="566166" y="83820"/>
                </a:moveTo>
                <a:lnTo>
                  <a:pt x="555498" y="62484"/>
                </a:lnTo>
                <a:lnTo>
                  <a:pt x="534162" y="41910"/>
                </a:lnTo>
                <a:lnTo>
                  <a:pt x="492252" y="31242"/>
                </a:lnTo>
                <a:lnTo>
                  <a:pt x="440436" y="10668"/>
                </a:lnTo>
                <a:lnTo>
                  <a:pt x="377190" y="0"/>
                </a:lnTo>
                <a:lnTo>
                  <a:pt x="209550" y="0"/>
                </a:lnTo>
                <a:lnTo>
                  <a:pt x="147066" y="10668"/>
                </a:lnTo>
                <a:lnTo>
                  <a:pt x="83820" y="20574"/>
                </a:lnTo>
                <a:lnTo>
                  <a:pt x="41910" y="41910"/>
                </a:lnTo>
                <a:lnTo>
                  <a:pt x="10668" y="62484"/>
                </a:lnTo>
                <a:lnTo>
                  <a:pt x="0" y="8382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R="196850" algn="ctr">
              <a:lnSpc>
                <a:spcPct val="100000"/>
              </a:lnSpc>
              <a:spcBef>
                <a:spcPts val="1325"/>
              </a:spcBef>
              <a:tabLst>
                <a:tab pos="1392555" algn="l"/>
                <a:tab pos="2786380" algn="l"/>
              </a:tabLst>
            </a:pPr>
            <a:r>
              <a:rPr sz="2600" b="1" spc="20" dirty="0">
                <a:latin typeface="Calibri"/>
                <a:cs typeface="Calibri"/>
              </a:rPr>
              <a:t>7	7	7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tabLst>
                <a:tab pos="1550035" algn="l"/>
                <a:tab pos="3101340" algn="l"/>
              </a:tabLst>
            </a:pPr>
            <a:r>
              <a:rPr sz="1300" b="1" spc="10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1895449"/>
            <a:ext cx="3982720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0600"/>
              </a:lnSpc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9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Kruskal’s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marR="461645" indent="-565785">
              <a:lnSpc>
                <a:spcPct val="100600"/>
              </a:lnSpc>
              <a:spcBef>
                <a:spcPts val="845"/>
              </a:spcBef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Prim’s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No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preference…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50714" y="1919477"/>
            <a:ext cx="5107940" cy="5739130"/>
          </a:xfrm>
          <a:custGeom>
            <a:avLst/>
            <a:gdLst/>
            <a:ahLst/>
            <a:cxnLst/>
            <a:rect l="l" t="t" r="r" b="b"/>
            <a:pathLst>
              <a:path w="5107940" h="573913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96672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8419">
              <a:lnSpc>
                <a:spcPct val="168700"/>
              </a:lnSpc>
            </a:pPr>
            <a:r>
              <a:rPr dirty="0"/>
              <a:t>Re</a:t>
            </a:r>
            <a:r>
              <a:rPr dirty="0">
                <a:latin typeface="Calibri"/>
                <a:cs typeface="Calibri"/>
              </a:rPr>
              <a:t>‐</a:t>
            </a:r>
            <a:r>
              <a:rPr dirty="0"/>
              <a:t>introducing </a:t>
            </a:r>
            <a:r>
              <a:rPr spc="10" dirty="0"/>
              <a:t>the MST </a:t>
            </a:r>
            <a:r>
              <a:rPr spc="5" dirty="0"/>
              <a:t>problem </a:t>
            </a:r>
            <a:r>
              <a:rPr spc="-5" dirty="0"/>
              <a:t>(covered </a:t>
            </a:r>
            <a:r>
              <a:rPr spc="10" dirty="0"/>
              <a:t>in CS1231)  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0" dirty="0"/>
              <a:t>Prim’s</a:t>
            </a:r>
            <a:r>
              <a:rPr spc="35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spc="15" dirty="0"/>
              <a:t>PriorityQueue</a:t>
            </a:r>
            <a:r>
              <a:rPr sz="2600" spc="-35" dirty="0"/>
              <a:t> </a:t>
            </a:r>
            <a:r>
              <a:rPr sz="2600" spc="10" dirty="0"/>
              <a:t>ADT</a:t>
            </a:r>
            <a:endParaRPr sz="2600"/>
          </a:p>
          <a:p>
            <a:pPr marL="1206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5" dirty="0"/>
              <a:t>Kruskal’s</a:t>
            </a:r>
            <a:r>
              <a:rPr spc="70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dirty="0"/>
              <a:t>EdgeList </a:t>
            </a:r>
            <a:r>
              <a:rPr sz="2600" spc="20" dirty="0"/>
              <a:t>and </a:t>
            </a:r>
            <a:r>
              <a:rPr sz="2600" spc="15" dirty="0"/>
              <a:t>showing </a:t>
            </a:r>
            <a:r>
              <a:rPr sz="2600" spc="10" dirty="0"/>
              <a:t>technique </a:t>
            </a:r>
            <a:r>
              <a:rPr sz="2600" dirty="0"/>
              <a:t>to </a:t>
            </a:r>
            <a:r>
              <a:rPr sz="2600" spc="10" dirty="0"/>
              <a:t>sort</a:t>
            </a:r>
            <a:r>
              <a:rPr sz="2600" spc="-65" dirty="0"/>
              <a:t> </a:t>
            </a:r>
            <a:r>
              <a:rPr sz="2600" spc="10" dirty="0"/>
              <a:t>edges</a:t>
            </a:r>
            <a:endParaRPr sz="2600"/>
          </a:p>
          <a:p>
            <a:pPr marL="389255" indent="-37719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390525" algn="l"/>
              </a:tabLst>
            </a:pPr>
            <a:r>
              <a:rPr sz="2650" spc="-15" dirty="0"/>
              <a:t>Revisiting </a:t>
            </a:r>
            <a:r>
              <a:rPr sz="2650" spc="-10" dirty="0"/>
              <a:t>the Union</a:t>
            </a:r>
            <a:r>
              <a:rPr sz="2650" spc="-10" dirty="0">
                <a:latin typeface="Calibri"/>
                <a:cs typeface="Calibri"/>
              </a:rPr>
              <a:t>‐</a:t>
            </a:r>
            <a:r>
              <a:rPr sz="2650" spc="-10" dirty="0"/>
              <a:t>Find </a:t>
            </a:r>
            <a:r>
              <a:rPr sz="2650" spc="-15" dirty="0"/>
              <a:t>Disjoint Sets</a:t>
            </a:r>
            <a:r>
              <a:rPr sz="2650" spc="20" dirty="0"/>
              <a:t> </a:t>
            </a:r>
            <a:r>
              <a:rPr sz="2650" spc="-10" dirty="0"/>
              <a:t>DS</a:t>
            </a:r>
            <a:endParaRPr sz="265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2480"/>
              </a:spcBef>
            </a:pPr>
            <a:r>
              <a:rPr spc="-65" dirty="0"/>
              <a:t>You </a:t>
            </a:r>
            <a:r>
              <a:rPr i="1" spc="15" dirty="0">
                <a:latin typeface="Calibri"/>
                <a:cs typeface="Calibri"/>
              </a:rPr>
              <a:t>may </a:t>
            </a:r>
            <a:r>
              <a:rPr spc="5" dirty="0"/>
              <a:t>learn </a:t>
            </a:r>
            <a:r>
              <a:rPr spc="-25" dirty="0"/>
              <a:t>MST/Prim’s/Kruskal’s </a:t>
            </a:r>
            <a:r>
              <a:rPr spc="-5" dirty="0"/>
              <a:t>again </a:t>
            </a:r>
            <a:r>
              <a:rPr spc="10" dirty="0"/>
              <a:t>in</a:t>
            </a:r>
            <a:r>
              <a:rPr spc="165" dirty="0"/>
              <a:t> </a:t>
            </a:r>
            <a:r>
              <a:rPr spc="10" dirty="0"/>
              <a:t>CS3230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539750">
              <a:lnSpc>
                <a:spcPct val="100000"/>
              </a:lnSpc>
              <a:tabLst>
                <a:tab pos="5400040" algn="l"/>
              </a:tabLst>
            </a:pPr>
            <a:r>
              <a:rPr spc="-5" dirty="0"/>
              <a:t>PS4 should</a:t>
            </a:r>
            <a:r>
              <a:rPr spc="760" dirty="0"/>
              <a:t> </a:t>
            </a:r>
            <a:r>
              <a:rPr spc="-15" dirty="0"/>
              <a:t>now</a:t>
            </a:r>
            <a:r>
              <a:rPr spc="385" dirty="0"/>
              <a:t> </a:t>
            </a:r>
            <a:r>
              <a:rPr spc="-10" dirty="0"/>
              <a:t>be	doable</a:t>
            </a:r>
            <a:r>
              <a:rPr spc="-7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550275" cy="250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050" indent="-63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It will </a:t>
            </a:r>
            <a:r>
              <a:rPr sz="3050" spc="10" dirty="0">
                <a:latin typeface="Calibri"/>
                <a:cs typeface="Calibri"/>
              </a:rPr>
              <a:t>not due </a:t>
            </a:r>
            <a:r>
              <a:rPr sz="3050" dirty="0">
                <a:latin typeface="Calibri"/>
                <a:cs typeface="Calibri"/>
              </a:rPr>
              <a:t>until Sat, </a:t>
            </a:r>
            <a:r>
              <a:rPr sz="3050" spc="10" dirty="0">
                <a:latin typeface="Calibri"/>
                <a:cs typeface="Calibri"/>
              </a:rPr>
              <a:t>17 Oct 2015, 8am, </a:t>
            </a:r>
            <a:r>
              <a:rPr sz="3050" spc="5" dirty="0">
                <a:latin typeface="Calibri"/>
                <a:cs typeface="Calibri"/>
              </a:rPr>
              <a:t>because  I </a:t>
            </a:r>
            <a:r>
              <a:rPr sz="3050" spc="-5" dirty="0">
                <a:latin typeface="Calibri"/>
                <a:cs typeface="Calibri"/>
              </a:rPr>
              <a:t>want to </a:t>
            </a:r>
            <a:r>
              <a:rPr sz="3050" dirty="0">
                <a:latin typeface="Calibri"/>
                <a:cs typeface="Calibri"/>
              </a:rPr>
              <a:t>give you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off from </a:t>
            </a:r>
            <a:r>
              <a:rPr sz="3050" spc="10" dirty="0">
                <a:latin typeface="Calibri"/>
                <a:cs typeface="Calibri"/>
              </a:rPr>
              <a:t>CS2010 in </a:t>
            </a:r>
            <a:r>
              <a:rPr sz="3050" spc="-20" dirty="0">
                <a:latin typeface="Calibri"/>
                <a:cs typeface="Calibri"/>
              </a:rPr>
              <a:t>Week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spc="5" dirty="0">
                <a:latin typeface="Calibri"/>
                <a:cs typeface="Calibri"/>
              </a:rPr>
              <a:t>it is </a:t>
            </a:r>
            <a:r>
              <a:rPr sz="3050" spc="-10" dirty="0">
                <a:latin typeface="Calibri"/>
                <a:cs typeface="Calibri"/>
              </a:rPr>
              <a:t>always better </a:t>
            </a:r>
            <a:r>
              <a:rPr sz="3050" spc="-5" dirty="0">
                <a:latin typeface="Calibri"/>
                <a:cs typeface="Calibri"/>
              </a:rPr>
              <a:t>to attempt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earlier than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later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i="1" u="heavy" spc="5" dirty="0">
                <a:latin typeface="Calibri"/>
                <a:cs typeface="Calibri"/>
              </a:rPr>
              <a:t>Reminder </a:t>
            </a:r>
            <a:r>
              <a:rPr sz="3050" i="1" u="heavy" spc="-10" dirty="0">
                <a:latin typeface="Calibri"/>
                <a:cs typeface="Calibri"/>
              </a:rPr>
              <a:t>to </a:t>
            </a:r>
            <a:r>
              <a:rPr sz="3050" i="1" u="heavy" spc="5" dirty="0">
                <a:latin typeface="Calibri"/>
                <a:cs typeface="Calibri"/>
              </a:rPr>
              <a:t>self </a:t>
            </a:r>
            <a:r>
              <a:rPr sz="3050" i="1" u="heavy" spc="10" dirty="0">
                <a:latin typeface="Calibri"/>
                <a:cs typeface="Calibri"/>
              </a:rPr>
              <a:t>(re‐discuss </a:t>
            </a:r>
            <a:r>
              <a:rPr sz="3050" i="1" u="heavy" spc="-25" dirty="0">
                <a:latin typeface="Calibri"/>
                <a:cs typeface="Calibri"/>
              </a:rPr>
              <a:t>TopoSort </a:t>
            </a:r>
            <a:r>
              <a:rPr sz="3050" i="1" u="heavy" spc="5" dirty="0">
                <a:latin typeface="Calibri"/>
                <a:cs typeface="Calibri"/>
              </a:rPr>
              <a:t>if </a:t>
            </a:r>
            <a:r>
              <a:rPr sz="3050" i="1" u="heavy" dirty="0">
                <a:latin typeface="Calibri"/>
                <a:cs typeface="Calibri"/>
              </a:rPr>
              <a:t>still </a:t>
            </a:r>
            <a:r>
              <a:rPr sz="3050" i="1" u="heavy" spc="10" dirty="0">
                <a:latin typeface="Calibri"/>
                <a:cs typeface="Calibri"/>
              </a:rPr>
              <a:t>have</a:t>
            </a:r>
            <a:r>
              <a:rPr sz="3050" i="1" u="heavy" spc="30" dirty="0">
                <a:latin typeface="Calibri"/>
                <a:cs typeface="Calibri"/>
              </a:rPr>
              <a:t> </a:t>
            </a:r>
            <a:r>
              <a:rPr sz="3050" i="1" u="heavy" spc="10" dirty="0">
                <a:latin typeface="Calibri"/>
                <a:cs typeface="Calibri"/>
              </a:rPr>
              <a:t>time)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2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329685"/>
            <a:ext cx="7226934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07 – Connecting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32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pc="15" dirty="0"/>
              <a:t>Minimum </a:t>
            </a:r>
            <a:r>
              <a:rPr spc="10" dirty="0"/>
              <a:t>Spanning </a:t>
            </a:r>
            <a:r>
              <a:rPr spc="-50" dirty="0"/>
              <a:t>Tree </a:t>
            </a:r>
            <a:r>
              <a:rPr spc="5" dirty="0"/>
              <a:t>(MST), </a:t>
            </a:r>
            <a:r>
              <a:rPr spc="10" dirty="0"/>
              <a:t>CP3 </a:t>
            </a:r>
            <a:r>
              <a:rPr spc="5" dirty="0"/>
              <a:t>Section</a:t>
            </a:r>
            <a:r>
              <a:rPr spc="60" dirty="0"/>
              <a:t> </a:t>
            </a:r>
            <a:r>
              <a:rPr spc="10" dirty="0"/>
              <a:t>4.3</a:t>
            </a: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15" dirty="0"/>
              <a:t>Motivating Example </a:t>
            </a:r>
            <a:r>
              <a:rPr sz="2650" spc="-10" dirty="0"/>
              <a:t>&amp; Some</a:t>
            </a:r>
            <a:r>
              <a:rPr sz="2650" spc="-40" dirty="0"/>
              <a:t> </a:t>
            </a:r>
            <a:r>
              <a:rPr sz="2650" spc="-15" dirty="0"/>
              <a:t>Definitions</a:t>
            </a:r>
            <a:endParaRPr sz="2650"/>
          </a:p>
          <a:p>
            <a:pPr marL="75565">
              <a:lnSpc>
                <a:spcPct val="100000"/>
              </a:lnSpc>
              <a:spcBef>
                <a:spcPts val="2485"/>
              </a:spcBef>
            </a:pPr>
            <a:r>
              <a:rPr spc="-40" dirty="0"/>
              <a:t>Two </a:t>
            </a: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MST </a:t>
            </a:r>
            <a:r>
              <a:rPr dirty="0"/>
              <a:t>(you </a:t>
            </a:r>
            <a:r>
              <a:rPr spc="-10" dirty="0"/>
              <a:t>have </a:t>
            </a:r>
            <a:r>
              <a:rPr spc="10" dirty="0"/>
              <a:t>a</a:t>
            </a:r>
            <a:r>
              <a:rPr spc="15" dirty="0"/>
              <a:t> </a:t>
            </a:r>
            <a:r>
              <a:rPr spc="10" dirty="0"/>
              <a:t>choice!)</a:t>
            </a:r>
          </a:p>
          <a:p>
            <a:pPr marL="578485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35" dirty="0"/>
              <a:t>Prim’s </a:t>
            </a:r>
            <a:r>
              <a:rPr sz="2650" spc="-15" dirty="0"/>
              <a:t>(greedy </a:t>
            </a:r>
            <a:r>
              <a:rPr sz="2650" spc="-10" dirty="0"/>
              <a:t>algorithm with</a:t>
            </a:r>
            <a:r>
              <a:rPr sz="2650" spc="-25" dirty="0"/>
              <a:t> </a:t>
            </a:r>
            <a:r>
              <a:rPr sz="2650" u="heavy" spc="-5" dirty="0"/>
              <a:t>PriorityQueue</a:t>
            </a:r>
            <a:r>
              <a:rPr sz="2650" spc="-5" dirty="0"/>
              <a:t>)</a:t>
            </a:r>
            <a:endParaRPr sz="2650"/>
          </a:p>
          <a:p>
            <a:pPr marL="1017905" lvl="1" indent="-5029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PriorityQueue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03‐04 (</a:t>
            </a:r>
            <a:r>
              <a:rPr sz="2200" u="heavy" spc="-5" dirty="0">
                <a:latin typeface="Calibri"/>
                <a:cs typeface="Calibri"/>
              </a:rPr>
              <a:t>not </a:t>
            </a:r>
            <a:r>
              <a:rPr sz="2200" u="heavy" spc="-10" dirty="0">
                <a:latin typeface="Calibri"/>
                <a:cs typeface="Calibri"/>
              </a:rPr>
              <a:t>just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02)</a:t>
            </a:r>
            <a:endParaRPr sz="22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579120" algn="l"/>
              </a:tabLst>
            </a:pPr>
            <a:r>
              <a:rPr sz="2600" spc="-15" dirty="0"/>
              <a:t>Kruskal’s </a:t>
            </a:r>
            <a:r>
              <a:rPr sz="2600" spc="10" dirty="0"/>
              <a:t>(greedy algorithm, uses sorting </a:t>
            </a:r>
            <a:r>
              <a:rPr sz="2600" spc="20" dirty="0"/>
              <a:t>and</a:t>
            </a:r>
            <a:r>
              <a:rPr sz="2600" spc="-20" dirty="0"/>
              <a:t> </a:t>
            </a:r>
            <a:r>
              <a:rPr sz="2600" u="heavy" spc="15" dirty="0"/>
              <a:t>UFDS</a:t>
            </a:r>
            <a:r>
              <a:rPr sz="2600" spc="15" dirty="0"/>
              <a:t>)</a:t>
            </a:r>
            <a:endParaRPr sz="2600"/>
          </a:p>
          <a:p>
            <a:pPr marL="101790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UFDS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62629">
              <a:lnSpc>
                <a:spcPct val="100000"/>
              </a:lnSpc>
            </a:pPr>
            <a:r>
              <a:rPr spc="-90" dirty="0"/>
              <a:t>R</a:t>
            </a:r>
            <a:r>
              <a:rPr spc="-25" dirty="0"/>
              <a:t>e</a:t>
            </a:r>
            <a:r>
              <a:rPr spc="-10" dirty="0"/>
              <a:t>vi</a:t>
            </a:r>
            <a:r>
              <a:rPr spc="-25" dirty="0"/>
              <a:t>e</a:t>
            </a:r>
            <a:r>
              <a:rPr spc="-1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5629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Definitions that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5" dirty="0">
                <a:latin typeface="Calibri"/>
                <a:cs typeface="Calibri"/>
              </a:rPr>
              <a:t>learned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before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0" dirty="0">
                <a:latin typeface="Calibri"/>
                <a:cs typeface="Calibri"/>
              </a:rPr>
              <a:t>Tree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connected </a:t>
            </a:r>
            <a:r>
              <a:rPr sz="2200" b="1" spc="-15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alibri"/>
                <a:cs typeface="Calibri"/>
              </a:rPr>
              <a:t>V‐1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Important: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unique path between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pair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" dirty="0">
                <a:latin typeface="Calibri"/>
                <a:cs typeface="Calibri"/>
              </a:rPr>
              <a:t>Spanning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b="1" spc="-20" dirty="0">
                <a:latin typeface="Calibri"/>
                <a:cs typeface="Calibri"/>
              </a:rPr>
              <a:t>ST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connected </a:t>
            </a:r>
            <a:r>
              <a:rPr sz="2650" spc="-20" dirty="0">
                <a:latin typeface="Calibri"/>
                <a:cs typeface="Calibri"/>
              </a:rPr>
              <a:t>graph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15" dirty="0">
                <a:latin typeface="Calibri"/>
                <a:cs typeface="Calibri"/>
              </a:rPr>
              <a:t>ST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spans </a:t>
            </a:r>
            <a:r>
              <a:rPr sz="2200" spc="-15" dirty="0">
                <a:latin typeface="Calibri"/>
                <a:cs typeface="Calibri"/>
              </a:rPr>
              <a:t>(covers) </a:t>
            </a:r>
            <a:r>
              <a:rPr sz="2200" spc="-5" dirty="0">
                <a:latin typeface="Calibri"/>
                <a:cs typeface="Calibri"/>
              </a:rPr>
              <a:t>every vertices in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5" dirty="0">
                <a:latin typeface="Calibri"/>
                <a:cs typeface="Calibri"/>
              </a:rPr>
              <a:t>BFS </a:t>
            </a:r>
            <a:r>
              <a:rPr sz="2200" b="1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Sorting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10" dirty="0">
                <a:latin typeface="Calibri"/>
                <a:cs typeface="Calibri"/>
              </a:rPr>
              <a:t>sorting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400" spc="-5" dirty="0">
                <a:latin typeface="Calibri"/>
                <a:cs typeface="Calibri"/>
              </a:rPr>
              <a:t>Rearrange </a:t>
            </a:r>
            <a:r>
              <a:rPr sz="2400" dirty="0">
                <a:latin typeface="Calibri"/>
                <a:cs typeface="Calibri"/>
              </a:rPr>
              <a:t>set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spc="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that every pair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b="1" spc="5" dirty="0">
                <a:latin typeface="Calibri"/>
                <a:cs typeface="Calibri"/>
              </a:rPr>
              <a:t>(a, </a:t>
            </a:r>
            <a:r>
              <a:rPr sz="2400" b="1" dirty="0">
                <a:latin typeface="Calibri"/>
                <a:cs typeface="Calibri"/>
              </a:rPr>
              <a:t>b; </a:t>
            </a:r>
            <a:r>
              <a:rPr sz="2400" b="1" spc="5" dirty="0">
                <a:latin typeface="Calibri"/>
                <a:cs typeface="Calibri"/>
              </a:rPr>
              <a:t>a &lt;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R="14046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final </a:t>
            </a:r>
            <a:r>
              <a:rPr sz="2400" spc="-5" dirty="0">
                <a:latin typeface="Calibri"/>
                <a:cs typeface="Calibri"/>
              </a:rPr>
              <a:t>arrangement satisfies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b="1" spc="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1898650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384425">
              <a:lnSpc>
                <a:spcPct val="100000"/>
              </a:lnSpc>
            </a:pPr>
            <a:r>
              <a:rPr spc="-5" dirty="0"/>
              <a:t>Is </a:t>
            </a:r>
            <a:r>
              <a:rPr spc="-10" dirty="0"/>
              <a:t>This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80" dirty="0"/>
              <a:t>Tree?</a:t>
            </a:r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816864" y="136397"/>
                </a:moveTo>
                <a:lnTo>
                  <a:pt x="816864" y="115061"/>
                </a:lnTo>
                <a:lnTo>
                  <a:pt x="785622" y="83819"/>
                </a:lnTo>
                <a:lnTo>
                  <a:pt x="764286" y="73151"/>
                </a:lnTo>
                <a:lnTo>
                  <a:pt x="733044" y="62483"/>
                </a:lnTo>
                <a:lnTo>
                  <a:pt x="701802" y="52577"/>
                </a:lnTo>
                <a:lnTo>
                  <a:pt x="670560" y="41909"/>
                </a:lnTo>
                <a:lnTo>
                  <a:pt x="586740" y="20573"/>
                </a:lnTo>
                <a:lnTo>
                  <a:pt x="544830" y="10667"/>
                </a:lnTo>
                <a:lnTo>
                  <a:pt x="492252" y="10667"/>
                </a:lnTo>
                <a:lnTo>
                  <a:pt x="439674" y="0"/>
                </a:lnTo>
                <a:lnTo>
                  <a:pt x="272034" y="0"/>
                </a:lnTo>
                <a:lnTo>
                  <a:pt x="230124" y="10668"/>
                </a:lnTo>
                <a:lnTo>
                  <a:pt x="188214" y="10668"/>
                </a:lnTo>
                <a:lnTo>
                  <a:pt x="146304" y="20574"/>
                </a:lnTo>
                <a:lnTo>
                  <a:pt x="115062" y="20574"/>
                </a:lnTo>
                <a:lnTo>
                  <a:pt x="52578" y="41910"/>
                </a:lnTo>
                <a:lnTo>
                  <a:pt x="31242" y="52578"/>
                </a:lnTo>
                <a:lnTo>
                  <a:pt x="10668" y="62484"/>
                </a:lnTo>
                <a:lnTo>
                  <a:pt x="0" y="83820"/>
                </a:lnTo>
                <a:lnTo>
                  <a:pt x="0" y="104394"/>
                </a:lnTo>
                <a:lnTo>
                  <a:pt x="20574" y="125730"/>
                </a:lnTo>
                <a:lnTo>
                  <a:pt x="31242" y="146304"/>
                </a:lnTo>
                <a:lnTo>
                  <a:pt x="62484" y="156972"/>
                </a:lnTo>
                <a:lnTo>
                  <a:pt x="83820" y="167640"/>
                </a:lnTo>
                <a:lnTo>
                  <a:pt x="125730" y="188214"/>
                </a:lnTo>
                <a:lnTo>
                  <a:pt x="209550" y="209550"/>
                </a:lnTo>
                <a:lnTo>
                  <a:pt x="251460" y="219456"/>
                </a:lnTo>
                <a:lnTo>
                  <a:pt x="304038" y="219456"/>
                </a:lnTo>
                <a:lnTo>
                  <a:pt x="355854" y="230124"/>
                </a:lnTo>
                <a:lnTo>
                  <a:pt x="544830" y="230124"/>
                </a:lnTo>
                <a:lnTo>
                  <a:pt x="586740" y="219456"/>
                </a:lnTo>
                <a:lnTo>
                  <a:pt x="638556" y="219456"/>
                </a:lnTo>
                <a:lnTo>
                  <a:pt x="680466" y="209550"/>
                </a:lnTo>
                <a:lnTo>
                  <a:pt x="712470" y="198881"/>
                </a:lnTo>
                <a:lnTo>
                  <a:pt x="743712" y="188213"/>
                </a:lnTo>
                <a:lnTo>
                  <a:pt x="774954" y="178307"/>
                </a:lnTo>
                <a:lnTo>
                  <a:pt x="796290" y="167639"/>
                </a:lnTo>
                <a:lnTo>
                  <a:pt x="806196" y="146303"/>
                </a:lnTo>
                <a:lnTo>
                  <a:pt x="816864" y="13639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345948" y="0"/>
                </a:moveTo>
                <a:lnTo>
                  <a:pt x="439674" y="0"/>
                </a:lnTo>
                <a:lnTo>
                  <a:pt x="492252" y="10667"/>
                </a:lnTo>
                <a:lnTo>
                  <a:pt x="544830" y="10667"/>
                </a:lnTo>
                <a:lnTo>
                  <a:pt x="586740" y="20573"/>
                </a:lnTo>
                <a:lnTo>
                  <a:pt x="670560" y="41909"/>
                </a:lnTo>
                <a:lnTo>
                  <a:pt x="701802" y="52577"/>
                </a:lnTo>
                <a:lnTo>
                  <a:pt x="733044" y="62483"/>
                </a:lnTo>
                <a:lnTo>
                  <a:pt x="764286" y="73151"/>
                </a:lnTo>
                <a:lnTo>
                  <a:pt x="785622" y="83819"/>
                </a:lnTo>
                <a:lnTo>
                  <a:pt x="816864" y="115061"/>
                </a:lnTo>
                <a:lnTo>
                  <a:pt x="816864" y="136397"/>
                </a:lnTo>
                <a:lnTo>
                  <a:pt x="806196" y="146303"/>
                </a:lnTo>
                <a:lnTo>
                  <a:pt x="796290" y="167639"/>
                </a:lnTo>
                <a:lnTo>
                  <a:pt x="774954" y="178307"/>
                </a:lnTo>
                <a:lnTo>
                  <a:pt x="743712" y="188213"/>
                </a:lnTo>
                <a:lnTo>
                  <a:pt x="712470" y="198881"/>
                </a:lnTo>
                <a:lnTo>
                  <a:pt x="680466" y="209550"/>
                </a:lnTo>
                <a:lnTo>
                  <a:pt x="638556" y="219456"/>
                </a:lnTo>
                <a:lnTo>
                  <a:pt x="586740" y="219456"/>
                </a:lnTo>
                <a:lnTo>
                  <a:pt x="544830" y="230124"/>
                </a:lnTo>
                <a:lnTo>
                  <a:pt x="355854" y="230124"/>
                </a:lnTo>
                <a:lnTo>
                  <a:pt x="304038" y="219456"/>
                </a:lnTo>
                <a:lnTo>
                  <a:pt x="251460" y="219456"/>
                </a:lnTo>
                <a:lnTo>
                  <a:pt x="209550" y="209550"/>
                </a:lnTo>
                <a:lnTo>
                  <a:pt x="125730" y="188214"/>
                </a:lnTo>
                <a:lnTo>
                  <a:pt x="83820" y="167640"/>
                </a:lnTo>
                <a:lnTo>
                  <a:pt x="62484" y="156972"/>
                </a:lnTo>
                <a:lnTo>
                  <a:pt x="31242" y="146304"/>
                </a:lnTo>
                <a:lnTo>
                  <a:pt x="20574" y="125730"/>
                </a:lnTo>
                <a:lnTo>
                  <a:pt x="0" y="104394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2578"/>
                </a:lnTo>
                <a:lnTo>
                  <a:pt x="52578" y="41910"/>
                </a:lnTo>
                <a:lnTo>
                  <a:pt x="115062" y="20574"/>
                </a:lnTo>
                <a:lnTo>
                  <a:pt x="146304" y="20574"/>
                </a:lnTo>
                <a:lnTo>
                  <a:pt x="188214" y="10668"/>
                </a:lnTo>
                <a:lnTo>
                  <a:pt x="230124" y="10668"/>
                </a:lnTo>
                <a:lnTo>
                  <a:pt x="272034" y="0"/>
                </a:lnTo>
                <a:lnTo>
                  <a:pt x="3459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557" y="2611373"/>
            <a:ext cx="32384" cy="4128135"/>
          </a:xfrm>
          <a:custGeom>
            <a:avLst/>
            <a:gdLst/>
            <a:ahLst/>
            <a:cxnLst/>
            <a:rect l="l" t="t" r="r" b="b"/>
            <a:pathLst>
              <a:path w="32384" h="4128134">
                <a:moveTo>
                  <a:pt x="32003" y="4106417"/>
                </a:moveTo>
                <a:lnTo>
                  <a:pt x="32003" y="21335"/>
                </a:lnTo>
                <a:lnTo>
                  <a:pt x="0" y="0"/>
                </a:lnTo>
                <a:lnTo>
                  <a:pt x="0" y="4127754"/>
                </a:lnTo>
                <a:lnTo>
                  <a:pt x="32003" y="4106417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9316" y="2600705"/>
            <a:ext cx="31750" cy="4149090"/>
          </a:xfrm>
          <a:custGeom>
            <a:avLst/>
            <a:gdLst/>
            <a:ahLst/>
            <a:cxnLst/>
            <a:rect l="l" t="t" r="r" b="b"/>
            <a:pathLst>
              <a:path w="31750" h="4149090">
                <a:moveTo>
                  <a:pt x="31242" y="4138422"/>
                </a:moveTo>
                <a:lnTo>
                  <a:pt x="31242" y="10668"/>
                </a:lnTo>
                <a:lnTo>
                  <a:pt x="0" y="0"/>
                </a:lnTo>
                <a:lnTo>
                  <a:pt x="0" y="4149090"/>
                </a:lnTo>
                <a:lnTo>
                  <a:pt x="31242" y="4138422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8073" y="2590800"/>
            <a:ext cx="31750" cy="4169410"/>
          </a:xfrm>
          <a:custGeom>
            <a:avLst/>
            <a:gdLst/>
            <a:ahLst/>
            <a:cxnLst/>
            <a:rect l="l" t="t" r="r" b="b"/>
            <a:pathLst>
              <a:path w="31750" h="4169409">
                <a:moveTo>
                  <a:pt x="31242" y="4158996"/>
                </a:moveTo>
                <a:lnTo>
                  <a:pt x="31242" y="9906"/>
                </a:lnTo>
                <a:lnTo>
                  <a:pt x="0" y="0"/>
                </a:lnTo>
                <a:lnTo>
                  <a:pt x="0" y="4168902"/>
                </a:lnTo>
                <a:lnTo>
                  <a:pt x="31242" y="4158996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6164" y="2580132"/>
            <a:ext cx="41910" cy="4190365"/>
          </a:xfrm>
          <a:custGeom>
            <a:avLst/>
            <a:gdLst/>
            <a:ahLst/>
            <a:cxnLst/>
            <a:rect l="l" t="t" r="r" b="b"/>
            <a:pathLst>
              <a:path w="41909" h="4190365">
                <a:moveTo>
                  <a:pt x="41910" y="4179570"/>
                </a:moveTo>
                <a:lnTo>
                  <a:pt x="41910" y="10668"/>
                </a:lnTo>
                <a:lnTo>
                  <a:pt x="0" y="0"/>
                </a:lnTo>
                <a:lnTo>
                  <a:pt x="0" y="4190238"/>
                </a:lnTo>
                <a:lnTo>
                  <a:pt x="41910" y="4179570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3585" y="2569464"/>
            <a:ext cx="52705" cy="4211955"/>
          </a:xfrm>
          <a:custGeom>
            <a:avLst/>
            <a:gdLst/>
            <a:ahLst/>
            <a:cxnLst/>
            <a:rect l="l" t="t" r="r" b="b"/>
            <a:pathLst>
              <a:path w="52704" h="4211955">
                <a:moveTo>
                  <a:pt x="52577" y="4200906"/>
                </a:moveTo>
                <a:lnTo>
                  <a:pt x="52577" y="10667"/>
                </a:lnTo>
                <a:lnTo>
                  <a:pt x="0" y="0"/>
                </a:lnTo>
                <a:lnTo>
                  <a:pt x="0" y="4211573"/>
                </a:lnTo>
                <a:lnTo>
                  <a:pt x="52577" y="4200906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676" y="2558795"/>
            <a:ext cx="41910" cy="4232275"/>
          </a:xfrm>
          <a:custGeom>
            <a:avLst/>
            <a:gdLst/>
            <a:ahLst/>
            <a:cxnLst/>
            <a:rect l="l" t="t" r="r" b="b"/>
            <a:pathLst>
              <a:path w="41909" h="4232275">
                <a:moveTo>
                  <a:pt x="41910" y="4222242"/>
                </a:moveTo>
                <a:lnTo>
                  <a:pt x="41910" y="10667"/>
                </a:lnTo>
                <a:lnTo>
                  <a:pt x="0" y="0"/>
                </a:lnTo>
                <a:lnTo>
                  <a:pt x="0" y="4232147"/>
                </a:lnTo>
                <a:lnTo>
                  <a:pt x="41910" y="4222242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7282" y="2548889"/>
            <a:ext cx="52069" cy="4253230"/>
          </a:xfrm>
          <a:custGeom>
            <a:avLst/>
            <a:gdLst/>
            <a:ahLst/>
            <a:cxnLst/>
            <a:rect l="l" t="t" r="r" b="b"/>
            <a:pathLst>
              <a:path w="52070" h="4253230">
                <a:moveTo>
                  <a:pt x="51816" y="4242054"/>
                </a:moveTo>
                <a:lnTo>
                  <a:pt x="51816" y="9905"/>
                </a:lnTo>
                <a:lnTo>
                  <a:pt x="0" y="0"/>
                </a:lnTo>
                <a:lnTo>
                  <a:pt x="0" y="4252721"/>
                </a:lnTo>
                <a:lnTo>
                  <a:pt x="51816" y="424205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2548889"/>
            <a:ext cx="41910" cy="4253230"/>
          </a:xfrm>
          <a:custGeom>
            <a:avLst/>
            <a:gdLst/>
            <a:ahLst/>
            <a:cxnLst/>
            <a:rect l="l" t="t" r="r" b="b"/>
            <a:pathLst>
              <a:path w="41910" h="4253230">
                <a:moveTo>
                  <a:pt x="41910" y="4252722"/>
                </a:moveTo>
                <a:lnTo>
                  <a:pt x="41909" y="0"/>
                </a:lnTo>
                <a:lnTo>
                  <a:pt x="0" y="9906"/>
                </a:lnTo>
                <a:lnTo>
                  <a:pt x="0" y="4242054"/>
                </a:lnTo>
                <a:lnTo>
                  <a:pt x="41910" y="425272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2576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5" h="4232275">
                <a:moveTo>
                  <a:pt x="32004" y="4232148"/>
                </a:moveTo>
                <a:lnTo>
                  <a:pt x="32004" y="0"/>
                </a:lnTo>
                <a:lnTo>
                  <a:pt x="0" y="10668"/>
                </a:lnTo>
                <a:lnTo>
                  <a:pt x="0" y="4222242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0665" y="2569464"/>
            <a:ext cx="41910" cy="4211955"/>
          </a:xfrm>
          <a:custGeom>
            <a:avLst/>
            <a:gdLst/>
            <a:ahLst/>
            <a:cxnLst/>
            <a:rect l="l" t="t" r="r" b="b"/>
            <a:pathLst>
              <a:path w="41910" h="4211955">
                <a:moveTo>
                  <a:pt x="41910" y="4211574"/>
                </a:moveTo>
                <a:lnTo>
                  <a:pt x="41909" y="0"/>
                </a:lnTo>
                <a:lnTo>
                  <a:pt x="0" y="10668"/>
                </a:lnTo>
                <a:lnTo>
                  <a:pt x="0" y="4200906"/>
                </a:lnTo>
                <a:lnTo>
                  <a:pt x="41910" y="421157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580132"/>
            <a:ext cx="31750" cy="4190365"/>
          </a:xfrm>
          <a:custGeom>
            <a:avLst/>
            <a:gdLst/>
            <a:ahLst/>
            <a:cxnLst/>
            <a:rect l="l" t="t" r="r" b="b"/>
            <a:pathLst>
              <a:path w="31750" h="4190365">
                <a:moveTo>
                  <a:pt x="31242" y="4190238"/>
                </a:moveTo>
                <a:lnTo>
                  <a:pt x="31242" y="0"/>
                </a:lnTo>
                <a:lnTo>
                  <a:pt x="0" y="10667"/>
                </a:lnTo>
                <a:lnTo>
                  <a:pt x="0" y="4179570"/>
                </a:lnTo>
                <a:lnTo>
                  <a:pt x="31242" y="4190238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846" y="2548889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30">
                <a:moveTo>
                  <a:pt x="817626" y="125729"/>
                </a:moveTo>
                <a:lnTo>
                  <a:pt x="806957" y="115061"/>
                </a:lnTo>
                <a:lnTo>
                  <a:pt x="796290" y="93725"/>
                </a:lnTo>
                <a:lnTo>
                  <a:pt x="775716" y="83819"/>
                </a:lnTo>
                <a:lnTo>
                  <a:pt x="743711" y="62483"/>
                </a:lnTo>
                <a:lnTo>
                  <a:pt x="681227" y="41909"/>
                </a:lnTo>
                <a:lnTo>
                  <a:pt x="639318" y="31241"/>
                </a:lnTo>
                <a:lnTo>
                  <a:pt x="586740" y="20573"/>
                </a:lnTo>
                <a:lnTo>
                  <a:pt x="544829" y="9905"/>
                </a:lnTo>
                <a:lnTo>
                  <a:pt x="492251" y="9905"/>
                </a:lnTo>
                <a:lnTo>
                  <a:pt x="440435" y="0"/>
                </a:lnTo>
                <a:lnTo>
                  <a:pt x="251459" y="0"/>
                </a:lnTo>
                <a:lnTo>
                  <a:pt x="209549" y="9905"/>
                </a:lnTo>
                <a:lnTo>
                  <a:pt x="157733" y="9905"/>
                </a:lnTo>
                <a:lnTo>
                  <a:pt x="125729" y="20573"/>
                </a:lnTo>
                <a:lnTo>
                  <a:pt x="83819" y="31241"/>
                </a:lnTo>
                <a:lnTo>
                  <a:pt x="52577" y="41909"/>
                </a:lnTo>
                <a:lnTo>
                  <a:pt x="10667" y="83819"/>
                </a:lnTo>
                <a:lnTo>
                  <a:pt x="0" y="10439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66190">
              <a:lnSpc>
                <a:spcPct val="100000"/>
              </a:lnSpc>
              <a:spcBef>
                <a:spcPts val="1510"/>
              </a:spcBef>
            </a:pPr>
            <a:r>
              <a:rPr sz="2600" b="1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371850">
              <a:lnSpc>
                <a:spcPct val="100000"/>
              </a:lnSpc>
              <a:spcBef>
                <a:spcPts val="1645"/>
              </a:spcBef>
            </a:pPr>
            <a:r>
              <a:rPr sz="2600" b="1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1764"/>
              </a:spcBef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845" y="5312664"/>
            <a:ext cx="594360" cy="593725"/>
          </a:xfrm>
          <a:custGeom>
            <a:avLst/>
            <a:gdLst/>
            <a:ahLst/>
            <a:cxnLst/>
            <a:rect l="l" t="t" r="r" b="b"/>
            <a:pathLst>
              <a:path w="594360" h="593725">
                <a:moveTo>
                  <a:pt x="594360" y="296417"/>
                </a:moveTo>
                <a:lnTo>
                  <a:pt x="590462" y="248307"/>
                </a:lnTo>
                <a:lnTo>
                  <a:pt x="579180" y="202679"/>
                </a:lnTo>
                <a:lnTo>
                  <a:pt x="561132" y="160142"/>
                </a:lnTo>
                <a:lnTo>
                  <a:pt x="536935" y="121304"/>
                </a:lnTo>
                <a:lnTo>
                  <a:pt x="507206" y="86772"/>
                </a:lnTo>
                <a:lnTo>
                  <a:pt x="472561" y="57156"/>
                </a:lnTo>
                <a:lnTo>
                  <a:pt x="433619" y="33062"/>
                </a:lnTo>
                <a:lnTo>
                  <a:pt x="390997" y="15099"/>
                </a:lnTo>
                <a:lnTo>
                  <a:pt x="345311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311" y="589720"/>
                </a:lnTo>
                <a:lnTo>
                  <a:pt x="390997" y="578492"/>
                </a:lnTo>
                <a:lnTo>
                  <a:pt x="433619" y="560515"/>
                </a:lnTo>
                <a:lnTo>
                  <a:pt x="472561" y="536393"/>
                </a:lnTo>
                <a:lnTo>
                  <a:pt x="507206" y="506729"/>
                </a:lnTo>
                <a:lnTo>
                  <a:pt x="536935" y="472129"/>
                </a:lnTo>
                <a:lnTo>
                  <a:pt x="561132" y="433193"/>
                </a:lnTo>
                <a:lnTo>
                  <a:pt x="579180" y="390528"/>
                </a:lnTo>
                <a:lnTo>
                  <a:pt x="590462" y="344734"/>
                </a:lnTo>
                <a:lnTo>
                  <a:pt x="594360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9130" y="5299611"/>
            <a:ext cx="622300" cy="619760"/>
          </a:xfrm>
          <a:custGeom>
            <a:avLst/>
            <a:gdLst/>
            <a:ahLst/>
            <a:cxnLst/>
            <a:rect l="l" t="t" r="r" b="b"/>
            <a:pathLst>
              <a:path w="622300" h="619760">
                <a:moveTo>
                  <a:pt x="621792" y="309470"/>
                </a:moveTo>
                <a:lnTo>
                  <a:pt x="621792" y="293468"/>
                </a:lnTo>
                <a:lnTo>
                  <a:pt x="620268" y="277466"/>
                </a:lnTo>
                <a:lnTo>
                  <a:pt x="611911" y="234706"/>
                </a:lnTo>
                <a:lnTo>
                  <a:pt x="599449" y="195521"/>
                </a:lnTo>
                <a:lnTo>
                  <a:pt x="583242" y="159908"/>
                </a:lnTo>
                <a:lnTo>
                  <a:pt x="541013" y="99398"/>
                </a:lnTo>
                <a:lnTo>
                  <a:pt x="488083" y="53166"/>
                </a:lnTo>
                <a:lnTo>
                  <a:pt x="427308" y="21204"/>
                </a:lnTo>
                <a:lnTo>
                  <a:pt x="361544" y="3504"/>
                </a:lnTo>
                <a:lnTo>
                  <a:pt x="327685" y="0"/>
                </a:lnTo>
                <a:lnTo>
                  <a:pt x="293650" y="57"/>
                </a:lnTo>
                <a:lnTo>
                  <a:pt x="226481" y="10856"/>
                </a:lnTo>
                <a:lnTo>
                  <a:pt x="162896" y="35891"/>
                </a:lnTo>
                <a:lnTo>
                  <a:pt x="105750" y="75154"/>
                </a:lnTo>
                <a:lnTo>
                  <a:pt x="57901" y="128637"/>
                </a:lnTo>
                <a:lnTo>
                  <a:pt x="22207" y="196331"/>
                </a:lnTo>
                <a:lnTo>
                  <a:pt x="9810" y="235504"/>
                </a:lnTo>
                <a:lnTo>
                  <a:pt x="1523" y="278228"/>
                </a:lnTo>
                <a:lnTo>
                  <a:pt x="0" y="310232"/>
                </a:lnTo>
                <a:lnTo>
                  <a:pt x="1524" y="342236"/>
                </a:lnTo>
                <a:lnTo>
                  <a:pt x="3810" y="357476"/>
                </a:lnTo>
                <a:lnTo>
                  <a:pt x="14138" y="399129"/>
                </a:lnTo>
                <a:lnTo>
                  <a:pt x="28194" y="437046"/>
                </a:lnTo>
                <a:lnTo>
                  <a:pt x="28194" y="294992"/>
                </a:lnTo>
                <a:lnTo>
                  <a:pt x="31242" y="266036"/>
                </a:lnTo>
                <a:lnTo>
                  <a:pt x="41651" y="221880"/>
                </a:lnTo>
                <a:lnTo>
                  <a:pt x="58813" y="180700"/>
                </a:lnTo>
                <a:lnTo>
                  <a:pt x="82047" y="143102"/>
                </a:lnTo>
                <a:lnTo>
                  <a:pt x="110673" y="109695"/>
                </a:lnTo>
                <a:lnTo>
                  <a:pt x="144012" y="81085"/>
                </a:lnTo>
                <a:lnTo>
                  <a:pt x="181384" y="57880"/>
                </a:lnTo>
                <a:lnTo>
                  <a:pt x="222108" y="40687"/>
                </a:lnTo>
                <a:lnTo>
                  <a:pt x="265505" y="30114"/>
                </a:lnTo>
                <a:lnTo>
                  <a:pt x="310896" y="26768"/>
                </a:lnTo>
                <a:lnTo>
                  <a:pt x="326136" y="26768"/>
                </a:lnTo>
                <a:lnTo>
                  <a:pt x="389316" y="37893"/>
                </a:lnTo>
                <a:lnTo>
                  <a:pt x="434492" y="55190"/>
                </a:lnTo>
                <a:lnTo>
                  <a:pt x="475453" y="79481"/>
                </a:lnTo>
                <a:lnTo>
                  <a:pt x="511506" y="110064"/>
                </a:lnTo>
                <a:lnTo>
                  <a:pt x="541962" y="146236"/>
                </a:lnTo>
                <a:lnTo>
                  <a:pt x="566129" y="187297"/>
                </a:lnTo>
                <a:lnTo>
                  <a:pt x="583317" y="232544"/>
                </a:lnTo>
                <a:lnTo>
                  <a:pt x="592836" y="281276"/>
                </a:lnTo>
                <a:lnTo>
                  <a:pt x="593598" y="295754"/>
                </a:lnTo>
                <a:lnTo>
                  <a:pt x="593598" y="437729"/>
                </a:lnTo>
                <a:lnTo>
                  <a:pt x="597864" y="428579"/>
                </a:lnTo>
                <a:lnTo>
                  <a:pt x="609884" y="391962"/>
                </a:lnTo>
                <a:lnTo>
                  <a:pt x="617971" y="352251"/>
                </a:lnTo>
                <a:lnTo>
                  <a:pt x="621792" y="309470"/>
                </a:lnTo>
                <a:close/>
              </a:path>
              <a:path w="622300" h="619760">
                <a:moveTo>
                  <a:pt x="593598" y="437729"/>
                </a:moveTo>
                <a:lnTo>
                  <a:pt x="593598" y="324710"/>
                </a:lnTo>
                <a:lnTo>
                  <a:pt x="587288" y="367201"/>
                </a:lnTo>
                <a:lnTo>
                  <a:pt x="576399" y="406088"/>
                </a:lnTo>
                <a:lnTo>
                  <a:pt x="561349" y="441348"/>
                </a:lnTo>
                <a:lnTo>
                  <a:pt x="520439" y="500903"/>
                </a:lnTo>
                <a:lnTo>
                  <a:pt x="467908" y="545696"/>
                </a:lnTo>
                <a:lnTo>
                  <a:pt x="407106" y="575557"/>
                </a:lnTo>
                <a:lnTo>
                  <a:pt x="341381" y="590314"/>
                </a:lnTo>
                <a:lnTo>
                  <a:pt x="307720" y="591976"/>
                </a:lnTo>
                <a:lnTo>
                  <a:pt x="274084" y="589798"/>
                </a:lnTo>
                <a:lnTo>
                  <a:pt x="208564" y="573838"/>
                </a:lnTo>
                <a:lnTo>
                  <a:pt x="148170" y="542263"/>
                </a:lnTo>
                <a:lnTo>
                  <a:pt x="96252" y="494902"/>
                </a:lnTo>
                <a:lnTo>
                  <a:pt x="56159" y="431585"/>
                </a:lnTo>
                <a:lnTo>
                  <a:pt x="41594" y="393890"/>
                </a:lnTo>
                <a:lnTo>
                  <a:pt x="31242" y="352142"/>
                </a:lnTo>
                <a:lnTo>
                  <a:pt x="28194" y="323948"/>
                </a:lnTo>
                <a:lnTo>
                  <a:pt x="28194" y="437046"/>
                </a:lnTo>
                <a:lnTo>
                  <a:pt x="45700" y="471405"/>
                </a:lnTo>
                <a:lnTo>
                  <a:pt x="89575" y="529147"/>
                </a:lnTo>
                <a:lnTo>
                  <a:pt x="143094" y="572557"/>
                </a:lnTo>
                <a:lnTo>
                  <a:pt x="203585" y="601843"/>
                </a:lnTo>
                <a:lnTo>
                  <a:pt x="268377" y="617209"/>
                </a:lnTo>
                <a:lnTo>
                  <a:pt x="301551" y="619736"/>
                </a:lnTo>
                <a:lnTo>
                  <a:pt x="334798" y="618861"/>
                </a:lnTo>
                <a:lnTo>
                  <a:pt x="400179" y="607002"/>
                </a:lnTo>
                <a:lnTo>
                  <a:pt x="461846" y="581840"/>
                </a:lnTo>
                <a:lnTo>
                  <a:pt x="517131" y="543578"/>
                </a:lnTo>
                <a:lnTo>
                  <a:pt x="563360" y="492423"/>
                </a:lnTo>
                <a:lnTo>
                  <a:pt x="582245" y="462074"/>
                </a:lnTo>
                <a:lnTo>
                  <a:pt x="593598" y="437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3317" y="5444490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6292" y="3807714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2576" y="3794685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446"/>
                </a:moveTo>
                <a:lnTo>
                  <a:pt x="611888" y="234685"/>
                </a:lnTo>
                <a:lnTo>
                  <a:pt x="599401" y="195501"/>
                </a:lnTo>
                <a:lnTo>
                  <a:pt x="583164" y="159891"/>
                </a:lnTo>
                <a:lnTo>
                  <a:pt x="540870" y="99384"/>
                </a:lnTo>
                <a:lnTo>
                  <a:pt x="487869" y="53157"/>
                </a:lnTo>
                <a:lnTo>
                  <a:pt x="427026" y="21199"/>
                </a:lnTo>
                <a:lnTo>
                  <a:pt x="361203" y="3503"/>
                </a:lnTo>
                <a:lnTo>
                  <a:pt x="327319" y="0"/>
                </a:lnTo>
                <a:lnTo>
                  <a:pt x="293264" y="59"/>
                </a:lnTo>
                <a:lnTo>
                  <a:pt x="226071" y="10858"/>
                </a:lnTo>
                <a:lnTo>
                  <a:pt x="162489" y="35893"/>
                </a:lnTo>
                <a:lnTo>
                  <a:pt x="105380" y="75153"/>
                </a:lnTo>
                <a:lnTo>
                  <a:pt x="57607" y="128631"/>
                </a:lnTo>
                <a:lnTo>
                  <a:pt x="22034" y="196318"/>
                </a:lnTo>
                <a:lnTo>
                  <a:pt x="9717" y="235487"/>
                </a:lnTo>
                <a:lnTo>
                  <a:pt x="1523" y="278204"/>
                </a:lnTo>
                <a:lnTo>
                  <a:pt x="0" y="294206"/>
                </a:lnTo>
                <a:lnTo>
                  <a:pt x="0" y="326210"/>
                </a:lnTo>
                <a:lnTo>
                  <a:pt x="1524" y="342212"/>
                </a:lnTo>
                <a:lnTo>
                  <a:pt x="6096" y="372692"/>
                </a:lnTo>
                <a:lnTo>
                  <a:pt x="20342" y="421011"/>
                </a:lnTo>
                <a:lnTo>
                  <a:pt x="27432" y="435835"/>
                </a:lnTo>
                <a:lnTo>
                  <a:pt x="27432" y="309446"/>
                </a:lnTo>
                <a:lnTo>
                  <a:pt x="28956" y="280490"/>
                </a:lnTo>
                <a:lnTo>
                  <a:pt x="37808" y="237296"/>
                </a:lnTo>
                <a:lnTo>
                  <a:pt x="51156" y="198181"/>
                </a:lnTo>
                <a:lnTo>
                  <a:pt x="68562" y="163131"/>
                </a:lnTo>
                <a:lnTo>
                  <a:pt x="113790" y="105176"/>
                </a:lnTo>
                <a:lnTo>
                  <a:pt x="169987" y="63326"/>
                </a:lnTo>
                <a:lnTo>
                  <a:pt x="233645" y="37477"/>
                </a:lnTo>
                <a:lnTo>
                  <a:pt x="301258" y="27523"/>
                </a:lnTo>
                <a:lnTo>
                  <a:pt x="335451" y="28475"/>
                </a:lnTo>
                <a:lnTo>
                  <a:pt x="402421" y="42167"/>
                </a:lnTo>
                <a:lnTo>
                  <a:pt x="464577" y="71493"/>
                </a:lnTo>
                <a:lnTo>
                  <a:pt x="518415" y="116347"/>
                </a:lnTo>
                <a:lnTo>
                  <a:pt x="560426" y="176625"/>
                </a:lnTo>
                <a:lnTo>
                  <a:pt x="575901" y="212515"/>
                </a:lnTo>
                <a:lnTo>
                  <a:pt x="587104" y="252221"/>
                </a:lnTo>
                <a:lnTo>
                  <a:pt x="593598" y="295730"/>
                </a:lnTo>
                <a:lnTo>
                  <a:pt x="593598" y="437067"/>
                </a:lnTo>
                <a:lnTo>
                  <a:pt x="602044" y="418895"/>
                </a:lnTo>
                <a:lnTo>
                  <a:pt x="615149" y="373388"/>
                </a:lnTo>
                <a:lnTo>
                  <a:pt x="621030" y="325448"/>
                </a:lnTo>
                <a:lnTo>
                  <a:pt x="621792" y="309446"/>
                </a:lnTo>
                <a:close/>
              </a:path>
              <a:path w="622300" h="620395">
                <a:moveTo>
                  <a:pt x="593598" y="437067"/>
                </a:moveTo>
                <a:lnTo>
                  <a:pt x="593598" y="324686"/>
                </a:lnTo>
                <a:lnTo>
                  <a:pt x="587186" y="367202"/>
                </a:lnTo>
                <a:lnTo>
                  <a:pt x="576216" y="406109"/>
                </a:lnTo>
                <a:lnTo>
                  <a:pt x="561103" y="441385"/>
                </a:lnTo>
                <a:lnTo>
                  <a:pt x="520118" y="500961"/>
                </a:lnTo>
                <a:lnTo>
                  <a:pt x="467568" y="545763"/>
                </a:lnTo>
                <a:lnTo>
                  <a:pt x="406790" y="575622"/>
                </a:lnTo>
                <a:lnTo>
                  <a:pt x="341121" y="590370"/>
                </a:lnTo>
                <a:lnTo>
                  <a:pt x="307495" y="592026"/>
                </a:lnTo>
                <a:lnTo>
                  <a:pt x="273897" y="589840"/>
                </a:lnTo>
                <a:lnTo>
                  <a:pt x="208455" y="573863"/>
                </a:lnTo>
                <a:lnTo>
                  <a:pt x="148132" y="542270"/>
                </a:lnTo>
                <a:lnTo>
                  <a:pt x="96264" y="494894"/>
                </a:lnTo>
                <a:lnTo>
                  <a:pt x="56188" y="431566"/>
                </a:lnTo>
                <a:lnTo>
                  <a:pt x="41615" y="393868"/>
                </a:lnTo>
                <a:lnTo>
                  <a:pt x="31242" y="352118"/>
                </a:lnTo>
                <a:lnTo>
                  <a:pt x="27432" y="309446"/>
                </a:lnTo>
                <a:lnTo>
                  <a:pt x="27432" y="435835"/>
                </a:lnTo>
                <a:lnTo>
                  <a:pt x="69124" y="505402"/>
                </a:lnTo>
                <a:lnTo>
                  <a:pt x="102247" y="540355"/>
                </a:lnTo>
                <a:lnTo>
                  <a:pt x="140247" y="569736"/>
                </a:lnTo>
                <a:lnTo>
                  <a:pt x="182419" y="592984"/>
                </a:lnTo>
                <a:lnTo>
                  <a:pt x="228056" y="609540"/>
                </a:lnTo>
                <a:lnTo>
                  <a:pt x="276451" y="618846"/>
                </a:lnTo>
                <a:lnTo>
                  <a:pt x="326898" y="620342"/>
                </a:lnTo>
                <a:lnTo>
                  <a:pt x="342900" y="618818"/>
                </a:lnTo>
                <a:lnTo>
                  <a:pt x="405112" y="606160"/>
                </a:lnTo>
                <a:lnTo>
                  <a:pt x="449035" y="588257"/>
                </a:lnTo>
                <a:lnTo>
                  <a:pt x="489314" y="564206"/>
                </a:lnTo>
                <a:lnTo>
                  <a:pt x="525350" y="534624"/>
                </a:lnTo>
                <a:lnTo>
                  <a:pt x="556548" y="500132"/>
                </a:lnTo>
                <a:lnTo>
                  <a:pt x="582311" y="461350"/>
                </a:lnTo>
                <a:lnTo>
                  <a:pt x="593598" y="437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2532" y="5866638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80"/>
                </a:moveTo>
                <a:lnTo>
                  <a:pt x="589721" y="249048"/>
                </a:lnTo>
                <a:lnTo>
                  <a:pt x="578498" y="203362"/>
                </a:lnTo>
                <a:lnTo>
                  <a:pt x="560535" y="160740"/>
                </a:lnTo>
                <a:lnTo>
                  <a:pt x="536441" y="121798"/>
                </a:lnTo>
                <a:lnTo>
                  <a:pt x="506825" y="87153"/>
                </a:lnTo>
                <a:lnTo>
                  <a:pt x="472293" y="57424"/>
                </a:lnTo>
                <a:lnTo>
                  <a:pt x="433455" y="33227"/>
                </a:lnTo>
                <a:lnTo>
                  <a:pt x="390918" y="15179"/>
                </a:lnTo>
                <a:lnTo>
                  <a:pt x="345290" y="3897"/>
                </a:lnTo>
                <a:lnTo>
                  <a:pt x="297180" y="0"/>
                </a:lnTo>
                <a:lnTo>
                  <a:pt x="248863" y="3897"/>
                </a:lnTo>
                <a:lnTo>
                  <a:pt x="203069" y="15179"/>
                </a:lnTo>
                <a:lnTo>
                  <a:pt x="160404" y="33227"/>
                </a:lnTo>
                <a:lnTo>
                  <a:pt x="121468" y="57424"/>
                </a:lnTo>
                <a:lnTo>
                  <a:pt x="86867" y="87153"/>
                </a:lnTo>
                <a:lnTo>
                  <a:pt x="57204" y="121798"/>
                </a:lnTo>
                <a:lnTo>
                  <a:pt x="33082" y="160740"/>
                </a:lnTo>
                <a:lnTo>
                  <a:pt x="15105" y="203362"/>
                </a:lnTo>
                <a:lnTo>
                  <a:pt x="3877" y="249048"/>
                </a:lnTo>
                <a:lnTo>
                  <a:pt x="0" y="297180"/>
                </a:lnTo>
                <a:lnTo>
                  <a:pt x="3877" y="345311"/>
                </a:lnTo>
                <a:lnTo>
                  <a:pt x="15105" y="390997"/>
                </a:lnTo>
                <a:lnTo>
                  <a:pt x="33082" y="433619"/>
                </a:lnTo>
                <a:lnTo>
                  <a:pt x="57204" y="472561"/>
                </a:lnTo>
                <a:lnTo>
                  <a:pt x="86867" y="507206"/>
                </a:lnTo>
                <a:lnTo>
                  <a:pt x="121468" y="536935"/>
                </a:lnTo>
                <a:lnTo>
                  <a:pt x="160404" y="561132"/>
                </a:lnTo>
                <a:lnTo>
                  <a:pt x="203069" y="579180"/>
                </a:lnTo>
                <a:lnTo>
                  <a:pt x="248863" y="590462"/>
                </a:lnTo>
                <a:lnTo>
                  <a:pt x="297180" y="594360"/>
                </a:lnTo>
                <a:lnTo>
                  <a:pt x="345290" y="590462"/>
                </a:lnTo>
                <a:lnTo>
                  <a:pt x="390918" y="579180"/>
                </a:lnTo>
                <a:lnTo>
                  <a:pt x="433455" y="561132"/>
                </a:lnTo>
                <a:lnTo>
                  <a:pt x="472293" y="536935"/>
                </a:lnTo>
                <a:lnTo>
                  <a:pt x="506825" y="507206"/>
                </a:lnTo>
                <a:lnTo>
                  <a:pt x="536441" y="472561"/>
                </a:lnTo>
                <a:lnTo>
                  <a:pt x="560535" y="433619"/>
                </a:lnTo>
                <a:lnTo>
                  <a:pt x="578498" y="390997"/>
                </a:lnTo>
                <a:lnTo>
                  <a:pt x="589721" y="345311"/>
                </a:lnTo>
                <a:lnTo>
                  <a:pt x="593598" y="29718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8816" y="5852921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10895"/>
                </a:moveTo>
                <a:lnTo>
                  <a:pt x="617982" y="262889"/>
                </a:lnTo>
                <a:lnTo>
                  <a:pt x="606594" y="215640"/>
                </a:lnTo>
                <a:lnTo>
                  <a:pt x="588632" y="171710"/>
                </a:lnTo>
                <a:lnTo>
                  <a:pt x="564658" y="131608"/>
                </a:lnTo>
                <a:lnTo>
                  <a:pt x="535237" y="95846"/>
                </a:lnTo>
                <a:lnTo>
                  <a:pt x="500931" y="64935"/>
                </a:lnTo>
                <a:lnTo>
                  <a:pt x="462305" y="39384"/>
                </a:lnTo>
                <a:lnTo>
                  <a:pt x="419921" y="19704"/>
                </a:lnTo>
                <a:lnTo>
                  <a:pt x="374343" y="6406"/>
                </a:lnTo>
                <a:lnTo>
                  <a:pt x="326136" y="0"/>
                </a:lnTo>
                <a:lnTo>
                  <a:pt x="294132" y="0"/>
                </a:lnTo>
                <a:lnTo>
                  <a:pt x="245930" y="6529"/>
                </a:lnTo>
                <a:lnTo>
                  <a:pt x="200400" y="19958"/>
                </a:lnTo>
                <a:lnTo>
                  <a:pt x="158095" y="39767"/>
                </a:lnTo>
                <a:lnTo>
                  <a:pt x="119570" y="65441"/>
                </a:lnTo>
                <a:lnTo>
                  <a:pt x="85379" y="96460"/>
                </a:lnTo>
                <a:lnTo>
                  <a:pt x="56077" y="132308"/>
                </a:lnTo>
                <a:lnTo>
                  <a:pt x="32218" y="172468"/>
                </a:lnTo>
                <a:lnTo>
                  <a:pt x="14357" y="216421"/>
                </a:lnTo>
                <a:lnTo>
                  <a:pt x="3047" y="263651"/>
                </a:lnTo>
                <a:lnTo>
                  <a:pt x="0" y="294893"/>
                </a:lnTo>
                <a:lnTo>
                  <a:pt x="0" y="326897"/>
                </a:lnTo>
                <a:lnTo>
                  <a:pt x="3048" y="358901"/>
                </a:lnTo>
                <a:lnTo>
                  <a:pt x="13617" y="400504"/>
                </a:lnTo>
                <a:lnTo>
                  <a:pt x="27432" y="437205"/>
                </a:lnTo>
                <a:lnTo>
                  <a:pt x="27432" y="310895"/>
                </a:lnTo>
                <a:lnTo>
                  <a:pt x="28956" y="281177"/>
                </a:lnTo>
                <a:lnTo>
                  <a:pt x="37965" y="238077"/>
                </a:lnTo>
                <a:lnTo>
                  <a:pt x="51427" y="199041"/>
                </a:lnTo>
                <a:lnTo>
                  <a:pt x="68908" y="164056"/>
                </a:lnTo>
                <a:lnTo>
                  <a:pt x="114190" y="106195"/>
                </a:lnTo>
                <a:lnTo>
                  <a:pt x="170335" y="64395"/>
                </a:lnTo>
                <a:lnTo>
                  <a:pt x="233869" y="38558"/>
                </a:lnTo>
                <a:lnTo>
                  <a:pt x="301316" y="28586"/>
                </a:lnTo>
                <a:lnTo>
                  <a:pt x="335421" y="29518"/>
                </a:lnTo>
                <a:lnTo>
                  <a:pt x="402224" y="43159"/>
                </a:lnTo>
                <a:lnTo>
                  <a:pt x="464253" y="72420"/>
                </a:lnTo>
                <a:lnTo>
                  <a:pt x="518034" y="117202"/>
                </a:lnTo>
                <a:lnTo>
                  <a:pt x="560092" y="177406"/>
                </a:lnTo>
                <a:lnTo>
                  <a:pt x="575639" y="213262"/>
                </a:lnTo>
                <a:lnTo>
                  <a:pt x="586952" y="252936"/>
                </a:lnTo>
                <a:lnTo>
                  <a:pt x="593598" y="296417"/>
                </a:lnTo>
                <a:lnTo>
                  <a:pt x="593598" y="438511"/>
                </a:lnTo>
                <a:lnTo>
                  <a:pt x="597607" y="429936"/>
                </a:lnTo>
                <a:lnTo>
                  <a:pt x="609684" y="393343"/>
                </a:lnTo>
                <a:lnTo>
                  <a:pt x="617856" y="353654"/>
                </a:lnTo>
                <a:lnTo>
                  <a:pt x="621792" y="310895"/>
                </a:lnTo>
                <a:close/>
              </a:path>
              <a:path w="622300" h="621029">
                <a:moveTo>
                  <a:pt x="593598" y="438511"/>
                </a:moveTo>
                <a:lnTo>
                  <a:pt x="593598" y="326135"/>
                </a:lnTo>
                <a:lnTo>
                  <a:pt x="587143" y="368633"/>
                </a:lnTo>
                <a:lnTo>
                  <a:pt x="576138" y="407519"/>
                </a:lnTo>
                <a:lnTo>
                  <a:pt x="560999" y="442772"/>
                </a:lnTo>
                <a:lnTo>
                  <a:pt x="519983" y="502300"/>
                </a:lnTo>
                <a:lnTo>
                  <a:pt x="467428" y="547052"/>
                </a:lnTo>
                <a:lnTo>
                  <a:pt x="406662" y="576867"/>
                </a:lnTo>
                <a:lnTo>
                  <a:pt x="341018" y="591579"/>
                </a:lnTo>
                <a:lnTo>
                  <a:pt x="307408" y="593221"/>
                </a:lnTo>
                <a:lnTo>
                  <a:pt x="273827" y="591026"/>
                </a:lnTo>
                <a:lnTo>
                  <a:pt x="208419" y="575045"/>
                </a:lnTo>
                <a:lnTo>
                  <a:pt x="148125" y="543472"/>
                </a:lnTo>
                <a:lnTo>
                  <a:pt x="96277" y="496144"/>
                </a:lnTo>
                <a:lnTo>
                  <a:pt x="56206" y="432897"/>
                </a:lnTo>
                <a:lnTo>
                  <a:pt x="41627" y="395253"/>
                </a:lnTo>
                <a:lnTo>
                  <a:pt x="31242" y="353567"/>
                </a:lnTo>
                <a:lnTo>
                  <a:pt x="27432" y="310895"/>
                </a:lnTo>
                <a:lnTo>
                  <a:pt x="27432" y="437205"/>
                </a:lnTo>
                <a:lnTo>
                  <a:pt x="45541" y="472697"/>
                </a:lnTo>
                <a:lnTo>
                  <a:pt x="89640" y="530379"/>
                </a:lnTo>
                <a:lnTo>
                  <a:pt x="143267" y="573750"/>
                </a:lnTo>
                <a:lnTo>
                  <a:pt x="203775" y="603016"/>
                </a:lnTo>
                <a:lnTo>
                  <a:pt x="268515" y="618378"/>
                </a:lnTo>
                <a:lnTo>
                  <a:pt x="301645" y="620908"/>
                </a:lnTo>
                <a:lnTo>
                  <a:pt x="334841" y="620039"/>
                </a:lnTo>
                <a:lnTo>
                  <a:pt x="400106" y="608202"/>
                </a:lnTo>
                <a:lnTo>
                  <a:pt x="461663" y="583071"/>
                </a:lnTo>
                <a:lnTo>
                  <a:pt x="516863" y="544847"/>
                </a:lnTo>
                <a:lnTo>
                  <a:pt x="563060" y="493735"/>
                </a:lnTo>
                <a:lnTo>
                  <a:pt x="581955" y="463409"/>
                </a:lnTo>
                <a:lnTo>
                  <a:pt x="593598" y="43851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3004" y="5999226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78813" y="5814059"/>
            <a:ext cx="1554480" cy="355600"/>
          </a:xfrm>
          <a:custGeom>
            <a:avLst/>
            <a:gdLst/>
            <a:ahLst/>
            <a:cxnLst/>
            <a:rect l="l" t="t" r="r" b="b"/>
            <a:pathLst>
              <a:path w="1554480" h="355600">
                <a:moveTo>
                  <a:pt x="1554480" y="344424"/>
                </a:moveTo>
                <a:lnTo>
                  <a:pt x="2285" y="0"/>
                </a:lnTo>
                <a:lnTo>
                  <a:pt x="0" y="10668"/>
                </a:lnTo>
                <a:lnTo>
                  <a:pt x="1552194" y="355092"/>
                </a:lnTo>
                <a:lnTo>
                  <a:pt x="1554480" y="3444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6527" y="4310634"/>
            <a:ext cx="1250950" cy="1092835"/>
          </a:xfrm>
          <a:custGeom>
            <a:avLst/>
            <a:gdLst/>
            <a:ahLst/>
            <a:cxnLst/>
            <a:rect l="l" t="t" r="r" b="b"/>
            <a:pathLst>
              <a:path w="1250950" h="1092835">
                <a:moveTo>
                  <a:pt x="1250442" y="7619"/>
                </a:moveTo>
                <a:lnTo>
                  <a:pt x="1243584" y="0"/>
                </a:lnTo>
                <a:lnTo>
                  <a:pt x="0" y="1085088"/>
                </a:lnTo>
                <a:lnTo>
                  <a:pt x="6858" y="1092708"/>
                </a:lnTo>
                <a:lnTo>
                  <a:pt x="1250442" y="76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2532" y="5074920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8863" y="3876"/>
                </a:lnTo>
                <a:lnTo>
                  <a:pt x="203069" y="15099"/>
                </a:lnTo>
                <a:lnTo>
                  <a:pt x="160404" y="33062"/>
                </a:lnTo>
                <a:lnTo>
                  <a:pt x="121468" y="57156"/>
                </a:lnTo>
                <a:lnTo>
                  <a:pt x="86867" y="86772"/>
                </a:lnTo>
                <a:lnTo>
                  <a:pt x="57204" y="121304"/>
                </a:lnTo>
                <a:lnTo>
                  <a:pt x="33082" y="160142"/>
                </a:lnTo>
                <a:lnTo>
                  <a:pt x="15105" y="202679"/>
                </a:lnTo>
                <a:lnTo>
                  <a:pt x="3877" y="248307"/>
                </a:lnTo>
                <a:lnTo>
                  <a:pt x="0" y="296417"/>
                </a:lnTo>
                <a:lnTo>
                  <a:pt x="3877" y="344734"/>
                </a:lnTo>
                <a:lnTo>
                  <a:pt x="15105" y="390528"/>
                </a:lnTo>
                <a:lnTo>
                  <a:pt x="33082" y="433193"/>
                </a:lnTo>
                <a:lnTo>
                  <a:pt x="57204" y="472129"/>
                </a:lnTo>
                <a:lnTo>
                  <a:pt x="86867" y="506729"/>
                </a:lnTo>
                <a:lnTo>
                  <a:pt x="121468" y="536393"/>
                </a:lnTo>
                <a:lnTo>
                  <a:pt x="160404" y="560515"/>
                </a:lnTo>
                <a:lnTo>
                  <a:pt x="203069" y="578492"/>
                </a:lnTo>
                <a:lnTo>
                  <a:pt x="248863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8816" y="5062004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333"/>
                </a:moveTo>
                <a:lnTo>
                  <a:pt x="611807" y="234602"/>
                </a:lnTo>
                <a:lnTo>
                  <a:pt x="599254" y="195445"/>
                </a:lnTo>
                <a:lnTo>
                  <a:pt x="582963" y="159856"/>
                </a:lnTo>
                <a:lnTo>
                  <a:pt x="540598" y="99379"/>
                </a:lnTo>
                <a:lnTo>
                  <a:pt x="487568" y="53167"/>
                </a:lnTo>
                <a:lnTo>
                  <a:pt x="426729" y="21212"/>
                </a:lnTo>
                <a:lnTo>
                  <a:pt x="360936" y="3509"/>
                </a:lnTo>
                <a:lnTo>
                  <a:pt x="327074" y="0"/>
                </a:lnTo>
                <a:lnTo>
                  <a:pt x="293044" y="51"/>
                </a:lnTo>
                <a:lnTo>
                  <a:pt x="225909" y="10831"/>
                </a:lnTo>
                <a:lnTo>
                  <a:pt x="162386" y="35843"/>
                </a:lnTo>
                <a:lnTo>
                  <a:pt x="105330" y="75082"/>
                </a:lnTo>
                <a:lnTo>
                  <a:pt x="57598" y="128540"/>
                </a:lnTo>
                <a:lnTo>
                  <a:pt x="22044" y="196212"/>
                </a:lnTo>
                <a:lnTo>
                  <a:pt x="9726" y="235376"/>
                </a:lnTo>
                <a:lnTo>
                  <a:pt x="1523" y="278091"/>
                </a:lnTo>
                <a:lnTo>
                  <a:pt x="0" y="294093"/>
                </a:lnTo>
                <a:lnTo>
                  <a:pt x="0" y="326097"/>
                </a:lnTo>
                <a:lnTo>
                  <a:pt x="3048" y="357339"/>
                </a:lnTo>
                <a:lnTo>
                  <a:pt x="13571" y="399057"/>
                </a:lnTo>
                <a:lnTo>
                  <a:pt x="27432" y="436065"/>
                </a:lnTo>
                <a:lnTo>
                  <a:pt x="27432" y="309333"/>
                </a:lnTo>
                <a:lnTo>
                  <a:pt x="28956" y="280377"/>
                </a:lnTo>
                <a:lnTo>
                  <a:pt x="37837" y="237248"/>
                </a:lnTo>
                <a:lnTo>
                  <a:pt x="51206" y="198184"/>
                </a:lnTo>
                <a:lnTo>
                  <a:pt x="68624" y="163173"/>
                </a:lnTo>
                <a:lnTo>
                  <a:pt x="113860" y="105262"/>
                </a:lnTo>
                <a:lnTo>
                  <a:pt x="170045" y="63418"/>
                </a:lnTo>
                <a:lnTo>
                  <a:pt x="233677" y="37547"/>
                </a:lnTo>
                <a:lnTo>
                  <a:pt x="301257" y="27551"/>
                </a:lnTo>
                <a:lnTo>
                  <a:pt x="335433" y="28477"/>
                </a:lnTo>
                <a:lnTo>
                  <a:pt x="402370" y="42116"/>
                </a:lnTo>
                <a:lnTo>
                  <a:pt x="464503" y="71392"/>
                </a:lnTo>
                <a:lnTo>
                  <a:pt x="518331" y="116210"/>
                </a:lnTo>
                <a:lnTo>
                  <a:pt x="560355" y="176472"/>
                </a:lnTo>
                <a:lnTo>
                  <a:pt x="575845" y="212366"/>
                </a:lnTo>
                <a:lnTo>
                  <a:pt x="587072" y="252085"/>
                </a:lnTo>
                <a:lnTo>
                  <a:pt x="593598" y="295617"/>
                </a:lnTo>
                <a:lnTo>
                  <a:pt x="593598" y="437214"/>
                </a:lnTo>
                <a:lnTo>
                  <a:pt x="597701" y="428422"/>
                </a:lnTo>
                <a:lnTo>
                  <a:pt x="609757" y="391806"/>
                </a:lnTo>
                <a:lnTo>
                  <a:pt x="617897" y="352100"/>
                </a:lnTo>
                <a:lnTo>
                  <a:pt x="621792" y="309333"/>
                </a:lnTo>
                <a:close/>
              </a:path>
              <a:path w="622300" h="620395">
                <a:moveTo>
                  <a:pt x="593598" y="437214"/>
                </a:moveTo>
                <a:lnTo>
                  <a:pt x="593598" y="324573"/>
                </a:lnTo>
                <a:lnTo>
                  <a:pt x="587206" y="367077"/>
                </a:lnTo>
                <a:lnTo>
                  <a:pt x="576257" y="405976"/>
                </a:lnTo>
                <a:lnTo>
                  <a:pt x="561167" y="441247"/>
                </a:lnTo>
                <a:lnTo>
                  <a:pt x="520230" y="500824"/>
                </a:lnTo>
                <a:lnTo>
                  <a:pt x="467728" y="545643"/>
                </a:lnTo>
                <a:lnTo>
                  <a:pt x="406993" y="575535"/>
                </a:lnTo>
                <a:lnTo>
                  <a:pt x="341358" y="590333"/>
                </a:lnTo>
                <a:lnTo>
                  <a:pt x="307743" y="592019"/>
                </a:lnTo>
                <a:lnTo>
                  <a:pt x="274154" y="589869"/>
                </a:lnTo>
                <a:lnTo>
                  <a:pt x="208714" y="573976"/>
                </a:lnTo>
                <a:lnTo>
                  <a:pt x="148370" y="542487"/>
                </a:lnTo>
                <a:lnTo>
                  <a:pt x="96456" y="495234"/>
                </a:lnTo>
                <a:lnTo>
                  <a:pt x="56302" y="432050"/>
                </a:lnTo>
                <a:lnTo>
                  <a:pt x="41677" y="394431"/>
                </a:lnTo>
                <a:lnTo>
                  <a:pt x="31242" y="352767"/>
                </a:lnTo>
                <a:lnTo>
                  <a:pt x="27432" y="309333"/>
                </a:lnTo>
                <a:lnTo>
                  <a:pt x="27432" y="436065"/>
                </a:lnTo>
                <a:lnTo>
                  <a:pt x="45435" y="471429"/>
                </a:lnTo>
                <a:lnTo>
                  <a:pt x="89509" y="529226"/>
                </a:lnTo>
                <a:lnTo>
                  <a:pt x="143140" y="572660"/>
                </a:lnTo>
                <a:lnTo>
                  <a:pt x="203673" y="601942"/>
                </a:lnTo>
                <a:lnTo>
                  <a:pt x="268453" y="617283"/>
                </a:lnTo>
                <a:lnTo>
                  <a:pt x="301607" y="619792"/>
                </a:lnTo>
                <a:lnTo>
                  <a:pt x="334827" y="618896"/>
                </a:lnTo>
                <a:lnTo>
                  <a:pt x="400140" y="606990"/>
                </a:lnTo>
                <a:lnTo>
                  <a:pt x="461739" y="581779"/>
                </a:lnTo>
                <a:lnTo>
                  <a:pt x="516968" y="543473"/>
                </a:lnTo>
                <a:lnTo>
                  <a:pt x="563173" y="492283"/>
                </a:lnTo>
                <a:lnTo>
                  <a:pt x="582063" y="461924"/>
                </a:lnTo>
                <a:lnTo>
                  <a:pt x="593598" y="43721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53004" y="5206745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66515" y="4282440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79"/>
                </a:moveTo>
                <a:lnTo>
                  <a:pt x="589720" y="249048"/>
                </a:lnTo>
                <a:lnTo>
                  <a:pt x="578492" y="203362"/>
                </a:lnTo>
                <a:lnTo>
                  <a:pt x="560515" y="160740"/>
                </a:lnTo>
                <a:lnTo>
                  <a:pt x="536393" y="121798"/>
                </a:lnTo>
                <a:lnTo>
                  <a:pt x="506730" y="87153"/>
                </a:lnTo>
                <a:lnTo>
                  <a:pt x="472129" y="57424"/>
                </a:lnTo>
                <a:lnTo>
                  <a:pt x="433193" y="33227"/>
                </a:lnTo>
                <a:lnTo>
                  <a:pt x="390528" y="15179"/>
                </a:lnTo>
                <a:lnTo>
                  <a:pt x="344734" y="3897"/>
                </a:lnTo>
                <a:lnTo>
                  <a:pt x="296418" y="0"/>
                </a:lnTo>
                <a:lnTo>
                  <a:pt x="248307" y="3897"/>
                </a:lnTo>
                <a:lnTo>
                  <a:pt x="202679" y="15179"/>
                </a:lnTo>
                <a:lnTo>
                  <a:pt x="160142" y="33227"/>
                </a:lnTo>
                <a:lnTo>
                  <a:pt x="121304" y="57424"/>
                </a:lnTo>
                <a:lnTo>
                  <a:pt x="86772" y="87153"/>
                </a:lnTo>
                <a:lnTo>
                  <a:pt x="57156" y="121798"/>
                </a:lnTo>
                <a:lnTo>
                  <a:pt x="33062" y="160740"/>
                </a:lnTo>
                <a:lnTo>
                  <a:pt x="15099" y="203362"/>
                </a:lnTo>
                <a:lnTo>
                  <a:pt x="3876" y="249048"/>
                </a:lnTo>
                <a:lnTo>
                  <a:pt x="0" y="297179"/>
                </a:lnTo>
                <a:lnTo>
                  <a:pt x="3876" y="345311"/>
                </a:lnTo>
                <a:lnTo>
                  <a:pt x="15099" y="390997"/>
                </a:lnTo>
                <a:lnTo>
                  <a:pt x="33062" y="433619"/>
                </a:lnTo>
                <a:lnTo>
                  <a:pt x="57156" y="472561"/>
                </a:lnTo>
                <a:lnTo>
                  <a:pt x="86772" y="507206"/>
                </a:lnTo>
                <a:lnTo>
                  <a:pt x="121304" y="536935"/>
                </a:lnTo>
                <a:lnTo>
                  <a:pt x="160142" y="561132"/>
                </a:lnTo>
                <a:lnTo>
                  <a:pt x="202679" y="579180"/>
                </a:lnTo>
                <a:lnTo>
                  <a:pt x="248307" y="590462"/>
                </a:lnTo>
                <a:lnTo>
                  <a:pt x="296418" y="594359"/>
                </a:lnTo>
                <a:lnTo>
                  <a:pt x="344734" y="590462"/>
                </a:lnTo>
                <a:lnTo>
                  <a:pt x="390528" y="579180"/>
                </a:lnTo>
                <a:lnTo>
                  <a:pt x="433193" y="561132"/>
                </a:lnTo>
                <a:lnTo>
                  <a:pt x="472129" y="536935"/>
                </a:lnTo>
                <a:lnTo>
                  <a:pt x="506729" y="507206"/>
                </a:lnTo>
                <a:lnTo>
                  <a:pt x="536393" y="472561"/>
                </a:lnTo>
                <a:lnTo>
                  <a:pt x="560515" y="433619"/>
                </a:lnTo>
                <a:lnTo>
                  <a:pt x="578492" y="390997"/>
                </a:lnTo>
                <a:lnTo>
                  <a:pt x="589720" y="345311"/>
                </a:lnTo>
                <a:lnTo>
                  <a:pt x="593598" y="2971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038" y="4269783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25837"/>
                </a:moveTo>
                <a:lnTo>
                  <a:pt x="621792" y="293833"/>
                </a:lnTo>
                <a:lnTo>
                  <a:pt x="620268" y="277831"/>
                </a:lnTo>
                <a:lnTo>
                  <a:pt x="611928" y="235049"/>
                </a:lnTo>
                <a:lnTo>
                  <a:pt x="599483" y="195836"/>
                </a:lnTo>
                <a:lnTo>
                  <a:pt x="583290" y="160193"/>
                </a:lnTo>
                <a:lnTo>
                  <a:pt x="541087" y="99616"/>
                </a:lnTo>
                <a:lnTo>
                  <a:pt x="488175" y="53314"/>
                </a:lnTo>
                <a:lnTo>
                  <a:pt x="427413" y="21286"/>
                </a:lnTo>
                <a:lnTo>
                  <a:pt x="361657" y="3528"/>
                </a:lnTo>
                <a:lnTo>
                  <a:pt x="327799" y="0"/>
                </a:lnTo>
                <a:lnTo>
                  <a:pt x="293764" y="38"/>
                </a:lnTo>
                <a:lnTo>
                  <a:pt x="226591" y="10814"/>
                </a:lnTo>
                <a:lnTo>
                  <a:pt x="162995" y="35853"/>
                </a:lnTo>
                <a:lnTo>
                  <a:pt x="105833" y="75153"/>
                </a:lnTo>
                <a:lnTo>
                  <a:pt x="57963" y="128711"/>
                </a:lnTo>
                <a:lnTo>
                  <a:pt x="22241" y="196526"/>
                </a:lnTo>
                <a:lnTo>
                  <a:pt x="9828" y="235778"/>
                </a:lnTo>
                <a:lnTo>
                  <a:pt x="1523" y="278593"/>
                </a:lnTo>
                <a:lnTo>
                  <a:pt x="0" y="309835"/>
                </a:lnTo>
                <a:lnTo>
                  <a:pt x="1524" y="341839"/>
                </a:lnTo>
                <a:lnTo>
                  <a:pt x="3810" y="357841"/>
                </a:lnTo>
                <a:lnTo>
                  <a:pt x="6858" y="373081"/>
                </a:lnTo>
                <a:lnTo>
                  <a:pt x="20984" y="421462"/>
                </a:lnTo>
                <a:lnTo>
                  <a:pt x="28194" y="436570"/>
                </a:lnTo>
                <a:lnTo>
                  <a:pt x="28194" y="294595"/>
                </a:lnTo>
                <a:lnTo>
                  <a:pt x="29718" y="280879"/>
                </a:lnTo>
                <a:lnTo>
                  <a:pt x="38512" y="237727"/>
                </a:lnTo>
                <a:lnTo>
                  <a:pt x="51798" y="198634"/>
                </a:lnTo>
                <a:lnTo>
                  <a:pt x="69138" y="163589"/>
                </a:lnTo>
                <a:lnTo>
                  <a:pt x="114231" y="105601"/>
                </a:lnTo>
                <a:lnTo>
                  <a:pt x="170291" y="63669"/>
                </a:lnTo>
                <a:lnTo>
                  <a:pt x="233818" y="37704"/>
                </a:lnTo>
                <a:lnTo>
                  <a:pt x="301313" y="27615"/>
                </a:lnTo>
                <a:lnTo>
                  <a:pt x="335454" y="28495"/>
                </a:lnTo>
                <a:lnTo>
                  <a:pt x="402338" y="42047"/>
                </a:lnTo>
                <a:lnTo>
                  <a:pt x="464438" y="71247"/>
                </a:lnTo>
                <a:lnTo>
                  <a:pt x="518256" y="116004"/>
                </a:lnTo>
                <a:lnTo>
                  <a:pt x="560292" y="176226"/>
                </a:lnTo>
                <a:lnTo>
                  <a:pt x="575798" y="212108"/>
                </a:lnTo>
                <a:lnTo>
                  <a:pt x="587045" y="251822"/>
                </a:lnTo>
                <a:lnTo>
                  <a:pt x="593598" y="295357"/>
                </a:lnTo>
                <a:lnTo>
                  <a:pt x="594360" y="309835"/>
                </a:lnTo>
                <a:lnTo>
                  <a:pt x="594360" y="436175"/>
                </a:lnTo>
                <a:lnTo>
                  <a:pt x="602352" y="419003"/>
                </a:lnTo>
                <a:lnTo>
                  <a:pt x="615612" y="373565"/>
                </a:lnTo>
                <a:lnTo>
                  <a:pt x="621792" y="325837"/>
                </a:lnTo>
                <a:close/>
              </a:path>
              <a:path w="622300" h="621029">
                <a:moveTo>
                  <a:pt x="594360" y="436175"/>
                </a:moveTo>
                <a:lnTo>
                  <a:pt x="594360" y="309835"/>
                </a:lnTo>
                <a:lnTo>
                  <a:pt x="593598" y="325075"/>
                </a:lnTo>
                <a:lnTo>
                  <a:pt x="587266" y="367618"/>
                </a:lnTo>
                <a:lnTo>
                  <a:pt x="576370" y="406540"/>
                </a:lnTo>
                <a:lnTo>
                  <a:pt x="561325" y="441820"/>
                </a:lnTo>
                <a:lnTo>
                  <a:pt x="520456" y="501379"/>
                </a:lnTo>
                <a:lnTo>
                  <a:pt x="467996" y="546139"/>
                </a:lnTo>
                <a:lnTo>
                  <a:pt x="407280" y="575940"/>
                </a:lnTo>
                <a:lnTo>
                  <a:pt x="341642" y="590627"/>
                </a:lnTo>
                <a:lnTo>
                  <a:pt x="308020" y="592253"/>
                </a:lnTo>
                <a:lnTo>
                  <a:pt x="274418" y="590041"/>
                </a:lnTo>
                <a:lnTo>
                  <a:pt x="208944" y="574025"/>
                </a:lnTo>
                <a:lnTo>
                  <a:pt x="148554" y="542421"/>
                </a:lnTo>
                <a:lnTo>
                  <a:pt x="96583" y="495072"/>
                </a:lnTo>
                <a:lnTo>
                  <a:pt x="56367" y="431820"/>
                </a:lnTo>
                <a:lnTo>
                  <a:pt x="41710" y="394181"/>
                </a:lnTo>
                <a:lnTo>
                  <a:pt x="31242" y="352507"/>
                </a:lnTo>
                <a:lnTo>
                  <a:pt x="28194" y="324313"/>
                </a:lnTo>
                <a:lnTo>
                  <a:pt x="28194" y="436570"/>
                </a:lnTo>
                <a:lnTo>
                  <a:pt x="69739" y="505836"/>
                </a:lnTo>
                <a:lnTo>
                  <a:pt x="102913" y="540742"/>
                </a:lnTo>
                <a:lnTo>
                  <a:pt x="140982" y="570071"/>
                </a:lnTo>
                <a:lnTo>
                  <a:pt x="183218" y="593277"/>
                </a:lnTo>
                <a:lnTo>
                  <a:pt x="228895" y="609818"/>
                </a:lnTo>
                <a:lnTo>
                  <a:pt x="277284" y="619151"/>
                </a:lnTo>
                <a:lnTo>
                  <a:pt x="327660" y="620731"/>
                </a:lnTo>
                <a:lnTo>
                  <a:pt x="342900" y="619207"/>
                </a:lnTo>
                <a:lnTo>
                  <a:pt x="405853" y="606192"/>
                </a:lnTo>
                <a:lnTo>
                  <a:pt x="449691" y="588502"/>
                </a:lnTo>
                <a:lnTo>
                  <a:pt x="489850" y="564518"/>
                </a:lnTo>
                <a:lnTo>
                  <a:pt x="525762" y="534910"/>
                </a:lnTo>
                <a:lnTo>
                  <a:pt x="556861" y="500343"/>
                </a:lnTo>
                <a:lnTo>
                  <a:pt x="582580" y="461485"/>
                </a:lnTo>
                <a:lnTo>
                  <a:pt x="594360" y="43617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56764" y="3939540"/>
            <a:ext cx="118237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29711" y="5668517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689" y="4874514"/>
            <a:ext cx="433705" cy="1081405"/>
          </a:xfrm>
          <a:custGeom>
            <a:avLst/>
            <a:gdLst/>
            <a:ahLst/>
            <a:cxnLst/>
            <a:rect l="l" t="t" r="r" b="b"/>
            <a:pathLst>
              <a:path w="433704" h="1081404">
                <a:moveTo>
                  <a:pt x="433577" y="3810"/>
                </a:moveTo>
                <a:lnTo>
                  <a:pt x="423671" y="0"/>
                </a:lnTo>
                <a:lnTo>
                  <a:pt x="0" y="1077468"/>
                </a:lnTo>
                <a:lnTo>
                  <a:pt x="9905" y="1081278"/>
                </a:lnTo>
                <a:lnTo>
                  <a:pt x="433577" y="38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408343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052220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84" rIns="0" bIns="0" rtlCol="0">
            <a:spAutoFit/>
          </a:bodyPr>
          <a:lstStyle/>
          <a:p>
            <a:pPr marL="338455" marR="5080" indent="-176530">
              <a:lnSpc>
                <a:spcPct val="100299"/>
              </a:lnSpc>
            </a:pPr>
            <a:r>
              <a:rPr sz="3950" spc="-15" dirty="0"/>
              <a:t>Are </a:t>
            </a:r>
            <a:r>
              <a:rPr sz="3950" dirty="0"/>
              <a:t>the </a:t>
            </a:r>
            <a:r>
              <a:rPr sz="3950" spc="-5" dirty="0"/>
              <a:t>edges </a:t>
            </a:r>
            <a:r>
              <a:rPr sz="3950" spc="-10" dirty="0"/>
              <a:t>highlighted </a:t>
            </a:r>
            <a:r>
              <a:rPr sz="3950" dirty="0"/>
              <a:t>in </a:t>
            </a:r>
            <a:r>
              <a:rPr sz="3950" spc="-20" dirty="0">
                <a:solidFill>
                  <a:srgbClr val="FF0000"/>
                </a:solidFill>
              </a:rPr>
              <a:t>red </a:t>
            </a:r>
            <a:r>
              <a:rPr sz="3950" dirty="0"/>
              <a:t>part </a:t>
            </a:r>
            <a:r>
              <a:rPr sz="3950" spc="-5" dirty="0"/>
              <a:t>of  </a:t>
            </a:r>
            <a:r>
              <a:rPr sz="3950" dirty="0"/>
              <a:t>a spanning </a:t>
            </a:r>
            <a:r>
              <a:rPr sz="3950" spc="-15" dirty="0"/>
              <a:t>tree </a:t>
            </a:r>
            <a:r>
              <a:rPr sz="3950" dirty="0"/>
              <a:t>of the </a:t>
            </a:r>
            <a:r>
              <a:rPr sz="3950" spc="-5" dirty="0"/>
              <a:t>original</a:t>
            </a:r>
            <a:r>
              <a:rPr sz="3950" spc="-10" dirty="0"/>
              <a:t> graph?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2238" y="2852166"/>
            <a:ext cx="31750" cy="3907790"/>
          </a:xfrm>
          <a:custGeom>
            <a:avLst/>
            <a:gdLst/>
            <a:ahLst/>
            <a:cxnLst/>
            <a:rect l="l" t="t" r="r" b="b"/>
            <a:pathLst>
              <a:path w="31750" h="3907790">
                <a:moveTo>
                  <a:pt x="31242" y="3897629"/>
                </a:moveTo>
                <a:lnTo>
                  <a:pt x="31242" y="10667"/>
                </a:lnTo>
                <a:lnTo>
                  <a:pt x="0" y="0"/>
                </a:lnTo>
                <a:lnTo>
                  <a:pt x="0" y="3907535"/>
                </a:lnTo>
                <a:lnTo>
                  <a:pt x="31242" y="3897629"/>
                </a:lnTo>
                <a:close/>
              </a:path>
            </a:pathLst>
          </a:custGeom>
          <a:solidFill>
            <a:srgbClr val="88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0995" y="2842260"/>
            <a:ext cx="31750" cy="3928110"/>
          </a:xfrm>
          <a:custGeom>
            <a:avLst/>
            <a:gdLst/>
            <a:ahLst/>
            <a:cxnLst/>
            <a:rect l="l" t="t" r="r" b="b"/>
            <a:pathLst>
              <a:path w="31750" h="3928109">
                <a:moveTo>
                  <a:pt x="31242" y="3917441"/>
                </a:moveTo>
                <a:lnTo>
                  <a:pt x="31242" y="9905"/>
                </a:lnTo>
                <a:lnTo>
                  <a:pt x="0" y="0"/>
                </a:lnTo>
                <a:lnTo>
                  <a:pt x="0" y="3928109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8E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8992" y="2842260"/>
            <a:ext cx="32384" cy="3938904"/>
          </a:xfrm>
          <a:custGeom>
            <a:avLst/>
            <a:gdLst/>
            <a:ahLst/>
            <a:cxnLst/>
            <a:rect l="l" t="t" r="r" b="b"/>
            <a:pathLst>
              <a:path w="32384" h="3938904">
                <a:moveTo>
                  <a:pt x="32003" y="3928110"/>
                </a:moveTo>
                <a:lnTo>
                  <a:pt x="32003" y="0"/>
                </a:lnTo>
                <a:lnTo>
                  <a:pt x="0" y="0"/>
                </a:lnTo>
                <a:lnTo>
                  <a:pt x="0" y="3938778"/>
                </a:lnTo>
                <a:lnTo>
                  <a:pt x="32003" y="3928110"/>
                </a:lnTo>
                <a:close/>
              </a:path>
            </a:pathLst>
          </a:custGeom>
          <a:solidFill>
            <a:srgbClr val="933D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7081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49446"/>
                </a:moveTo>
                <a:lnTo>
                  <a:pt x="41910" y="10668"/>
                </a:lnTo>
                <a:lnTo>
                  <a:pt x="0" y="0"/>
                </a:lnTo>
                <a:lnTo>
                  <a:pt x="0" y="3959352"/>
                </a:lnTo>
                <a:lnTo>
                  <a:pt x="41910" y="3949446"/>
                </a:lnTo>
                <a:close/>
              </a:path>
            </a:pathLst>
          </a:custGeom>
          <a:solidFill>
            <a:srgbClr val="983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3356" y="2820923"/>
            <a:ext cx="41910" cy="3980815"/>
          </a:xfrm>
          <a:custGeom>
            <a:avLst/>
            <a:gdLst/>
            <a:ahLst/>
            <a:cxnLst/>
            <a:rect l="l" t="t" r="r" b="b"/>
            <a:pathLst>
              <a:path w="41909" h="3980815">
                <a:moveTo>
                  <a:pt x="41910" y="3970020"/>
                </a:moveTo>
                <a:lnTo>
                  <a:pt x="41910" y="10668"/>
                </a:lnTo>
                <a:lnTo>
                  <a:pt x="0" y="0"/>
                </a:lnTo>
                <a:lnTo>
                  <a:pt x="0" y="3980688"/>
                </a:lnTo>
                <a:lnTo>
                  <a:pt x="41910" y="3970020"/>
                </a:lnTo>
                <a:close/>
              </a:path>
            </a:pathLst>
          </a:custGeom>
          <a:solidFill>
            <a:srgbClr val="A24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2564" y="2820923"/>
            <a:ext cx="52069" cy="3980815"/>
          </a:xfrm>
          <a:custGeom>
            <a:avLst/>
            <a:gdLst/>
            <a:ahLst/>
            <a:cxnLst/>
            <a:rect l="l" t="t" r="r" b="b"/>
            <a:pathLst>
              <a:path w="52070" h="3980815">
                <a:moveTo>
                  <a:pt x="51816" y="3980688"/>
                </a:moveTo>
                <a:lnTo>
                  <a:pt x="51816" y="0"/>
                </a:lnTo>
                <a:lnTo>
                  <a:pt x="0" y="10667"/>
                </a:lnTo>
                <a:lnTo>
                  <a:pt x="0" y="3970020"/>
                </a:lnTo>
                <a:lnTo>
                  <a:pt x="51816" y="3980688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8076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59352"/>
                </a:moveTo>
                <a:lnTo>
                  <a:pt x="41910" y="0"/>
                </a:lnTo>
                <a:lnTo>
                  <a:pt x="0" y="10667"/>
                </a:lnTo>
                <a:lnTo>
                  <a:pt x="0" y="3949446"/>
                </a:lnTo>
                <a:lnTo>
                  <a:pt x="41910" y="39593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6166" y="2842260"/>
            <a:ext cx="41910" cy="3938904"/>
          </a:xfrm>
          <a:custGeom>
            <a:avLst/>
            <a:gdLst/>
            <a:ahLst/>
            <a:cxnLst/>
            <a:rect l="l" t="t" r="r" b="b"/>
            <a:pathLst>
              <a:path w="41909" h="3938904">
                <a:moveTo>
                  <a:pt x="41910" y="3938778"/>
                </a:moveTo>
                <a:lnTo>
                  <a:pt x="41910" y="0"/>
                </a:lnTo>
                <a:lnTo>
                  <a:pt x="0" y="9905"/>
                </a:lnTo>
                <a:lnTo>
                  <a:pt x="0" y="3928110"/>
                </a:lnTo>
                <a:lnTo>
                  <a:pt x="41910" y="39387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4256" y="2852166"/>
            <a:ext cx="41910" cy="3918585"/>
          </a:xfrm>
          <a:custGeom>
            <a:avLst/>
            <a:gdLst/>
            <a:ahLst/>
            <a:cxnLst/>
            <a:rect l="l" t="t" r="r" b="b"/>
            <a:pathLst>
              <a:path w="41909" h="3918584">
                <a:moveTo>
                  <a:pt x="41910" y="3918204"/>
                </a:moveTo>
                <a:lnTo>
                  <a:pt x="41910" y="0"/>
                </a:lnTo>
                <a:lnTo>
                  <a:pt x="0" y="10667"/>
                </a:lnTo>
                <a:lnTo>
                  <a:pt x="0" y="3907536"/>
                </a:lnTo>
                <a:lnTo>
                  <a:pt x="41910" y="3918204"/>
                </a:lnTo>
                <a:close/>
              </a:path>
            </a:pathLst>
          </a:custGeom>
          <a:solidFill>
            <a:srgbClr val="BB4E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2345" y="2862833"/>
            <a:ext cx="41910" cy="3896995"/>
          </a:xfrm>
          <a:custGeom>
            <a:avLst/>
            <a:gdLst/>
            <a:ahLst/>
            <a:cxnLst/>
            <a:rect l="l" t="t" r="r" b="b"/>
            <a:pathLst>
              <a:path w="41909" h="3896995">
                <a:moveTo>
                  <a:pt x="41910" y="3896867"/>
                </a:moveTo>
                <a:lnTo>
                  <a:pt x="41910" y="0"/>
                </a:lnTo>
                <a:lnTo>
                  <a:pt x="0" y="10667"/>
                </a:lnTo>
                <a:lnTo>
                  <a:pt x="0" y="3876293"/>
                </a:lnTo>
                <a:lnTo>
                  <a:pt x="41910" y="3896867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9768" y="2884170"/>
            <a:ext cx="31750" cy="3844290"/>
          </a:xfrm>
          <a:custGeom>
            <a:avLst/>
            <a:gdLst/>
            <a:ahLst/>
            <a:cxnLst/>
            <a:rect l="l" t="t" r="r" b="b"/>
            <a:pathLst>
              <a:path w="31750" h="3844290">
                <a:moveTo>
                  <a:pt x="31242" y="3844290"/>
                </a:moveTo>
                <a:lnTo>
                  <a:pt x="31242" y="0"/>
                </a:lnTo>
                <a:lnTo>
                  <a:pt x="0" y="9905"/>
                </a:lnTo>
                <a:lnTo>
                  <a:pt x="0" y="3833622"/>
                </a:lnTo>
                <a:lnTo>
                  <a:pt x="31242" y="3844290"/>
                </a:lnTo>
                <a:close/>
              </a:path>
            </a:pathLst>
          </a:custGeom>
          <a:solidFill>
            <a:srgbClr val="AC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6665976"/>
            <a:ext cx="817244" cy="135890"/>
          </a:xfrm>
          <a:custGeom>
            <a:avLst/>
            <a:gdLst/>
            <a:ahLst/>
            <a:cxnLst/>
            <a:rect l="l" t="t" r="r" b="b"/>
            <a:pathLst>
              <a:path w="817245" h="135890">
                <a:moveTo>
                  <a:pt x="816863" y="41909"/>
                </a:moveTo>
                <a:lnTo>
                  <a:pt x="806195" y="51815"/>
                </a:lnTo>
                <a:lnTo>
                  <a:pt x="796289" y="73151"/>
                </a:lnTo>
                <a:lnTo>
                  <a:pt x="774953" y="83819"/>
                </a:lnTo>
                <a:lnTo>
                  <a:pt x="743711" y="93725"/>
                </a:lnTo>
                <a:lnTo>
                  <a:pt x="712469" y="104393"/>
                </a:lnTo>
                <a:lnTo>
                  <a:pt x="680465" y="115061"/>
                </a:lnTo>
                <a:lnTo>
                  <a:pt x="638555" y="124967"/>
                </a:lnTo>
                <a:lnTo>
                  <a:pt x="586739" y="124967"/>
                </a:lnTo>
                <a:lnTo>
                  <a:pt x="544829" y="135635"/>
                </a:lnTo>
                <a:lnTo>
                  <a:pt x="355853" y="135635"/>
                </a:lnTo>
                <a:lnTo>
                  <a:pt x="304037" y="124967"/>
                </a:lnTo>
                <a:lnTo>
                  <a:pt x="251459" y="124967"/>
                </a:lnTo>
                <a:lnTo>
                  <a:pt x="209549" y="115061"/>
                </a:lnTo>
                <a:lnTo>
                  <a:pt x="125729" y="93725"/>
                </a:lnTo>
                <a:lnTo>
                  <a:pt x="83819" y="73151"/>
                </a:lnTo>
                <a:lnTo>
                  <a:pt x="62483" y="62483"/>
                </a:lnTo>
                <a:lnTo>
                  <a:pt x="31241" y="51815"/>
                </a:lnTo>
                <a:lnTo>
                  <a:pt x="20573" y="31241"/>
                </a:lnTo>
                <a:lnTo>
                  <a:pt x="0" y="9905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18526" y="2820923"/>
            <a:ext cx="817244" cy="115570"/>
          </a:xfrm>
          <a:custGeom>
            <a:avLst/>
            <a:gdLst/>
            <a:ahLst/>
            <a:cxnLst/>
            <a:rect l="l" t="t" r="r" b="b"/>
            <a:pathLst>
              <a:path w="817245" h="115569">
                <a:moveTo>
                  <a:pt x="816863" y="83820"/>
                </a:moveTo>
                <a:lnTo>
                  <a:pt x="774953" y="41910"/>
                </a:lnTo>
                <a:lnTo>
                  <a:pt x="712469" y="21336"/>
                </a:lnTo>
                <a:lnTo>
                  <a:pt x="680465" y="21336"/>
                </a:lnTo>
                <a:lnTo>
                  <a:pt x="638555" y="10668"/>
                </a:lnTo>
                <a:lnTo>
                  <a:pt x="586739" y="10668"/>
                </a:lnTo>
                <a:lnTo>
                  <a:pt x="544829" y="0"/>
                </a:lnTo>
                <a:lnTo>
                  <a:pt x="355853" y="0"/>
                </a:lnTo>
                <a:lnTo>
                  <a:pt x="304037" y="10668"/>
                </a:lnTo>
                <a:lnTo>
                  <a:pt x="251459" y="10668"/>
                </a:lnTo>
                <a:lnTo>
                  <a:pt x="209549" y="21336"/>
                </a:lnTo>
                <a:lnTo>
                  <a:pt x="167639" y="31242"/>
                </a:lnTo>
                <a:lnTo>
                  <a:pt x="83819" y="52578"/>
                </a:lnTo>
                <a:lnTo>
                  <a:pt x="62483" y="63246"/>
                </a:lnTo>
                <a:lnTo>
                  <a:pt x="31241" y="73152"/>
                </a:lnTo>
                <a:lnTo>
                  <a:pt x="20573" y="83820"/>
                </a:lnTo>
                <a:lnTo>
                  <a:pt x="0" y="105156"/>
                </a:lnTo>
                <a:lnTo>
                  <a:pt x="0" y="115062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557" y="5439917"/>
            <a:ext cx="32384" cy="1299210"/>
          </a:xfrm>
          <a:custGeom>
            <a:avLst/>
            <a:gdLst/>
            <a:ahLst/>
            <a:cxnLst/>
            <a:rect l="l" t="t" r="r" b="b"/>
            <a:pathLst>
              <a:path w="32384" h="1299209">
                <a:moveTo>
                  <a:pt x="32003" y="1277874"/>
                </a:moveTo>
                <a:lnTo>
                  <a:pt x="32003" y="0"/>
                </a:lnTo>
                <a:lnTo>
                  <a:pt x="0" y="10668"/>
                </a:lnTo>
                <a:lnTo>
                  <a:pt x="0" y="1299210"/>
                </a:lnTo>
                <a:lnTo>
                  <a:pt x="32003" y="1277874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9316" y="5450585"/>
            <a:ext cx="31750" cy="1299210"/>
          </a:xfrm>
          <a:custGeom>
            <a:avLst/>
            <a:gdLst/>
            <a:ahLst/>
            <a:cxnLst/>
            <a:rect l="l" t="t" r="r" b="b"/>
            <a:pathLst>
              <a:path w="31750" h="1299209">
                <a:moveTo>
                  <a:pt x="31242" y="1288541"/>
                </a:moveTo>
                <a:lnTo>
                  <a:pt x="31242" y="0"/>
                </a:lnTo>
                <a:lnTo>
                  <a:pt x="0" y="0"/>
                </a:lnTo>
                <a:lnTo>
                  <a:pt x="0" y="1299209"/>
                </a:lnTo>
                <a:lnTo>
                  <a:pt x="31242" y="1288541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8073" y="5450585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2" y="1299210"/>
                </a:moveTo>
                <a:lnTo>
                  <a:pt x="31242" y="0"/>
                </a:lnTo>
                <a:lnTo>
                  <a:pt x="0" y="10668"/>
                </a:lnTo>
                <a:lnTo>
                  <a:pt x="0" y="1309116"/>
                </a:lnTo>
                <a:lnTo>
                  <a:pt x="31242" y="1299210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6164" y="5461253"/>
            <a:ext cx="41910" cy="1309370"/>
          </a:xfrm>
          <a:custGeom>
            <a:avLst/>
            <a:gdLst/>
            <a:ahLst/>
            <a:cxnLst/>
            <a:rect l="l" t="t" r="r" b="b"/>
            <a:pathLst>
              <a:path w="41909" h="1309370">
                <a:moveTo>
                  <a:pt x="41909" y="1298448"/>
                </a:moveTo>
                <a:lnTo>
                  <a:pt x="41909" y="0"/>
                </a:lnTo>
                <a:lnTo>
                  <a:pt x="0" y="0"/>
                </a:lnTo>
                <a:lnTo>
                  <a:pt x="0" y="1309116"/>
                </a:lnTo>
                <a:lnTo>
                  <a:pt x="41909" y="1298448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3585" y="5461253"/>
            <a:ext cx="52705" cy="1320165"/>
          </a:xfrm>
          <a:custGeom>
            <a:avLst/>
            <a:gdLst/>
            <a:ahLst/>
            <a:cxnLst/>
            <a:rect l="l" t="t" r="r" b="b"/>
            <a:pathLst>
              <a:path w="52704" h="1320165">
                <a:moveTo>
                  <a:pt x="52577" y="1309115"/>
                </a:moveTo>
                <a:lnTo>
                  <a:pt x="52577" y="0"/>
                </a:lnTo>
                <a:lnTo>
                  <a:pt x="0" y="0"/>
                </a:lnTo>
                <a:lnTo>
                  <a:pt x="0" y="1319783"/>
                </a:lnTo>
                <a:lnTo>
                  <a:pt x="52577" y="1309115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1676" y="5461253"/>
            <a:ext cx="41910" cy="1329690"/>
          </a:xfrm>
          <a:custGeom>
            <a:avLst/>
            <a:gdLst/>
            <a:ahLst/>
            <a:cxnLst/>
            <a:rect l="l" t="t" r="r" b="b"/>
            <a:pathLst>
              <a:path w="41909" h="1329690">
                <a:moveTo>
                  <a:pt x="41909" y="1319784"/>
                </a:moveTo>
                <a:lnTo>
                  <a:pt x="41909" y="0"/>
                </a:lnTo>
                <a:lnTo>
                  <a:pt x="0" y="9906"/>
                </a:lnTo>
                <a:lnTo>
                  <a:pt x="0" y="1329690"/>
                </a:lnTo>
                <a:lnTo>
                  <a:pt x="41909" y="1319784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47282" y="5471159"/>
            <a:ext cx="52069" cy="1330960"/>
          </a:xfrm>
          <a:custGeom>
            <a:avLst/>
            <a:gdLst/>
            <a:ahLst/>
            <a:cxnLst/>
            <a:rect l="l" t="t" r="r" b="b"/>
            <a:pathLst>
              <a:path w="52070" h="1330959">
                <a:moveTo>
                  <a:pt x="51815" y="1319784"/>
                </a:moveTo>
                <a:lnTo>
                  <a:pt x="51815" y="0"/>
                </a:lnTo>
                <a:lnTo>
                  <a:pt x="0" y="0"/>
                </a:lnTo>
                <a:lnTo>
                  <a:pt x="0" y="1330452"/>
                </a:lnTo>
                <a:lnTo>
                  <a:pt x="51815" y="131978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6396" y="5471159"/>
            <a:ext cx="41910" cy="1330960"/>
          </a:xfrm>
          <a:custGeom>
            <a:avLst/>
            <a:gdLst/>
            <a:ahLst/>
            <a:cxnLst/>
            <a:rect l="l" t="t" r="r" b="b"/>
            <a:pathLst>
              <a:path w="41910" h="1330959">
                <a:moveTo>
                  <a:pt x="41910" y="1330452"/>
                </a:moveTo>
                <a:lnTo>
                  <a:pt x="41910" y="0"/>
                </a:lnTo>
                <a:lnTo>
                  <a:pt x="0" y="0"/>
                </a:lnTo>
                <a:lnTo>
                  <a:pt x="0" y="1319783"/>
                </a:lnTo>
                <a:lnTo>
                  <a:pt x="41910" y="133045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2576" y="5461253"/>
            <a:ext cx="32384" cy="1329690"/>
          </a:xfrm>
          <a:custGeom>
            <a:avLst/>
            <a:gdLst/>
            <a:ahLst/>
            <a:cxnLst/>
            <a:rect l="l" t="t" r="r" b="b"/>
            <a:pathLst>
              <a:path w="32385" h="1329690">
                <a:moveTo>
                  <a:pt x="32003" y="1329689"/>
                </a:moveTo>
                <a:lnTo>
                  <a:pt x="32003" y="9905"/>
                </a:lnTo>
                <a:lnTo>
                  <a:pt x="0" y="0"/>
                </a:lnTo>
                <a:lnTo>
                  <a:pt x="0" y="1319783"/>
                </a:lnTo>
                <a:lnTo>
                  <a:pt x="32003" y="1329689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0665" y="5461253"/>
            <a:ext cx="41910" cy="1320165"/>
          </a:xfrm>
          <a:custGeom>
            <a:avLst/>
            <a:gdLst/>
            <a:ahLst/>
            <a:cxnLst/>
            <a:rect l="l" t="t" r="r" b="b"/>
            <a:pathLst>
              <a:path w="41910" h="1320165">
                <a:moveTo>
                  <a:pt x="41910" y="1319784"/>
                </a:moveTo>
                <a:lnTo>
                  <a:pt x="41910" y="0"/>
                </a:lnTo>
                <a:lnTo>
                  <a:pt x="0" y="0"/>
                </a:lnTo>
                <a:lnTo>
                  <a:pt x="0" y="1309116"/>
                </a:lnTo>
                <a:lnTo>
                  <a:pt x="41910" y="131978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9423" y="5461253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1" y="1309115"/>
                </a:moveTo>
                <a:lnTo>
                  <a:pt x="31241" y="0"/>
                </a:lnTo>
                <a:lnTo>
                  <a:pt x="0" y="0"/>
                </a:lnTo>
                <a:lnTo>
                  <a:pt x="0" y="1298447"/>
                </a:lnTo>
                <a:lnTo>
                  <a:pt x="31241" y="1309115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817625" y="41909"/>
                </a:moveTo>
                <a:lnTo>
                  <a:pt x="817625" y="32003"/>
                </a:lnTo>
                <a:lnTo>
                  <a:pt x="806957" y="32003"/>
                </a:lnTo>
                <a:lnTo>
                  <a:pt x="796289" y="21335"/>
                </a:lnTo>
                <a:lnTo>
                  <a:pt x="775715" y="21335"/>
                </a:lnTo>
                <a:lnTo>
                  <a:pt x="754379" y="10667"/>
                </a:lnTo>
                <a:lnTo>
                  <a:pt x="691895" y="10667"/>
                </a:lnTo>
                <a:lnTo>
                  <a:pt x="649985" y="0"/>
                </a:lnTo>
                <a:lnTo>
                  <a:pt x="293369" y="0"/>
                </a:lnTo>
                <a:lnTo>
                  <a:pt x="251459" y="10668"/>
                </a:lnTo>
                <a:lnTo>
                  <a:pt x="167639" y="10668"/>
                </a:lnTo>
                <a:lnTo>
                  <a:pt x="125729" y="21336"/>
                </a:lnTo>
                <a:lnTo>
                  <a:pt x="94487" y="21336"/>
                </a:lnTo>
                <a:lnTo>
                  <a:pt x="63245" y="32004"/>
                </a:lnTo>
                <a:lnTo>
                  <a:pt x="41909" y="32004"/>
                </a:lnTo>
                <a:lnTo>
                  <a:pt x="21335" y="41910"/>
                </a:lnTo>
                <a:lnTo>
                  <a:pt x="10667" y="41910"/>
                </a:lnTo>
                <a:lnTo>
                  <a:pt x="0" y="52578"/>
                </a:lnTo>
                <a:lnTo>
                  <a:pt x="10667" y="52578"/>
                </a:lnTo>
                <a:lnTo>
                  <a:pt x="21335" y="63246"/>
                </a:lnTo>
                <a:lnTo>
                  <a:pt x="32003" y="63246"/>
                </a:lnTo>
                <a:lnTo>
                  <a:pt x="52577" y="73914"/>
                </a:lnTo>
                <a:lnTo>
                  <a:pt x="125729" y="73914"/>
                </a:lnTo>
                <a:lnTo>
                  <a:pt x="157733" y="83820"/>
                </a:lnTo>
                <a:lnTo>
                  <a:pt x="544829" y="83820"/>
                </a:lnTo>
                <a:lnTo>
                  <a:pt x="586739" y="73913"/>
                </a:lnTo>
                <a:lnTo>
                  <a:pt x="681227" y="73913"/>
                </a:lnTo>
                <a:lnTo>
                  <a:pt x="712469" y="63245"/>
                </a:lnTo>
                <a:lnTo>
                  <a:pt x="743711" y="63245"/>
                </a:lnTo>
                <a:lnTo>
                  <a:pt x="775715" y="52577"/>
                </a:lnTo>
                <a:lnTo>
                  <a:pt x="796289" y="52577"/>
                </a:lnTo>
                <a:lnTo>
                  <a:pt x="806957" y="41909"/>
                </a:lnTo>
                <a:lnTo>
                  <a:pt x="817625" y="4190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471677" y="0"/>
                </a:moveTo>
                <a:lnTo>
                  <a:pt x="649985" y="0"/>
                </a:lnTo>
                <a:lnTo>
                  <a:pt x="691895" y="10667"/>
                </a:lnTo>
                <a:lnTo>
                  <a:pt x="754379" y="10667"/>
                </a:lnTo>
                <a:lnTo>
                  <a:pt x="775715" y="21335"/>
                </a:lnTo>
                <a:lnTo>
                  <a:pt x="796289" y="21335"/>
                </a:lnTo>
                <a:lnTo>
                  <a:pt x="806957" y="32003"/>
                </a:lnTo>
                <a:lnTo>
                  <a:pt x="817625" y="32003"/>
                </a:lnTo>
                <a:lnTo>
                  <a:pt x="817625" y="41909"/>
                </a:lnTo>
                <a:lnTo>
                  <a:pt x="806957" y="41909"/>
                </a:lnTo>
                <a:lnTo>
                  <a:pt x="796289" y="52577"/>
                </a:lnTo>
                <a:lnTo>
                  <a:pt x="775715" y="52577"/>
                </a:lnTo>
                <a:lnTo>
                  <a:pt x="743711" y="63245"/>
                </a:lnTo>
                <a:lnTo>
                  <a:pt x="712469" y="63245"/>
                </a:lnTo>
                <a:lnTo>
                  <a:pt x="681227" y="73913"/>
                </a:lnTo>
                <a:lnTo>
                  <a:pt x="586739" y="73913"/>
                </a:lnTo>
                <a:lnTo>
                  <a:pt x="544829" y="83820"/>
                </a:lnTo>
                <a:lnTo>
                  <a:pt x="492251" y="83820"/>
                </a:lnTo>
                <a:lnTo>
                  <a:pt x="445134" y="83820"/>
                </a:lnTo>
                <a:lnTo>
                  <a:pt x="398017" y="83820"/>
                </a:lnTo>
                <a:lnTo>
                  <a:pt x="350900" y="83820"/>
                </a:lnTo>
                <a:lnTo>
                  <a:pt x="303783" y="83820"/>
                </a:lnTo>
                <a:lnTo>
                  <a:pt x="256666" y="83820"/>
                </a:lnTo>
                <a:lnTo>
                  <a:pt x="209549" y="83820"/>
                </a:lnTo>
                <a:lnTo>
                  <a:pt x="157733" y="83820"/>
                </a:lnTo>
                <a:lnTo>
                  <a:pt x="125729" y="73914"/>
                </a:lnTo>
                <a:lnTo>
                  <a:pt x="52577" y="73914"/>
                </a:lnTo>
                <a:lnTo>
                  <a:pt x="32003" y="63246"/>
                </a:lnTo>
                <a:lnTo>
                  <a:pt x="21335" y="63246"/>
                </a:lnTo>
                <a:lnTo>
                  <a:pt x="10667" y="52578"/>
                </a:lnTo>
                <a:lnTo>
                  <a:pt x="0" y="52578"/>
                </a:lnTo>
                <a:lnTo>
                  <a:pt x="10667" y="41910"/>
                </a:lnTo>
                <a:lnTo>
                  <a:pt x="21335" y="41910"/>
                </a:lnTo>
                <a:lnTo>
                  <a:pt x="41909" y="32004"/>
                </a:lnTo>
                <a:lnTo>
                  <a:pt x="63245" y="32004"/>
                </a:lnTo>
                <a:lnTo>
                  <a:pt x="94487" y="21336"/>
                </a:lnTo>
                <a:lnTo>
                  <a:pt x="125729" y="21336"/>
                </a:lnTo>
                <a:lnTo>
                  <a:pt x="167639" y="10668"/>
                </a:lnTo>
                <a:lnTo>
                  <a:pt x="251459" y="10668"/>
                </a:lnTo>
                <a:lnTo>
                  <a:pt x="293369" y="0"/>
                </a:lnTo>
                <a:lnTo>
                  <a:pt x="471677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3100">
              <a:latin typeface="Times New Roman"/>
              <a:cs typeface="Times New Roman"/>
            </a:endParaRPr>
          </a:p>
          <a:p>
            <a:pPr marL="3288029">
              <a:lnSpc>
                <a:spcPct val="100000"/>
              </a:lnSpc>
            </a:pPr>
            <a:r>
              <a:rPr sz="2600" b="1" dirty="0">
                <a:latin typeface="Calibri"/>
                <a:cs typeface="Calibri"/>
              </a:rPr>
              <a:t>15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1730"/>
              </a:spcBef>
            </a:pPr>
            <a:r>
              <a:rPr sz="2600" b="1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2167635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6122" y="3873860"/>
            <a:ext cx="2562606" cy="267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10310" y="55237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9292" y="60784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9292" y="52859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3051" y="4018788"/>
            <a:ext cx="118364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0361" y="55145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677329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321206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2532</Words>
  <Application>Microsoft Office PowerPoint</Application>
  <PresentationFormat>Custom</PresentationFormat>
  <Paragraphs>541</Paragraphs>
  <Slides>35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Review</vt:lpstr>
      <vt:lpstr>Is This A Tree?</vt:lpstr>
      <vt:lpstr>Are the edges highlighted in red part of  a spanning tree of the original graph?</vt:lpstr>
      <vt:lpstr>Motivating Example</vt:lpstr>
      <vt:lpstr>More Definitions (1)</vt:lpstr>
      <vt:lpstr>More Definitions (2)</vt:lpstr>
      <vt:lpstr>More Definitions (3)</vt:lpstr>
      <vt:lpstr>Example</vt:lpstr>
      <vt:lpstr>Are the edges highlighted in red part  of an MST of the original graph?</vt:lpstr>
      <vt:lpstr>MST Algorithms</vt:lpstr>
      <vt:lpstr>Prim’s Algorithm</vt:lpstr>
      <vt:lpstr>MST Algorithm: Prim’s</vt:lpstr>
      <vt:lpstr>Easy Java Implementation</vt:lpstr>
      <vt:lpstr>Why Prim’s Works? (1)</vt:lpstr>
      <vt:lpstr>Why Prim’s Works? (2)</vt:lpstr>
      <vt:lpstr>Why Prim’s Works? (3)</vt:lpstr>
      <vt:lpstr>Visual Explanation</vt:lpstr>
      <vt:lpstr>PowerPoint Presentation</vt:lpstr>
      <vt:lpstr>Kruskal’s Algorithm</vt:lpstr>
      <vt:lpstr>MST Algorithm: Kruskal’s</vt:lpstr>
      <vt:lpstr>Why Kruskal’s Works? (1)</vt:lpstr>
      <vt:lpstr>Why Kruskal’s Works? (2)</vt:lpstr>
      <vt:lpstr>Why Kruskal’s Works? (3)</vt:lpstr>
      <vt:lpstr>Kruskal’s Implementation (1)</vt:lpstr>
      <vt:lpstr>Sorting Edges in Edge List</vt:lpstr>
      <vt:lpstr>Kruskal’s Implementation (2)</vt:lpstr>
      <vt:lpstr>If given an MST problem, I will…</vt:lpstr>
      <vt:lpstr>Summary</vt:lpstr>
      <vt:lpstr>PS4 should now be doable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- 07-Connecting-People-34</dc:title>
  <dc:creator>DCSSH</dc:creator>
  <cp:lastModifiedBy>Cẩm Quang Dung</cp:lastModifiedBy>
  <cp:revision>3</cp:revision>
  <dcterms:created xsi:type="dcterms:W3CDTF">2015-11-28T09:10:47Z</dcterms:created>
  <dcterms:modified xsi:type="dcterms:W3CDTF">2022-11-14T18:04:08Z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