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5"/>
  </p:notesMasterIdLst>
  <p:sldIdLst>
    <p:sldId id="285" r:id="rId3"/>
    <p:sldId id="286" r:id="rId4"/>
    <p:sldId id="287" r:id="rId5"/>
    <p:sldId id="28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18C22-128E-48DD-8F71-5C967B80C5C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BABC-510F-4CE7-B1D8-5FE86736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3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9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3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2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8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8" y="635254"/>
            <a:ext cx="9376663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60" y="1903984"/>
            <a:ext cx="9158478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4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Finding Shortest Way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From Here to There, Part 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03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5202682"/>
            <a:ext cx="8924290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u="heavy" spc="5" dirty="0">
                <a:latin typeface="Calibri"/>
                <a:cs typeface="Calibri"/>
              </a:rPr>
              <a:t>Single‐Source </a:t>
            </a:r>
            <a:r>
              <a:rPr sz="3050" b="1" dirty="0">
                <a:latin typeface="Calibri"/>
                <a:cs typeface="Calibri"/>
              </a:rPr>
              <a:t>Shortest </a:t>
            </a:r>
            <a:r>
              <a:rPr sz="3050" b="1" spc="-10" dirty="0">
                <a:latin typeface="Calibri"/>
                <a:cs typeface="Calibri"/>
              </a:rPr>
              <a:t>Path</a:t>
            </a:r>
            <a:r>
              <a:rPr sz="3050" b="1" u="heavy" spc="-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(SSSP)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Problem: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Given </a:t>
            </a:r>
            <a:r>
              <a:rPr sz="2600" b="1" spc="-40" dirty="0">
                <a:latin typeface="Calibri"/>
                <a:cs typeface="Calibri"/>
              </a:rPr>
              <a:t>G(V, </a:t>
            </a:r>
            <a:r>
              <a:rPr sz="2600" b="1" spc="10" dirty="0">
                <a:latin typeface="Calibri"/>
                <a:cs typeface="Calibri"/>
              </a:rPr>
              <a:t>E)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w(a, </a:t>
            </a:r>
            <a:r>
              <a:rPr sz="2600" b="1" spc="15" dirty="0">
                <a:latin typeface="Calibri"/>
                <a:cs typeface="Calibri"/>
              </a:rPr>
              <a:t>b): E‐&gt;R</a:t>
            </a:r>
            <a:r>
              <a:rPr sz="2600" spc="1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b="1" u="heavy" spc="10" dirty="0">
                <a:latin typeface="Calibri"/>
                <a:cs typeface="Calibri"/>
              </a:rPr>
              <a:t>source </a:t>
            </a:r>
            <a:r>
              <a:rPr sz="2600" b="1" u="heavy" spc="-5" dirty="0">
                <a:latin typeface="Calibri"/>
                <a:cs typeface="Calibri"/>
              </a:rPr>
              <a:t>vertex</a:t>
            </a:r>
            <a:r>
              <a:rPr sz="2600" b="1" u="heavy" dirty="0">
                <a:latin typeface="Calibri"/>
                <a:cs typeface="Calibri"/>
              </a:rPr>
              <a:t> </a:t>
            </a:r>
            <a:r>
              <a:rPr sz="2600" b="1" u="heavy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Find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b) </a:t>
            </a:r>
            <a:r>
              <a:rPr sz="2650" spc="-15" dirty="0">
                <a:latin typeface="Calibri"/>
                <a:cs typeface="Calibri"/>
              </a:rPr>
              <a:t>(+best paths)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s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b </a:t>
            </a:r>
            <a:r>
              <a:rPr sz="2650" spc="-10" dirty="0">
                <a:latin typeface="Symbol"/>
                <a:cs typeface="Symbol"/>
              </a:rPr>
              <a:t>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spc="-1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rest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760" y="3892054"/>
            <a:ext cx="26479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5" dirty="0">
                <a:latin typeface="Symbol"/>
                <a:cs typeface="Symbol"/>
              </a:rPr>
              <a:t>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3389134"/>
            <a:ext cx="194119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60" baseline="-4273" dirty="0">
                <a:latin typeface="Symbol"/>
                <a:cs typeface="Symbol"/>
              </a:rPr>
              <a:t></a:t>
            </a:r>
            <a:r>
              <a:rPr sz="2600" spc="40" dirty="0">
                <a:latin typeface="Times New Roman"/>
                <a:cs typeface="Times New Roman"/>
              </a:rPr>
              <a:t>min(</a:t>
            </a:r>
            <a:r>
              <a:rPr sz="2600" i="1" spc="40" dirty="0">
                <a:latin typeface="Times New Roman"/>
                <a:cs typeface="Times New Roman"/>
              </a:rPr>
              <a:t>PW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40" dirty="0">
                <a:latin typeface="Times New Roman"/>
                <a:cs typeface="Times New Roman"/>
              </a:rPr>
              <a:t>p</a:t>
            </a:r>
            <a:r>
              <a:rPr sz="2600" spc="40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333" y="3609847"/>
            <a:ext cx="144335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080"/>
              </a:lnSpc>
            </a:pPr>
            <a:r>
              <a:rPr sz="2800" i="1" spc="-80" dirty="0">
                <a:latin typeface="Symbol"/>
                <a:cs typeface="Symbol"/>
              </a:rPr>
              <a:t>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,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b</a:t>
            </a:r>
            <a:r>
              <a:rPr sz="2600" spc="35" dirty="0">
                <a:latin typeface="Times New Roman"/>
                <a:cs typeface="Times New Roman"/>
              </a:rPr>
              <a:t>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3900" spc="22" baseline="-9615" dirty="0">
                <a:latin typeface="Symbol"/>
                <a:cs typeface="Symbol"/>
              </a:rPr>
              <a:t></a:t>
            </a:r>
            <a:endParaRPr sz="3900" baseline="-9615">
              <a:latin typeface="Symbol"/>
              <a:cs typeface="Symbol"/>
            </a:endParaRPr>
          </a:p>
          <a:p>
            <a:pPr marR="5080" algn="r">
              <a:lnSpc>
                <a:spcPts val="2900"/>
              </a:lnSpc>
            </a:pPr>
            <a:r>
              <a:rPr sz="2650" spc="-10" dirty="0">
                <a:latin typeface="Symbol"/>
                <a:cs typeface="Symbol"/>
              </a:rPr>
              <a:t>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1907794"/>
            <a:ext cx="7947659" cy="175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-5" dirty="0">
                <a:latin typeface="Calibri"/>
                <a:cs typeface="Calibri"/>
              </a:rPr>
              <a:t>Shortest </a:t>
            </a:r>
            <a:r>
              <a:rPr sz="3050" b="1" spc="-15" dirty="0">
                <a:latin typeface="Calibri"/>
                <a:cs typeface="Calibri"/>
              </a:rPr>
              <a:t>Path </a:t>
            </a:r>
            <a:r>
              <a:rPr sz="3050" b="1" dirty="0">
                <a:latin typeface="Calibri"/>
                <a:cs typeface="Calibri"/>
              </a:rPr>
              <a:t>weight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b="1" spc="5" dirty="0">
                <a:latin typeface="Calibri"/>
                <a:cs typeface="Calibri"/>
              </a:rPr>
              <a:t>b</a:t>
            </a:r>
            <a:r>
              <a:rPr sz="3050" spc="5" dirty="0">
                <a:latin typeface="Calibri"/>
                <a:cs typeface="Calibri"/>
              </a:rPr>
              <a:t>: </a:t>
            </a:r>
            <a:r>
              <a:rPr sz="3050" b="1" spc="10" dirty="0">
                <a:latin typeface="Symbol"/>
                <a:cs typeface="Symbol"/>
              </a:rPr>
              <a:t></a:t>
            </a:r>
            <a:r>
              <a:rPr sz="3050" b="1" spc="10" dirty="0">
                <a:latin typeface="Calibri"/>
                <a:cs typeface="Calibri"/>
              </a:rPr>
              <a:t>(a,</a:t>
            </a:r>
            <a:r>
              <a:rPr sz="3050" b="1" spc="14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ts val="3095"/>
              </a:lnSpc>
              <a:spcBef>
                <a:spcPts val="700"/>
              </a:spcBef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5" dirty="0">
                <a:latin typeface="Symbol"/>
                <a:cs typeface="Symbol"/>
              </a:rPr>
              <a:t>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Calibri"/>
                <a:cs typeface="Calibri"/>
              </a:rPr>
              <a:t>is pronounced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‘delta’</a:t>
            </a:r>
            <a:endParaRPr sz="2600">
              <a:latin typeface="Calibri"/>
              <a:cs typeface="Calibri"/>
            </a:endParaRPr>
          </a:p>
          <a:p>
            <a:pPr marL="4300855">
              <a:lnSpc>
                <a:spcPts val="315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there exists </a:t>
            </a:r>
            <a:r>
              <a:rPr sz="2650" spc="-10" dirty="0">
                <a:latin typeface="Calibri"/>
                <a:cs typeface="Calibri"/>
              </a:rPr>
              <a:t>such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path</a:t>
            </a:r>
            <a:endParaRPr sz="2650">
              <a:latin typeface="Calibri"/>
              <a:cs typeface="Calibri"/>
            </a:endParaRPr>
          </a:p>
          <a:p>
            <a:pPr marR="1870710" algn="r">
              <a:lnSpc>
                <a:spcPts val="3175"/>
              </a:lnSpc>
            </a:pPr>
            <a:r>
              <a:rPr sz="2650" spc="-10" dirty="0">
                <a:latin typeface="Calibri"/>
                <a:cs typeface="Calibri"/>
              </a:rPr>
              <a:t>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276" y="3662679"/>
            <a:ext cx="349250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330" algn="ctr">
              <a:lnSpc>
                <a:spcPct val="100000"/>
              </a:lnSpc>
              <a:tabLst>
                <a:tab pos="1437005" algn="l"/>
              </a:tabLst>
            </a:pPr>
            <a:r>
              <a:rPr sz="2600" spc="15" dirty="0">
                <a:latin typeface="Calibri"/>
                <a:cs typeface="Calibri"/>
              </a:rPr>
              <a:t>a	</a:t>
            </a:r>
            <a:r>
              <a:rPr sz="2600" spc="20" dirty="0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is unreachable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4444" y="3216401"/>
            <a:ext cx="478155" cy="264795"/>
          </a:xfrm>
          <a:custGeom>
            <a:avLst/>
            <a:gdLst/>
            <a:ahLst/>
            <a:cxnLst/>
            <a:rect l="l" t="t" r="r" b="b"/>
            <a:pathLst>
              <a:path w="478154" h="264795">
                <a:moveTo>
                  <a:pt x="459535" y="13453"/>
                </a:moveTo>
                <a:lnTo>
                  <a:pt x="449665" y="13142"/>
                </a:lnTo>
                <a:lnTo>
                  <a:pt x="0" y="255269"/>
                </a:lnTo>
                <a:lnTo>
                  <a:pt x="4572" y="264413"/>
                </a:lnTo>
                <a:lnTo>
                  <a:pt x="453678" y="22982"/>
                </a:lnTo>
                <a:lnTo>
                  <a:pt x="459535" y="13453"/>
                </a:lnTo>
                <a:close/>
              </a:path>
              <a:path w="478154" h="264795">
                <a:moveTo>
                  <a:pt x="477774" y="3809"/>
                </a:moveTo>
                <a:lnTo>
                  <a:pt x="371856" y="0"/>
                </a:lnTo>
                <a:lnTo>
                  <a:pt x="368808" y="0"/>
                </a:lnTo>
                <a:lnTo>
                  <a:pt x="366522" y="2285"/>
                </a:lnTo>
                <a:lnTo>
                  <a:pt x="365760" y="5333"/>
                </a:lnTo>
                <a:lnTo>
                  <a:pt x="365760" y="8381"/>
                </a:lnTo>
                <a:lnTo>
                  <a:pt x="368046" y="10667"/>
                </a:lnTo>
                <a:lnTo>
                  <a:pt x="371856" y="10691"/>
                </a:lnTo>
                <a:lnTo>
                  <a:pt x="449665" y="13142"/>
                </a:lnTo>
                <a:lnTo>
                  <a:pt x="465582" y="4571"/>
                </a:lnTo>
                <a:lnTo>
                  <a:pt x="470916" y="13715"/>
                </a:lnTo>
                <a:lnTo>
                  <a:pt x="470916" y="14989"/>
                </a:lnTo>
                <a:lnTo>
                  <a:pt x="477774" y="3809"/>
                </a:lnTo>
                <a:close/>
              </a:path>
              <a:path w="478154" h="264795">
                <a:moveTo>
                  <a:pt x="470916" y="14989"/>
                </a:moveTo>
                <a:lnTo>
                  <a:pt x="470916" y="13715"/>
                </a:lnTo>
                <a:lnTo>
                  <a:pt x="453678" y="22982"/>
                </a:lnTo>
                <a:lnTo>
                  <a:pt x="413004" y="89153"/>
                </a:lnTo>
                <a:lnTo>
                  <a:pt x="411480" y="91439"/>
                </a:lnTo>
                <a:lnTo>
                  <a:pt x="412242" y="94487"/>
                </a:lnTo>
                <a:lnTo>
                  <a:pt x="415290" y="96011"/>
                </a:lnTo>
                <a:lnTo>
                  <a:pt x="417576" y="97535"/>
                </a:lnTo>
                <a:lnTo>
                  <a:pt x="420624" y="96773"/>
                </a:lnTo>
                <a:lnTo>
                  <a:pt x="422148" y="94487"/>
                </a:lnTo>
                <a:lnTo>
                  <a:pt x="470916" y="14989"/>
                </a:lnTo>
                <a:close/>
              </a:path>
              <a:path w="478154" h="264795">
                <a:moveTo>
                  <a:pt x="470916" y="13715"/>
                </a:moveTo>
                <a:lnTo>
                  <a:pt x="465582" y="4571"/>
                </a:lnTo>
                <a:lnTo>
                  <a:pt x="449665" y="13142"/>
                </a:lnTo>
                <a:lnTo>
                  <a:pt x="459535" y="13453"/>
                </a:lnTo>
                <a:lnTo>
                  <a:pt x="464058" y="6095"/>
                </a:lnTo>
                <a:lnTo>
                  <a:pt x="467868" y="13715"/>
                </a:lnTo>
                <a:lnTo>
                  <a:pt x="467868" y="15354"/>
                </a:lnTo>
                <a:lnTo>
                  <a:pt x="470916" y="13715"/>
                </a:lnTo>
                <a:close/>
              </a:path>
              <a:path w="478154" h="264795">
                <a:moveTo>
                  <a:pt x="467868" y="15354"/>
                </a:moveTo>
                <a:lnTo>
                  <a:pt x="467868" y="13715"/>
                </a:lnTo>
                <a:lnTo>
                  <a:pt x="459535" y="13453"/>
                </a:lnTo>
                <a:lnTo>
                  <a:pt x="453678" y="22982"/>
                </a:lnTo>
                <a:lnTo>
                  <a:pt x="467868" y="15354"/>
                </a:lnTo>
                <a:close/>
              </a:path>
              <a:path w="478154" h="264795">
                <a:moveTo>
                  <a:pt x="467868" y="13715"/>
                </a:moveTo>
                <a:lnTo>
                  <a:pt x="464058" y="6095"/>
                </a:lnTo>
                <a:lnTo>
                  <a:pt x="459535" y="13453"/>
                </a:lnTo>
                <a:lnTo>
                  <a:pt x="467868" y="1371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973" y="4165853"/>
            <a:ext cx="1190625" cy="511809"/>
          </a:xfrm>
          <a:custGeom>
            <a:avLst/>
            <a:gdLst/>
            <a:ahLst/>
            <a:cxnLst/>
            <a:rect l="l" t="t" r="r" b="b"/>
            <a:pathLst>
              <a:path w="1190625" h="511810">
                <a:moveTo>
                  <a:pt x="1171002" y="488836"/>
                </a:moveTo>
                <a:lnTo>
                  <a:pt x="1164331" y="480112"/>
                </a:lnTo>
                <a:lnTo>
                  <a:pt x="3810" y="0"/>
                </a:lnTo>
                <a:lnTo>
                  <a:pt x="0" y="9906"/>
                </a:lnTo>
                <a:lnTo>
                  <a:pt x="1160379" y="490270"/>
                </a:lnTo>
                <a:lnTo>
                  <a:pt x="1171002" y="488836"/>
                </a:lnTo>
                <a:close/>
              </a:path>
              <a:path w="1190625" h="511810">
                <a:moveTo>
                  <a:pt x="1182624" y="497817"/>
                </a:moveTo>
                <a:lnTo>
                  <a:pt x="1182624" y="487679"/>
                </a:lnTo>
                <a:lnTo>
                  <a:pt x="1178052" y="497585"/>
                </a:lnTo>
                <a:lnTo>
                  <a:pt x="1160379" y="490270"/>
                </a:lnTo>
                <a:lnTo>
                  <a:pt x="1083564" y="500633"/>
                </a:lnTo>
                <a:lnTo>
                  <a:pt x="1080516" y="500633"/>
                </a:lnTo>
                <a:lnTo>
                  <a:pt x="1078992" y="503681"/>
                </a:lnTo>
                <a:lnTo>
                  <a:pt x="1078992" y="506729"/>
                </a:lnTo>
                <a:lnTo>
                  <a:pt x="1079754" y="509015"/>
                </a:lnTo>
                <a:lnTo>
                  <a:pt x="1082040" y="511301"/>
                </a:lnTo>
                <a:lnTo>
                  <a:pt x="1085088" y="510539"/>
                </a:lnTo>
                <a:lnTo>
                  <a:pt x="1182624" y="497817"/>
                </a:lnTo>
                <a:close/>
              </a:path>
              <a:path w="1190625" h="511810">
                <a:moveTo>
                  <a:pt x="1190244" y="496823"/>
                </a:moveTo>
                <a:lnTo>
                  <a:pt x="1125474" y="412241"/>
                </a:lnTo>
                <a:lnTo>
                  <a:pt x="1123950" y="409955"/>
                </a:lnTo>
                <a:lnTo>
                  <a:pt x="1120902" y="409193"/>
                </a:lnTo>
                <a:lnTo>
                  <a:pt x="1118616" y="411479"/>
                </a:lnTo>
                <a:lnTo>
                  <a:pt x="1116330" y="413003"/>
                </a:lnTo>
                <a:lnTo>
                  <a:pt x="1115568" y="416051"/>
                </a:lnTo>
                <a:lnTo>
                  <a:pt x="1117092" y="418337"/>
                </a:lnTo>
                <a:lnTo>
                  <a:pt x="1164331" y="480112"/>
                </a:lnTo>
                <a:lnTo>
                  <a:pt x="1182624" y="487679"/>
                </a:lnTo>
                <a:lnTo>
                  <a:pt x="1182624" y="497817"/>
                </a:lnTo>
                <a:lnTo>
                  <a:pt x="1190244" y="496823"/>
                </a:lnTo>
                <a:close/>
              </a:path>
              <a:path w="1190625" h="511810">
                <a:moveTo>
                  <a:pt x="1179576" y="494283"/>
                </a:moveTo>
                <a:lnTo>
                  <a:pt x="1179576" y="487679"/>
                </a:lnTo>
                <a:lnTo>
                  <a:pt x="1176528" y="496061"/>
                </a:lnTo>
                <a:lnTo>
                  <a:pt x="1171002" y="488836"/>
                </a:lnTo>
                <a:lnTo>
                  <a:pt x="1160379" y="490270"/>
                </a:lnTo>
                <a:lnTo>
                  <a:pt x="1178052" y="497585"/>
                </a:lnTo>
                <a:lnTo>
                  <a:pt x="1179576" y="494283"/>
                </a:lnTo>
                <a:close/>
              </a:path>
              <a:path w="1190625" h="511810">
                <a:moveTo>
                  <a:pt x="1182624" y="487679"/>
                </a:moveTo>
                <a:lnTo>
                  <a:pt x="1164331" y="480112"/>
                </a:lnTo>
                <a:lnTo>
                  <a:pt x="1171002" y="488836"/>
                </a:lnTo>
                <a:lnTo>
                  <a:pt x="1179576" y="487679"/>
                </a:lnTo>
                <a:lnTo>
                  <a:pt x="1179576" y="494283"/>
                </a:lnTo>
                <a:lnTo>
                  <a:pt x="1182624" y="487679"/>
                </a:lnTo>
                <a:close/>
              </a:path>
              <a:path w="1190625" h="511810">
                <a:moveTo>
                  <a:pt x="1179576" y="487679"/>
                </a:moveTo>
                <a:lnTo>
                  <a:pt x="1171002" y="488836"/>
                </a:lnTo>
                <a:lnTo>
                  <a:pt x="1176528" y="496061"/>
                </a:lnTo>
                <a:lnTo>
                  <a:pt x="1179576" y="4876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9517" y="3699509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71186" y="226377"/>
                </a:lnTo>
                <a:lnTo>
                  <a:pt x="831507" y="253823"/>
                </a:lnTo>
                <a:lnTo>
                  <a:pt x="788669" y="277732"/>
                </a:lnTo>
                <a:lnTo>
                  <a:pt x="744363" y="294617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978" y="286011"/>
                </a:lnTo>
                <a:lnTo>
                  <a:pt x="601117" y="254955"/>
                </a:lnTo>
                <a:lnTo>
                  <a:pt x="565498" y="217389"/>
                </a:lnTo>
                <a:lnTo>
                  <a:pt x="537210" y="183641"/>
                </a:lnTo>
                <a:lnTo>
                  <a:pt x="516636" y="157733"/>
                </a:lnTo>
                <a:lnTo>
                  <a:pt x="495300" y="132587"/>
                </a:lnTo>
                <a:lnTo>
                  <a:pt x="439883" y="68335"/>
                </a:lnTo>
                <a:lnTo>
                  <a:pt x="402478" y="33847"/>
                </a:lnTo>
                <a:lnTo>
                  <a:pt x="359659" y="9103"/>
                </a:lnTo>
                <a:lnTo>
                  <a:pt x="308610" y="0"/>
                </a:lnTo>
                <a:lnTo>
                  <a:pt x="297180" y="0"/>
                </a:lnTo>
                <a:lnTo>
                  <a:pt x="237357" y="10332"/>
                </a:lnTo>
                <a:lnTo>
                  <a:pt x="189712" y="29404"/>
                </a:lnTo>
                <a:lnTo>
                  <a:pt x="143860" y="54967"/>
                </a:lnTo>
                <a:lnTo>
                  <a:pt x="100848" y="84015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26" y="109339"/>
                </a:lnTo>
                <a:lnTo>
                  <a:pt x="161039" y="81181"/>
                </a:lnTo>
                <a:lnTo>
                  <a:pt x="205272" y="56646"/>
                </a:lnTo>
                <a:lnTo>
                  <a:pt x="251427" y="38933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668" y="43724"/>
                </a:lnTo>
                <a:lnTo>
                  <a:pt x="398083" y="71442"/>
                </a:lnTo>
                <a:lnTo>
                  <a:pt x="432155" y="106307"/>
                </a:lnTo>
                <a:lnTo>
                  <a:pt x="461009" y="139445"/>
                </a:lnTo>
                <a:lnTo>
                  <a:pt x="470916" y="152399"/>
                </a:lnTo>
                <a:lnTo>
                  <a:pt x="522731" y="215645"/>
                </a:lnTo>
                <a:lnTo>
                  <a:pt x="556701" y="254407"/>
                </a:lnTo>
                <a:lnTo>
                  <a:pt x="594788" y="291693"/>
                </a:lnTo>
                <a:lnTo>
                  <a:pt x="638185" y="320101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70" y="323168"/>
                </a:lnTo>
                <a:lnTo>
                  <a:pt x="803704" y="305495"/>
                </a:lnTo>
                <a:lnTo>
                  <a:pt x="846510" y="281534"/>
                </a:lnTo>
                <a:lnTo>
                  <a:pt x="887110" y="253604"/>
                </a:lnTo>
                <a:lnTo>
                  <a:pt x="925830" y="224027"/>
                </a:lnTo>
                <a:lnTo>
                  <a:pt x="942331" y="209971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2678" y="185165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919337" y="188029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641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975"/>
                </a:lnTo>
                <a:lnTo>
                  <a:pt x="942331" y="209971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617" y="280570"/>
                </a:lnTo>
                <a:lnTo>
                  <a:pt x="947356" y="278987"/>
                </a:lnTo>
                <a:lnTo>
                  <a:pt x="952238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641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31" y="209971"/>
                </a:lnTo>
                <a:lnTo>
                  <a:pt x="966978" y="188975"/>
                </a:lnTo>
                <a:lnTo>
                  <a:pt x="977646" y="179641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225" indent="-377190">
              <a:lnSpc>
                <a:spcPct val="100000"/>
              </a:lnSpc>
              <a:buFont typeface="Arial"/>
              <a:buChar char="•"/>
              <a:tabLst>
                <a:tab pos="530860" algn="l"/>
              </a:tabLst>
            </a:pPr>
            <a:r>
              <a:rPr b="1" spc="5" dirty="0">
                <a:latin typeface="Calibri"/>
                <a:cs typeface="Calibri"/>
              </a:rPr>
              <a:t>Additional </a:t>
            </a:r>
            <a:r>
              <a:rPr b="1" spc="-5" dirty="0">
                <a:latin typeface="Calibri"/>
                <a:cs typeface="Calibri"/>
              </a:rPr>
              <a:t>Data </a:t>
            </a:r>
            <a:r>
              <a:rPr b="1" spc="5" dirty="0">
                <a:latin typeface="Calibri"/>
                <a:cs typeface="Calibri"/>
              </a:rPr>
              <a:t>Structures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the SSSP</a:t>
            </a:r>
            <a:r>
              <a:rPr spc="100" dirty="0"/>
              <a:t> </a:t>
            </a:r>
            <a:r>
              <a:rPr dirty="0"/>
              <a:t>Problem:</a:t>
            </a:r>
          </a:p>
          <a:p>
            <a:pPr marL="970280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(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20" dirty="0">
                <a:latin typeface="Calibri"/>
                <a:cs typeface="Calibri"/>
              </a:rPr>
              <a:t>stands </a:t>
            </a:r>
            <a:r>
              <a:rPr sz="2650" spc="-30" dirty="0">
                <a:latin typeface="Calibri"/>
                <a:cs typeface="Calibri"/>
              </a:rPr>
              <a:t>for</a:t>
            </a:r>
            <a:r>
              <a:rPr sz="2650" spc="6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‘distance’)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spc="-20" dirty="0">
                <a:latin typeface="Calibri"/>
                <a:cs typeface="Calibri"/>
              </a:rPr>
              <a:t>Initially,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0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dirty="0">
                <a:latin typeface="Calibri"/>
                <a:cs typeface="Calibri"/>
              </a:rPr>
              <a:t>otherwise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dirty="0">
                <a:latin typeface="Symbol"/>
                <a:cs typeface="Symbol"/>
              </a:rPr>
              <a:t>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(a </a:t>
            </a:r>
            <a:r>
              <a:rPr sz="2200" spc="-15" dirty="0">
                <a:latin typeface="Calibri"/>
                <a:cs typeface="Calibri"/>
              </a:rPr>
              <a:t>large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number)</a:t>
            </a:r>
            <a:endParaRPr sz="2200">
              <a:latin typeface="Calibri"/>
              <a:cs typeface="Calibri"/>
            </a:endParaRPr>
          </a:p>
          <a:p>
            <a:pPr marL="1409700" lvl="2" indent="-2514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spc="-5" dirty="0">
                <a:latin typeface="Calibri"/>
                <a:cs typeface="Calibri"/>
              </a:rPr>
              <a:t>decreases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spc="-10" dirty="0">
                <a:latin typeface="Calibri"/>
                <a:cs typeface="Calibri"/>
              </a:rPr>
              <a:t>better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paths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≥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throughout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execution </a:t>
            </a:r>
            <a:r>
              <a:rPr sz="2200" dirty="0">
                <a:latin typeface="Calibri"/>
                <a:cs typeface="Calibri"/>
              </a:rPr>
              <a:t>of SSSP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0335" algn="l"/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SSSP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dirty="0">
                <a:latin typeface="Calibri"/>
                <a:cs typeface="Calibri"/>
              </a:rPr>
              <a:t>p[v] </a:t>
            </a:r>
            <a:r>
              <a:rPr sz="2200" dirty="0">
                <a:latin typeface="Calibri"/>
                <a:cs typeface="Calibri"/>
              </a:rPr>
              <a:t>= the </a:t>
            </a:r>
            <a:r>
              <a:rPr sz="2200" spc="-5" dirty="0">
                <a:latin typeface="Calibri"/>
                <a:cs typeface="Calibri"/>
              </a:rPr>
              <a:t>predecessor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best path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dirty="0">
                <a:latin typeface="Calibri"/>
                <a:cs typeface="Calibri"/>
              </a:rPr>
              <a:t>s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p[s]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defined,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use a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‐1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this)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spc="-10" dirty="0">
                <a:latin typeface="Calibri"/>
                <a:cs typeface="Calibri"/>
              </a:rPr>
              <a:t>Recall: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usage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20" dirty="0">
                <a:latin typeface="Calibri"/>
                <a:cs typeface="Calibri"/>
              </a:rPr>
              <a:t>array/Vector </a:t>
            </a:r>
            <a:r>
              <a:rPr sz="2200" b="1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is already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discussed</a:t>
            </a:r>
            <a:endParaRPr sz="2200">
              <a:latin typeface="Calibri"/>
              <a:cs typeface="Calibri"/>
            </a:endParaRPr>
          </a:p>
          <a:p>
            <a:pPr marL="1410335">
              <a:lnSpc>
                <a:spcPct val="100000"/>
              </a:lnSpc>
            </a:pPr>
            <a:r>
              <a:rPr sz="2200" spc="-5" dirty="0"/>
              <a:t>in </a:t>
            </a:r>
            <a:r>
              <a:rPr sz="2200" spc="-10" dirty="0"/>
              <a:t>BFS/DFS </a:t>
            </a:r>
            <a:r>
              <a:rPr sz="2200" spc="-5" dirty="0"/>
              <a:t>Spanning </a:t>
            </a:r>
            <a:r>
              <a:rPr sz="2200" spc="-45" dirty="0"/>
              <a:t>Tree </a:t>
            </a:r>
            <a:r>
              <a:rPr sz="2200" dirty="0"/>
              <a:t>(and also </a:t>
            </a:r>
            <a:r>
              <a:rPr sz="2200" spc="-5" dirty="0"/>
              <a:t>in </a:t>
            </a:r>
            <a:r>
              <a:rPr sz="2200" dirty="0"/>
              <a:t>PS4, Min </a:t>
            </a:r>
            <a:r>
              <a:rPr sz="2200" spc="-5" dirty="0"/>
              <a:t>Spanning</a:t>
            </a:r>
            <a:r>
              <a:rPr sz="2200" spc="50" dirty="0"/>
              <a:t> </a:t>
            </a:r>
            <a:r>
              <a:rPr sz="2200" spc="-35" dirty="0"/>
              <a:t>Tree)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835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4945494"/>
            <a:ext cx="4196080" cy="24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6232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 0  </a:t>
            </a:r>
            <a:r>
              <a:rPr sz="1950" spc="5" dirty="0">
                <a:latin typeface="Calibri"/>
                <a:cs typeface="Calibri"/>
              </a:rPr>
              <a:t>Initially: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5" dirty="0">
                <a:latin typeface="Calibri"/>
                <a:cs typeface="Calibri"/>
              </a:rPr>
              <a:t>D[v]= </a:t>
            </a:r>
            <a:r>
              <a:rPr sz="1950" spc="20" dirty="0">
                <a:latin typeface="Symbol"/>
                <a:cs typeface="Symbol"/>
              </a:rPr>
              <a:t>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 marR="413384">
              <a:lnSpc>
                <a:spcPts val="2380"/>
              </a:lnSpc>
              <a:spcBef>
                <a:spcPts val="65"/>
              </a:spcBef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values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1950" b="1" spc="-5" dirty="0">
                <a:solidFill>
                  <a:srgbClr val="FF0000"/>
                </a:solidFill>
                <a:latin typeface="Calibri"/>
                <a:cs typeface="Calibri"/>
              </a:rPr>
              <a:t>font/vertex  </a:t>
            </a: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dirty="0">
                <a:latin typeface="Calibri"/>
                <a:cs typeface="Calibri"/>
              </a:rPr>
              <a:t>(to </a:t>
            </a:r>
            <a:r>
              <a:rPr sz="1950" spc="-5" dirty="0">
                <a:latin typeface="Calibri"/>
                <a:cs typeface="Calibri"/>
              </a:rPr>
              <a:t>say </a:t>
            </a:r>
            <a:r>
              <a:rPr sz="1950" spc="5" dirty="0">
                <a:latin typeface="Calibri"/>
                <a:cs typeface="Calibri"/>
              </a:rPr>
              <a:t>‘no </a:t>
            </a:r>
            <a:r>
              <a:rPr sz="1950" spc="15" dirty="0">
                <a:latin typeface="Calibri"/>
                <a:cs typeface="Calibri"/>
              </a:rPr>
              <a:t>predecessor’)  </a:t>
            </a: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b="1" spc="10" dirty="0">
                <a:solidFill>
                  <a:srgbClr val="FFC000"/>
                </a:solidFill>
                <a:latin typeface="Calibri"/>
                <a:cs typeface="Calibri"/>
              </a:rPr>
              <a:t>(none</a:t>
            </a:r>
            <a:r>
              <a:rPr sz="195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initially)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43" y="4949952"/>
            <a:ext cx="4547870" cy="243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 dirty="0">
              <a:latin typeface="Calibri"/>
              <a:cs typeface="Calibri"/>
            </a:endParaRPr>
          </a:p>
          <a:p>
            <a:pPr marL="12700" marR="1732914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At </a:t>
            </a:r>
            <a:r>
              <a:rPr sz="1950" spc="10" dirty="0">
                <a:latin typeface="Calibri"/>
                <a:cs typeface="Calibri"/>
              </a:rPr>
              <a:t>the end of algorithm:  </a:t>
            </a: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 0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(unchanged)</a:t>
            </a:r>
            <a:endParaRPr sz="1950" dirty="0">
              <a:latin typeface="Calibri"/>
              <a:cs typeface="Calibri"/>
            </a:endParaRPr>
          </a:p>
          <a:p>
            <a:pPr marL="12700" marR="2061210">
              <a:lnSpc>
                <a:spcPct val="1008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Symbol"/>
                <a:cs typeface="Symbol"/>
              </a:rPr>
              <a:t></a:t>
            </a:r>
            <a:r>
              <a:rPr sz="1950" spc="5" dirty="0">
                <a:latin typeface="Calibri"/>
                <a:cs typeface="Calibri"/>
              </a:rPr>
              <a:t>(s, </a:t>
            </a:r>
            <a:r>
              <a:rPr sz="1950" spc="10" dirty="0">
                <a:latin typeface="Calibri"/>
                <a:cs typeface="Calibri"/>
              </a:rPr>
              <a:t>v)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D[2]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6, D[4]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7</a:t>
            </a: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5" dirty="0">
                <a:latin typeface="Calibri"/>
                <a:cs typeface="Calibri"/>
              </a:rPr>
              <a:t>(source </a:t>
            </a:r>
            <a:r>
              <a:rPr sz="1950" spc="10" dirty="0">
                <a:latin typeface="Calibri"/>
                <a:cs typeface="Calibri"/>
              </a:rPr>
              <a:t>has no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predecessor)</a:t>
            </a:r>
            <a:endParaRPr sz="1950" dirty="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origin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p[</a:t>
            </a:r>
            <a:r>
              <a:rPr lang="en-US" sz="1950" spc="5" dirty="0">
                <a:latin typeface="Calibri"/>
                <a:cs typeface="Calibri"/>
              </a:rPr>
              <a:t>2</a:t>
            </a:r>
            <a:r>
              <a:rPr sz="1950" spc="5" dirty="0">
                <a:latin typeface="Calibri"/>
                <a:cs typeface="Calibri"/>
              </a:rPr>
              <a:t>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lang="en-US" sz="1950" spc="5" dirty="0">
                <a:latin typeface="Calibri"/>
                <a:cs typeface="Calibri"/>
              </a:rPr>
              <a:t>0</a:t>
            </a:r>
            <a:r>
              <a:rPr sz="1950" spc="5" dirty="0">
                <a:latin typeface="Calibri"/>
                <a:cs typeface="Calibri"/>
              </a:rPr>
              <a:t>, p[4]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lang="en-US" sz="1950" spc="15" dirty="0">
                <a:latin typeface="Calibri"/>
                <a:cs typeface="Calibri"/>
              </a:rPr>
              <a:t>2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806" y="1664207"/>
            <a:ext cx="3600450" cy="308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2361" y="1664207"/>
            <a:ext cx="3480053" cy="3151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pc="-30" dirty="0"/>
              <a:t>Negative </a:t>
            </a:r>
            <a:r>
              <a:rPr spc="-45" dirty="0"/>
              <a:t>Weight </a:t>
            </a:r>
            <a:r>
              <a:rPr spc="-30" dirty="0"/>
              <a:t>Edges </a:t>
            </a:r>
            <a:r>
              <a:rPr spc="-5" dirty="0"/>
              <a:t>and</a:t>
            </a:r>
            <a:r>
              <a:rPr spc="65" dirty="0"/>
              <a:t> </a:t>
            </a:r>
            <a:r>
              <a:rPr spc="-1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55916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They </a:t>
            </a:r>
            <a:r>
              <a:rPr sz="3050" spc="-10" dirty="0">
                <a:latin typeface="Calibri"/>
                <a:cs typeface="Calibri"/>
              </a:rPr>
              <a:t>exist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15" dirty="0">
                <a:latin typeface="Calibri"/>
                <a:cs typeface="Calibri"/>
              </a:rPr>
              <a:t>some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applications</a:t>
            </a:r>
            <a:endParaRPr sz="3050" dirty="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Fictional </a:t>
            </a:r>
            <a:r>
              <a:rPr sz="2650" spc="-15" dirty="0">
                <a:latin typeface="Calibri"/>
                <a:cs typeface="Calibri"/>
              </a:rPr>
              <a:t>application: </a:t>
            </a:r>
            <a:r>
              <a:rPr sz="2650" spc="-10" dirty="0">
                <a:latin typeface="Calibri"/>
                <a:cs typeface="Calibri"/>
              </a:rPr>
              <a:t>Suppose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30" dirty="0">
                <a:latin typeface="Calibri"/>
                <a:cs typeface="Calibri"/>
              </a:rPr>
              <a:t>travel </a:t>
            </a:r>
            <a:r>
              <a:rPr sz="2650" spc="-10" dirty="0">
                <a:latin typeface="Calibri"/>
                <a:cs typeface="Calibri"/>
              </a:rPr>
              <a:t>back in time </a:t>
            </a:r>
            <a:r>
              <a:rPr sz="2650" spc="-20" dirty="0">
                <a:latin typeface="Calibri"/>
                <a:cs typeface="Calibri"/>
              </a:rPr>
              <a:t>by  </a:t>
            </a:r>
            <a:r>
              <a:rPr sz="2650" spc="-10" dirty="0">
                <a:latin typeface="Calibri"/>
                <a:cs typeface="Calibri"/>
              </a:rPr>
              <a:t>passing </a:t>
            </a:r>
            <a:r>
              <a:rPr sz="2650" spc="-15" dirty="0">
                <a:latin typeface="Calibri"/>
                <a:cs typeface="Calibri"/>
              </a:rPr>
              <a:t>through </a:t>
            </a:r>
            <a:r>
              <a:rPr sz="2650" spc="-10" dirty="0">
                <a:latin typeface="Calibri"/>
                <a:cs typeface="Calibri"/>
              </a:rPr>
              <a:t>time tunnel </a:t>
            </a:r>
            <a:r>
              <a:rPr sz="2650" spc="-15" dirty="0">
                <a:latin typeface="Calibri"/>
                <a:cs typeface="Calibri"/>
              </a:rPr>
              <a:t>(edges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20" dirty="0">
                <a:latin typeface="Calibri"/>
                <a:cs typeface="Calibri"/>
              </a:rPr>
              <a:t>negative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weight)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5267959"/>
            <a:ext cx="8720455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Shortest paths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0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{1, </a:t>
            </a:r>
            <a:r>
              <a:rPr sz="2650" spc="-5" dirty="0">
                <a:latin typeface="Calibri"/>
                <a:cs typeface="Calibri"/>
              </a:rPr>
              <a:t>2, 3}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undefined</a:t>
            </a:r>
            <a:endParaRPr sz="265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1 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cycle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path </a:t>
            </a:r>
            <a:r>
              <a:rPr sz="2200" spc="-10" dirty="0">
                <a:latin typeface="Calibri"/>
                <a:cs typeface="Calibri"/>
              </a:rPr>
              <a:t>(cycle)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weight</a:t>
            </a:r>
            <a:endParaRPr sz="220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… </a:t>
            </a:r>
            <a:r>
              <a:rPr sz="2200" spc="-10" dirty="0">
                <a:latin typeface="Calibri"/>
                <a:cs typeface="Calibri"/>
              </a:rPr>
              <a:t>indefinitely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‐</a:t>
            </a:r>
            <a:r>
              <a:rPr sz="2200" spc="-5" dirty="0">
                <a:latin typeface="Symbol"/>
                <a:cs typeface="Symbol"/>
              </a:rPr>
              <a:t></a:t>
            </a:r>
            <a:endParaRPr sz="2200" dirty="0">
              <a:latin typeface="Symbol"/>
              <a:cs typeface="Symbol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spc="10" dirty="0">
                <a:latin typeface="Calibri"/>
                <a:cs typeface="Calibri"/>
              </a:rPr>
              <a:t>is ok, with </a:t>
            </a:r>
            <a:r>
              <a:rPr sz="2600" spc="10" dirty="0">
                <a:latin typeface="Symbol"/>
                <a:cs typeface="Symbol"/>
              </a:rPr>
              <a:t></a:t>
            </a:r>
            <a:r>
              <a:rPr sz="2600" spc="10" dirty="0">
                <a:latin typeface="Calibri"/>
                <a:cs typeface="Calibri"/>
              </a:rPr>
              <a:t>(0, </a:t>
            </a:r>
            <a:r>
              <a:rPr sz="2600" spc="15" dirty="0">
                <a:latin typeface="Calibri"/>
                <a:cs typeface="Calibri"/>
              </a:rPr>
              <a:t>4)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‐99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1726" y="3493008"/>
            <a:ext cx="3791711" cy="166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0">
              <a:lnSpc>
                <a:spcPct val="100000"/>
              </a:lnSpc>
            </a:pPr>
            <a:r>
              <a:rPr spc="-10" dirty="0"/>
              <a:t>SSSP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84652"/>
            <a:ext cx="8758555" cy="156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700"/>
              </a:lnSpc>
            </a:pPr>
            <a:r>
              <a:rPr sz="3050" spc="10" dirty="0">
                <a:latin typeface="Calibri"/>
                <a:cs typeface="Calibri"/>
              </a:rPr>
              <a:t>This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spc="10" dirty="0">
                <a:latin typeface="Calibri"/>
                <a:cs typeface="Calibri"/>
              </a:rPr>
              <a:t>a(nother) </a:t>
            </a:r>
            <a:r>
              <a:rPr sz="3050" b="1" spc="5" dirty="0">
                <a:latin typeface="Calibri"/>
                <a:cs typeface="Calibri"/>
              </a:rPr>
              <a:t>well‐known </a:t>
            </a:r>
            <a:r>
              <a:rPr sz="3050" spc="10" dirty="0">
                <a:latin typeface="Calibri"/>
                <a:cs typeface="Calibri"/>
              </a:rPr>
              <a:t>CS </a:t>
            </a:r>
            <a:r>
              <a:rPr sz="3050" spc="5" dirty="0">
                <a:latin typeface="Calibri"/>
                <a:cs typeface="Calibri"/>
              </a:rPr>
              <a:t>problem  </a:t>
            </a: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discuss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10" dirty="0">
                <a:latin typeface="Calibri"/>
                <a:cs typeface="Calibri"/>
              </a:rPr>
              <a:t>in this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8833" rIns="0" bIns="0" rtlCol="0">
            <a:spAutoFit/>
          </a:bodyPr>
          <a:lstStyle/>
          <a:p>
            <a:pPr marL="655955" indent="-502920">
              <a:lnSpc>
                <a:spcPct val="100000"/>
              </a:lnSpc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/>
              <a:t>+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/>
              <a:t>) </a:t>
            </a:r>
            <a:r>
              <a:rPr sz="2600" dirty="0"/>
              <a:t>BFS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i="1" spc="10" dirty="0">
                <a:latin typeface="Calibri"/>
                <a:cs typeface="Calibri"/>
              </a:rPr>
              <a:t>general case </a:t>
            </a:r>
            <a:r>
              <a:rPr sz="2600" spc="10" dirty="0"/>
              <a:t>of </a:t>
            </a:r>
            <a:r>
              <a:rPr sz="2600" spc="15" dirty="0"/>
              <a:t>SSSP </a:t>
            </a:r>
            <a:r>
              <a:rPr sz="2600" spc="5" dirty="0"/>
              <a:t>problem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Introducing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“initSSSP”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“Relax”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65595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 </a:t>
            </a:r>
            <a:r>
              <a:rPr sz="2600" spc="10" dirty="0"/>
              <a:t>Bellman </a:t>
            </a:r>
            <a:r>
              <a:rPr sz="2600" spc="-25" dirty="0"/>
              <a:t>Ford’s </a:t>
            </a:r>
            <a:r>
              <a:rPr sz="2600" spc="15" dirty="0"/>
              <a:t>SSSP</a:t>
            </a:r>
            <a:r>
              <a:rPr sz="2600" spc="-25" dirty="0"/>
              <a:t> </a:t>
            </a:r>
            <a:r>
              <a:rPr sz="2600" spc="10" dirty="0"/>
              <a:t>algorithm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General </a:t>
            </a:r>
            <a:r>
              <a:rPr sz="2200" dirty="0">
                <a:latin typeface="Calibri"/>
                <a:cs typeface="Calibri"/>
              </a:rPr>
              <a:t>idea of SSSP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30" dirty="0">
                <a:latin typeface="Calibri"/>
                <a:cs typeface="Calibri"/>
              </a:rPr>
              <a:t>Trick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ensure termination </a:t>
            </a:r>
            <a:r>
              <a:rPr sz="2200" dirty="0">
                <a:latin typeface="Calibri"/>
                <a:cs typeface="Calibri"/>
              </a:rPr>
              <a:t>of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dirty="0">
                <a:latin typeface="Calibri"/>
                <a:cs typeface="Calibri"/>
              </a:rPr>
              <a:t>Bonus: </a:t>
            </a:r>
            <a:r>
              <a:rPr sz="2200" spc="-10" dirty="0">
                <a:latin typeface="Calibri"/>
                <a:cs typeface="Calibri"/>
              </a:rPr>
              <a:t>Detecting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110">
              <a:lnSpc>
                <a:spcPct val="100000"/>
              </a:lnSpc>
            </a:pPr>
            <a:r>
              <a:rPr spc="-20" dirty="0"/>
              <a:t>Initialization</a:t>
            </a:r>
            <a:r>
              <a:rPr dirty="0"/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528510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this </a:t>
            </a:r>
            <a:r>
              <a:rPr sz="3050" dirty="0">
                <a:latin typeface="Calibri"/>
                <a:cs typeface="Calibri"/>
              </a:rPr>
              <a:t>initialization </a:t>
            </a:r>
            <a:r>
              <a:rPr sz="3050" spc="-10" dirty="0">
                <a:latin typeface="Calibri"/>
                <a:cs typeface="Calibri"/>
              </a:rPr>
              <a:t>step 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10" dirty="0">
                <a:latin typeface="Calibri"/>
                <a:cs typeface="Calibri"/>
              </a:rPr>
              <a:t>our SSSP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299714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initSSSP(s)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702" y="3709657"/>
            <a:ext cx="4918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375" algn="l"/>
              </a:tabLst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initialization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phase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411124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1000000000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810" y="4111244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represent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643271"/>
            <a:ext cx="1473200" cy="123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119800"/>
              </a:lnSpc>
            </a:pPr>
            <a:r>
              <a:rPr sz="2200" spc="-5" dirty="0">
                <a:latin typeface="Courier New"/>
                <a:cs typeface="Courier New"/>
              </a:rPr>
              <a:t>for each  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34798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109" y="4915916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D[s]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6282" y="4513579"/>
            <a:ext cx="28752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-1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 -1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this is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what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3555" y="4915916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know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3576" y="4513579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represent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2200">
              <a:latin typeface="Courier New"/>
              <a:cs typeface="Courier New"/>
            </a:endParaRPr>
          </a:p>
          <a:p>
            <a:pPr marL="13531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far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694" y="367030"/>
            <a:ext cx="45402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“Relax”</a:t>
            </a:r>
            <a:r>
              <a:rPr spc="-70" dirty="0"/>
              <a:t> </a:t>
            </a:r>
            <a:r>
              <a:rPr spc="-2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6089" y="1119123"/>
            <a:ext cx="65855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(abbreviated </a:t>
            </a:r>
            <a:r>
              <a:rPr sz="3500" spc="5" dirty="0">
                <a:latin typeface="Calibri"/>
                <a:cs typeface="Calibri"/>
              </a:rPr>
              <a:t>name of these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actions)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00202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404364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425" y="2002028"/>
            <a:ext cx="321119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2284" y="2404364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SP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562" y="2813558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89" y="2813558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562" y="321589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remember/update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4223" y="2330602"/>
            <a:ext cx="276860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0885">
              <a:lnSpc>
                <a:spcPct val="122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shortened  this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389" y="3611384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7137" y="3611384"/>
            <a:ext cx="28752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necessary,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380" y="3611384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2503" y="3611384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data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structure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3347" y="4907013"/>
            <a:ext cx="1955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2709" y="4695672"/>
            <a:ext cx="1955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u="heavy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6830" y="5536691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596"/>
                </a:lnTo>
                <a:lnTo>
                  <a:pt x="11491" y="470219"/>
                </a:lnTo>
                <a:lnTo>
                  <a:pt x="25331" y="513710"/>
                </a:lnTo>
                <a:lnTo>
                  <a:pt x="44100" y="554717"/>
                </a:lnTo>
                <a:lnTo>
                  <a:pt x="67451" y="592892"/>
                </a:lnTo>
                <a:lnTo>
                  <a:pt x="95031" y="627886"/>
                </a:lnTo>
                <a:lnTo>
                  <a:pt x="126493" y="659348"/>
                </a:lnTo>
                <a:lnTo>
                  <a:pt x="161487" y="686928"/>
                </a:lnTo>
                <a:lnTo>
                  <a:pt x="199662" y="710279"/>
                </a:lnTo>
                <a:lnTo>
                  <a:pt x="240669" y="729048"/>
                </a:lnTo>
                <a:lnTo>
                  <a:pt x="284160" y="742888"/>
                </a:lnTo>
                <a:lnTo>
                  <a:pt x="329783" y="751448"/>
                </a:lnTo>
                <a:lnTo>
                  <a:pt x="377190" y="754379"/>
                </a:lnTo>
                <a:lnTo>
                  <a:pt x="424446" y="751448"/>
                </a:lnTo>
                <a:lnTo>
                  <a:pt x="469968" y="742888"/>
                </a:lnTo>
                <a:lnTo>
                  <a:pt x="513397" y="729048"/>
                </a:lnTo>
                <a:lnTo>
                  <a:pt x="554380" y="710279"/>
                </a:lnTo>
                <a:lnTo>
                  <a:pt x="592559" y="686928"/>
                </a:lnTo>
                <a:lnTo>
                  <a:pt x="627580" y="659348"/>
                </a:lnTo>
                <a:lnTo>
                  <a:pt x="659085" y="627886"/>
                </a:lnTo>
                <a:lnTo>
                  <a:pt x="686720" y="592892"/>
                </a:lnTo>
                <a:lnTo>
                  <a:pt x="710129" y="554717"/>
                </a:lnTo>
                <a:lnTo>
                  <a:pt x="728955" y="513710"/>
                </a:lnTo>
                <a:lnTo>
                  <a:pt x="742842" y="470219"/>
                </a:lnTo>
                <a:lnTo>
                  <a:pt x="751436" y="42459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0827" y="5521452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30" h="784860">
                <a:moveTo>
                  <a:pt x="785622" y="412242"/>
                </a:moveTo>
                <a:lnTo>
                  <a:pt x="785622" y="392430"/>
                </a:lnTo>
                <a:lnTo>
                  <a:pt x="784860" y="371856"/>
                </a:lnTo>
                <a:lnTo>
                  <a:pt x="781050" y="332232"/>
                </a:lnTo>
                <a:lnTo>
                  <a:pt x="770179" y="283180"/>
                </a:lnTo>
                <a:lnTo>
                  <a:pt x="753582" y="236815"/>
                </a:lnTo>
                <a:lnTo>
                  <a:pt x="731662" y="193498"/>
                </a:lnTo>
                <a:lnTo>
                  <a:pt x="704821" y="153589"/>
                </a:lnTo>
                <a:lnTo>
                  <a:pt x="673462" y="117450"/>
                </a:lnTo>
                <a:lnTo>
                  <a:pt x="637989" y="85442"/>
                </a:lnTo>
                <a:lnTo>
                  <a:pt x="598804" y="57926"/>
                </a:lnTo>
                <a:lnTo>
                  <a:pt x="556310" y="35263"/>
                </a:lnTo>
                <a:lnTo>
                  <a:pt x="510910" y="17813"/>
                </a:lnTo>
                <a:lnTo>
                  <a:pt x="463007" y="5938"/>
                </a:lnTo>
                <a:lnTo>
                  <a:pt x="413766" y="90"/>
                </a:lnTo>
                <a:lnTo>
                  <a:pt x="372617" y="0"/>
                </a:lnTo>
                <a:lnTo>
                  <a:pt x="322776" y="5886"/>
                </a:lnTo>
                <a:lnTo>
                  <a:pt x="274952" y="17780"/>
                </a:lnTo>
                <a:lnTo>
                  <a:pt x="229567" y="35305"/>
                </a:lnTo>
                <a:lnTo>
                  <a:pt x="187038" y="58084"/>
                </a:lnTo>
                <a:lnTo>
                  <a:pt x="147787" y="85740"/>
                </a:lnTo>
                <a:lnTo>
                  <a:pt x="112231" y="117896"/>
                </a:lnTo>
                <a:lnTo>
                  <a:pt x="80790" y="154176"/>
                </a:lnTo>
                <a:lnTo>
                  <a:pt x="53885" y="194202"/>
                </a:lnTo>
                <a:lnTo>
                  <a:pt x="31934" y="237599"/>
                </a:lnTo>
                <a:lnTo>
                  <a:pt x="15356" y="283988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982" y="518597"/>
                </a:lnTo>
                <a:lnTo>
                  <a:pt x="32004" y="545656"/>
                </a:lnTo>
                <a:lnTo>
                  <a:pt x="32004" y="373380"/>
                </a:lnTo>
                <a:lnTo>
                  <a:pt x="33528" y="355092"/>
                </a:lnTo>
                <a:lnTo>
                  <a:pt x="46353" y="290010"/>
                </a:lnTo>
                <a:lnTo>
                  <a:pt x="62597" y="245897"/>
                </a:lnTo>
                <a:lnTo>
                  <a:pt x="84109" y="204839"/>
                </a:lnTo>
                <a:lnTo>
                  <a:pt x="110449" y="167210"/>
                </a:lnTo>
                <a:lnTo>
                  <a:pt x="141178" y="133384"/>
                </a:lnTo>
                <a:lnTo>
                  <a:pt x="175860" y="103735"/>
                </a:lnTo>
                <a:lnTo>
                  <a:pt x="214054" y="78638"/>
                </a:lnTo>
                <a:lnTo>
                  <a:pt x="255323" y="58466"/>
                </a:lnTo>
                <a:lnTo>
                  <a:pt x="299228" y="43593"/>
                </a:lnTo>
                <a:lnTo>
                  <a:pt x="345330" y="34393"/>
                </a:lnTo>
                <a:lnTo>
                  <a:pt x="393192" y="31242"/>
                </a:lnTo>
                <a:lnTo>
                  <a:pt x="413766" y="32067"/>
                </a:lnTo>
                <a:lnTo>
                  <a:pt x="480672" y="41782"/>
                </a:lnTo>
                <a:lnTo>
                  <a:pt x="528007" y="57203"/>
                </a:lnTo>
                <a:lnTo>
                  <a:pt x="572094" y="78567"/>
                </a:lnTo>
                <a:lnTo>
                  <a:pt x="612493" y="105414"/>
                </a:lnTo>
                <a:lnTo>
                  <a:pt x="648766" y="137283"/>
                </a:lnTo>
                <a:lnTo>
                  <a:pt x="680473" y="173715"/>
                </a:lnTo>
                <a:lnTo>
                  <a:pt x="707175" y="214248"/>
                </a:lnTo>
                <a:lnTo>
                  <a:pt x="728432" y="258422"/>
                </a:lnTo>
                <a:lnTo>
                  <a:pt x="743806" y="305778"/>
                </a:lnTo>
                <a:lnTo>
                  <a:pt x="752856" y="355854"/>
                </a:lnTo>
                <a:lnTo>
                  <a:pt x="754380" y="393192"/>
                </a:lnTo>
                <a:lnTo>
                  <a:pt x="754380" y="545391"/>
                </a:lnTo>
                <a:lnTo>
                  <a:pt x="767878" y="510185"/>
                </a:lnTo>
                <a:lnTo>
                  <a:pt x="779715" y="462270"/>
                </a:lnTo>
                <a:lnTo>
                  <a:pt x="785622" y="412242"/>
                </a:lnTo>
                <a:close/>
              </a:path>
              <a:path w="786130" h="784860">
                <a:moveTo>
                  <a:pt x="754380" y="545391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5009" y="474896"/>
                </a:lnTo>
                <a:lnTo>
                  <a:pt x="732188" y="518105"/>
                </a:lnTo>
                <a:lnTo>
                  <a:pt x="714063" y="558981"/>
                </a:lnTo>
                <a:lnTo>
                  <a:pt x="691063" y="597108"/>
                </a:lnTo>
                <a:lnTo>
                  <a:pt x="663620" y="632069"/>
                </a:lnTo>
                <a:lnTo>
                  <a:pt x="632164" y="663450"/>
                </a:lnTo>
                <a:lnTo>
                  <a:pt x="597125" y="690834"/>
                </a:lnTo>
                <a:lnTo>
                  <a:pt x="558936" y="713806"/>
                </a:lnTo>
                <a:lnTo>
                  <a:pt x="518026" y="731950"/>
                </a:lnTo>
                <a:lnTo>
                  <a:pt x="474826" y="744851"/>
                </a:lnTo>
                <a:lnTo>
                  <a:pt x="429768" y="752094"/>
                </a:lnTo>
                <a:lnTo>
                  <a:pt x="392430" y="754380"/>
                </a:lnTo>
                <a:lnTo>
                  <a:pt x="346166" y="751191"/>
                </a:lnTo>
                <a:lnTo>
                  <a:pt x="301561" y="742430"/>
                </a:lnTo>
                <a:lnTo>
                  <a:pt x="259003" y="728412"/>
                </a:lnTo>
                <a:lnTo>
                  <a:pt x="218881" y="709453"/>
                </a:lnTo>
                <a:lnTo>
                  <a:pt x="181584" y="685866"/>
                </a:lnTo>
                <a:lnTo>
                  <a:pt x="147499" y="657967"/>
                </a:lnTo>
                <a:lnTo>
                  <a:pt x="117015" y="626072"/>
                </a:lnTo>
                <a:lnTo>
                  <a:pt x="90521" y="590494"/>
                </a:lnTo>
                <a:lnTo>
                  <a:pt x="68405" y="551550"/>
                </a:lnTo>
                <a:lnTo>
                  <a:pt x="51056" y="509553"/>
                </a:lnTo>
                <a:lnTo>
                  <a:pt x="38862" y="464820"/>
                </a:lnTo>
                <a:lnTo>
                  <a:pt x="32004" y="410718"/>
                </a:lnTo>
                <a:lnTo>
                  <a:pt x="32004" y="545656"/>
                </a:lnTo>
                <a:lnTo>
                  <a:pt x="61182" y="602705"/>
                </a:lnTo>
                <a:lnTo>
                  <a:pt x="88016" y="640040"/>
                </a:lnTo>
                <a:lnTo>
                  <a:pt x="118829" y="673819"/>
                </a:lnTo>
                <a:lnTo>
                  <a:pt x="153238" y="703735"/>
                </a:lnTo>
                <a:lnTo>
                  <a:pt x="190860" y="729479"/>
                </a:lnTo>
                <a:lnTo>
                  <a:pt x="231312" y="750744"/>
                </a:lnTo>
                <a:lnTo>
                  <a:pt x="274211" y="767223"/>
                </a:lnTo>
                <a:lnTo>
                  <a:pt x="319175" y="778607"/>
                </a:lnTo>
                <a:lnTo>
                  <a:pt x="365821" y="784588"/>
                </a:lnTo>
                <a:lnTo>
                  <a:pt x="413766" y="784860"/>
                </a:lnTo>
                <a:lnTo>
                  <a:pt x="433578" y="783336"/>
                </a:lnTo>
                <a:lnTo>
                  <a:pt x="502535" y="769955"/>
                </a:lnTo>
                <a:lnTo>
                  <a:pt x="548963" y="753188"/>
                </a:lnTo>
                <a:lnTo>
                  <a:pt x="592316" y="731142"/>
                </a:lnTo>
                <a:lnTo>
                  <a:pt x="632237" y="704214"/>
                </a:lnTo>
                <a:lnTo>
                  <a:pt x="668370" y="672800"/>
                </a:lnTo>
                <a:lnTo>
                  <a:pt x="700357" y="637294"/>
                </a:lnTo>
                <a:lnTo>
                  <a:pt x="727842" y="598093"/>
                </a:lnTo>
                <a:lnTo>
                  <a:pt x="750468" y="555591"/>
                </a:lnTo>
                <a:lnTo>
                  <a:pt x="754380" y="5453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51686" y="5624829"/>
            <a:ext cx="2197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6830" y="6091428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1496" y="6086094"/>
            <a:ext cx="262255" cy="312420"/>
          </a:xfrm>
          <a:custGeom>
            <a:avLst/>
            <a:gdLst/>
            <a:ahLst/>
            <a:cxnLst/>
            <a:rect l="l" t="t" r="r" b="b"/>
            <a:pathLst>
              <a:path w="262255" h="312420">
                <a:moveTo>
                  <a:pt x="262128" y="312420"/>
                </a:moveTo>
                <a:lnTo>
                  <a:pt x="262128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2128" y="312420"/>
                </a:lnTo>
                <a:close/>
              </a:path>
              <a:path w="262255" h="312420">
                <a:moveTo>
                  <a:pt x="10667" y="10668"/>
                </a:moveTo>
                <a:lnTo>
                  <a:pt x="10667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62255" h="312420">
                <a:moveTo>
                  <a:pt x="10667" y="30175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10667" y="301752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5334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4" y="301752"/>
                </a:lnTo>
                <a:close/>
              </a:path>
              <a:path w="262255" h="312420">
                <a:moveTo>
                  <a:pt x="10667" y="312420"/>
                </a:moveTo>
                <a:lnTo>
                  <a:pt x="10667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10667" y="312420"/>
                </a:lnTo>
                <a:close/>
              </a:path>
              <a:path w="262255" h="312420">
                <a:moveTo>
                  <a:pt x="256794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4" y="10668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256794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4" y="301752"/>
                </a:lnTo>
                <a:close/>
              </a:path>
              <a:path w="262255" h="312420">
                <a:moveTo>
                  <a:pt x="256794" y="312420"/>
                </a:moveTo>
                <a:lnTo>
                  <a:pt x="256794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25372" y="6073394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0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4078" y="4507229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7" y="329933"/>
                </a:lnTo>
                <a:lnTo>
                  <a:pt x="742129" y="284411"/>
                </a:lnTo>
                <a:lnTo>
                  <a:pt x="728296" y="240982"/>
                </a:lnTo>
                <a:lnTo>
                  <a:pt x="709539" y="199999"/>
                </a:lnTo>
                <a:lnTo>
                  <a:pt x="686210" y="161820"/>
                </a:lnTo>
                <a:lnTo>
                  <a:pt x="658661" y="126799"/>
                </a:lnTo>
                <a:lnTo>
                  <a:pt x="627243" y="95294"/>
                </a:lnTo>
                <a:lnTo>
                  <a:pt x="592308" y="67659"/>
                </a:lnTo>
                <a:lnTo>
                  <a:pt x="554208" y="44250"/>
                </a:lnTo>
                <a:lnTo>
                  <a:pt x="513294" y="25424"/>
                </a:lnTo>
                <a:lnTo>
                  <a:pt x="469919" y="11537"/>
                </a:lnTo>
                <a:lnTo>
                  <a:pt x="424434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33" y="751436"/>
                </a:lnTo>
                <a:lnTo>
                  <a:pt x="469919" y="742842"/>
                </a:lnTo>
                <a:lnTo>
                  <a:pt x="513294" y="728955"/>
                </a:lnTo>
                <a:lnTo>
                  <a:pt x="554208" y="710129"/>
                </a:lnTo>
                <a:lnTo>
                  <a:pt x="592308" y="686720"/>
                </a:lnTo>
                <a:lnTo>
                  <a:pt x="627243" y="659085"/>
                </a:lnTo>
                <a:lnTo>
                  <a:pt x="658661" y="627580"/>
                </a:lnTo>
                <a:lnTo>
                  <a:pt x="686210" y="592559"/>
                </a:lnTo>
                <a:lnTo>
                  <a:pt x="709539" y="554380"/>
                </a:lnTo>
                <a:lnTo>
                  <a:pt x="728296" y="513397"/>
                </a:lnTo>
                <a:lnTo>
                  <a:pt x="742129" y="469968"/>
                </a:lnTo>
                <a:lnTo>
                  <a:pt x="750687" y="42444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076" y="4491228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392429"/>
                </a:moveTo>
                <a:lnTo>
                  <a:pt x="783336" y="352805"/>
                </a:lnTo>
                <a:lnTo>
                  <a:pt x="770412" y="284163"/>
                </a:lnTo>
                <a:lnTo>
                  <a:pt x="753852" y="237833"/>
                </a:lnTo>
                <a:lnTo>
                  <a:pt x="731817" y="194413"/>
                </a:lnTo>
                <a:lnTo>
                  <a:pt x="704755" y="154310"/>
                </a:lnTo>
                <a:lnTo>
                  <a:pt x="673116" y="117933"/>
                </a:lnTo>
                <a:lnTo>
                  <a:pt x="637347" y="85690"/>
                </a:lnTo>
                <a:lnTo>
                  <a:pt x="597896" y="57988"/>
                </a:lnTo>
                <a:lnTo>
                  <a:pt x="555211" y="35237"/>
                </a:lnTo>
                <a:lnTo>
                  <a:pt x="509742" y="17843"/>
                </a:lnTo>
                <a:lnTo>
                  <a:pt x="461936" y="6215"/>
                </a:lnTo>
                <a:lnTo>
                  <a:pt x="412242" y="761"/>
                </a:lnTo>
                <a:lnTo>
                  <a:pt x="392429" y="0"/>
                </a:lnTo>
                <a:lnTo>
                  <a:pt x="371855" y="761"/>
                </a:lnTo>
                <a:lnTo>
                  <a:pt x="322220" y="6524"/>
                </a:lnTo>
                <a:lnTo>
                  <a:pt x="274510" y="18390"/>
                </a:lnTo>
                <a:lnTo>
                  <a:pt x="229167" y="35958"/>
                </a:lnTo>
                <a:lnTo>
                  <a:pt x="186631" y="58830"/>
                </a:lnTo>
                <a:lnTo>
                  <a:pt x="147345" y="86603"/>
                </a:lnTo>
                <a:lnTo>
                  <a:pt x="111750" y="118878"/>
                </a:lnTo>
                <a:lnTo>
                  <a:pt x="80286" y="155254"/>
                </a:lnTo>
                <a:lnTo>
                  <a:pt x="53395" y="195330"/>
                </a:lnTo>
                <a:lnTo>
                  <a:pt x="31518" y="238706"/>
                </a:lnTo>
                <a:lnTo>
                  <a:pt x="15096" y="284981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707" y="518806"/>
                </a:lnTo>
                <a:lnTo>
                  <a:pt x="31242" y="545003"/>
                </a:lnTo>
                <a:lnTo>
                  <a:pt x="31242" y="392429"/>
                </a:lnTo>
                <a:lnTo>
                  <a:pt x="32004" y="374141"/>
                </a:lnTo>
                <a:lnTo>
                  <a:pt x="45996" y="291170"/>
                </a:lnTo>
                <a:lnTo>
                  <a:pt x="62096" y="247198"/>
                </a:lnTo>
                <a:lnTo>
                  <a:pt x="83629" y="206082"/>
                </a:lnTo>
                <a:lnTo>
                  <a:pt x="110107" y="168256"/>
                </a:lnTo>
                <a:lnTo>
                  <a:pt x="141047" y="134153"/>
                </a:lnTo>
                <a:lnTo>
                  <a:pt x="175963" y="104207"/>
                </a:lnTo>
                <a:lnTo>
                  <a:pt x="214369" y="78852"/>
                </a:lnTo>
                <a:lnTo>
                  <a:pt x="255780" y="58520"/>
                </a:lnTo>
                <a:lnTo>
                  <a:pt x="299712" y="43646"/>
                </a:lnTo>
                <a:lnTo>
                  <a:pt x="345677" y="34662"/>
                </a:lnTo>
                <a:lnTo>
                  <a:pt x="392430" y="32046"/>
                </a:lnTo>
                <a:lnTo>
                  <a:pt x="412242" y="32064"/>
                </a:lnTo>
                <a:lnTo>
                  <a:pt x="480254" y="42286"/>
                </a:lnTo>
                <a:lnTo>
                  <a:pt x="527466" y="57613"/>
                </a:lnTo>
                <a:lnTo>
                  <a:pt x="571643" y="79007"/>
                </a:lnTo>
                <a:lnTo>
                  <a:pt x="612265" y="105969"/>
                </a:lnTo>
                <a:lnTo>
                  <a:pt x="648809" y="137998"/>
                </a:lnTo>
                <a:lnTo>
                  <a:pt x="680753" y="174592"/>
                </a:lnTo>
                <a:lnTo>
                  <a:pt x="707576" y="215252"/>
                </a:lnTo>
                <a:lnTo>
                  <a:pt x="728754" y="259476"/>
                </a:lnTo>
                <a:lnTo>
                  <a:pt x="743768" y="306764"/>
                </a:lnTo>
                <a:lnTo>
                  <a:pt x="752094" y="356615"/>
                </a:lnTo>
                <a:lnTo>
                  <a:pt x="754380" y="393953"/>
                </a:lnTo>
                <a:lnTo>
                  <a:pt x="754380" y="545773"/>
                </a:lnTo>
                <a:lnTo>
                  <a:pt x="768003" y="510147"/>
                </a:lnTo>
                <a:lnTo>
                  <a:pt x="779550" y="462480"/>
                </a:lnTo>
                <a:lnTo>
                  <a:pt x="784860" y="413003"/>
                </a:lnTo>
                <a:lnTo>
                  <a:pt x="785622" y="392429"/>
                </a:lnTo>
                <a:close/>
              </a:path>
              <a:path w="786129" h="786129">
                <a:moveTo>
                  <a:pt x="754380" y="545773"/>
                </a:moveTo>
                <a:lnTo>
                  <a:pt x="754380" y="393953"/>
                </a:lnTo>
                <a:lnTo>
                  <a:pt x="753618" y="412241"/>
                </a:lnTo>
                <a:lnTo>
                  <a:pt x="747781" y="455658"/>
                </a:lnTo>
                <a:lnTo>
                  <a:pt x="738197" y="496181"/>
                </a:lnTo>
                <a:lnTo>
                  <a:pt x="725131" y="533799"/>
                </a:lnTo>
                <a:lnTo>
                  <a:pt x="708849" y="568497"/>
                </a:lnTo>
                <a:lnTo>
                  <a:pt x="667704" y="629082"/>
                </a:lnTo>
                <a:lnTo>
                  <a:pt x="616892" y="677829"/>
                </a:lnTo>
                <a:lnTo>
                  <a:pt x="558545" y="714631"/>
                </a:lnTo>
                <a:lnTo>
                  <a:pt x="494794" y="739381"/>
                </a:lnTo>
                <a:lnTo>
                  <a:pt x="427769" y="751972"/>
                </a:lnTo>
                <a:lnTo>
                  <a:pt x="393695" y="753675"/>
                </a:lnTo>
                <a:lnTo>
                  <a:pt x="359601" y="752298"/>
                </a:lnTo>
                <a:lnTo>
                  <a:pt x="292421" y="740251"/>
                </a:lnTo>
                <a:lnTo>
                  <a:pt x="228360" y="715725"/>
                </a:lnTo>
                <a:lnTo>
                  <a:pt x="169549" y="678612"/>
                </a:lnTo>
                <a:lnTo>
                  <a:pt x="118118" y="628806"/>
                </a:lnTo>
                <a:lnTo>
                  <a:pt x="76198" y="566200"/>
                </a:lnTo>
                <a:lnTo>
                  <a:pt x="59471" y="530063"/>
                </a:lnTo>
                <a:lnTo>
                  <a:pt x="45921" y="490686"/>
                </a:lnTo>
                <a:lnTo>
                  <a:pt x="35814" y="448055"/>
                </a:lnTo>
                <a:lnTo>
                  <a:pt x="31242" y="392429"/>
                </a:lnTo>
                <a:lnTo>
                  <a:pt x="31242" y="545003"/>
                </a:lnTo>
                <a:lnTo>
                  <a:pt x="60646" y="603113"/>
                </a:lnTo>
                <a:lnTo>
                  <a:pt x="87463" y="640469"/>
                </a:lnTo>
                <a:lnTo>
                  <a:pt x="118313" y="674237"/>
                </a:lnTo>
                <a:lnTo>
                  <a:pt x="152800" y="704126"/>
                </a:lnTo>
                <a:lnTo>
                  <a:pt x="190523" y="729842"/>
                </a:lnTo>
                <a:lnTo>
                  <a:pt x="231086" y="751094"/>
                </a:lnTo>
                <a:lnTo>
                  <a:pt x="274090" y="767591"/>
                </a:lnTo>
                <a:lnTo>
                  <a:pt x="319136" y="779039"/>
                </a:lnTo>
                <a:lnTo>
                  <a:pt x="365828" y="785146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1989" y="770580"/>
                </a:lnTo>
                <a:lnTo>
                  <a:pt x="548166" y="754118"/>
                </a:lnTo>
                <a:lnTo>
                  <a:pt x="591499" y="732129"/>
                </a:lnTo>
                <a:lnTo>
                  <a:pt x="631562" y="705077"/>
                </a:lnTo>
                <a:lnTo>
                  <a:pt x="667932" y="673428"/>
                </a:lnTo>
                <a:lnTo>
                  <a:pt x="700185" y="637646"/>
                </a:lnTo>
                <a:lnTo>
                  <a:pt x="727897" y="598195"/>
                </a:lnTo>
                <a:lnTo>
                  <a:pt x="750644" y="555540"/>
                </a:lnTo>
                <a:lnTo>
                  <a:pt x="754380" y="54577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4078" y="5061965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60" h="302260">
                <a:moveTo>
                  <a:pt x="0" y="0"/>
                </a:moveTo>
                <a:lnTo>
                  <a:pt x="0" y="301751"/>
                </a:lnTo>
                <a:lnTo>
                  <a:pt x="251460" y="301751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8744" y="5056632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5" y="312420"/>
                </a:moveTo>
                <a:lnTo>
                  <a:pt x="261365" y="0"/>
                </a:lnTo>
                <a:lnTo>
                  <a:pt x="0" y="0"/>
                </a:lnTo>
                <a:lnTo>
                  <a:pt x="0" y="312420"/>
                </a:lnTo>
                <a:lnTo>
                  <a:pt x="5333" y="312420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3" y="10668"/>
                </a:lnTo>
                <a:lnTo>
                  <a:pt x="256793" y="312420"/>
                </a:lnTo>
                <a:lnTo>
                  <a:pt x="261365" y="312420"/>
                </a:lnTo>
                <a:close/>
              </a:path>
              <a:path w="261620" h="31242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261620" h="312420">
                <a:moveTo>
                  <a:pt x="10667" y="301752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3" y="301752"/>
                </a:lnTo>
                <a:lnTo>
                  <a:pt x="10667" y="301752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5333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3" y="301752"/>
                </a:lnTo>
                <a:close/>
              </a:path>
              <a:path w="261620" h="312420">
                <a:moveTo>
                  <a:pt x="10667" y="312420"/>
                </a:moveTo>
                <a:lnTo>
                  <a:pt x="10667" y="307086"/>
                </a:lnTo>
                <a:lnTo>
                  <a:pt x="5333" y="301752"/>
                </a:lnTo>
                <a:lnTo>
                  <a:pt x="5333" y="312420"/>
                </a:lnTo>
                <a:lnTo>
                  <a:pt x="10667" y="312420"/>
                </a:lnTo>
                <a:close/>
              </a:path>
              <a:path w="261620" h="312420">
                <a:moveTo>
                  <a:pt x="256793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3" y="10668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256793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3" y="301752"/>
                </a:lnTo>
                <a:close/>
              </a:path>
              <a:path w="261620" h="312420">
                <a:moveTo>
                  <a:pt x="256793" y="312420"/>
                </a:moveTo>
                <a:lnTo>
                  <a:pt x="256793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3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52620" y="4595367"/>
            <a:ext cx="486409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386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200" b="1" dirty="0">
                <a:latin typeface="Arial Black"/>
                <a:cs typeface="Arial Black"/>
              </a:rPr>
              <a:t>4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81366" y="5234940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6" y="329933"/>
                </a:lnTo>
                <a:lnTo>
                  <a:pt x="742126" y="284411"/>
                </a:lnTo>
                <a:lnTo>
                  <a:pt x="728286" y="240982"/>
                </a:lnTo>
                <a:lnTo>
                  <a:pt x="709517" y="199999"/>
                </a:lnTo>
                <a:lnTo>
                  <a:pt x="686166" y="161820"/>
                </a:lnTo>
                <a:lnTo>
                  <a:pt x="658586" y="126799"/>
                </a:lnTo>
                <a:lnTo>
                  <a:pt x="627124" y="95294"/>
                </a:lnTo>
                <a:lnTo>
                  <a:pt x="592130" y="67659"/>
                </a:lnTo>
                <a:lnTo>
                  <a:pt x="553955" y="44250"/>
                </a:lnTo>
                <a:lnTo>
                  <a:pt x="512948" y="25424"/>
                </a:lnTo>
                <a:lnTo>
                  <a:pt x="469457" y="11537"/>
                </a:lnTo>
                <a:lnTo>
                  <a:pt x="423834" y="2943"/>
                </a:lnTo>
                <a:lnTo>
                  <a:pt x="376427" y="0"/>
                </a:lnTo>
                <a:lnTo>
                  <a:pt x="329184" y="2943"/>
                </a:lnTo>
                <a:lnTo>
                  <a:pt x="283698" y="11537"/>
                </a:lnTo>
                <a:lnTo>
                  <a:pt x="240323" y="25424"/>
                </a:lnTo>
                <a:lnTo>
                  <a:pt x="199409" y="44250"/>
                </a:lnTo>
                <a:lnTo>
                  <a:pt x="161309" y="67659"/>
                </a:lnTo>
                <a:lnTo>
                  <a:pt x="126374" y="95294"/>
                </a:lnTo>
                <a:lnTo>
                  <a:pt x="94956" y="126799"/>
                </a:lnTo>
                <a:lnTo>
                  <a:pt x="67407" y="161820"/>
                </a:lnTo>
                <a:lnTo>
                  <a:pt x="44078" y="199999"/>
                </a:lnTo>
                <a:lnTo>
                  <a:pt x="25321" y="240982"/>
                </a:lnTo>
                <a:lnTo>
                  <a:pt x="11488" y="284411"/>
                </a:lnTo>
                <a:lnTo>
                  <a:pt x="2930" y="329933"/>
                </a:lnTo>
                <a:lnTo>
                  <a:pt x="0" y="377189"/>
                </a:lnTo>
                <a:lnTo>
                  <a:pt x="2930" y="424596"/>
                </a:lnTo>
                <a:lnTo>
                  <a:pt x="11488" y="470219"/>
                </a:lnTo>
                <a:lnTo>
                  <a:pt x="25321" y="513710"/>
                </a:lnTo>
                <a:lnTo>
                  <a:pt x="44078" y="554717"/>
                </a:lnTo>
                <a:lnTo>
                  <a:pt x="67407" y="592892"/>
                </a:lnTo>
                <a:lnTo>
                  <a:pt x="94956" y="627886"/>
                </a:lnTo>
                <a:lnTo>
                  <a:pt x="126374" y="659348"/>
                </a:lnTo>
                <a:lnTo>
                  <a:pt x="161309" y="686928"/>
                </a:lnTo>
                <a:lnTo>
                  <a:pt x="199409" y="710279"/>
                </a:lnTo>
                <a:lnTo>
                  <a:pt x="240323" y="729048"/>
                </a:lnTo>
                <a:lnTo>
                  <a:pt x="283698" y="742888"/>
                </a:lnTo>
                <a:lnTo>
                  <a:pt x="329184" y="751448"/>
                </a:lnTo>
                <a:lnTo>
                  <a:pt x="376428" y="754379"/>
                </a:lnTo>
                <a:lnTo>
                  <a:pt x="423834" y="751448"/>
                </a:lnTo>
                <a:lnTo>
                  <a:pt x="469457" y="742888"/>
                </a:lnTo>
                <a:lnTo>
                  <a:pt x="512948" y="729048"/>
                </a:lnTo>
                <a:lnTo>
                  <a:pt x="553955" y="710279"/>
                </a:lnTo>
                <a:lnTo>
                  <a:pt x="592130" y="686928"/>
                </a:lnTo>
                <a:lnTo>
                  <a:pt x="627124" y="659348"/>
                </a:lnTo>
                <a:lnTo>
                  <a:pt x="658586" y="627886"/>
                </a:lnTo>
                <a:lnTo>
                  <a:pt x="686166" y="592892"/>
                </a:lnTo>
                <a:lnTo>
                  <a:pt x="709517" y="554717"/>
                </a:lnTo>
                <a:lnTo>
                  <a:pt x="728286" y="513710"/>
                </a:lnTo>
                <a:lnTo>
                  <a:pt x="742126" y="470219"/>
                </a:lnTo>
                <a:lnTo>
                  <a:pt x="750686" y="42459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5364" y="5219700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29" h="784860">
                <a:moveTo>
                  <a:pt x="785622" y="392430"/>
                </a:moveTo>
                <a:lnTo>
                  <a:pt x="783336" y="352044"/>
                </a:lnTo>
                <a:lnTo>
                  <a:pt x="770069" y="283037"/>
                </a:lnTo>
                <a:lnTo>
                  <a:pt x="753375" y="236577"/>
                </a:lnTo>
                <a:lnTo>
                  <a:pt x="731369" y="193208"/>
                </a:lnTo>
                <a:lnTo>
                  <a:pt x="704453" y="153282"/>
                </a:lnTo>
                <a:lnTo>
                  <a:pt x="673027" y="117155"/>
                </a:lnTo>
                <a:lnTo>
                  <a:pt x="637493" y="85180"/>
                </a:lnTo>
                <a:lnTo>
                  <a:pt x="598252" y="57713"/>
                </a:lnTo>
                <a:lnTo>
                  <a:pt x="555705" y="35107"/>
                </a:lnTo>
                <a:lnTo>
                  <a:pt x="510253" y="17716"/>
                </a:lnTo>
                <a:lnTo>
                  <a:pt x="462298" y="5896"/>
                </a:lnTo>
                <a:lnTo>
                  <a:pt x="413004" y="89"/>
                </a:lnTo>
                <a:lnTo>
                  <a:pt x="371855" y="0"/>
                </a:lnTo>
                <a:lnTo>
                  <a:pt x="322321" y="5847"/>
                </a:lnTo>
                <a:lnTo>
                  <a:pt x="274664" y="17760"/>
                </a:lnTo>
                <a:lnTo>
                  <a:pt x="229335" y="35344"/>
                </a:lnTo>
                <a:lnTo>
                  <a:pt x="186784" y="58206"/>
                </a:lnTo>
                <a:lnTo>
                  <a:pt x="147463" y="85954"/>
                </a:lnTo>
                <a:lnTo>
                  <a:pt x="111821" y="118192"/>
                </a:lnTo>
                <a:lnTo>
                  <a:pt x="80309" y="154529"/>
                </a:lnTo>
                <a:lnTo>
                  <a:pt x="53378" y="194571"/>
                </a:lnTo>
                <a:lnTo>
                  <a:pt x="31477" y="237925"/>
                </a:lnTo>
                <a:lnTo>
                  <a:pt x="15058" y="284197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721" y="518509"/>
                </a:lnTo>
                <a:lnTo>
                  <a:pt x="31242" y="544543"/>
                </a:lnTo>
                <a:lnTo>
                  <a:pt x="31242" y="392430"/>
                </a:lnTo>
                <a:lnTo>
                  <a:pt x="32004" y="373380"/>
                </a:lnTo>
                <a:lnTo>
                  <a:pt x="46114" y="290378"/>
                </a:lnTo>
                <a:lnTo>
                  <a:pt x="62272" y="246405"/>
                </a:lnTo>
                <a:lnTo>
                  <a:pt x="83813" y="205311"/>
                </a:lnTo>
                <a:lnTo>
                  <a:pt x="110264" y="167521"/>
                </a:lnTo>
                <a:lnTo>
                  <a:pt x="141154" y="133461"/>
                </a:lnTo>
                <a:lnTo>
                  <a:pt x="176007" y="103555"/>
                </a:lnTo>
                <a:lnTo>
                  <a:pt x="214353" y="78230"/>
                </a:lnTo>
                <a:lnTo>
                  <a:pt x="255717" y="57911"/>
                </a:lnTo>
                <a:lnTo>
                  <a:pt x="299627" y="43022"/>
                </a:lnTo>
                <a:lnTo>
                  <a:pt x="345609" y="33991"/>
                </a:lnTo>
                <a:lnTo>
                  <a:pt x="393192" y="31242"/>
                </a:lnTo>
                <a:lnTo>
                  <a:pt x="413004" y="32064"/>
                </a:lnTo>
                <a:lnTo>
                  <a:pt x="430530" y="32766"/>
                </a:lnTo>
                <a:lnTo>
                  <a:pt x="480395" y="41645"/>
                </a:lnTo>
                <a:lnTo>
                  <a:pt x="527652" y="57032"/>
                </a:lnTo>
                <a:lnTo>
                  <a:pt x="571803" y="78439"/>
                </a:lnTo>
                <a:lnTo>
                  <a:pt x="612349" y="105377"/>
                </a:lnTo>
                <a:lnTo>
                  <a:pt x="648795" y="137360"/>
                </a:lnTo>
                <a:lnTo>
                  <a:pt x="680642" y="173898"/>
                </a:lnTo>
                <a:lnTo>
                  <a:pt x="707392" y="214504"/>
                </a:lnTo>
                <a:lnTo>
                  <a:pt x="728550" y="258691"/>
                </a:lnTo>
                <a:lnTo>
                  <a:pt x="743616" y="305970"/>
                </a:lnTo>
                <a:lnTo>
                  <a:pt x="752094" y="355854"/>
                </a:lnTo>
                <a:lnTo>
                  <a:pt x="754380" y="393192"/>
                </a:lnTo>
                <a:lnTo>
                  <a:pt x="754380" y="545194"/>
                </a:lnTo>
                <a:lnTo>
                  <a:pt x="767880" y="509884"/>
                </a:lnTo>
                <a:lnTo>
                  <a:pt x="779466" y="462054"/>
                </a:lnTo>
                <a:lnTo>
                  <a:pt x="784860" y="412242"/>
                </a:lnTo>
                <a:lnTo>
                  <a:pt x="785622" y="392430"/>
                </a:lnTo>
                <a:close/>
              </a:path>
              <a:path w="786129" h="784860">
                <a:moveTo>
                  <a:pt x="754380" y="545194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4703" y="475021"/>
                </a:lnTo>
                <a:lnTo>
                  <a:pt x="731713" y="518303"/>
                </a:lnTo>
                <a:lnTo>
                  <a:pt x="713526" y="559206"/>
                </a:lnTo>
                <a:lnTo>
                  <a:pt x="690541" y="597325"/>
                </a:lnTo>
                <a:lnTo>
                  <a:pt x="663161" y="632254"/>
                </a:lnTo>
                <a:lnTo>
                  <a:pt x="631785" y="663586"/>
                </a:lnTo>
                <a:lnTo>
                  <a:pt x="596814" y="690916"/>
                </a:lnTo>
                <a:lnTo>
                  <a:pt x="558650" y="713838"/>
                </a:lnTo>
                <a:lnTo>
                  <a:pt x="517694" y="731946"/>
                </a:lnTo>
                <a:lnTo>
                  <a:pt x="474345" y="744833"/>
                </a:lnTo>
                <a:lnTo>
                  <a:pt x="429006" y="752094"/>
                </a:lnTo>
                <a:lnTo>
                  <a:pt x="392430" y="754380"/>
                </a:lnTo>
                <a:lnTo>
                  <a:pt x="346353" y="751310"/>
                </a:lnTo>
                <a:lnTo>
                  <a:pt x="301805" y="742598"/>
                </a:lnTo>
                <a:lnTo>
                  <a:pt x="259205" y="728574"/>
                </a:lnTo>
                <a:lnTo>
                  <a:pt x="218971" y="709570"/>
                </a:lnTo>
                <a:lnTo>
                  <a:pt x="181524" y="685914"/>
                </a:lnTo>
                <a:lnTo>
                  <a:pt x="147284" y="657938"/>
                </a:lnTo>
                <a:lnTo>
                  <a:pt x="116669" y="625972"/>
                </a:lnTo>
                <a:lnTo>
                  <a:pt x="90100" y="590347"/>
                </a:lnTo>
                <a:lnTo>
                  <a:pt x="67996" y="551393"/>
                </a:lnTo>
                <a:lnTo>
                  <a:pt x="50777" y="509440"/>
                </a:lnTo>
                <a:lnTo>
                  <a:pt x="38862" y="464820"/>
                </a:lnTo>
                <a:lnTo>
                  <a:pt x="32004" y="410718"/>
                </a:lnTo>
                <a:lnTo>
                  <a:pt x="31242" y="392430"/>
                </a:lnTo>
                <a:lnTo>
                  <a:pt x="31242" y="544543"/>
                </a:lnTo>
                <a:lnTo>
                  <a:pt x="60668" y="602513"/>
                </a:lnTo>
                <a:lnTo>
                  <a:pt x="87474" y="639828"/>
                </a:lnTo>
                <a:lnTo>
                  <a:pt x="118301" y="673604"/>
                </a:lnTo>
                <a:lnTo>
                  <a:pt x="152747" y="703530"/>
                </a:lnTo>
                <a:lnTo>
                  <a:pt x="190413" y="729296"/>
                </a:lnTo>
                <a:lnTo>
                  <a:pt x="230897" y="750592"/>
                </a:lnTo>
                <a:lnTo>
                  <a:pt x="273799" y="767107"/>
                </a:lnTo>
                <a:lnTo>
                  <a:pt x="318717" y="778530"/>
                </a:lnTo>
                <a:lnTo>
                  <a:pt x="365253" y="784551"/>
                </a:lnTo>
                <a:lnTo>
                  <a:pt x="413004" y="784860"/>
                </a:lnTo>
                <a:lnTo>
                  <a:pt x="433578" y="783336"/>
                </a:lnTo>
                <a:lnTo>
                  <a:pt x="501490" y="770177"/>
                </a:lnTo>
                <a:lnTo>
                  <a:pt x="547850" y="753500"/>
                </a:lnTo>
                <a:lnTo>
                  <a:pt x="591299" y="731442"/>
                </a:lnTo>
                <a:lnTo>
                  <a:pt x="631425" y="704428"/>
                </a:lnTo>
                <a:lnTo>
                  <a:pt x="667820" y="672882"/>
                </a:lnTo>
                <a:lnTo>
                  <a:pt x="700073" y="637231"/>
                </a:lnTo>
                <a:lnTo>
                  <a:pt x="727774" y="597897"/>
                </a:lnTo>
                <a:lnTo>
                  <a:pt x="750513" y="555307"/>
                </a:lnTo>
                <a:lnTo>
                  <a:pt x="754380" y="54519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25459" y="5323078"/>
            <a:ext cx="22796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81366" y="5789676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6031" y="5784341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51460" y="10668"/>
                </a:lnTo>
                <a:lnTo>
                  <a:pt x="251460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6" y="10668"/>
                </a:lnTo>
                <a:close/>
              </a:path>
              <a:path w="261620" h="312420">
                <a:moveTo>
                  <a:pt x="9906" y="301752"/>
                </a:moveTo>
                <a:lnTo>
                  <a:pt x="9906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9906" y="301752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5334" y="301752"/>
                </a:lnTo>
                <a:lnTo>
                  <a:pt x="9906" y="307086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6"/>
                </a:lnTo>
                <a:lnTo>
                  <a:pt x="256794" y="301752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8"/>
                </a:moveTo>
                <a:lnTo>
                  <a:pt x="251460" y="5334"/>
                </a:lnTo>
                <a:lnTo>
                  <a:pt x="251460" y="10668"/>
                </a:lnTo>
                <a:lnTo>
                  <a:pt x="256794" y="10668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256794" y="10668"/>
                </a:lnTo>
                <a:lnTo>
                  <a:pt x="251460" y="10668"/>
                </a:lnTo>
                <a:lnTo>
                  <a:pt x="251460" y="301752"/>
                </a:lnTo>
                <a:lnTo>
                  <a:pt x="256794" y="301752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2"/>
                </a:lnTo>
                <a:lnTo>
                  <a:pt x="251460" y="307086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99907" y="5770879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9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51495" y="6121908"/>
            <a:ext cx="7753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6870" y="5340095"/>
            <a:ext cx="92011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p[u]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65"/>
              </a:spcBef>
            </a:pPr>
            <a:r>
              <a:rPr sz="2600" spc="2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81366" y="6569202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59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6031" y="6563868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51460" y="10667"/>
                </a:lnTo>
                <a:lnTo>
                  <a:pt x="251460" y="5333"/>
                </a:lnTo>
                <a:lnTo>
                  <a:pt x="256794" y="10667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61620" h="312420">
                <a:moveTo>
                  <a:pt x="9906" y="301751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301751"/>
                </a:lnTo>
                <a:lnTo>
                  <a:pt x="9906" y="301751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5334" y="301751"/>
                </a:lnTo>
                <a:lnTo>
                  <a:pt x="9906" y="307085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5"/>
                </a:lnTo>
                <a:lnTo>
                  <a:pt x="256794" y="301751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5"/>
                </a:lnTo>
                <a:lnTo>
                  <a:pt x="5334" y="301751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7"/>
                </a:moveTo>
                <a:lnTo>
                  <a:pt x="251460" y="5333"/>
                </a:lnTo>
                <a:lnTo>
                  <a:pt x="251460" y="10667"/>
                </a:lnTo>
                <a:lnTo>
                  <a:pt x="256794" y="10667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256794" y="10667"/>
                </a:lnTo>
                <a:lnTo>
                  <a:pt x="251460" y="10667"/>
                </a:lnTo>
                <a:lnTo>
                  <a:pt x="251460" y="301751"/>
                </a:lnTo>
                <a:lnTo>
                  <a:pt x="256794" y="301751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1"/>
                </a:lnTo>
                <a:lnTo>
                  <a:pt x="251460" y="307085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51495" y="6551167"/>
            <a:ext cx="7988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ts val="2475"/>
              </a:lnSpc>
            </a:pPr>
            <a:r>
              <a:rPr sz="2200" b="1" dirty="0">
                <a:latin typeface="Arial Black"/>
                <a:cs typeface="Arial Black"/>
              </a:rPr>
              <a:t>8</a:t>
            </a:r>
            <a:endParaRPr sz="2200">
              <a:latin typeface="Arial Black"/>
              <a:cs typeface="Arial Black"/>
            </a:endParaRPr>
          </a:p>
          <a:p>
            <a:pPr algn="ctr">
              <a:lnSpc>
                <a:spcPts val="2175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19238" y="5788914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686562" y="9905"/>
                </a:moveTo>
                <a:lnTo>
                  <a:pt x="676656" y="0"/>
                </a:lnTo>
                <a:lnTo>
                  <a:pt x="348234" y="335279"/>
                </a:lnTo>
                <a:lnTo>
                  <a:pt x="12954" y="6857"/>
                </a:lnTo>
                <a:lnTo>
                  <a:pt x="0" y="19811"/>
                </a:lnTo>
                <a:lnTo>
                  <a:pt x="335280" y="348233"/>
                </a:lnTo>
                <a:lnTo>
                  <a:pt x="335280" y="369030"/>
                </a:lnTo>
                <a:lnTo>
                  <a:pt x="345948" y="358139"/>
                </a:lnTo>
                <a:lnTo>
                  <a:pt x="358902" y="370799"/>
                </a:lnTo>
                <a:lnTo>
                  <a:pt x="358902" y="345185"/>
                </a:lnTo>
                <a:lnTo>
                  <a:pt x="686562" y="9905"/>
                </a:lnTo>
                <a:close/>
              </a:path>
              <a:path w="693420" h="693420">
                <a:moveTo>
                  <a:pt x="335280" y="369030"/>
                </a:moveTo>
                <a:lnTo>
                  <a:pt x="335280" y="348233"/>
                </a:lnTo>
                <a:lnTo>
                  <a:pt x="7620" y="683513"/>
                </a:lnTo>
                <a:lnTo>
                  <a:pt x="17526" y="693419"/>
                </a:lnTo>
                <a:lnTo>
                  <a:pt x="335280" y="369030"/>
                </a:lnTo>
                <a:close/>
              </a:path>
              <a:path w="693420" h="693420">
                <a:moveTo>
                  <a:pt x="693420" y="672845"/>
                </a:moveTo>
                <a:lnTo>
                  <a:pt x="358902" y="345185"/>
                </a:lnTo>
                <a:lnTo>
                  <a:pt x="358902" y="370799"/>
                </a:lnTo>
                <a:lnTo>
                  <a:pt x="681228" y="685799"/>
                </a:lnTo>
                <a:lnTo>
                  <a:pt x="693420" y="67284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9426" y="5769102"/>
            <a:ext cx="733425" cy="733425"/>
          </a:xfrm>
          <a:custGeom>
            <a:avLst/>
            <a:gdLst/>
            <a:ahLst/>
            <a:cxnLst/>
            <a:rect l="l" t="t" r="r" b="b"/>
            <a:pathLst>
              <a:path w="733425" h="733425">
                <a:moveTo>
                  <a:pt x="368205" y="334892"/>
                </a:moveTo>
                <a:lnTo>
                  <a:pt x="32766" y="6857"/>
                </a:lnTo>
                <a:lnTo>
                  <a:pt x="0" y="39623"/>
                </a:lnTo>
                <a:lnTo>
                  <a:pt x="22860" y="62029"/>
                </a:lnTo>
                <a:lnTo>
                  <a:pt x="22860" y="36575"/>
                </a:lnTo>
                <a:lnTo>
                  <a:pt x="29718" y="36575"/>
                </a:lnTo>
                <a:lnTo>
                  <a:pt x="29718" y="29717"/>
                </a:lnTo>
                <a:lnTo>
                  <a:pt x="36730" y="36575"/>
                </a:lnTo>
                <a:lnTo>
                  <a:pt x="42672" y="36575"/>
                </a:lnTo>
                <a:lnTo>
                  <a:pt x="42672" y="42386"/>
                </a:lnTo>
                <a:lnTo>
                  <a:pt x="358140" y="350890"/>
                </a:lnTo>
                <a:lnTo>
                  <a:pt x="358140" y="345185"/>
                </a:lnTo>
                <a:lnTo>
                  <a:pt x="368205" y="334892"/>
                </a:lnTo>
                <a:close/>
              </a:path>
              <a:path w="733425" h="733425">
                <a:moveTo>
                  <a:pt x="345186" y="378399"/>
                </a:moveTo>
                <a:lnTo>
                  <a:pt x="345186" y="377951"/>
                </a:lnTo>
                <a:lnTo>
                  <a:pt x="335293" y="368255"/>
                </a:lnTo>
                <a:lnTo>
                  <a:pt x="7620" y="703326"/>
                </a:lnTo>
                <a:lnTo>
                  <a:pt x="27432" y="723138"/>
                </a:lnTo>
                <a:lnTo>
                  <a:pt x="27432" y="703326"/>
                </a:lnTo>
                <a:lnTo>
                  <a:pt x="37338" y="693196"/>
                </a:lnTo>
                <a:lnTo>
                  <a:pt x="37338" y="692657"/>
                </a:lnTo>
                <a:lnTo>
                  <a:pt x="37594" y="692934"/>
                </a:lnTo>
                <a:lnTo>
                  <a:pt x="345186" y="378399"/>
                </a:lnTo>
                <a:close/>
              </a:path>
              <a:path w="733425" h="733425">
                <a:moveTo>
                  <a:pt x="39734" y="39513"/>
                </a:moveTo>
                <a:lnTo>
                  <a:pt x="36730" y="36575"/>
                </a:lnTo>
                <a:lnTo>
                  <a:pt x="22860" y="36575"/>
                </a:lnTo>
                <a:lnTo>
                  <a:pt x="32876" y="46371"/>
                </a:lnTo>
                <a:lnTo>
                  <a:pt x="39734" y="39513"/>
                </a:lnTo>
                <a:close/>
              </a:path>
              <a:path w="733425" h="733425">
                <a:moveTo>
                  <a:pt x="32876" y="46371"/>
                </a:moveTo>
                <a:lnTo>
                  <a:pt x="22860" y="36575"/>
                </a:lnTo>
                <a:lnTo>
                  <a:pt x="22860" y="62029"/>
                </a:lnTo>
                <a:lnTo>
                  <a:pt x="29718" y="68751"/>
                </a:lnTo>
                <a:lnTo>
                  <a:pt x="29718" y="49529"/>
                </a:lnTo>
                <a:lnTo>
                  <a:pt x="32876" y="46371"/>
                </a:lnTo>
                <a:close/>
              </a:path>
              <a:path w="733425" h="733425">
                <a:moveTo>
                  <a:pt x="46774" y="702820"/>
                </a:moveTo>
                <a:lnTo>
                  <a:pt x="37594" y="692934"/>
                </a:lnTo>
                <a:lnTo>
                  <a:pt x="27432" y="703326"/>
                </a:lnTo>
                <a:lnTo>
                  <a:pt x="46280" y="703326"/>
                </a:lnTo>
                <a:lnTo>
                  <a:pt x="46774" y="702820"/>
                </a:lnTo>
                <a:close/>
              </a:path>
              <a:path w="733425" h="733425">
                <a:moveTo>
                  <a:pt x="46280" y="703326"/>
                </a:moveTo>
                <a:lnTo>
                  <a:pt x="27432" y="703326"/>
                </a:lnTo>
                <a:lnTo>
                  <a:pt x="27432" y="723138"/>
                </a:lnTo>
                <a:lnTo>
                  <a:pt x="37338" y="733044"/>
                </a:lnTo>
                <a:lnTo>
                  <a:pt x="37338" y="712469"/>
                </a:lnTo>
                <a:lnTo>
                  <a:pt x="46280" y="703326"/>
                </a:lnTo>
                <a:close/>
              </a:path>
              <a:path w="733425" h="733425">
                <a:moveTo>
                  <a:pt x="36730" y="36575"/>
                </a:moveTo>
                <a:lnTo>
                  <a:pt x="29718" y="29717"/>
                </a:lnTo>
                <a:lnTo>
                  <a:pt x="29718" y="36575"/>
                </a:lnTo>
                <a:lnTo>
                  <a:pt x="36730" y="36575"/>
                </a:lnTo>
                <a:close/>
              </a:path>
              <a:path w="733425" h="733425">
                <a:moveTo>
                  <a:pt x="358488" y="364795"/>
                </a:moveTo>
                <a:lnTo>
                  <a:pt x="32876" y="46371"/>
                </a:lnTo>
                <a:lnTo>
                  <a:pt x="29718" y="49529"/>
                </a:lnTo>
                <a:lnTo>
                  <a:pt x="29718" y="68751"/>
                </a:lnTo>
                <a:lnTo>
                  <a:pt x="335293" y="368255"/>
                </a:lnTo>
                <a:lnTo>
                  <a:pt x="345186" y="358139"/>
                </a:lnTo>
                <a:lnTo>
                  <a:pt x="345186" y="378399"/>
                </a:lnTo>
                <a:lnTo>
                  <a:pt x="358488" y="364795"/>
                </a:lnTo>
                <a:close/>
              </a:path>
              <a:path w="733425" h="733425">
                <a:moveTo>
                  <a:pt x="365581" y="358167"/>
                </a:moveTo>
                <a:lnTo>
                  <a:pt x="39734" y="39513"/>
                </a:lnTo>
                <a:lnTo>
                  <a:pt x="32876" y="46371"/>
                </a:lnTo>
                <a:lnTo>
                  <a:pt x="358488" y="364795"/>
                </a:lnTo>
                <a:lnTo>
                  <a:pt x="364998" y="358139"/>
                </a:lnTo>
                <a:lnTo>
                  <a:pt x="365310" y="358444"/>
                </a:lnTo>
                <a:lnTo>
                  <a:pt x="365581" y="358167"/>
                </a:lnTo>
                <a:close/>
              </a:path>
              <a:path w="733425" h="733425">
                <a:moveTo>
                  <a:pt x="42672" y="36575"/>
                </a:moveTo>
                <a:lnTo>
                  <a:pt x="36730" y="36575"/>
                </a:lnTo>
                <a:lnTo>
                  <a:pt x="39734" y="39513"/>
                </a:lnTo>
                <a:lnTo>
                  <a:pt x="42672" y="36575"/>
                </a:lnTo>
                <a:close/>
              </a:path>
              <a:path w="733425" h="733425">
                <a:moveTo>
                  <a:pt x="37594" y="692934"/>
                </a:moveTo>
                <a:lnTo>
                  <a:pt x="37338" y="692657"/>
                </a:lnTo>
                <a:lnTo>
                  <a:pt x="37338" y="693196"/>
                </a:lnTo>
                <a:lnTo>
                  <a:pt x="37594" y="692934"/>
                </a:lnTo>
                <a:close/>
              </a:path>
              <a:path w="733425" h="733425">
                <a:moveTo>
                  <a:pt x="47244" y="722937"/>
                </a:moveTo>
                <a:lnTo>
                  <a:pt x="47244" y="703326"/>
                </a:lnTo>
                <a:lnTo>
                  <a:pt x="46280" y="703326"/>
                </a:lnTo>
                <a:lnTo>
                  <a:pt x="37338" y="712469"/>
                </a:lnTo>
                <a:lnTo>
                  <a:pt x="37338" y="733044"/>
                </a:lnTo>
                <a:lnTo>
                  <a:pt x="47244" y="722937"/>
                </a:lnTo>
                <a:close/>
              </a:path>
              <a:path w="733425" h="733425">
                <a:moveTo>
                  <a:pt x="368224" y="374114"/>
                </a:moveTo>
                <a:lnTo>
                  <a:pt x="368046" y="374141"/>
                </a:lnTo>
                <a:lnTo>
                  <a:pt x="358488" y="364795"/>
                </a:lnTo>
                <a:lnTo>
                  <a:pt x="37594" y="692934"/>
                </a:lnTo>
                <a:lnTo>
                  <a:pt x="46774" y="702820"/>
                </a:lnTo>
                <a:lnTo>
                  <a:pt x="368224" y="374114"/>
                </a:lnTo>
                <a:close/>
              </a:path>
              <a:path w="733425" h="733425">
                <a:moveTo>
                  <a:pt x="42672" y="42386"/>
                </a:moveTo>
                <a:lnTo>
                  <a:pt x="42672" y="36575"/>
                </a:lnTo>
                <a:lnTo>
                  <a:pt x="39734" y="39513"/>
                </a:lnTo>
                <a:lnTo>
                  <a:pt x="42672" y="42386"/>
                </a:lnTo>
                <a:close/>
              </a:path>
              <a:path w="733425" h="733425">
                <a:moveTo>
                  <a:pt x="47244" y="703326"/>
                </a:moveTo>
                <a:lnTo>
                  <a:pt x="46774" y="702820"/>
                </a:lnTo>
                <a:lnTo>
                  <a:pt x="46280" y="703326"/>
                </a:lnTo>
                <a:lnTo>
                  <a:pt x="47244" y="703326"/>
                </a:lnTo>
                <a:close/>
              </a:path>
              <a:path w="733425" h="733425">
                <a:moveTo>
                  <a:pt x="694259" y="692952"/>
                </a:moveTo>
                <a:lnTo>
                  <a:pt x="368224" y="374114"/>
                </a:lnTo>
                <a:lnTo>
                  <a:pt x="46774" y="702820"/>
                </a:lnTo>
                <a:lnTo>
                  <a:pt x="47244" y="703326"/>
                </a:lnTo>
                <a:lnTo>
                  <a:pt x="47244" y="722937"/>
                </a:lnTo>
                <a:lnTo>
                  <a:pt x="355854" y="408071"/>
                </a:lnTo>
                <a:lnTo>
                  <a:pt x="355854" y="387857"/>
                </a:lnTo>
                <a:lnTo>
                  <a:pt x="375666" y="387857"/>
                </a:lnTo>
                <a:lnTo>
                  <a:pt x="375666" y="407232"/>
                </a:lnTo>
                <a:lnTo>
                  <a:pt x="691134" y="715736"/>
                </a:lnTo>
                <a:lnTo>
                  <a:pt x="691134" y="696467"/>
                </a:lnTo>
                <a:lnTo>
                  <a:pt x="694259" y="692952"/>
                </a:lnTo>
                <a:close/>
              </a:path>
              <a:path w="733425" h="733425">
                <a:moveTo>
                  <a:pt x="345186" y="377951"/>
                </a:moveTo>
                <a:lnTo>
                  <a:pt x="345186" y="358139"/>
                </a:lnTo>
                <a:lnTo>
                  <a:pt x="335293" y="368255"/>
                </a:lnTo>
                <a:lnTo>
                  <a:pt x="345186" y="377951"/>
                </a:lnTo>
                <a:close/>
              </a:path>
              <a:path w="733425" h="733425">
                <a:moveTo>
                  <a:pt x="375666" y="387857"/>
                </a:moveTo>
                <a:lnTo>
                  <a:pt x="355854" y="387857"/>
                </a:lnTo>
                <a:lnTo>
                  <a:pt x="365969" y="397750"/>
                </a:lnTo>
                <a:lnTo>
                  <a:pt x="375666" y="387857"/>
                </a:lnTo>
                <a:close/>
              </a:path>
              <a:path w="733425" h="733425">
                <a:moveTo>
                  <a:pt x="365969" y="397750"/>
                </a:moveTo>
                <a:lnTo>
                  <a:pt x="355854" y="387857"/>
                </a:lnTo>
                <a:lnTo>
                  <a:pt x="355854" y="408071"/>
                </a:lnTo>
                <a:lnTo>
                  <a:pt x="365969" y="397750"/>
                </a:lnTo>
                <a:close/>
              </a:path>
              <a:path w="733425" h="733425">
                <a:moveTo>
                  <a:pt x="377952" y="344423"/>
                </a:moveTo>
                <a:lnTo>
                  <a:pt x="368224" y="334911"/>
                </a:lnTo>
                <a:lnTo>
                  <a:pt x="358140" y="345185"/>
                </a:lnTo>
                <a:lnTo>
                  <a:pt x="377952" y="344423"/>
                </a:lnTo>
                <a:close/>
              </a:path>
              <a:path w="733425" h="733425">
                <a:moveTo>
                  <a:pt x="377952" y="345517"/>
                </a:moveTo>
                <a:lnTo>
                  <a:pt x="377952" y="344423"/>
                </a:lnTo>
                <a:lnTo>
                  <a:pt x="358140" y="345185"/>
                </a:lnTo>
                <a:lnTo>
                  <a:pt x="358140" y="350890"/>
                </a:lnTo>
                <a:lnTo>
                  <a:pt x="365581" y="358167"/>
                </a:lnTo>
                <a:lnTo>
                  <a:pt x="377952" y="345517"/>
                </a:lnTo>
                <a:close/>
              </a:path>
              <a:path w="733425" h="733425">
                <a:moveTo>
                  <a:pt x="365310" y="358444"/>
                </a:moveTo>
                <a:lnTo>
                  <a:pt x="364998" y="358139"/>
                </a:lnTo>
                <a:lnTo>
                  <a:pt x="358488" y="364795"/>
                </a:lnTo>
                <a:lnTo>
                  <a:pt x="358902" y="365199"/>
                </a:lnTo>
                <a:lnTo>
                  <a:pt x="358902" y="364997"/>
                </a:lnTo>
                <a:lnTo>
                  <a:pt x="365310" y="358444"/>
                </a:lnTo>
                <a:close/>
              </a:path>
              <a:path w="733425" h="733425">
                <a:moveTo>
                  <a:pt x="374572" y="367482"/>
                </a:moveTo>
                <a:lnTo>
                  <a:pt x="365310" y="358444"/>
                </a:lnTo>
                <a:lnTo>
                  <a:pt x="358902" y="364997"/>
                </a:lnTo>
                <a:lnTo>
                  <a:pt x="368046" y="373940"/>
                </a:lnTo>
                <a:lnTo>
                  <a:pt x="368224" y="373960"/>
                </a:lnTo>
                <a:lnTo>
                  <a:pt x="374572" y="367482"/>
                </a:lnTo>
                <a:close/>
              </a:path>
              <a:path w="733425" h="733425">
                <a:moveTo>
                  <a:pt x="368147" y="374038"/>
                </a:moveTo>
                <a:lnTo>
                  <a:pt x="358902" y="364997"/>
                </a:lnTo>
                <a:lnTo>
                  <a:pt x="358902" y="365199"/>
                </a:lnTo>
                <a:lnTo>
                  <a:pt x="368046" y="374141"/>
                </a:lnTo>
                <a:close/>
              </a:path>
              <a:path w="733425" h="733425">
                <a:moveTo>
                  <a:pt x="374834" y="367215"/>
                </a:moveTo>
                <a:lnTo>
                  <a:pt x="365581" y="358167"/>
                </a:lnTo>
                <a:lnTo>
                  <a:pt x="365310" y="358444"/>
                </a:lnTo>
                <a:lnTo>
                  <a:pt x="374572" y="367482"/>
                </a:lnTo>
                <a:lnTo>
                  <a:pt x="374834" y="367215"/>
                </a:lnTo>
                <a:close/>
              </a:path>
              <a:path w="733425" h="733425">
                <a:moveTo>
                  <a:pt x="696190" y="39346"/>
                </a:moveTo>
                <a:lnTo>
                  <a:pt x="686789" y="29945"/>
                </a:lnTo>
                <a:lnTo>
                  <a:pt x="686562" y="29941"/>
                </a:lnTo>
                <a:lnTo>
                  <a:pt x="365581" y="358167"/>
                </a:lnTo>
                <a:lnTo>
                  <a:pt x="374642" y="367028"/>
                </a:lnTo>
                <a:lnTo>
                  <a:pt x="374904" y="367144"/>
                </a:lnTo>
                <a:lnTo>
                  <a:pt x="696190" y="39346"/>
                </a:lnTo>
                <a:close/>
              </a:path>
              <a:path w="733425" h="733425">
                <a:moveTo>
                  <a:pt x="375666" y="407232"/>
                </a:moveTo>
                <a:lnTo>
                  <a:pt x="375666" y="387857"/>
                </a:lnTo>
                <a:lnTo>
                  <a:pt x="365969" y="397750"/>
                </a:lnTo>
                <a:lnTo>
                  <a:pt x="375666" y="407232"/>
                </a:lnTo>
                <a:close/>
              </a:path>
              <a:path w="733425" h="733425">
                <a:moveTo>
                  <a:pt x="374642" y="367551"/>
                </a:moveTo>
                <a:lnTo>
                  <a:pt x="368147" y="374038"/>
                </a:lnTo>
                <a:lnTo>
                  <a:pt x="374642" y="367551"/>
                </a:lnTo>
                <a:close/>
              </a:path>
              <a:path w="733425" h="733425">
                <a:moveTo>
                  <a:pt x="726186" y="29717"/>
                </a:moveTo>
                <a:lnTo>
                  <a:pt x="695706" y="0"/>
                </a:lnTo>
                <a:lnTo>
                  <a:pt x="368205" y="334892"/>
                </a:lnTo>
                <a:lnTo>
                  <a:pt x="377952" y="344423"/>
                </a:lnTo>
                <a:lnTo>
                  <a:pt x="377952" y="345517"/>
                </a:lnTo>
                <a:lnTo>
                  <a:pt x="686562" y="29941"/>
                </a:lnTo>
                <a:lnTo>
                  <a:pt x="686562" y="29717"/>
                </a:lnTo>
                <a:lnTo>
                  <a:pt x="686789" y="29709"/>
                </a:lnTo>
                <a:lnTo>
                  <a:pt x="696468" y="19811"/>
                </a:lnTo>
                <a:lnTo>
                  <a:pt x="696468" y="29336"/>
                </a:lnTo>
                <a:lnTo>
                  <a:pt x="706374" y="28955"/>
                </a:lnTo>
                <a:lnTo>
                  <a:pt x="706374" y="49977"/>
                </a:lnTo>
                <a:lnTo>
                  <a:pt x="726186" y="29717"/>
                </a:lnTo>
                <a:close/>
              </a:path>
              <a:path w="733425" h="733425">
                <a:moveTo>
                  <a:pt x="700699" y="685707"/>
                </a:moveTo>
                <a:lnTo>
                  <a:pt x="374834" y="367738"/>
                </a:lnTo>
                <a:lnTo>
                  <a:pt x="374572" y="367622"/>
                </a:lnTo>
                <a:lnTo>
                  <a:pt x="368224" y="374114"/>
                </a:lnTo>
                <a:lnTo>
                  <a:pt x="694259" y="692952"/>
                </a:lnTo>
                <a:lnTo>
                  <a:pt x="700699" y="685707"/>
                </a:lnTo>
                <a:close/>
              </a:path>
              <a:path w="733425" h="733425">
                <a:moveTo>
                  <a:pt x="374904" y="367283"/>
                </a:moveTo>
                <a:lnTo>
                  <a:pt x="374572" y="367482"/>
                </a:lnTo>
                <a:lnTo>
                  <a:pt x="374904" y="367283"/>
                </a:lnTo>
                <a:close/>
              </a:path>
              <a:path w="733425" h="733425">
                <a:moveTo>
                  <a:pt x="374904" y="367805"/>
                </a:moveTo>
                <a:lnTo>
                  <a:pt x="374904" y="367283"/>
                </a:lnTo>
                <a:lnTo>
                  <a:pt x="374642" y="367551"/>
                </a:lnTo>
                <a:lnTo>
                  <a:pt x="374904" y="367805"/>
                </a:lnTo>
                <a:close/>
              </a:path>
              <a:path w="733425" h="733425">
                <a:moveTo>
                  <a:pt x="696468" y="60106"/>
                </a:moveTo>
                <a:lnTo>
                  <a:pt x="696468" y="39623"/>
                </a:lnTo>
                <a:lnTo>
                  <a:pt x="696190" y="39346"/>
                </a:lnTo>
                <a:lnTo>
                  <a:pt x="374834" y="367215"/>
                </a:lnTo>
                <a:lnTo>
                  <a:pt x="374904" y="367805"/>
                </a:lnTo>
                <a:lnTo>
                  <a:pt x="387858" y="380446"/>
                </a:lnTo>
                <a:lnTo>
                  <a:pt x="387858" y="355091"/>
                </a:lnTo>
                <a:lnTo>
                  <a:pt x="398151" y="365157"/>
                </a:lnTo>
                <a:lnTo>
                  <a:pt x="696468" y="60106"/>
                </a:lnTo>
                <a:close/>
              </a:path>
              <a:path w="733425" h="733425">
                <a:moveTo>
                  <a:pt x="398151" y="365157"/>
                </a:moveTo>
                <a:lnTo>
                  <a:pt x="387858" y="355091"/>
                </a:lnTo>
                <a:lnTo>
                  <a:pt x="388620" y="374903"/>
                </a:lnTo>
                <a:lnTo>
                  <a:pt x="398151" y="365157"/>
                </a:lnTo>
                <a:close/>
              </a:path>
              <a:path w="733425" h="733425">
                <a:moveTo>
                  <a:pt x="733044" y="692657"/>
                </a:moveTo>
                <a:lnTo>
                  <a:pt x="398151" y="365157"/>
                </a:lnTo>
                <a:lnTo>
                  <a:pt x="388620" y="374903"/>
                </a:lnTo>
                <a:lnTo>
                  <a:pt x="387858" y="355091"/>
                </a:lnTo>
                <a:lnTo>
                  <a:pt x="387858" y="380446"/>
                </a:lnTo>
                <a:lnTo>
                  <a:pt x="700699" y="685707"/>
                </a:lnTo>
                <a:lnTo>
                  <a:pt x="703326" y="682751"/>
                </a:lnTo>
                <a:lnTo>
                  <a:pt x="703546" y="688485"/>
                </a:lnTo>
                <a:lnTo>
                  <a:pt x="710946" y="695705"/>
                </a:lnTo>
                <a:lnTo>
                  <a:pt x="710946" y="715282"/>
                </a:lnTo>
                <a:lnTo>
                  <a:pt x="733044" y="692657"/>
                </a:lnTo>
                <a:close/>
              </a:path>
              <a:path w="733425" h="733425">
                <a:moveTo>
                  <a:pt x="686672" y="29828"/>
                </a:moveTo>
                <a:close/>
              </a:path>
              <a:path w="733425" h="733425">
                <a:moveTo>
                  <a:pt x="706374" y="28955"/>
                </a:moveTo>
                <a:lnTo>
                  <a:pt x="686789" y="29709"/>
                </a:lnTo>
                <a:lnTo>
                  <a:pt x="696190" y="39346"/>
                </a:lnTo>
                <a:lnTo>
                  <a:pt x="706374" y="28955"/>
                </a:lnTo>
                <a:close/>
              </a:path>
              <a:path w="733425" h="733425">
                <a:moveTo>
                  <a:pt x="696468" y="29336"/>
                </a:moveTo>
                <a:lnTo>
                  <a:pt x="696468" y="19811"/>
                </a:lnTo>
                <a:lnTo>
                  <a:pt x="686789" y="29709"/>
                </a:lnTo>
                <a:lnTo>
                  <a:pt x="696468" y="29336"/>
                </a:lnTo>
                <a:close/>
              </a:path>
              <a:path w="733425" h="733425">
                <a:moveTo>
                  <a:pt x="697600" y="696219"/>
                </a:moveTo>
                <a:lnTo>
                  <a:pt x="694259" y="692952"/>
                </a:lnTo>
                <a:lnTo>
                  <a:pt x="691134" y="696467"/>
                </a:lnTo>
                <a:lnTo>
                  <a:pt x="697600" y="696219"/>
                </a:lnTo>
                <a:close/>
              </a:path>
              <a:path w="733425" h="733425">
                <a:moveTo>
                  <a:pt x="704088" y="722303"/>
                </a:moveTo>
                <a:lnTo>
                  <a:pt x="704088" y="702563"/>
                </a:lnTo>
                <a:lnTo>
                  <a:pt x="697600" y="696219"/>
                </a:lnTo>
                <a:lnTo>
                  <a:pt x="691134" y="696467"/>
                </a:lnTo>
                <a:lnTo>
                  <a:pt x="691134" y="715736"/>
                </a:lnTo>
                <a:lnTo>
                  <a:pt x="701040" y="725423"/>
                </a:lnTo>
                <a:lnTo>
                  <a:pt x="704088" y="722303"/>
                </a:lnTo>
                <a:close/>
              </a:path>
              <a:path w="733425" h="733425">
                <a:moveTo>
                  <a:pt x="703834" y="695979"/>
                </a:moveTo>
                <a:lnTo>
                  <a:pt x="703546" y="688485"/>
                </a:lnTo>
                <a:lnTo>
                  <a:pt x="700699" y="685707"/>
                </a:lnTo>
                <a:lnTo>
                  <a:pt x="694259" y="692952"/>
                </a:lnTo>
                <a:lnTo>
                  <a:pt x="697600" y="696219"/>
                </a:lnTo>
                <a:lnTo>
                  <a:pt x="703834" y="695979"/>
                </a:lnTo>
                <a:close/>
              </a:path>
              <a:path w="733425" h="733425">
                <a:moveTo>
                  <a:pt x="706374" y="49977"/>
                </a:moveTo>
                <a:lnTo>
                  <a:pt x="706374" y="28955"/>
                </a:lnTo>
                <a:lnTo>
                  <a:pt x="696190" y="39346"/>
                </a:lnTo>
                <a:lnTo>
                  <a:pt x="696468" y="39623"/>
                </a:lnTo>
                <a:lnTo>
                  <a:pt x="696468" y="60106"/>
                </a:lnTo>
                <a:lnTo>
                  <a:pt x="706374" y="49977"/>
                </a:lnTo>
                <a:close/>
              </a:path>
              <a:path w="733425" h="733425">
                <a:moveTo>
                  <a:pt x="704088" y="702563"/>
                </a:moveTo>
                <a:lnTo>
                  <a:pt x="703834" y="695979"/>
                </a:lnTo>
                <a:lnTo>
                  <a:pt x="697600" y="696219"/>
                </a:lnTo>
                <a:lnTo>
                  <a:pt x="704088" y="702563"/>
                </a:lnTo>
                <a:close/>
              </a:path>
              <a:path w="733425" h="733425">
                <a:moveTo>
                  <a:pt x="703546" y="688485"/>
                </a:moveTo>
                <a:lnTo>
                  <a:pt x="703326" y="682751"/>
                </a:lnTo>
                <a:lnTo>
                  <a:pt x="700699" y="685707"/>
                </a:lnTo>
                <a:lnTo>
                  <a:pt x="703546" y="688485"/>
                </a:lnTo>
                <a:close/>
              </a:path>
              <a:path w="733425" h="733425">
                <a:moveTo>
                  <a:pt x="710946" y="695705"/>
                </a:moveTo>
                <a:lnTo>
                  <a:pt x="703546" y="688485"/>
                </a:lnTo>
                <a:lnTo>
                  <a:pt x="703834" y="695979"/>
                </a:lnTo>
                <a:lnTo>
                  <a:pt x="710946" y="695705"/>
                </a:lnTo>
                <a:close/>
              </a:path>
              <a:path w="733425" h="733425">
                <a:moveTo>
                  <a:pt x="710946" y="715282"/>
                </a:moveTo>
                <a:lnTo>
                  <a:pt x="710946" y="695705"/>
                </a:lnTo>
                <a:lnTo>
                  <a:pt x="703834" y="695979"/>
                </a:lnTo>
                <a:lnTo>
                  <a:pt x="704088" y="702563"/>
                </a:lnTo>
                <a:lnTo>
                  <a:pt x="704088" y="722303"/>
                </a:lnTo>
                <a:lnTo>
                  <a:pt x="710946" y="715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9195" y="4859273"/>
            <a:ext cx="2485390" cy="793750"/>
          </a:xfrm>
          <a:custGeom>
            <a:avLst/>
            <a:gdLst/>
            <a:ahLst/>
            <a:cxnLst/>
            <a:rect l="l" t="t" r="r" b="b"/>
            <a:pathLst>
              <a:path w="2485390" h="793750">
                <a:moveTo>
                  <a:pt x="2464615" y="31461"/>
                </a:moveTo>
                <a:lnTo>
                  <a:pt x="2453744" y="28919"/>
                </a:lnTo>
                <a:lnTo>
                  <a:pt x="0" y="783336"/>
                </a:lnTo>
                <a:lnTo>
                  <a:pt x="3048" y="793242"/>
                </a:lnTo>
                <a:lnTo>
                  <a:pt x="2458201" y="38392"/>
                </a:lnTo>
                <a:lnTo>
                  <a:pt x="2464615" y="31461"/>
                </a:lnTo>
                <a:close/>
              </a:path>
              <a:path w="2485390" h="793750">
                <a:moveTo>
                  <a:pt x="2484882" y="25145"/>
                </a:moveTo>
                <a:lnTo>
                  <a:pt x="2381250" y="761"/>
                </a:lnTo>
                <a:lnTo>
                  <a:pt x="2378964" y="0"/>
                </a:lnTo>
                <a:lnTo>
                  <a:pt x="2375916" y="2285"/>
                </a:lnTo>
                <a:lnTo>
                  <a:pt x="2375154" y="4571"/>
                </a:lnTo>
                <a:lnTo>
                  <a:pt x="2374392" y="7619"/>
                </a:lnTo>
                <a:lnTo>
                  <a:pt x="2375916" y="10667"/>
                </a:lnTo>
                <a:lnTo>
                  <a:pt x="2378964" y="11429"/>
                </a:lnTo>
                <a:lnTo>
                  <a:pt x="2453744" y="28919"/>
                </a:lnTo>
                <a:lnTo>
                  <a:pt x="2473452" y="22859"/>
                </a:lnTo>
                <a:lnTo>
                  <a:pt x="2476500" y="32765"/>
                </a:lnTo>
                <a:lnTo>
                  <a:pt x="2476500" y="34145"/>
                </a:lnTo>
                <a:lnTo>
                  <a:pt x="2484882" y="25145"/>
                </a:lnTo>
                <a:close/>
              </a:path>
              <a:path w="2485390" h="793750">
                <a:moveTo>
                  <a:pt x="2476500" y="34145"/>
                </a:moveTo>
                <a:lnTo>
                  <a:pt x="2476500" y="32765"/>
                </a:lnTo>
                <a:lnTo>
                  <a:pt x="2458201" y="38392"/>
                </a:lnTo>
                <a:lnTo>
                  <a:pt x="2404872" y="96011"/>
                </a:lnTo>
                <a:lnTo>
                  <a:pt x="2403348" y="98297"/>
                </a:lnTo>
                <a:lnTo>
                  <a:pt x="2403348" y="101345"/>
                </a:lnTo>
                <a:lnTo>
                  <a:pt x="2407158" y="105155"/>
                </a:lnTo>
                <a:lnTo>
                  <a:pt x="2410968" y="105155"/>
                </a:lnTo>
                <a:lnTo>
                  <a:pt x="2412492" y="102869"/>
                </a:lnTo>
                <a:lnTo>
                  <a:pt x="2476500" y="34145"/>
                </a:lnTo>
                <a:close/>
              </a:path>
              <a:path w="2485390" h="793750">
                <a:moveTo>
                  <a:pt x="2476500" y="32765"/>
                </a:moveTo>
                <a:lnTo>
                  <a:pt x="2473452" y="22859"/>
                </a:lnTo>
                <a:lnTo>
                  <a:pt x="2453744" y="28919"/>
                </a:lnTo>
                <a:lnTo>
                  <a:pt x="2464615" y="31461"/>
                </a:lnTo>
                <a:lnTo>
                  <a:pt x="2471166" y="24383"/>
                </a:lnTo>
                <a:lnTo>
                  <a:pt x="2473452" y="33527"/>
                </a:lnTo>
                <a:lnTo>
                  <a:pt x="2473452" y="33703"/>
                </a:lnTo>
                <a:lnTo>
                  <a:pt x="2476500" y="32765"/>
                </a:lnTo>
                <a:close/>
              </a:path>
              <a:path w="2485390" h="793750">
                <a:moveTo>
                  <a:pt x="2473452" y="33703"/>
                </a:moveTo>
                <a:lnTo>
                  <a:pt x="2473452" y="33527"/>
                </a:lnTo>
                <a:lnTo>
                  <a:pt x="2464615" y="31461"/>
                </a:lnTo>
                <a:lnTo>
                  <a:pt x="2458201" y="38392"/>
                </a:lnTo>
                <a:lnTo>
                  <a:pt x="2473452" y="33703"/>
                </a:lnTo>
                <a:close/>
              </a:path>
              <a:path w="2485390" h="793750">
                <a:moveTo>
                  <a:pt x="2473452" y="33527"/>
                </a:moveTo>
                <a:lnTo>
                  <a:pt x="2471166" y="24383"/>
                </a:lnTo>
                <a:lnTo>
                  <a:pt x="2464615" y="31461"/>
                </a:lnTo>
                <a:lnTo>
                  <a:pt x="2473452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0838" y="4843271"/>
            <a:ext cx="2811145" cy="635000"/>
          </a:xfrm>
          <a:custGeom>
            <a:avLst/>
            <a:gdLst/>
            <a:ahLst/>
            <a:cxnLst/>
            <a:rect l="l" t="t" r="r" b="b"/>
            <a:pathLst>
              <a:path w="2811145" h="635000">
                <a:moveTo>
                  <a:pt x="2646708" y="475276"/>
                </a:moveTo>
                <a:lnTo>
                  <a:pt x="2582725" y="422174"/>
                </a:lnTo>
                <a:lnTo>
                  <a:pt x="13715" y="0"/>
                </a:lnTo>
                <a:lnTo>
                  <a:pt x="0" y="82296"/>
                </a:lnTo>
                <a:lnTo>
                  <a:pt x="2568986" y="505186"/>
                </a:lnTo>
                <a:lnTo>
                  <a:pt x="2646708" y="475276"/>
                </a:lnTo>
                <a:close/>
              </a:path>
              <a:path w="2811145" h="635000">
                <a:moveTo>
                  <a:pt x="2735579" y="530977"/>
                </a:moveTo>
                <a:lnTo>
                  <a:pt x="2735579" y="447293"/>
                </a:lnTo>
                <a:lnTo>
                  <a:pt x="2721864" y="530351"/>
                </a:lnTo>
                <a:lnTo>
                  <a:pt x="2568986" y="505186"/>
                </a:lnTo>
                <a:lnTo>
                  <a:pt x="2442210" y="553973"/>
                </a:lnTo>
                <a:lnTo>
                  <a:pt x="2427898" y="562534"/>
                </a:lnTo>
                <a:lnTo>
                  <a:pt x="2418587" y="575595"/>
                </a:lnTo>
                <a:lnTo>
                  <a:pt x="2414992" y="591371"/>
                </a:lnTo>
                <a:lnTo>
                  <a:pt x="2417826" y="608075"/>
                </a:lnTo>
                <a:lnTo>
                  <a:pt x="2426708" y="621946"/>
                </a:lnTo>
                <a:lnTo>
                  <a:pt x="2439733" y="631031"/>
                </a:lnTo>
                <a:lnTo>
                  <a:pt x="2455330" y="634543"/>
                </a:lnTo>
                <a:lnTo>
                  <a:pt x="2471928" y="631697"/>
                </a:lnTo>
                <a:lnTo>
                  <a:pt x="2735579" y="530977"/>
                </a:lnTo>
                <a:close/>
              </a:path>
              <a:path w="2811145" h="635000">
                <a:moveTo>
                  <a:pt x="2811017" y="502157"/>
                </a:moveTo>
                <a:lnTo>
                  <a:pt x="2531364" y="271271"/>
                </a:lnTo>
                <a:lnTo>
                  <a:pt x="2516504" y="263211"/>
                </a:lnTo>
                <a:lnTo>
                  <a:pt x="2500503" y="261651"/>
                </a:lnTo>
                <a:lnTo>
                  <a:pt x="2485072" y="266235"/>
                </a:lnTo>
                <a:lnTo>
                  <a:pt x="2471928" y="276605"/>
                </a:lnTo>
                <a:lnTo>
                  <a:pt x="2464200" y="291131"/>
                </a:lnTo>
                <a:lnTo>
                  <a:pt x="2462688" y="307085"/>
                </a:lnTo>
                <a:lnTo>
                  <a:pt x="2467320" y="322468"/>
                </a:lnTo>
                <a:lnTo>
                  <a:pt x="2478023" y="335279"/>
                </a:lnTo>
                <a:lnTo>
                  <a:pt x="2582725" y="422174"/>
                </a:lnTo>
                <a:lnTo>
                  <a:pt x="2735579" y="447293"/>
                </a:lnTo>
                <a:lnTo>
                  <a:pt x="2735579" y="530977"/>
                </a:lnTo>
                <a:lnTo>
                  <a:pt x="2811017" y="502157"/>
                </a:lnTo>
                <a:close/>
              </a:path>
              <a:path w="2811145" h="635000">
                <a:moveTo>
                  <a:pt x="2713482" y="528972"/>
                </a:moveTo>
                <a:lnTo>
                  <a:pt x="2713482" y="449579"/>
                </a:lnTo>
                <a:lnTo>
                  <a:pt x="2702052" y="521207"/>
                </a:lnTo>
                <a:lnTo>
                  <a:pt x="2646708" y="475276"/>
                </a:lnTo>
                <a:lnTo>
                  <a:pt x="2568986" y="505186"/>
                </a:lnTo>
                <a:lnTo>
                  <a:pt x="2713482" y="528972"/>
                </a:lnTo>
                <a:close/>
              </a:path>
              <a:path w="2811145" h="635000">
                <a:moveTo>
                  <a:pt x="2735579" y="447293"/>
                </a:moveTo>
                <a:lnTo>
                  <a:pt x="2582725" y="422174"/>
                </a:lnTo>
                <a:lnTo>
                  <a:pt x="2646708" y="475276"/>
                </a:lnTo>
                <a:lnTo>
                  <a:pt x="2713482" y="449579"/>
                </a:lnTo>
                <a:lnTo>
                  <a:pt x="2713482" y="528972"/>
                </a:lnTo>
                <a:lnTo>
                  <a:pt x="2721864" y="530351"/>
                </a:lnTo>
                <a:lnTo>
                  <a:pt x="2735579" y="447293"/>
                </a:lnTo>
                <a:close/>
              </a:path>
              <a:path w="2811145" h="635000">
                <a:moveTo>
                  <a:pt x="2713482" y="449579"/>
                </a:moveTo>
                <a:lnTo>
                  <a:pt x="2646708" y="475276"/>
                </a:lnTo>
                <a:lnTo>
                  <a:pt x="2702052" y="521207"/>
                </a:lnTo>
                <a:lnTo>
                  <a:pt x="2713482" y="449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60448" y="5562600"/>
            <a:ext cx="5821045" cy="356870"/>
          </a:xfrm>
          <a:custGeom>
            <a:avLst/>
            <a:gdLst/>
            <a:ahLst/>
            <a:cxnLst/>
            <a:rect l="l" t="t" r="r" b="b"/>
            <a:pathLst>
              <a:path w="5821045" h="356870">
                <a:moveTo>
                  <a:pt x="5799745" y="50645"/>
                </a:moveTo>
                <a:lnTo>
                  <a:pt x="5790643" y="45973"/>
                </a:lnTo>
                <a:lnTo>
                  <a:pt x="0" y="345948"/>
                </a:lnTo>
                <a:lnTo>
                  <a:pt x="762" y="356616"/>
                </a:lnTo>
                <a:lnTo>
                  <a:pt x="5790605" y="56683"/>
                </a:lnTo>
                <a:lnTo>
                  <a:pt x="5799745" y="50645"/>
                </a:lnTo>
                <a:close/>
              </a:path>
              <a:path w="5821045" h="356870">
                <a:moveTo>
                  <a:pt x="5820918" y="49530"/>
                </a:moveTo>
                <a:lnTo>
                  <a:pt x="5726430" y="762"/>
                </a:lnTo>
                <a:lnTo>
                  <a:pt x="5724144" y="0"/>
                </a:lnTo>
                <a:lnTo>
                  <a:pt x="5720334" y="762"/>
                </a:lnTo>
                <a:lnTo>
                  <a:pt x="5719572" y="3048"/>
                </a:lnTo>
                <a:lnTo>
                  <a:pt x="5718048" y="6096"/>
                </a:lnTo>
                <a:lnTo>
                  <a:pt x="5718810" y="9144"/>
                </a:lnTo>
                <a:lnTo>
                  <a:pt x="5721858" y="10668"/>
                </a:lnTo>
                <a:lnTo>
                  <a:pt x="5790643" y="45973"/>
                </a:lnTo>
                <a:lnTo>
                  <a:pt x="5810250" y="44958"/>
                </a:lnTo>
                <a:lnTo>
                  <a:pt x="5811012" y="55626"/>
                </a:lnTo>
                <a:lnTo>
                  <a:pt x="5811012" y="55964"/>
                </a:lnTo>
                <a:lnTo>
                  <a:pt x="5820918" y="49530"/>
                </a:lnTo>
                <a:close/>
              </a:path>
              <a:path w="5821045" h="356870">
                <a:moveTo>
                  <a:pt x="5811012" y="55964"/>
                </a:moveTo>
                <a:lnTo>
                  <a:pt x="5811012" y="55626"/>
                </a:lnTo>
                <a:lnTo>
                  <a:pt x="5790605" y="56683"/>
                </a:lnTo>
                <a:lnTo>
                  <a:pt x="5724144" y="100584"/>
                </a:lnTo>
                <a:lnTo>
                  <a:pt x="5723382" y="103632"/>
                </a:lnTo>
                <a:lnTo>
                  <a:pt x="5724906" y="105918"/>
                </a:lnTo>
                <a:lnTo>
                  <a:pt x="5726430" y="108966"/>
                </a:lnTo>
                <a:lnTo>
                  <a:pt x="5729478" y="108966"/>
                </a:lnTo>
                <a:lnTo>
                  <a:pt x="5731764" y="107442"/>
                </a:lnTo>
                <a:lnTo>
                  <a:pt x="5811012" y="55964"/>
                </a:lnTo>
                <a:close/>
              </a:path>
              <a:path w="5821045" h="356870">
                <a:moveTo>
                  <a:pt x="5807964" y="55783"/>
                </a:moveTo>
                <a:lnTo>
                  <a:pt x="5807964" y="54864"/>
                </a:lnTo>
                <a:lnTo>
                  <a:pt x="5799745" y="50645"/>
                </a:lnTo>
                <a:lnTo>
                  <a:pt x="5790605" y="56683"/>
                </a:lnTo>
                <a:lnTo>
                  <a:pt x="5807964" y="55783"/>
                </a:lnTo>
                <a:close/>
              </a:path>
              <a:path w="5821045" h="356870">
                <a:moveTo>
                  <a:pt x="5811012" y="55626"/>
                </a:moveTo>
                <a:lnTo>
                  <a:pt x="5810250" y="44958"/>
                </a:lnTo>
                <a:lnTo>
                  <a:pt x="5790643" y="45973"/>
                </a:lnTo>
                <a:lnTo>
                  <a:pt x="5799745" y="50645"/>
                </a:lnTo>
                <a:lnTo>
                  <a:pt x="5807202" y="45720"/>
                </a:lnTo>
                <a:lnTo>
                  <a:pt x="5807964" y="54864"/>
                </a:lnTo>
                <a:lnTo>
                  <a:pt x="5807964" y="55783"/>
                </a:lnTo>
                <a:lnTo>
                  <a:pt x="5811012" y="55626"/>
                </a:lnTo>
                <a:close/>
              </a:path>
              <a:path w="5821045" h="356870">
                <a:moveTo>
                  <a:pt x="5807964" y="54864"/>
                </a:moveTo>
                <a:lnTo>
                  <a:pt x="5807202" y="45720"/>
                </a:lnTo>
                <a:lnTo>
                  <a:pt x="5799745" y="50645"/>
                </a:lnTo>
                <a:lnTo>
                  <a:pt x="5807964" y="5486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6590">
              <a:lnSpc>
                <a:spcPct val="100000"/>
              </a:lnSpc>
            </a:pPr>
            <a:r>
              <a:rPr spc="-25" dirty="0"/>
              <a:t>Review: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633460" cy="366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0375" indent="-635">
              <a:lnSpc>
                <a:spcPct val="101000"/>
              </a:lnSpc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unweighted*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 </a:t>
            </a:r>
            <a:r>
              <a:rPr sz="3050" spc="5" dirty="0">
                <a:latin typeface="Calibri"/>
                <a:cs typeface="Calibri"/>
              </a:rPr>
              <a:t>viewed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0" dirty="0">
                <a:latin typeface="Calibri"/>
                <a:cs typeface="Calibri"/>
              </a:rPr>
              <a:t>of finding the </a:t>
            </a:r>
            <a:r>
              <a:rPr sz="3050" b="1" dirty="0">
                <a:latin typeface="Calibri"/>
                <a:cs typeface="Calibri"/>
              </a:rPr>
              <a:t>least </a:t>
            </a:r>
            <a:r>
              <a:rPr sz="3050" b="1" spc="10" dirty="0">
                <a:latin typeface="Calibri"/>
                <a:cs typeface="Calibri"/>
              </a:rPr>
              <a:t>number of  </a:t>
            </a:r>
            <a:r>
              <a:rPr sz="3050" b="1" dirty="0">
                <a:latin typeface="Calibri"/>
                <a:cs typeface="Calibri"/>
              </a:rPr>
              <a:t>edges </a:t>
            </a:r>
            <a:r>
              <a:rPr sz="3050" spc="-15" dirty="0">
                <a:latin typeface="Calibri"/>
                <a:cs typeface="Calibri"/>
              </a:rPr>
              <a:t>traversed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20" dirty="0">
                <a:latin typeface="Calibri"/>
                <a:cs typeface="Calibri"/>
              </a:rPr>
              <a:t>*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spc="15" dirty="0">
                <a:latin typeface="Calibri"/>
                <a:cs typeface="Calibri"/>
              </a:rPr>
              <a:t>view each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having weight </a:t>
            </a:r>
            <a:r>
              <a:rPr sz="2600" spc="20" dirty="0">
                <a:latin typeface="Calibri"/>
                <a:cs typeface="Calibri"/>
              </a:rPr>
              <a:t>1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weight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11944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 O(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+</a:t>
            </a:r>
            <a:r>
              <a:rPr sz="3050" b="1" spc="10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) </a:t>
            </a:r>
            <a:r>
              <a:rPr sz="3050" spc="5" dirty="0">
                <a:latin typeface="Calibri"/>
                <a:cs typeface="Calibri"/>
              </a:rPr>
              <a:t>Breadth </a:t>
            </a:r>
            <a:r>
              <a:rPr sz="3050" spc="-10" dirty="0">
                <a:latin typeface="Calibri"/>
                <a:cs typeface="Calibri"/>
              </a:rPr>
              <a:t>First </a:t>
            </a:r>
            <a:r>
              <a:rPr sz="3050" dirty="0">
                <a:latin typeface="Calibri"/>
                <a:cs typeface="Calibri"/>
              </a:rPr>
              <a:t>Search (BFS) </a:t>
            </a:r>
            <a:r>
              <a:rPr sz="3050" spc="-15" dirty="0">
                <a:latin typeface="Calibri"/>
                <a:cs typeface="Calibri"/>
              </a:rPr>
              <a:t>traversal  </a:t>
            </a:r>
            <a:r>
              <a:rPr sz="3050" spc="5" dirty="0">
                <a:latin typeface="Calibri"/>
                <a:cs typeface="Calibri"/>
              </a:rPr>
              <a:t>algorithm precisely measures </a:t>
            </a:r>
            <a:r>
              <a:rPr sz="3050" spc="10" dirty="0">
                <a:latin typeface="Calibri"/>
                <a:cs typeface="Calibri"/>
              </a:rPr>
              <a:t>such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thing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BFS </a:t>
            </a:r>
            <a:r>
              <a:rPr sz="2600" spc="10" dirty="0">
                <a:latin typeface="Calibri"/>
                <a:cs typeface="Calibri"/>
              </a:rPr>
              <a:t>Spanning </a:t>
            </a:r>
            <a:r>
              <a:rPr sz="2600" spc="-35" dirty="0">
                <a:latin typeface="Calibri"/>
                <a:cs typeface="Calibri"/>
              </a:rPr>
              <a:t>Tree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Shortest </a:t>
            </a:r>
            <a:r>
              <a:rPr sz="2600" dirty="0">
                <a:latin typeface="Calibri"/>
                <a:cs typeface="Calibri"/>
              </a:rPr>
              <a:t>Paths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935">
              <a:lnSpc>
                <a:spcPct val="100000"/>
              </a:lnSpc>
            </a:pPr>
            <a:r>
              <a:rPr spc="-5" dirty="0"/>
              <a:t>Modified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586676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u="heavy" dirty="0">
                <a:latin typeface="Calibri"/>
                <a:cs typeface="Calibri"/>
              </a:rPr>
              <a:t>three </a:t>
            </a:r>
            <a:r>
              <a:rPr sz="3050" spc="10" dirty="0">
                <a:latin typeface="Calibri"/>
                <a:cs typeface="Calibri"/>
              </a:rPr>
              <a:t>simple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modifications: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2434844"/>
            <a:ext cx="7287259" cy="151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indent="-502920">
              <a:lnSpc>
                <a:spcPct val="100000"/>
              </a:lnSpc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Rename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visited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marR="5080" indent="-502920">
              <a:lnSpc>
                <a:spcPct val="100899"/>
              </a:lnSpc>
              <a:spcBef>
                <a:spcPts val="480"/>
              </a:spcBef>
              <a:buAutoNum type="arabicPeriod"/>
              <a:tabLst>
                <a:tab pos="515620" algn="l"/>
              </a:tabLst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BFS,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b="1" spc="-5" dirty="0">
                <a:latin typeface="Courier New"/>
                <a:cs typeface="Courier New"/>
              </a:rPr>
              <a:t>D[v]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INF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spc="-45" dirty="0">
                <a:latin typeface="Calibri"/>
                <a:cs typeface="Calibri"/>
              </a:rPr>
              <a:t>(say, </a:t>
            </a:r>
            <a:r>
              <a:rPr sz="2200" dirty="0">
                <a:latin typeface="Calibri"/>
                <a:cs typeface="Calibri"/>
              </a:rPr>
              <a:t>1B)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,  </a:t>
            </a:r>
            <a:r>
              <a:rPr sz="2200" spc="-20" dirty="0">
                <a:latin typeface="Calibri"/>
                <a:cs typeface="Calibri"/>
              </a:rPr>
              <a:t>except </a:t>
            </a:r>
            <a:r>
              <a:rPr sz="2200" b="1" spc="-5" dirty="0">
                <a:latin typeface="Courier New"/>
                <a:cs typeface="Courier New"/>
              </a:rPr>
              <a:t>D[s] </a:t>
            </a:r>
            <a:r>
              <a:rPr sz="2200" b="1" dirty="0">
                <a:latin typeface="Courier New"/>
                <a:cs typeface="Courier New"/>
              </a:rPr>
              <a:t>= 0</a:t>
            </a:r>
            <a:r>
              <a:rPr sz="2200" b="1" spc="-88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indent="-50292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this part (in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dirty="0">
                <a:latin typeface="Calibri"/>
                <a:cs typeface="Calibri"/>
              </a:rPr>
              <a:t>loop)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139" y="397028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6635" y="397028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269" y="397028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set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9891" y="4372622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reachable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9010" y="4372622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994" y="3903230"/>
            <a:ext cx="3001010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if 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  </a:t>
            </a:r>
            <a:r>
              <a:rPr sz="2200" spc="-5" dirty="0">
                <a:latin typeface="Courier New"/>
                <a:cs typeface="Courier New"/>
              </a:rPr>
              <a:t>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50" dirty="0">
                <a:latin typeface="Calibri"/>
                <a:cs typeface="Calibri"/>
              </a:rPr>
              <a:t>into: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6063" y="513765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724" y="5064566"/>
            <a:ext cx="270764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8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INF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D[u]+1;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3570" y="5137657"/>
            <a:ext cx="3210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not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588" y="554609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step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away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083" y="5546090"/>
            <a:ext cx="14351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91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457196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3800"/>
              </a:lnSpc>
              <a:tabLst>
                <a:tab pos="1158875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11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endParaRPr sz="1950" dirty="0">
              <a:latin typeface="Courier New"/>
              <a:cs typeface="Courier New"/>
            </a:endParaRPr>
          </a:p>
          <a:p>
            <a:pPr marR="43815" algn="ctr">
              <a:lnSpc>
                <a:spcPct val="100000"/>
              </a:lnSpc>
              <a:spcBef>
                <a:spcPts val="509"/>
              </a:spcBef>
              <a:tabLst>
                <a:tab pos="114617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26064"/>
            <a:ext cx="4119116" cy="714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116014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D[s]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4006283"/>
            <a:ext cx="302768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marR="5080" indent="-300355">
              <a:lnSpc>
                <a:spcPct val="121900"/>
              </a:lnSpc>
              <a:tabLst>
                <a:tab pos="1009015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8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  for all </a:t>
            </a:r>
            <a:r>
              <a:rPr sz="1950" spc="15" dirty="0">
                <a:latin typeface="Courier New"/>
                <a:cs typeface="Courier New"/>
              </a:rPr>
              <a:t>v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adjacent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658" y="4731242"/>
            <a:ext cx="3830954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150495">
              <a:lnSpc>
                <a:spcPct val="121800"/>
              </a:lnSpc>
            </a:pP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90" y="5087843"/>
            <a:ext cx="137731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if D[v]</a:t>
            </a:r>
            <a:r>
              <a:rPr sz="195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=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369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098" y="5087843"/>
            <a:ext cx="97980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2705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r>
              <a:rPr sz="195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D[u]+1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spc="15" dirty="0">
                <a:latin typeface="Courier New"/>
                <a:cs typeface="Courier New"/>
              </a:rPr>
              <a:t>u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54" y="6243802"/>
            <a:ext cx="663067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7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077" y="434085"/>
            <a:ext cx="753935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(2)</a:t>
            </a: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2600" spc="10" dirty="0"/>
              <a:t>simpler</a:t>
            </a:r>
            <a:r>
              <a:rPr sz="2600" spc="-60" dirty="0"/>
              <a:t> </a:t>
            </a:r>
            <a:r>
              <a:rPr sz="2600" dirty="0"/>
              <a:t>form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90804" y="1898903"/>
            <a:ext cx="357632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initSSSP(s)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708660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from</a:t>
            </a:r>
            <a:r>
              <a:rPr sz="1950" spc="-114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15381"/>
            <a:ext cx="693039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6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612775" marR="5080" indent="-300355">
              <a:lnSpc>
                <a:spcPts val="2850"/>
              </a:lnSpc>
              <a:spcBef>
                <a:spcPts val="13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</a:t>
            </a: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relax(u,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v, 1);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the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weight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4796028"/>
            <a:ext cx="663067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1465" y="1821942"/>
            <a:ext cx="638810" cy="723265"/>
          </a:xfrm>
          <a:custGeom>
            <a:avLst/>
            <a:gdLst/>
            <a:ahLst/>
            <a:cxnLst/>
            <a:rect l="l" t="t" r="r" b="b"/>
            <a:pathLst>
              <a:path w="638810" h="723264">
                <a:moveTo>
                  <a:pt x="323088" y="326136"/>
                </a:moveTo>
                <a:lnTo>
                  <a:pt x="323088" y="312420"/>
                </a:lnTo>
                <a:lnTo>
                  <a:pt x="321564" y="30937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313182"/>
                </a:lnTo>
                <a:lnTo>
                  <a:pt x="312420" y="313944"/>
                </a:lnTo>
                <a:lnTo>
                  <a:pt x="313182" y="316230"/>
                </a:lnTo>
                <a:lnTo>
                  <a:pt x="313182" y="316992"/>
                </a:lnTo>
                <a:lnTo>
                  <a:pt x="313944" y="316992"/>
                </a:lnTo>
                <a:lnTo>
                  <a:pt x="313944" y="317754"/>
                </a:lnTo>
                <a:lnTo>
                  <a:pt x="316230" y="320040"/>
                </a:lnTo>
                <a:lnTo>
                  <a:pt x="316230" y="320802"/>
                </a:lnTo>
                <a:lnTo>
                  <a:pt x="319278" y="323088"/>
                </a:lnTo>
                <a:lnTo>
                  <a:pt x="323088" y="326136"/>
                </a:lnTo>
                <a:close/>
              </a:path>
              <a:path w="638810" h="723264">
                <a:moveTo>
                  <a:pt x="309372" y="682752"/>
                </a:moveTo>
                <a:lnTo>
                  <a:pt x="309372" y="669798"/>
                </a:lnTo>
                <a:lnTo>
                  <a:pt x="303276" y="674370"/>
                </a:lnTo>
                <a:lnTo>
                  <a:pt x="285522" y="682683"/>
                </a:lnTo>
                <a:lnTo>
                  <a:pt x="264071" y="689033"/>
                </a:lnTo>
                <a:lnTo>
                  <a:pt x="242029" y="693767"/>
                </a:lnTo>
                <a:lnTo>
                  <a:pt x="222504" y="697230"/>
                </a:lnTo>
                <a:lnTo>
                  <a:pt x="211836" y="699516"/>
                </a:lnTo>
                <a:lnTo>
                  <a:pt x="166244" y="705153"/>
                </a:lnTo>
                <a:lnTo>
                  <a:pt x="97621" y="710037"/>
                </a:lnTo>
                <a:lnTo>
                  <a:pt x="32004" y="712470"/>
                </a:lnTo>
                <a:lnTo>
                  <a:pt x="0" y="712470"/>
                </a:lnTo>
                <a:lnTo>
                  <a:pt x="0" y="723138"/>
                </a:lnTo>
                <a:lnTo>
                  <a:pt x="32004" y="723138"/>
                </a:lnTo>
                <a:lnTo>
                  <a:pt x="64008" y="722376"/>
                </a:lnTo>
                <a:lnTo>
                  <a:pt x="138860" y="717889"/>
                </a:lnTo>
                <a:lnTo>
                  <a:pt x="213360" y="709422"/>
                </a:lnTo>
                <a:lnTo>
                  <a:pt x="235458" y="705612"/>
                </a:lnTo>
                <a:lnTo>
                  <a:pt x="254534" y="701875"/>
                </a:lnTo>
                <a:lnTo>
                  <a:pt x="273543" y="697430"/>
                </a:lnTo>
                <a:lnTo>
                  <a:pt x="291988" y="691360"/>
                </a:lnTo>
                <a:lnTo>
                  <a:pt x="309372" y="682752"/>
                </a:lnTo>
                <a:close/>
              </a:path>
              <a:path w="638810" h="723264">
                <a:moveTo>
                  <a:pt x="633222" y="366521"/>
                </a:moveTo>
                <a:lnTo>
                  <a:pt x="600456" y="366521"/>
                </a:lnTo>
                <a:lnTo>
                  <a:pt x="569214" y="365759"/>
                </a:lnTo>
                <a:lnTo>
                  <a:pt x="534503" y="364116"/>
                </a:lnTo>
                <a:lnTo>
                  <a:pt x="500133" y="361954"/>
                </a:lnTo>
                <a:lnTo>
                  <a:pt x="496775" y="361668"/>
                </a:lnTo>
                <a:lnTo>
                  <a:pt x="494357" y="361840"/>
                </a:lnTo>
                <a:lnTo>
                  <a:pt x="457310" y="365491"/>
                </a:lnTo>
                <a:lnTo>
                  <a:pt x="419862" y="370331"/>
                </a:lnTo>
                <a:lnTo>
                  <a:pt x="408431" y="371855"/>
                </a:lnTo>
                <a:lnTo>
                  <a:pt x="397764" y="374141"/>
                </a:lnTo>
                <a:lnTo>
                  <a:pt x="378656" y="377663"/>
                </a:lnTo>
                <a:lnTo>
                  <a:pt x="341228" y="388393"/>
                </a:lnTo>
                <a:lnTo>
                  <a:pt x="313944" y="406146"/>
                </a:lnTo>
                <a:lnTo>
                  <a:pt x="313182" y="406908"/>
                </a:lnTo>
                <a:lnTo>
                  <a:pt x="312420" y="409194"/>
                </a:lnTo>
                <a:lnTo>
                  <a:pt x="311658" y="409956"/>
                </a:lnTo>
                <a:lnTo>
                  <a:pt x="311658" y="665988"/>
                </a:lnTo>
                <a:lnTo>
                  <a:pt x="310896" y="667512"/>
                </a:lnTo>
                <a:lnTo>
                  <a:pt x="308610" y="669798"/>
                </a:lnTo>
                <a:lnTo>
                  <a:pt x="309372" y="669798"/>
                </a:lnTo>
                <a:lnTo>
                  <a:pt x="309372" y="682752"/>
                </a:lnTo>
                <a:lnTo>
                  <a:pt x="313944" y="679704"/>
                </a:lnTo>
                <a:lnTo>
                  <a:pt x="316992" y="676656"/>
                </a:lnTo>
                <a:lnTo>
                  <a:pt x="319278" y="673608"/>
                </a:lnTo>
                <a:lnTo>
                  <a:pt x="319278" y="672846"/>
                </a:lnTo>
                <a:lnTo>
                  <a:pt x="320040" y="672846"/>
                </a:lnTo>
                <a:lnTo>
                  <a:pt x="320802" y="669798"/>
                </a:lnTo>
                <a:lnTo>
                  <a:pt x="321564" y="669036"/>
                </a:lnTo>
                <a:lnTo>
                  <a:pt x="321564" y="413766"/>
                </a:lnTo>
                <a:lnTo>
                  <a:pt x="322326" y="412242"/>
                </a:lnTo>
                <a:lnTo>
                  <a:pt x="323850" y="410209"/>
                </a:lnTo>
                <a:lnTo>
                  <a:pt x="323850" y="409956"/>
                </a:lnTo>
                <a:lnTo>
                  <a:pt x="324612" y="409194"/>
                </a:lnTo>
                <a:lnTo>
                  <a:pt x="324612" y="409448"/>
                </a:lnTo>
                <a:lnTo>
                  <a:pt x="326136" y="408431"/>
                </a:lnTo>
                <a:lnTo>
                  <a:pt x="368303" y="390820"/>
                </a:lnTo>
                <a:lnTo>
                  <a:pt x="409956" y="382523"/>
                </a:lnTo>
                <a:lnTo>
                  <a:pt x="421386" y="380238"/>
                </a:lnTo>
                <a:lnTo>
                  <a:pt x="466968" y="374536"/>
                </a:lnTo>
                <a:lnTo>
                  <a:pt x="535602" y="369737"/>
                </a:lnTo>
                <a:lnTo>
                  <a:pt x="569976" y="368045"/>
                </a:lnTo>
                <a:lnTo>
                  <a:pt x="633222" y="366521"/>
                </a:lnTo>
                <a:close/>
              </a:path>
              <a:path w="638810" h="723264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723264">
                <a:moveTo>
                  <a:pt x="311048" y="666902"/>
                </a:moveTo>
                <a:lnTo>
                  <a:pt x="310134" y="668274"/>
                </a:lnTo>
                <a:lnTo>
                  <a:pt x="310896" y="667512"/>
                </a:lnTo>
                <a:lnTo>
                  <a:pt x="311048" y="666902"/>
                </a:lnTo>
                <a:close/>
              </a:path>
              <a:path w="638810" h="723264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048" y="666902"/>
                </a:lnTo>
                <a:lnTo>
                  <a:pt x="310896" y="66751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658" y="664464"/>
                </a:lnTo>
                <a:lnTo>
                  <a:pt x="311048" y="66690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22326" y="310896"/>
                </a:moveTo>
                <a:lnTo>
                  <a:pt x="321564" y="307848"/>
                </a:lnTo>
                <a:lnTo>
                  <a:pt x="321564" y="309372"/>
                </a:lnTo>
                <a:lnTo>
                  <a:pt x="322326" y="310896"/>
                </a:lnTo>
                <a:close/>
              </a:path>
              <a:path w="638810" h="723264">
                <a:moveTo>
                  <a:pt x="322326" y="412242"/>
                </a:moveTo>
                <a:lnTo>
                  <a:pt x="321564" y="413766"/>
                </a:lnTo>
                <a:lnTo>
                  <a:pt x="322173" y="412851"/>
                </a:lnTo>
                <a:lnTo>
                  <a:pt x="322326" y="412242"/>
                </a:lnTo>
                <a:close/>
              </a:path>
              <a:path w="638810" h="723264">
                <a:moveTo>
                  <a:pt x="322173" y="412851"/>
                </a:moveTo>
                <a:lnTo>
                  <a:pt x="321564" y="413766"/>
                </a:lnTo>
                <a:lnTo>
                  <a:pt x="321564" y="415290"/>
                </a:lnTo>
                <a:lnTo>
                  <a:pt x="322173" y="412851"/>
                </a:lnTo>
                <a:close/>
              </a:path>
              <a:path w="638810" h="723264">
                <a:moveTo>
                  <a:pt x="323088" y="411480"/>
                </a:moveTo>
                <a:lnTo>
                  <a:pt x="322326" y="412242"/>
                </a:lnTo>
                <a:lnTo>
                  <a:pt x="322173" y="412851"/>
                </a:lnTo>
                <a:lnTo>
                  <a:pt x="323088" y="411480"/>
                </a:lnTo>
                <a:close/>
              </a:path>
              <a:path w="638810" h="723264">
                <a:moveTo>
                  <a:pt x="324285" y="313508"/>
                </a:moveTo>
                <a:lnTo>
                  <a:pt x="322326" y="310896"/>
                </a:lnTo>
                <a:lnTo>
                  <a:pt x="323088" y="312420"/>
                </a:lnTo>
                <a:lnTo>
                  <a:pt x="323088" y="326136"/>
                </a:lnTo>
                <a:lnTo>
                  <a:pt x="323850" y="326502"/>
                </a:lnTo>
                <a:lnTo>
                  <a:pt x="323850" y="313182"/>
                </a:lnTo>
                <a:lnTo>
                  <a:pt x="324285" y="313508"/>
                </a:lnTo>
                <a:close/>
              </a:path>
              <a:path w="638810" h="723264">
                <a:moveTo>
                  <a:pt x="324612" y="313944"/>
                </a:moveTo>
                <a:lnTo>
                  <a:pt x="324285" y="313508"/>
                </a:lnTo>
                <a:lnTo>
                  <a:pt x="323850" y="313182"/>
                </a:lnTo>
                <a:lnTo>
                  <a:pt x="324612" y="313944"/>
                </a:lnTo>
                <a:close/>
              </a:path>
              <a:path w="638810" h="723264">
                <a:moveTo>
                  <a:pt x="324612" y="326868"/>
                </a:moveTo>
                <a:lnTo>
                  <a:pt x="324612" y="313944"/>
                </a:lnTo>
                <a:lnTo>
                  <a:pt x="323850" y="313182"/>
                </a:lnTo>
                <a:lnTo>
                  <a:pt x="323850" y="326502"/>
                </a:lnTo>
                <a:lnTo>
                  <a:pt x="324612" y="326868"/>
                </a:lnTo>
                <a:close/>
              </a:path>
              <a:path w="638810" h="723264">
                <a:moveTo>
                  <a:pt x="324612" y="409194"/>
                </a:moveTo>
                <a:lnTo>
                  <a:pt x="323850" y="409956"/>
                </a:lnTo>
                <a:lnTo>
                  <a:pt x="324230" y="409702"/>
                </a:lnTo>
                <a:lnTo>
                  <a:pt x="324612" y="409194"/>
                </a:lnTo>
                <a:close/>
              </a:path>
              <a:path w="638810" h="723264">
                <a:moveTo>
                  <a:pt x="324230" y="409702"/>
                </a:moveTo>
                <a:lnTo>
                  <a:pt x="323850" y="409956"/>
                </a:lnTo>
                <a:lnTo>
                  <a:pt x="323850" y="410209"/>
                </a:lnTo>
                <a:lnTo>
                  <a:pt x="324230" y="409702"/>
                </a:lnTo>
                <a:close/>
              </a:path>
              <a:path w="638810" h="723264">
                <a:moveTo>
                  <a:pt x="324612" y="409448"/>
                </a:moveTo>
                <a:lnTo>
                  <a:pt x="324612" y="409194"/>
                </a:lnTo>
                <a:lnTo>
                  <a:pt x="324230" y="409702"/>
                </a:lnTo>
                <a:lnTo>
                  <a:pt x="324612" y="409448"/>
                </a:lnTo>
                <a:close/>
              </a:path>
              <a:path w="638810" h="723264">
                <a:moveTo>
                  <a:pt x="633222" y="356615"/>
                </a:moveTo>
                <a:lnTo>
                  <a:pt x="569214" y="355066"/>
                </a:lnTo>
                <a:lnTo>
                  <a:pt x="495509" y="351224"/>
                </a:lnTo>
                <a:lnTo>
                  <a:pt x="421386" y="342899"/>
                </a:lnTo>
                <a:lnTo>
                  <a:pt x="400050" y="339089"/>
                </a:lnTo>
                <a:lnTo>
                  <a:pt x="381837" y="335575"/>
                </a:lnTo>
                <a:lnTo>
                  <a:pt x="363683" y="331246"/>
                </a:lnTo>
                <a:lnTo>
                  <a:pt x="345996" y="325504"/>
                </a:lnTo>
                <a:lnTo>
                  <a:pt x="329184" y="317754"/>
                </a:lnTo>
                <a:lnTo>
                  <a:pt x="326898" y="315468"/>
                </a:lnTo>
                <a:lnTo>
                  <a:pt x="324285" y="313508"/>
                </a:lnTo>
                <a:lnTo>
                  <a:pt x="324612" y="313944"/>
                </a:lnTo>
                <a:lnTo>
                  <a:pt x="324612" y="326868"/>
                </a:lnTo>
                <a:lnTo>
                  <a:pt x="342716" y="335569"/>
                </a:lnTo>
                <a:lnTo>
                  <a:pt x="364436" y="342338"/>
                </a:lnTo>
                <a:lnTo>
                  <a:pt x="386817" y="347292"/>
                </a:lnTo>
                <a:lnTo>
                  <a:pt x="408431" y="351281"/>
                </a:lnTo>
                <a:lnTo>
                  <a:pt x="419862" y="352805"/>
                </a:lnTo>
                <a:lnTo>
                  <a:pt x="431292" y="355091"/>
                </a:lnTo>
                <a:lnTo>
                  <a:pt x="465824" y="359028"/>
                </a:lnTo>
                <a:lnTo>
                  <a:pt x="496775" y="361668"/>
                </a:lnTo>
                <a:lnTo>
                  <a:pt x="531493" y="359196"/>
                </a:lnTo>
                <a:lnTo>
                  <a:pt x="569214" y="357377"/>
                </a:lnTo>
                <a:lnTo>
                  <a:pt x="600456" y="356634"/>
                </a:lnTo>
                <a:lnTo>
                  <a:pt x="633222" y="356615"/>
                </a:lnTo>
                <a:close/>
              </a:path>
              <a:path w="638810" h="723264">
                <a:moveTo>
                  <a:pt x="638556" y="364235"/>
                </a:moveTo>
                <a:lnTo>
                  <a:pt x="638556" y="358902"/>
                </a:lnTo>
                <a:lnTo>
                  <a:pt x="636270" y="356615"/>
                </a:lnTo>
                <a:lnTo>
                  <a:pt x="600456" y="356634"/>
                </a:lnTo>
                <a:lnTo>
                  <a:pt x="569214" y="357377"/>
                </a:lnTo>
                <a:lnTo>
                  <a:pt x="531493" y="359196"/>
                </a:lnTo>
                <a:lnTo>
                  <a:pt x="496775" y="361668"/>
                </a:lnTo>
                <a:lnTo>
                  <a:pt x="500133" y="361954"/>
                </a:lnTo>
                <a:lnTo>
                  <a:pt x="534503" y="364116"/>
                </a:lnTo>
                <a:lnTo>
                  <a:pt x="569214" y="365759"/>
                </a:lnTo>
                <a:lnTo>
                  <a:pt x="600456" y="366521"/>
                </a:lnTo>
                <a:lnTo>
                  <a:pt x="636270" y="366521"/>
                </a:lnTo>
                <a:lnTo>
                  <a:pt x="638556" y="36423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1820" y="2013203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0614" y="3009900"/>
            <a:ext cx="559435" cy="1119505"/>
          </a:xfrm>
          <a:custGeom>
            <a:avLst/>
            <a:gdLst/>
            <a:ahLst/>
            <a:cxnLst/>
            <a:rect l="l" t="t" r="r" b="b"/>
            <a:pathLst>
              <a:path w="559434" h="1119504">
                <a:moveTo>
                  <a:pt x="284226" y="517398"/>
                </a:moveTo>
                <a:lnTo>
                  <a:pt x="282702" y="515112"/>
                </a:lnTo>
                <a:lnTo>
                  <a:pt x="281940" y="513588"/>
                </a:lnTo>
                <a:lnTo>
                  <a:pt x="281940" y="48005"/>
                </a:lnTo>
                <a:lnTo>
                  <a:pt x="281178" y="47243"/>
                </a:lnTo>
                <a:lnTo>
                  <a:pt x="280416" y="44957"/>
                </a:lnTo>
                <a:lnTo>
                  <a:pt x="280416" y="44195"/>
                </a:lnTo>
                <a:lnTo>
                  <a:pt x="279654" y="44195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7368" y="41147"/>
                </a:lnTo>
                <a:lnTo>
                  <a:pt x="277368" y="40385"/>
                </a:lnTo>
                <a:lnTo>
                  <a:pt x="239282" y="22955"/>
                </a:lnTo>
                <a:lnTo>
                  <a:pt x="196596" y="13715"/>
                </a:lnTo>
                <a:lnTo>
                  <a:pt x="154093" y="7971"/>
                </a:lnTo>
                <a:lnTo>
                  <a:pt x="87966" y="2561"/>
                </a:lnTo>
                <a:lnTo>
                  <a:pt x="55626" y="761"/>
                </a:lnTo>
                <a:lnTo>
                  <a:pt x="28194" y="761"/>
                </a:lnTo>
                <a:lnTo>
                  <a:pt x="0" y="0"/>
                </a:lnTo>
                <a:lnTo>
                  <a:pt x="0" y="10668"/>
                </a:lnTo>
                <a:lnTo>
                  <a:pt x="28194" y="10667"/>
                </a:lnTo>
                <a:lnTo>
                  <a:pt x="55626" y="11429"/>
                </a:lnTo>
                <a:lnTo>
                  <a:pt x="120524" y="15355"/>
                </a:lnTo>
                <a:lnTo>
                  <a:pt x="185166" y="22859"/>
                </a:lnTo>
                <a:lnTo>
                  <a:pt x="235834" y="32808"/>
                </a:lnTo>
                <a:lnTo>
                  <a:pt x="268224" y="46481"/>
                </a:lnTo>
                <a:lnTo>
                  <a:pt x="270510" y="48005"/>
                </a:lnTo>
                <a:lnTo>
                  <a:pt x="270510" y="48767"/>
                </a:lnTo>
                <a:lnTo>
                  <a:pt x="272034" y="51053"/>
                </a:lnTo>
                <a:lnTo>
                  <a:pt x="272034" y="517398"/>
                </a:lnTo>
                <a:lnTo>
                  <a:pt x="272796" y="518159"/>
                </a:lnTo>
                <a:lnTo>
                  <a:pt x="273558" y="520445"/>
                </a:lnTo>
                <a:lnTo>
                  <a:pt x="273558" y="521208"/>
                </a:lnTo>
                <a:lnTo>
                  <a:pt x="274320" y="521208"/>
                </a:lnTo>
                <a:lnTo>
                  <a:pt x="275844" y="523494"/>
                </a:lnTo>
                <a:lnTo>
                  <a:pt x="275844" y="524256"/>
                </a:lnTo>
                <a:lnTo>
                  <a:pt x="276606" y="524256"/>
                </a:lnTo>
                <a:lnTo>
                  <a:pt x="278892" y="526542"/>
                </a:lnTo>
                <a:lnTo>
                  <a:pt x="283464" y="528391"/>
                </a:lnTo>
                <a:lnTo>
                  <a:pt x="283464" y="516636"/>
                </a:lnTo>
                <a:lnTo>
                  <a:pt x="284226" y="517398"/>
                </a:lnTo>
                <a:close/>
              </a:path>
              <a:path w="559434" h="1119504">
                <a:moveTo>
                  <a:pt x="270002" y="1071753"/>
                </a:moveTo>
                <a:lnTo>
                  <a:pt x="219561" y="1090978"/>
                </a:lnTo>
                <a:lnTo>
                  <a:pt x="152956" y="1101169"/>
                </a:lnTo>
                <a:lnTo>
                  <a:pt x="87966" y="1106786"/>
                </a:lnTo>
                <a:lnTo>
                  <a:pt x="28194" y="1108710"/>
                </a:lnTo>
                <a:lnTo>
                  <a:pt x="0" y="1108710"/>
                </a:lnTo>
                <a:lnTo>
                  <a:pt x="0" y="1119378"/>
                </a:lnTo>
                <a:lnTo>
                  <a:pt x="28194" y="1119378"/>
                </a:lnTo>
                <a:lnTo>
                  <a:pt x="55626" y="1118616"/>
                </a:lnTo>
                <a:lnTo>
                  <a:pt x="121329" y="1114829"/>
                </a:lnTo>
                <a:lnTo>
                  <a:pt x="186690" y="1107186"/>
                </a:lnTo>
                <a:lnTo>
                  <a:pt x="239596" y="1096918"/>
                </a:lnTo>
                <a:lnTo>
                  <a:pt x="269748" y="1084346"/>
                </a:lnTo>
                <a:lnTo>
                  <a:pt x="269748" y="1072134"/>
                </a:lnTo>
                <a:lnTo>
                  <a:pt x="270002" y="1071753"/>
                </a:lnTo>
                <a:close/>
              </a:path>
              <a:path w="559434" h="1119504">
                <a:moveTo>
                  <a:pt x="271272" y="50291"/>
                </a:moveTo>
                <a:lnTo>
                  <a:pt x="270510" y="48767"/>
                </a:lnTo>
                <a:lnTo>
                  <a:pt x="270510" y="48005"/>
                </a:lnTo>
                <a:lnTo>
                  <a:pt x="269748" y="48005"/>
                </a:lnTo>
                <a:lnTo>
                  <a:pt x="271272" y="50291"/>
                </a:lnTo>
                <a:close/>
              </a:path>
              <a:path w="559434" h="1119504">
                <a:moveTo>
                  <a:pt x="270510" y="1071372"/>
                </a:moveTo>
                <a:lnTo>
                  <a:pt x="270002" y="1071753"/>
                </a:lnTo>
                <a:lnTo>
                  <a:pt x="269748" y="1072134"/>
                </a:lnTo>
                <a:lnTo>
                  <a:pt x="270510" y="1071372"/>
                </a:lnTo>
                <a:close/>
              </a:path>
              <a:path w="559434" h="1119504">
                <a:moveTo>
                  <a:pt x="270510" y="1083955"/>
                </a:moveTo>
                <a:lnTo>
                  <a:pt x="270510" y="1071372"/>
                </a:lnTo>
                <a:lnTo>
                  <a:pt x="269748" y="1072134"/>
                </a:lnTo>
                <a:lnTo>
                  <a:pt x="269748" y="1084346"/>
                </a:lnTo>
                <a:lnTo>
                  <a:pt x="270510" y="1083955"/>
                </a:lnTo>
                <a:close/>
              </a:path>
              <a:path w="559434" h="1119504">
                <a:moveTo>
                  <a:pt x="553974" y="565404"/>
                </a:moveTo>
                <a:lnTo>
                  <a:pt x="525780" y="564642"/>
                </a:lnTo>
                <a:lnTo>
                  <a:pt x="478122" y="562459"/>
                </a:lnTo>
                <a:lnTo>
                  <a:pt x="430885" y="560184"/>
                </a:lnTo>
                <a:lnTo>
                  <a:pt x="426114" y="560089"/>
                </a:lnTo>
                <a:lnTo>
                  <a:pt x="362674" y="567215"/>
                </a:lnTo>
                <a:lnTo>
                  <a:pt x="306572" y="579695"/>
                </a:lnTo>
                <a:lnTo>
                  <a:pt x="273558" y="598932"/>
                </a:lnTo>
                <a:lnTo>
                  <a:pt x="272796" y="601218"/>
                </a:lnTo>
                <a:lnTo>
                  <a:pt x="272034" y="601980"/>
                </a:lnTo>
                <a:lnTo>
                  <a:pt x="272034" y="1068324"/>
                </a:lnTo>
                <a:lnTo>
                  <a:pt x="271272" y="1069848"/>
                </a:lnTo>
                <a:lnTo>
                  <a:pt x="270002" y="1071753"/>
                </a:lnTo>
                <a:lnTo>
                  <a:pt x="270510" y="1071372"/>
                </a:lnTo>
                <a:lnTo>
                  <a:pt x="270510" y="1083955"/>
                </a:lnTo>
                <a:lnTo>
                  <a:pt x="271272" y="1083564"/>
                </a:lnTo>
                <a:lnTo>
                  <a:pt x="275082" y="1081278"/>
                </a:lnTo>
                <a:lnTo>
                  <a:pt x="277368" y="1078992"/>
                </a:lnTo>
                <a:lnTo>
                  <a:pt x="277368" y="1078230"/>
                </a:lnTo>
                <a:lnTo>
                  <a:pt x="278130" y="1078230"/>
                </a:lnTo>
                <a:lnTo>
                  <a:pt x="279654" y="1075944"/>
                </a:lnTo>
                <a:lnTo>
                  <a:pt x="280416" y="1075182"/>
                </a:lnTo>
                <a:lnTo>
                  <a:pt x="281178" y="1072896"/>
                </a:lnTo>
                <a:lnTo>
                  <a:pt x="281178" y="1072134"/>
                </a:lnTo>
                <a:lnTo>
                  <a:pt x="281940" y="1072134"/>
                </a:lnTo>
                <a:lnTo>
                  <a:pt x="281940" y="605790"/>
                </a:lnTo>
                <a:lnTo>
                  <a:pt x="282702" y="604266"/>
                </a:lnTo>
                <a:lnTo>
                  <a:pt x="283464" y="603123"/>
                </a:lnTo>
                <a:lnTo>
                  <a:pt x="283464" y="602742"/>
                </a:lnTo>
                <a:lnTo>
                  <a:pt x="284226" y="601980"/>
                </a:lnTo>
                <a:lnTo>
                  <a:pt x="284225" y="602234"/>
                </a:lnTo>
                <a:lnTo>
                  <a:pt x="285750" y="601218"/>
                </a:lnTo>
                <a:lnTo>
                  <a:pt x="333986" y="583576"/>
                </a:lnTo>
                <a:lnTo>
                  <a:pt x="400921" y="572906"/>
                </a:lnTo>
                <a:lnTo>
                  <a:pt x="466048" y="567307"/>
                </a:lnTo>
                <a:lnTo>
                  <a:pt x="525780" y="565404"/>
                </a:lnTo>
                <a:lnTo>
                  <a:pt x="553974" y="565404"/>
                </a:lnTo>
                <a:close/>
              </a:path>
              <a:path w="559434" h="1119504">
                <a:moveTo>
                  <a:pt x="271526" y="1069086"/>
                </a:moveTo>
                <a:lnTo>
                  <a:pt x="270510" y="1070610"/>
                </a:lnTo>
                <a:lnTo>
                  <a:pt x="271272" y="1069848"/>
                </a:lnTo>
                <a:lnTo>
                  <a:pt x="271526" y="1069086"/>
                </a:lnTo>
                <a:close/>
              </a:path>
              <a:path w="559434" h="1119504">
                <a:moveTo>
                  <a:pt x="272034" y="52577"/>
                </a:moveTo>
                <a:lnTo>
                  <a:pt x="272034" y="51053"/>
                </a:lnTo>
                <a:lnTo>
                  <a:pt x="271272" y="50291"/>
                </a:lnTo>
                <a:lnTo>
                  <a:pt x="272034" y="52577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1526" y="1069086"/>
                </a:lnTo>
                <a:lnTo>
                  <a:pt x="271272" y="1069848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2034" y="1067562"/>
                </a:lnTo>
                <a:lnTo>
                  <a:pt x="271526" y="1069086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82448" y="514350"/>
                </a:moveTo>
                <a:lnTo>
                  <a:pt x="281940" y="512826"/>
                </a:lnTo>
                <a:lnTo>
                  <a:pt x="281940" y="513588"/>
                </a:lnTo>
                <a:lnTo>
                  <a:pt x="282448" y="514350"/>
                </a:lnTo>
                <a:close/>
              </a:path>
              <a:path w="559434" h="1119504">
                <a:moveTo>
                  <a:pt x="282702" y="515112"/>
                </a:moveTo>
                <a:lnTo>
                  <a:pt x="282448" y="514350"/>
                </a:lnTo>
                <a:lnTo>
                  <a:pt x="281940" y="513588"/>
                </a:lnTo>
                <a:lnTo>
                  <a:pt x="282702" y="515112"/>
                </a:lnTo>
                <a:close/>
              </a:path>
              <a:path w="559434" h="1119504">
                <a:moveTo>
                  <a:pt x="282702" y="604266"/>
                </a:moveTo>
                <a:lnTo>
                  <a:pt x="281940" y="605790"/>
                </a:lnTo>
                <a:lnTo>
                  <a:pt x="282448" y="605028"/>
                </a:lnTo>
                <a:lnTo>
                  <a:pt x="282702" y="604266"/>
                </a:lnTo>
                <a:close/>
              </a:path>
              <a:path w="559434" h="1119504">
                <a:moveTo>
                  <a:pt x="282448" y="605028"/>
                </a:moveTo>
                <a:lnTo>
                  <a:pt x="281940" y="605790"/>
                </a:lnTo>
                <a:lnTo>
                  <a:pt x="281940" y="606552"/>
                </a:lnTo>
                <a:lnTo>
                  <a:pt x="282448" y="605028"/>
                </a:lnTo>
                <a:close/>
              </a:path>
              <a:path w="559434" h="1119504">
                <a:moveTo>
                  <a:pt x="283464" y="515873"/>
                </a:moveTo>
                <a:lnTo>
                  <a:pt x="282448" y="514350"/>
                </a:lnTo>
                <a:lnTo>
                  <a:pt x="282702" y="515112"/>
                </a:lnTo>
                <a:lnTo>
                  <a:pt x="283464" y="515873"/>
                </a:lnTo>
                <a:close/>
              </a:path>
              <a:path w="559434" h="1119504">
                <a:moveTo>
                  <a:pt x="283464" y="603504"/>
                </a:moveTo>
                <a:lnTo>
                  <a:pt x="282702" y="604266"/>
                </a:lnTo>
                <a:lnTo>
                  <a:pt x="282448" y="605028"/>
                </a:lnTo>
                <a:lnTo>
                  <a:pt x="283464" y="603504"/>
                </a:lnTo>
                <a:close/>
              </a:path>
              <a:path w="559434" h="1119504">
                <a:moveTo>
                  <a:pt x="525780" y="554736"/>
                </a:moveTo>
                <a:lnTo>
                  <a:pt x="482959" y="552852"/>
                </a:lnTo>
                <a:lnTo>
                  <a:pt x="430885" y="549801"/>
                </a:lnTo>
                <a:lnTo>
                  <a:pt x="376218" y="544110"/>
                </a:lnTo>
                <a:lnTo>
                  <a:pt x="325620" y="534308"/>
                </a:lnTo>
                <a:lnTo>
                  <a:pt x="285750" y="518922"/>
                </a:lnTo>
                <a:lnTo>
                  <a:pt x="283464" y="516636"/>
                </a:lnTo>
                <a:lnTo>
                  <a:pt x="283464" y="528391"/>
                </a:lnTo>
                <a:lnTo>
                  <a:pt x="323007" y="544391"/>
                </a:lnTo>
                <a:lnTo>
                  <a:pt x="373245" y="554729"/>
                </a:lnTo>
                <a:lnTo>
                  <a:pt x="426114" y="559954"/>
                </a:lnTo>
                <a:lnTo>
                  <a:pt x="427491" y="559934"/>
                </a:lnTo>
                <a:lnTo>
                  <a:pt x="486650" y="556294"/>
                </a:lnTo>
                <a:lnTo>
                  <a:pt x="525780" y="554736"/>
                </a:lnTo>
                <a:close/>
              </a:path>
              <a:path w="559434" h="1119504">
                <a:moveTo>
                  <a:pt x="284226" y="601980"/>
                </a:moveTo>
                <a:lnTo>
                  <a:pt x="283464" y="602742"/>
                </a:lnTo>
                <a:lnTo>
                  <a:pt x="283921" y="602437"/>
                </a:lnTo>
                <a:lnTo>
                  <a:pt x="284226" y="601980"/>
                </a:lnTo>
                <a:close/>
              </a:path>
              <a:path w="559434" h="1119504">
                <a:moveTo>
                  <a:pt x="283921" y="602437"/>
                </a:moveTo>
                <a:lnTo>
                  <a:pt x="283464" y="602742"/>
                </a:lnTo>
                <a:lnTo>
                  <a:pt x="283464" y="603123"/>
                </a:lnTo>
                <a:lnTo>
                  <a:pt x="283921" y="602437"/>
                </a:lnTo>
                <a:close/>
              </a:path>
              <a:path w="559434" h="1119504">
                <a:moveTo>
                  <a:pt x="284225" y="602234"/>
                </a:moveTo>
                <a:lnTo>
                  <a:pt x="284226" y="601980"/>
                </a:lnTo>
                <a:lnTo>
                  <a:pt x="283921" y="602437"/>
                </a:lnTo>
                <a:lnTo>
                  <a:pt x="284225" y="602234"/>
                </a:lnTo>
                <a:close/>
              </a:path>
              <a:path w="559434" h="1119504">
                <a:moveTo>
                  <a:pt x="559308" y="562356"/>
                </a:moveTo>
                <a:lnTo>
                  <a:pt x="559308" y="557022"/>
                </a:lnTo>
                <a:lnTo>
                  <a:pt x="557022" y="554736"/>
                </a:lnTo>
                <a:lnTo>
                  <a:pt x="525780" y="554736"/>
                </a:lnTo>
                <a:lnTo>
                  <a:pt x="486650" y="556294"/>
                </a:lnTo>
                <a:lnTo>
                  <a:pt x="427491" y="559934"/>
                </a:lnTo>
                <a:lnTo>
                  <a:pt x="426956" y="559994"/>
                </a:lnTo>
                <a:lnTo>
                  <a:pt x="478122" y="562459"/>
                </a:lnTo>
                <a:lnTo>
                  <a:pt x="525780" y="564642"/>
                </a:lnTo>
                <a:lnTo>
                  <a:pt x="553974" y="565404"/>
                </a:lnTo>
                <a:lnTo>
                  <a:pt x="557022" y="565404"/>
                </a:lnTo>
                <a:lnTo>
                  <a:pt x="559308" y="56235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595" y="3285857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332732"/>
            <a:ext cx="10058018" cy="3325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pc="-10" dirty="0"/>
              <a:t>SSSP: </a:t>
            </a:r>
            <a:r>
              <a:rPr spc="-30" dirty="0"/>
              <a:t>BFS </a:t>
            </a:r>
            <a:r>
              <a:rPr spc="-5" dirty="0"/>
              <a:t>on </a:t>
            </a:r>
            <a:r>
              <a:rPr spc="-25" dirty="0"/>
              <a:t>Unweighted</a:t>
            </a:r>
            <a:r>
              <a:rPr spc="-5" dirty="0"/>
              <a:t> </a:t>
            </a:r>
            <a:r>
              <a:rPr spc="-25" dirty="0"/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586" y="1698244"/>
            <a:ext cx="855662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5" dirty="0">
                <a:latin typeface="Calibri"/>
                <a:cs typeface="Calibri"/>
              </a:rPr>
              <a:t>BFS </a:t>
            </a:r>
            <a:r>
              <a:rPr sz="3050" i="1" u="heavy" spc="10" dirty="0">
                <a:latin typeface="Calibri"/>
                <a:cs typeface="Calibri"/>
              </a:rPr>
              <a:t>from various</a:t>
            </a:r>
            <a:r>
              <a:rPr sz="3050" i="1" u="heavy" spc="70" dirty="0">
                <a:latin typeface="Calibri"/>
                <a:cs typeface="Calibri"/>
              </a:rPr>
              <a:t> </a:t>
            </a:r>
            <a:r>
              <a:rPr sz="3050" i="1" u="heavy" spc="5" dirty="0">
                <a:latin typeface="Calibri"/>
                <a:cs typeface="Calibri"/>
              </a:rPr>
              <a:t>sources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4.3)</a:t>
            </a:r>
            <a:endParaRPr sz="3050">
              <a:latin typeface="Calibri"/>
              <a:cs typeface="Calibri"/>
            </a:endParaRPr>
          </a:p>
          <a:p>
            <a:pPr marL="12700" marR="5080" algn="ctr">
              <a:lnSpc>
                <a:spcPts val="3170"/>
              </a:lnSpc>
              <a:spcBef>
                <a:spcPts val="2510"/>
              </a:spcBef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screen </a:t>
            </a:r>
            <a:r>
              <a:rPr sz="2650" spc="-10" dirty="0">
                <a:latin typeface="Calibri"/>
                <a:cs typeface="Calibri"/>
              </a:rPr>
              <a:t>shot </a:t>
            </a:r>
            <a:r>
              <a:rPr sz="2650" spc="-50" dirty="0">
                <a:latin typeface="Calibri"/>
                <a:cs typeface="Calibri"/>
              </a:rPr>
              <a:t>below,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show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start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BFS from source 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5 </a:t>
            </a:r>
            <a:r>
              <a:rPr sz="2650" spc="-10" dirty="0">
                <a:latin typeface="Calibri"/>
                <a:cs typeface="Calibri"/>
              </a:rPr>
              <a:t>(the same </a:t>
            </a:r>
            <a:r>
              <a:rPr sz="2650" spc="-25" dirty="0">
                <a:latin typeface="Calibri"/>
                <a:cs typeface="Calibri"/>
              </a:rPr>
              <a:t>example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06,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3055"/>
              </a:lnSpc>
            </a:pP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just 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looks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messier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due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bidirectional</a:t>
            </a:r>
            <a:r>
              <a:rPr sz="2600" i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1" rIns="0" bIns="0" rtlCol="0">
            <a:spAutoFit/>
          </a:bodyPr>
          <a:lstStyle/>
          <a:p>
            <a:pPr marL="359410">
              <a:lnSpc>
                <a:spcPct val="100000"/>
              </a:lnSpc>
            </a:pPr>
            <a:r>
              <a:rPr sz="4400" spc="-5" dirty="0"/>
              <a:t>But </a:t>
            </a:r>
            <a:r>
              <a:rPr sz="4400" spc="-25" dirty="0"/>
              <a:t>BFS </a:t>
            </a:r>
            <a:r>
              <a:rPr sz="4400" spc="-5" dirty="0"/>
              <a:t>will not </a:t>
            </a:r>
            <a:r>
              <a:rPr sz="4400" spc="-15" dirty="0"/>
              <a:t>work </a:t>
            </a:r>
            <a:r>
              <a:rPr sz="4400" spc="-5" dirty="0"/>
              <a:t>on </a:t>
            </a:r>
            <a:r>
              <a:rPr sz="4400" spc="-25" dirty="0"/>
              <a:t>general</a:t>
            </a:r>
            <a:r>
              <a:rPr sz="4400" spc="-20" dirty="0"/>
              <a:t> </a:t>
            </a:r>
            <a:r>
              <a:rPr sz="4400" spc="-10" dirty="0"/>
              <a:t>cases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498" y="1910841"/>
            <a:ext cx="8277859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not </a:t>
            </a:r>
            <a:r>
              <a:rPr sz="2600" spc="5" dirty="0">
                <a:latin typeface="Calibri"/>
                <a:cs typeface="Calibri"/>
              </a:rPr>
              <a:t>path </a:t>
            </a:r>
            <a:r>
              <a:rPr sz="2600" spc="20" dirty="0">
                <a:latin typeface="Calibri"/>
                <a:cs typeface="Calibri"/>
              </a:rPr>
              <a:t>0</a:t>
            </a:r>
            <a:r>
              <a:rPr sz="2600" spc="20" dirty="0">
                <a:latin typeface="Wingdings"/>
                <a:cs typeface="Wingdings"/>
              </a:rPr>
              <a:t>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weight </a:t>
            </a:r>
            <a:r>
              <a:rPr sz="2600" spc="15" dirty="0">
                <a:latin typeface="Calibri"/>
                <a:cs typeface="Calibri"/>
              </a:rPr>
              <a:t>9, 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“detour” path </a:t>
            </a:r>
            <a:r>
              <a:rPr sz="2650" spc="-10" dirty="0">
                <a:latin typeface="Calibri"/>
                <a:cs typeface="Calibri"/>
              </a:rPr>
              <a:t>0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3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2 with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5" dirty="0">
                <a:latin typeface="Calibri"/>
                <a:cs typeface="Calibri"/>
              </a:rPr>
              <a:t>2+3+2+1=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8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10" dirty="0">
                <a:latin typeface="Calibri"/>
                <a:cs typeface="Calibri"/>
              </a:rPr>
              <a:t>detect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will only report path 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 </a:t>
            </a:r>
            <a:r>
              <a:rPr sz="2200" spc="-10" dirty="0">
                <a:latin typeface="Calibri"/>
                <a:cs typeface="Calibri"/>
              </a:rPr>
              <a:t>(wrong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answer)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@ </a:t>
            </a:r>
            <a:r>
              <a:rPr sz="2200" spc="-5" dirty="0">
                <a:latin typeface="Calibri"/>
                <a:cs typeface="Calibri"/>
              </a:rPr>
              <a:t>VisuAlgo and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yourself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7635" y="4752594"/>
            <a:ext cx="5000625" cy="2143760"/>
          </a:xfrm>
          <a:custGeom>
            <a:avLst/>
            <a:gdLst/>
            <a:ahLst/>
            <a:cxnLst/>
            <a:rect l="l" t="t" r="r" b="b"/>
            <a:pathLst>
              <a:path w="5000625" h="2143759">
                <a:moveTo>
                  <a:pt x="5000244" y="2141220"/>
                </a:moveTo>
                <a:lnTo>
                  <a:pt x="5000244" y="2285"/>
                </a:lnTo>
                <a:lnTo>
                  <a:pt x="4997958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41220"/>
                </a:lnTo>
                <a:lnTo>
                  <a:pt x="2286" y="2143506"/>
                </a:lnTo>
                <a:lnTo>
                  <a:pt x="5334" y="21435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990338" y="10667"/>
                </a:lnTo>
                <a:lnTo>
                  <a:pt x="4990338" y="5333"/>
                </a:lnTo>
                <a:lnTo>
                  <a:pt x="4994910" y="10667"/>
                </a:lnTo>
                <a:lnTo>
                  <a:pt x="4994910" y="2143506"/>
                </a:lnTo>
                <a:lnTo>
                  <a:pt x="4997958" y="2143506"/>
                </a:lnTo>
                <a:lnTo>
                  <a:pt x="5000244" y="2141220"/>
                </a:lnTo>
                <a:close/>
              </a:path>
              <a:path w="5000625" h="21437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000625" h="2143759">
                <a:moveTo>
                  <a:pt x="10667" y="213283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132838"/>
                </a:lnTo>
                <a:lnTo>
                  <a:pt x="10667" y="2132838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5334" y="2132838"/>
                </a:lnTo>
                <a:lnTo>
                  <a:pt x="10668" y="2138172"/>
                </a:lnTo>
                <a:lnTo>
                  <a:pt x="10668" y="2143506"/>
                </a:lnTo>
                <a:lnTo>
                  <a:pt x="4990338" y="2143506"/>
                </a:lnTo>
                <a:lnTo>
                  <a:pt x="4990338" y="2138172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10668" y="2143506"/>
                </a:moveTo>
                <a:lnTo>
                  <a:pt x="10668" y="2138172"/>
                </a:lnTo>
                <a:lnTo>
                  <a:pt x="5334" y="2132838"/>
                </a:lnTo>
                <a:lnTo>
                  <a:pt x="5334" y="2143506"/>
                </a:lnTo>
                <a:lnTo>
                  <a:pt x="10668" y="2143506"/>
                </a:lnTo>
                <a:close/>
              </a:path>
              <a:path w="5000625" h="2143759">
                <a:moveTo>
                  <a:pt x="4994910" y="10667"/>
                </a:moveTo>
                <a:lnTo>
                  <a:pt x="4990338" y="5333"/>
                </a:lnTo>
                <a:lnTo>
                  <a:pt x="4990338" y="10667"/>
                </a:lnTo>
                <a:lnTo>
                  <a:pt x="4994910" y="10667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4994910" y="10667"/>
                </a:lnTo>
                <a:lnTo>
                  <a:pt x="4990338" y="10667"/>
                </a:lnTo>
                <a:lnTo>
                  <a:pt x="4990338" y="2132838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4994910" y="2143506"/>
                </a:moveTo>
                <a:lnTo>
                  <a:pt x="4994910" y="2132838"/>
                </a:lnTo>
                <a:lnTo>
                  <a:pt x="4990338" y="2138172"/>
                </a:lnTo>
                <a:lnTo>
                  <a:pt x="4990338" y="2143506"/>
                </a:lnTo>
                <a:lnTo>
                  <a:pt x="4994910" y="214350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0853" y="4790185"/>
            <a:ext cx="4765040" cy="20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Rule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Thumb: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know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sure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your graph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unweighted </a:t>
            </a:r>
            <a:r>
              <a:rPr sz="2200" spc="-5" dirty="0">
                <a:latin typeface="Calibri"/>
                <a:cs typeface="Calibri"/>
              </a:rPr>
              <a:t>(all 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1 or  all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same </a:t>
            </a:r>
            <a:r>
              <a:rPr sz="2200" spc="-15" dirty="0">
                <a:latin typeface="Calibri"/>
                <a:cs typeface="Calibri"/>
              </a:rPr>
              <a:t>constant </a:t>
            </a:r>
            <a:r>
              <a:rPr sz="2200" spc="-10" dirty="0">
                <a:latin typeface="Calibri"/>
                <a:cs typeface="Calibri"/>
              </a:rPr>
              <a:t>weight),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using the  </a:t>
            </a:r>
            <a:r>
              <a:rPr sz="2200" spc="-10" dirty="0">
                <a:latin typeface="Calibri"/>
                <a:cs typeface="Calibri"/>
              </a:rPr>
              <a:t>more efficient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486" y="4278629"/>
            <a:ext cx="2212085" cy="2785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089146"/>
            <a:ext cx="8328659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2205">
              <a:lnSpc>
                <a:spcPct val="120000"/>
              </a:lnSpc>
            </a:pP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Reference: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CP3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4.4 (especially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4.4.4)  </a:t>
            </a: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</a:rPr>
              <a:t>visualgo.net/sssp.html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BELLMAN </a:t>
            </a:r>
            <a:r>
              <a:rPr sz="4400" b="1" spc="-10" dirty="0">
                <a:latin typeface="Calibri"/>
                <a:cs typeface="Calibri"/>
              </a:rPr>
              <a:t>FORD’S </a:t>
            </a:r>
            <a:r>
              <a:rPr sz="4400" b="1" spc="-5" dirty="0">
                <a:latin typeface="Calibri"/>
                <a:cs typeface="Calibri"/>
              </a:rPr>
              <a:t>SSSP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0">
              <a:lnSpc>
                <a:spcPct val="100000"/>
              </a:lnSpc>
            </a:pPr>
            <a:r>
              <a:rPr spc="-5" dirty="0"/>
              <a:t>Bellman </a:t>
            </a:r>
            <a:r>
              <a:rPr spc="-80" dirty="0"/>
              <a:t>Ford’s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836" y="203416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SSSP(s)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1" y="159257"/>
            <a:ext cx="1302385" cy="312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  <a:spcBef>
                <a:spcPts val="1860"/>
              </a:spcBef>
            </a:pPr>
            <a:r>
              <a:rPr sz="2200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7812" y="280670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Bellman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809" y="280670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2181" y="280670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427" y="280670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6550" y="2806700"/>
            <a:ext cx="13677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VE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566" y="2739644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9925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 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67812" y="320904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|V|-1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43" y="3618991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each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5464" y="3618991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6461" y="3134281"/>
            <a:ext cx="2037714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 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646" y="3618991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4309" y="3618991"/>
            <a:ext cx="6965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2537" y="3618991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2125" y="4013695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0747" y="401369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273" y="4013695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8375" y="4013695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566" y="4818367"/>
            <a:ext cx="119888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439" y="4818367"/>
            <a:ext cx="4857115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At the end of Bellman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585"/>
              </a:spcBef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00B050"/>
                </a:solidFill>
                <a:latin typeface="Symbol"/>
                <a:cs typeface="Symbol"/>
              </a:rPr>
              <a:t>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(s, v) if no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negative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5553" y="4743599"/>
            <a:ext cx="217551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080" indent="-13843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algorithm,  weight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2736" y="522831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exist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566" y="6025350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Q: Why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"relaxing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4058" y="602535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all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0778" y="602535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–1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times"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4677" y="602535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works?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236" y="115570"/>
            <a:ext cx="1302258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2519" y="155447"/>
            <a:ext cx="1309877" cy="320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5980">
              <a:lnSpc>
                <a:spcPct val="100000"/>
              </a:lnSpc>
            </a:pPr>
            <a:r>
              <a:rPr spc="-10" dirty="0"/>
              <a:t>SSSP: </a:t>
            </a:r>
            <a:r>
              <a:rPr spc="-5" dirty="0"/>
              <a:t>Bellman</a:t>
            </a:r>
            <a:r>
              <a:rPr spc="-5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303" y="1777491"/>
            <a:ext cx="8439785" cy="218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10" dirty="0">
                <a:latin typeface="Calibri"/>
                <a:cs typeface="Calibri"/>
              </a:rPr>
              <a:t>Bellman </a:t>
            </a:r>
            <a:r>
              <a:rPr sz="3050" spc="-35" dirty="0">
                <a:latin typeface="Calibri"/>
                <a:cs typeface="Calibri"/>
              </a:rPr>
              <a:t>Ford’s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i="1" u="heavy" spc="10" dirty="0">
                <a:latin typeface="Calibri"/>
                <a:cs typeface="Calibri"/>
              </a:rPr>
              <a:t>from various </a:t>
            </a:r>
            <a:r>
              <a:rPr sz="3050" i="1" u="heavy" spc="5" dirty="0">
                <a:latin typeface="Calibri"/>
                <a:cs typeface="Calibri"/>
              </a:rPr>
              <a:t>sources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4.17)</a:t>
            </a:r>
            <a:endParaRPr sz="3050">
              <a:latin typeface="Calibri"/>
              <a:cs typeface="Calibri"/>
            </a:endParaRPr>
          </a:p>
          <a:p>
            <a:pPr marL="129539" marR="121920" algn="ctr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below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the </a:t>
            </a:r>
            <a:r>
              <a:rPr sz="3050" i="1" dirty="0">
                <a:latin typeface="Calibri"/>
                <a:cs typeface="Calibri"/>
              </a:rPr>
              <a:t>first </a:t>
            </a:r>
            <a:r>
              <a:rPr sz="3050" i="1" spc="10" dirty="0">
                <a:latin typeface="Calibri"/>
                <a:cs typeface="Calibri"/>
              </a:rPr>
              <a:t>pass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5" dirty="0">
                <a:latin typeface="Calibri"/>
                <a:cs typeface="Calibri"/>
              </a:rPr>
              <a:t>edges 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BellmanFord(0)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399026"/>
            <a:ext cx="10058018" cy="325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4076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Contradiction!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6826" rIns="0" bIns="0" rtlCol="0">
            <a:spAutoFit/>
          </a:bodyPr>
          <a:lstStyle/>
          <a:p>
            <a:pPr marL="655320" indent="-502284">
              <a:lnSpc>
                <a:spcPct val="100000"/>
              </a:lnSpc>
              <a:buAutoNum type="arabicPeriod"/>
              <a:tabLst>
                <a:tab pos="656590" algn="l"/>
              </a:tabLst>
            </a:pPr>
            <a:r>
              <a:rPr spc="10" dirty="0"/>
              <a:t>Suppose the </a:t>
            </a:r>
            <a:r>
              <a:rPr dirty="0"/>
              <a:t>shortest </a:t>
            </a:r>
            <a:r>
              <a:rPr spc="5" dirty="0"/>
              <a:t>path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not a simple</a:t>
            </a:r>
            <a:r>
              <a:rPr spc="20" dirty="0"/>
              <a:t> </a:t>
            </a:r>
            <a:r>
              <a:rPr spc="5" dirty="0"/>
              <a:t>path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Then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dirty="0"/>
              <a:t>contains </a:t>
            </a:r>
            <a:r>
              <a:rPr spc="10" dirty="0"/>
              <a:t>one (or </a:t>
            </a:r>
            <a:r>
              <a:rPr dirty="0"/>
              <a:t>more)</a:t>
            </a:r>
            <a:r>
              <a:rPr spc="-40" dirty="0"/>
              <a:t> </a:t>
            </a:r>
            <a:r>
              <a:rPr spc="5" dirty="0"/>
              <a:t>cycle(s)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Suppose </a:t>
            </a:r>
            <a:r>
              <a:rPr dirty="0"/>
              <a:t>there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cycle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spc="10" dirty="0"/>
              <a:t>in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10" dirty="0"/>
              <a:t>with </a:t>
            </a:r>
            <a:r>
              <a:rPr spc="5" dirty="0"/>
              <a:t>positive</a:t>
            </a:r>
            <a:r>
              <a:rPr spc="35" dirty="0"/>
              <a:t> </a:t>
            </a:r>
            <a:r>
              <a:rPr spc="-10" dirty="0"/>
              <a:t>weight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5" dirty="0"/>
              <a:t>If </a:t>
            </a:r>
            <a:r>
              <a:rPr dirty="0"/>
              <a:t>we </a:t>
            </a:r>
            <a:r>
              <a:rPr spc="-5" dirty="0"/>
              <a:t>remove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dirty="0"/>
              <a:t>from</a:t>
            </a:r>
            <a:r>
              <a:rPr spc="-55" dirty="0"/>
              <a:t> </a:t>
            </a:r>
            <a:r>
              <a:rPr b="1" spc="5" dirty="0">
                <a:latin typeface="Calibri"/>
                <a:cs typeface="Calibri"/>
              </a:rPr>
              <a:t>p</a:t>
            </a:r>
            <a:r>
              <a:rPr spc="5" dirty="0"/>
              <a:t>,</a:t>
            </a:r>
          </a:p>
          <a:p>
            <a:pPr marL="655955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then </a:t>
            </a:r>
            <a:r>
              <a:rPr dirty="0"/>
              <a:t>we </a:t>
            </a:r>
            <a:r>
              <a:rPr spc="-10" dirty="0"/>
              <a:t>have </a:t>
            </a:r>
            <a:r>
              <a:rPr spc="10" dirty="0"/>
              <a:t>a </a:t>
            </a:r>
            <a:r>
              <a:rPr spc="5" dirty="0"/>
              <a:t>shorter </a:t>
            </a:r>
            <a:r>
              <a:rPr spc="-10" dirty="0"/>
              <a:t>‘shortest </a:t>
            </a:r>
            <a:r>
              <a:rPr spc="5" dirty="0"/>
              <a:t>path’ </a:t>
            </a:r>
            <a:r>
              <a:rPr spc="10" dirty="0"/>
              <a:t>than</a:t>
            </a:r>
            <a:r>
              <a:rPr spc="55" dirty="0"/>
              <a:t> </a:t>
            </a:r>
            <a:r>
              <a:rPr b="1" spc="15" dirty="0">
                <a:latin typeface="Calibri"/>
                <a:cs typeface="Calibri"/>
              </a:rPr>
              <a:t>p</a:t>
            </a:r>
          </a:p>
          <a:p>
            <a:pPr marL="655320" indent="-502284">
              <a:lnSpc>
                <a:spcPct val="100000"/>
              </a:lnSpc>
              <a:spcBef>
                <a:spcPts val="780"/>
              </a:spcBef>
              <a:buAutoNum type="arabicPeriod" startAt="5"/>
              <a:tabLst>
                <a:tab pos="656590" algn="l"/>
              </a:tabLst>
            </a:pPr>
            <a:r>
              <a:rPr spc="10" dirty="0"/>
              <a:t>This </a:t>
            </a:r>
            <a:r>
              <a:rPr dirty="0"/>
              <a:t>contradicts </a:t>
            </a:r>
            <a:r>
              <a:rPr spc="10" dirty="0"/>
              <a:t>the </a:t>
            </a:r>
            <a:r>
              <a:rPr spc="-5" dirty="0"/>
              <a:t>fact </a:t>
            </a:r>
            <a:r>
              <a:rPr dirty="0"/>
              <a:t>that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shortest</a:t>
            </a:r>
            <a:r>
              <a:rPr spc="5" dirty="0"/>
              <a:t> path</a:t>
            </a: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8661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15" dirty="0">
                <a:latin typeface="Calibri"/>
                <a:cs typeface="Calibri"/>
              </a:rPr>
              <a:t>1	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11563" y="28948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 dirty="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4</a:t>
            </a:r>
            <a:endParaRPr sz="19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7632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cycle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-20" dirty="0">
                <a:latin typeface="Calibri"/>
                <a:cs typeface="Calibri"/>
              </a:rPr>
              <a:t>zero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total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23" y="3197110"/>
            <a:ext cx="8703310" cy="372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5" dirty="0">
                <a:latin typeface="Calibri"/>
                <a:cs typeface="Calibri"/>
              </a:rPr>
              <a:t>(it is </a:t>
            </a:r>
            <a:r>
              <a:rPr sz="3050" spc="10" dirty="0">
                <a:latin typeface="Calibri"/>
                <a:cs typeface="Calibri"/>
              </a:rPr>
              <a:t>possible!),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still </a:t>
            </a:r>
            <a:r>
              <a:rPr sz="3050" spc="-5" dirty="0">
                <a:latin typeface="Calibri"/>
                <a:cs typeface="Calibri"/>
              </a:rPr>
              <a:t>remove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 dirty="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5" dirty="0">
                <a:latin typeface="Calibri"/>
                <a:cs typeface="Calibri"/>
              </a:rPr>
              <a:t>increasing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 dirty="0">
              <a:latin typeface="Calibri"/>
              <a:cs typeface="Calibri"/>
            </a:endParaRPr>
          </a:p>
          <a:p>
            <a:pPr marL="515620" marR="319405" indent="-503555">
              <a:lnSpc>
                <a:spcPct val="101000"/>
              </a:lnSpc>
              <a:spcBef>
                <a:spcPts val="735"/>
              </a:spcBef>
              <a:tabLst>
                <a:tab pos="514984" algn="l"/>
              </a:tabLst>
            </a:pPr>
            <a:r>
              <a:rPr sz="3050" spc="10" dirty="0">
                <a:latin typeface="Calibri"/>
                <a:cs typeface="Calibri"/>
              </a:rPr>
              <a:t>7.	</a:t>
            </a:r>
            <a:r>
              <a:rPr sz="3050" spc="-10" dirty="0">
                <a:latin typeface="Calibri"/>
                <a:cs typeface="Calibri"/>
              </a:rPr>
              <a:t>So,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10" dirty="0">
                <a:latin typeface="Calibri"/>
                <a:cs typeface="Calibri"/>
              </a:rPr>
              <a:t>5) or</a:t>
            </a:r>
            <a:r>
              <a:rPr sz="3050" spc="5" dirty="0">
                <a:latin typeface="Calibri"/>
                <a:cs typeface="Calibri"/>
              </a:rPr>
              <a:t> can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15" dirty="0">
                <a:latin typeface="Calibri"/>
                <a:cs typeface="Calibri"/>
              </a:rPr>
              <a:t>made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6)</a:t>
            </a:r>
            <a:endParaRPr sz="3050" dirty="0">
              <a:latin typeface="Calibri"/>
              <a:cs typeface="Calibri"/>
            </a:endParaRPr>
          </a:p>
          <a:p>
            <a:pPr marL="12700" marR="93345">
              <a:lnSpc>
                <a:spcPct val="101000"/>
              </a:lnSpc>
              <a:spcBef>
                <a:spcPts val="2475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another </a:t>
            </a:r>
            <a:r>
              <a:rPr sz="3050" spc="-5" dirty="0">
                <a:latin typeface="Calibri"/>
                <a:cs typeface="Calibri"/>
              </a:rPr>
              <a:t>word,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dirty="0">
                <a:latin typeface="Calibri"/>
                <a:cs typeface="Calibri"/>
              </a:rPr>
              <a:t>from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“furthest </a:t>
            </a:r>
            <a:r>
              <a:rPr sz="3050" spc="10" dirty="0">
                <a:latin typeface="Calibri"/>
                <a:cs typeface="Calibri"/>
              </a:rPr>
              <a:t>possible”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5" dirty="0">
                <a:latin typeface="Calibri"/>
                <a:cs typeface="Calibri"/>
              </a:rPr>
              <a:t>G  </a:t>
            </a:r>
            <a:r>
              <a:rPr sz="3050" spc="5" dirty="0">
                <a:latin typeface="Calibri"/>
                <a:cs typeface="Calibri"/>
              </a:rPr>
              <a:t>(in terms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path)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0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0</a:t>
            </a:r>
            <a:endParaRPr sz="19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84" y="2648458"/>
            <a:ext cx="7935595" cy="375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Induction</a:t>
            </a:r>
            <a:r>
              <a:rPr sz="3050" spc="10" dirty="0">
                <a:latin typeface="Calibri"/>
                <a:cs typeface="Calibri"/>
              </a:rPr>
              <a:t>!</a:t>
            </a:r>
            <a:endParaRPr sz="3050" dirty="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Consider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</a:t>
            </a:r>
            <a:endParaRPr sz="3075" baseline="-20325" dirty="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(</a:t>
            </a:r>
            <a:r>
              <a:rPr sz="3050" b="1" spc="10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edges)</a:t>
            </a:r>
            <a:endParaRPr sz="3050" dirty="0">
              <a:latin typeface="Calibri"/>
              <a:cs typeface="Calibri"/>
            </a:endParaRPr>
          </a:p>
          <a:p>
            <a:pPr marL="1017905" marR="5080" indent="-502920">
              <a:lnSpc>
                <a:spcPct val="101000"/>
              </a:lnSpc>
              <a:spcBef>
                <a:spcPts val="73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  </a:t>
            </a:r>
            <a:r>
              <a:rPr sz="3050" spc="5" dirty="0">
                <a:latin typeface="Calibri"/>
                <a:cs typeface="Calibri"/>
              </a:rPr>
              <a:t>is defined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which</a:t>
            </a:r>
            <a:r>
              <a:rPr sz="3050" spc="-2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5" dirty="0">
                <a:latin typeface="Calibri"/>
                <a:cs typeface="Calibri"/>
              </a:rPr>
              <a:t> path  </a:t>
            </a:r>
            <a:r>
              <a:rPr sz="3050" spc="-5" dirty="0">
                <a:latin typeface="Calibri"/>
                <a:cs typeface="Calibri"/>
              </a:rPr>
              <a:t>requires </a:t>
            </a:r>
            <a:r>
              <a:rPr sz="3050" i="1" spc="5" dirty="0">
                <a:latin typeface="Calibri"/>
                <a:cs typeface="Calibri"/>
              </a:rPr>
              <a:t>i </a:t>
            </a:r>
            <a:r>
              <a:rPr sz="3050" spc="10" dirty="0">
                <a:latin typeface="Calibri"/>
                <a:cs typeface="Calibri"/>
              </a:rPr>
              <a:t>hops (number of </a:t>
            </a:r>
            <a:r>
              <a:rPr sz="3050" spc="5" dirty="0">
                <a:latin typeface="Calibri"/>
                <a:cs typeface="Calibri"/>
              </a:rPr>
              <a:t>edges)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 dirty="0">
              <a:latin typeface="Calibri"/>
              <a:cs typeface="Calibri"/>
            </a:endParaRPr>
          </a:p>
          <a:p>
            <a:pPr marL="514350" indent="-50165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14984" algn="l"/>
              </a:tabLst>
            </a:pPr>
            <a:r>
              <a:rPr sz="3050" spc="5" dirty="0">
                <a:latin typeface="Calibri"/>
                <a:cs typeface="Calibri"/>
              </a:rPr>
              <a:t>Initially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) </a:t>
            </a:r>
            <a:r>
              <a:rPr sz="3050" b="1" spc="10" dirty="0">
                <a:latin typeface="Calibri"/>
                <a:cs typeface="Calibri"/>
              </a:rPr>
              <a:t>= 0</a:t>
            </a:r>
            <a:r>
              <a:rPr sz="3050" spc="10" dirty="0">
                <a:latin typeface="Calibri"/>
                <a:cs typeface="Calibri"/>
              </a:rPr>
              <a:t>, as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0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just</a:t>
            </a:r>
            <a:r>
              <a:rPr sz="3050" spc="31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 dirty="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1 </a:t>
            </a:r>
            <a:r>
              <a:rPr sz="3050" spc="10" dirty="0">
                <a:latin typeface="Calibri"/>
                <a:cs typeface="Calibri"/>
              </a:rPr>
              <a:t>pass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8548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4832" y="6725287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88"/>
                </a:moveTo>
                <a:lnTo>
                  <a:pt x="265176" y="124330"/>
                </a:lnTo>
                <a:lnTo>
                  <a:pt x="265176" y="117472"/>
                </a:lnTo>
                <a:lnTo>
                  <a:pt x="254064" y="78267"/>
                </a:lnTo>
                <a:lnTo>
                  <a:pt x="235110" y="46918"/>
                </a:lnTo>
                <a:lnTo>
                  <a:pt x="210065" y="23423"/>
                </a:lnTo>
                <a:lnTo>
                  <a:pt x="180681" y="7784"/>
                </a:lnTo>
                <a:lnTo>
                  <a:pt x="148713" y="0"/>
                </a:lnTo>
                <a:lnTo>
                  <a:pt x="115911" y="70"/>
                </a:lnTo>
                <a:lnTo>
                  <a:pt x="54822" y="23773"/>
                </a:lnTo>
                <a:lnTo>
                  <a:pt x="11435" y="78893"/>
                </a:lnTo>
                <a:lnTo>
                  <a:pt x="761" y="118234"/>
                </a:lnTo>
                <a:lnTo>
                  <a:pt x="0" y="125092"/>
                </a:lnTo>
                <a:lnTo>
                  <a:pt x="0" y="138808"/>
                </a:lnTo>
                <a:lnTo>
                  <a:pt x="1524" y="152524"/>
                </a:lnTo>
                <a:lnTo>
                  <a:pt x="14986" y="192002"/>
                </a:lnTo>
                <a:lnTo>
                  <a:pt x="28194" y="211263"/>
                </a:lnTo>
                <a:lnTo>
                  <a:pt x="28194" y="120520"/>
                </a:lnTo>
                <a:lnTo>
                  <a:pt x="40319" y="82777"/>
                </a:lnTo>
                <a:lnTo>
                  <a:pt x="61383" y="54769"/>
                </a:lnTo>
                <a:lnTo>
                  <a:pt x="88750" y="36441"/>
                </a:lnTo>
                <a:lnTo>
                  <a:pt x="119785" y="27736"/>
                </a:lnTo>
                <a:lnTo>
                  <a:pt x="151853" y="28599"/>
                </a:lnTo>
                <a:lnTo>
                  <a:pt x="182318" y="38975"/>
                </a:lnTo>
                <a:lnTo>
                  <a:pt x="208545" y="58807"/>
                </a:lnTo>
                <a:lnTo>
                  <a:pt x="227899" y="88039"/>
                </a:lnTo>
                <a:lnTo>
                  <a:pt x="237744" y="126616"/>
                </a:lnTo>
                <a:lnTo>
                  <a:pt x="237744" y="211991"/>
                </a:lnTo>
                <a:lnTo>
                  <a:pt x="242920" y="206102"/>
                </a:lnTo>
                <a:lnTo>
                  <a:pt x="258883" y="172347"/>
                </a:lnTo>
                <a:lnTo>
                  <a:pt x="265938" y="131188"/>
                </a:lnTo>
                <a:close/>
              </a:path>
              <a:path w="266064" h="264159">
                <a:moveTo>
                  <a:pt x="237744" y="211991"/>
                </a:moveTo>
                <a:lnTo>
                  <a:pt x="237744" y="137284"/>
                </a:lnTo>
                <a:lnTo>
                  <a:pt x="226134" y="179085"/>
                </a:lnTo>
                <a:lnTo>
                  <a:pt x="203218" y="209602"/>
                </a:lnTo>
                <a:lnTo>
                  <a:pt x="172580" y="228682"/>
                </a:lnTo>
                <a:lnTo>
                  <a:pt x="137802" y="236173"/>
                </a:lnTo>
                <a:lnTo>
                  <a:pt x="102468" y="231922"/>
                </a:lnTo>
                <a:lnTo>
                  <a:pt x="70160" y="215776"/>
                </a:lnTo>
                <a:lnTo>
                  <a:pt x="44462" y="187583"/>
                </a:lnTo>
                <a:lnTo>
                  <a:pt x="28956" y="147190"/>
                </a:lnTo>
                <a:lnTo>
                  <a:pt x="28194" y="141856"/>
                </a:lnTo>
                <a:lnTo>
                  <a:pt x="28194" y="211263"/>
                </a:lnTo>
                <a:lnTo>
                  <a:pt x="36075" y="222756"/>
                </a:lnTo>
                <a:lnTo>
                  <a:pt x="62954" y="244934"/>
                </a:lnTo>
                <a:lnTo>
                  <a:pt x="93784" y="258683"/>
                </a:lnTo>
                <a:lnTo>
                  <a:pt x="126730" y="264147"/>
                </a:lnTo>
                <a:lnTo>
                  <a:pt x="159954" y="261475"/>
                </a:lnTo>
                <a:lnTo>
                  <a:pt x="191618" y="250813"/>
                </a:lnTo>
                <a:lnTo>
                  <a:pt x="219886" y="232306"/>
                </a:lnTo>
                <a:lnTo>
                  <a:pt x="237744" y="2119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779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8064" y="672527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59">
                <a:moveTo>
                  <a:pt x="265176" y="131205"/>
                </a:moveTo>
                <a:lnTo>
                  <a:pt x="265176" y="124347"/>
                </a:lnTo>
                <a:lnTo>
                  <a:pt x="264414" y="117489"/>
                </a:lnTo>
                <a:lnTo>
                  <a:pt x="253638" y="78258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5"/>
                </a:lnTo>
                <a:lnTo>
                  <a:pt x="54271" y="23814"/>
                </a:lnTo>
                <a:lnTo>
                  <a:pt x="11106" y="78931"/>
                </a:lnTo>
                <a:lnTo>
                  <a:pt x="761" y="118251"/>
                </a:lnTo>
                <a:lnTo>
                  <a:pt x="0" y="125109"/>
                </a:lnTo>
                <a:lnTo>
                  <a:pt x="0" y="138825"/>
                </a:lnTo>
                <a:lnTo>
                  <a:pt x="1524" y="152541"/>
                </a:lnTo>
                <a:lnTo>
                  <a:pt x="14850" y="192137"/>
                </a:lnTo>
                <a:lnTo>
                  <a:pt x="27432" y="210543"/>
                </a:lnTo>
                <a:lnTo>
                  <a:pt x="27432" y="125871"/>
                </a:lnTo>
                <a:lnTo>
                  <a:pt x="28194" y="120537"/>
                </a:lnTo>
                <a:lnTo>
                  <a:pt x="39660" y="82797"/>
                </a:lnTo>
                <a:lnTo>
                  <a:pt x="60501" y="54829"/>
                </a:lnTo>
                <a:lnTo>
                  <a:pt x="87957" y="36562"/>
                </a:lnTo>
                <a:lnTo>
                  <a:pt x="119266" y="27924"/>
                </a:lnTo>
                <a:lnTo>
                  <a:pt x="151667" y="28841"/>
                </a:lnTo>
                <a:lnTo>
                  <a:pt x="182400" y="39243"/>
                </a:lnTo>
                <a:lnTo>
                  <a:pt x="208704" y="59057"/>
                </a:lnTo>
                <a:lnTo>
                  <a:pt x="227818" y="88212"/>
                </a:lnTo>
                <a:lnTo>
                  <a:pt x="236982" y="126633"/>
                </a:lnTo>
                <a:lnTo>
                  <a:pt x="236982" y="212619"/>
                </a:lnTo>
                <a:lnTo>
                  <a:pt x="242848" y="205904"/>
                </a:lnTo>
                <a:lnTo>
                  <a:pt x="258543" y="172215"/>
                </a:lnTo>
                <a:lnTo>
                  <a:pt x="265176" y="131205"/>
                </a:lnTo>
                <a:close/>
              </a:path>
              <a:path w="265430" h="264159">
                <a:moveTo>
                  <a:pt x="236982" y="212619"/>
                </a:moveTo>
                <a:lnTo>
                  <a:pt x="236982" y="137301"/>
                </a:lnTo>
                <a:lnTo>
                  <a:pt x="226019" y="178989"/>
                </a:lnTo>
                <a:lnTo>
                  <a:pt x="203288" y="209460"/>
                </a:lnTo>
                <a:lnTo>
                  <a:pt x="172525" y="228544"/>
                </a:lnTo>
                <a:lnTo>
                  <a:pt x="137464" y="236071"/>
                </a:lnTo>
                <a:lnTo>
                  <a:pt x="101842" y="231871"/>
                </a:lnTo>
                <a:lnTo>
                  <a:pt x="69393" y="215774"/>
                </a:lnTo>
                <a:lnTo>
                  <a:pt x="43852" y="187609"/>
                </a:lnTo>
                <a:lnTo>
                  <a:pt x="28956" y="147207"/>
                </a:lnTo>
                <a:lnTo>
                  <a:pt x="27432" y="136539"/>
                </a:lnTo>
                <a:lnTo>
                  <a:pt x="27432" y="210543"/>
                </a:lnTo>
                <a:lnTo>
                  <a:pt x="35900" y="222933"/>
                </a:lnTo>
                <a:lnTo>
                  <a:pt x="62810" y="245092"/>
                </a:lnTo>
                <a:lnTo>
                  <a:pt x="93712" y="258781"/>
                </a:lnTo>
                <a:lnTo>
                  <a:pt x="126744" y="264162"/>
                </a:lnTo>
                <a:lnTo>
                  <a:pt x="160038" y="261400"/>
                </a:lnTo>
                <a:lnTo>
                  <a:pt x="191730" y="250661"/>
                </a:lnTo>
                <a:lnTo>
                  <a:pt x="219956" y="232107"/>
                </a:lnTo>
                <a:lnTo>
                  <a:pt x="236982" y="21261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4250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0534" y="672532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50"/>
                </a:moveTo>
                <a:lnTo>
                  <a:pt x="265176" y="124292"/>
                </a:lnTo>
                <a:lnTo>
                  <a:pt x="265176" y="117434"/>
                </a:lnTo>
                <a:lnTo>
                  <a:pt x="254195" y="78294"/>
                </a:lnTo>
                <a:lnTo>
                  <a:pt x="235325" y="46973"/>
                </a:lnTo>
                <a:lnTo>
                  <a:pt x="210324" y="23479"/>
                </a:lnTo>
                <a:lnTo>
                  <a:pt x="180953" y="7818"/>
                </a:lnTo>
                <a:lnTo>
                  <a:pt x="148970" y="0"/>
                </a:lnTo>
                <a:lnTo>
                  <a:pt x="116136" y="30"/>
                </a:lnTo>
                <a:lnTo>
                  <a:pt x="54948" y="23671"/>
                </a:lnTo>
                <a:lnTo>
                  <a:pt x="11465" y="78802"/>
                </a:lnTo>
                <a:lnTo>
                  <a:pt x="761" y="118196"/>
                </a:lnTo>
                <a:lnTo>
                  <a:pt x="0" y="125054"/>
                </a:lnTo>
                <a:lnTo>
                  <a:pt x="0" y="138770"/>
                </a:lnTo>
                <a:lnTo>
                  <a:pt x="1524" y="152486"/>
                </a:lnTo>
                <a:lnTo>
                  <a:pt x="14989" y="191950"/>
                </a:lnTo>
                <a:lnTo>
                  <a:pt x="28194" y="211193"/>
                </a:lnTo>
                <a:lnTo>
                  <a:pt x="28194" y="125816"/>
                </a:lnTo>
                <a:lnTo>
                  <a:pt x="28956" y="120482"/>
                </a:lnTo>
                <a:lnTo>
                  <a:pt x="40235" y="82789"/>
                </a:lnTo>
                <a:lnTo>
                  <a:pt x="60944" y="54850"/>
                </a:lnTo>
                <a:lnTo>
                  <a:pt x="88318" y="36594"/>
                </a:lnTo>
                <a:lnTo>
                  <a:pt x="119594" y="27954"/>
                </a:lnTo>
                <a:lnTo>
                  <a:pt x="152006" y="28860"/>
                </a:lnTo>
                <a:lnTo>
                  <a:pt x="182792" y="39244"/>
                </a:lnTo>
                <a:lnTo>
                  <a:pt x="209186" y="59037"/>
                </a:lnTo>
                <a:lnTo>
                  <a:pt x="228425" y="88172"/>
                </a:lnTo>
                <a:lnTo>
                  <a:pt x="237744" y="126578"/>
                </a:lnTo>
                <a:lnTo>
                  <a:pt x="237744" y="211978"/>
                </a:lnTo>
                <a:lnTo>
                  <a:pt x="242966" y="206036"/>
                </a:lnTo>
                <a:lnTo>
                  <a:pt x="258911" y="172293"/>
                </a:lnTo>
                <a:lnTo>
                  <a:pt x="265938" y="131150"/>
                </a:lnTo>
                <a:close/>
              </a:path>
              <a:path w="266064" h="264159">
                <a:moveTo>
                  <a:pt x="237744" y="211978"/>
                </a:moveTo>
                <a:lnTo>
                  <a:pt x="237744" y="137246"/>
                </a:lnTo>
                <a:lnTo>
                  <a:pt x="226299" y="178979"/>
                </a:lnTo>
                <a:lnTo>
                  <a:pt x="203427" y="209468"/>
                </a:lnTo>
                <a:lnTo>
                  <a:pt x="172749" y="228551"/>
                </a:lnTo>
                <a:lnTo>
                  <a:pt x="137883" y="236063"/>
                </a:lnTo>
                <a:lnTo>
                  <a:pt x="102451" y="231842"/>
                </a:lnTo>
                <a:lnTo>
                  <a:pt x="70073" y="215725"/>
                </a:lnTo>
                <a:lnTo>
                  <a:pt x="44367" y="187549"/>
                </a:lnTo>
                <a:lnTo>
                  <a:pt x="28956" y="147152"/>
                </a:lnTo>
                <a:lnTo>
                  <a:pt x="28194" y="141818"/>
                </a:lnTo>
                <a:lnTo>
                  <a:pt x="28194" y="211193"/>
                </a:lnTo>
                <a:lnTo>
                  <a:pt x="36085" y="222694"/>
                </a:lnTo>
                <a:lnTo>
                  <a:pt x="62974" y="244863"/>
                </a:lnTo>
                <a:lnTo>
                  <a:pt x="93816" y="258605"/>
                </a:lnTo>
                <a:lnTo>
                  <a:pt x="126773" y="264067"/>
                </a:lnTo>
                <a:lnTo>
                  <a:pt x="160005" y="261394"/>
                </a:lnTo>
                <a:lnTo>
                  <a:pt x="191674" y="250733"/>
                </a:lnTo>
                <a:lnTo>
                  <a:pt x="219941" y="232232"/>
                </a:lnTo>
                <a:lnTo>
                  <a:pt x="237744" y="21197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7482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3765" y="672527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00"/>
                </a:moveTo>
                <a:lnTo>
                  <a:pt x="265176" y="124342"/>
                </a:lnTo>
                <a:lnTo>
                  <a:pt x="264414" y="117484"/>
                </a:lnTo>
                <a:lnTo>
                  <a:pt x="253638" y="78256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4"/>
                </a:lnTo>
                <a:lnTo>
                  <a:pt x="54271" y="23811"/>
                </a:lnTo>
                <a:lnTo>
                  <a:pt x="11106" y="78926"/>
                </a:lnTo>
                <a:lnTo>
                  <a:pt x="761" y="118246"/>
                </a:lnTo>
                <a:lnTo>
                  <a:pt x="0" y="125104"/>
                </a:lnTo>
                <a:lnTo>
                  <a:pt x="0" y="138820"/>
                </a:lnTo>
                <a:lnTo>
                  <a:pt x="762" y="145678"/>
                </a:lnTo>
                <a:lnTo>
                  <a:pt x="1524" y="151774"/>
                </a:lnTo>
                <a:lnTo>
                  <a:pt x="14580" y="191468"/>
                </a:lnTo>
                <a:lnTo>
                  <a:pt x="27432" y="210493"/>
                </a:lnTo>
                <a:lnTo>
                  <a:pt x="27432" y="131200"/>
                </a:lnTo>
                <a:lnTo>
                  <a:pt x="28194" y="125866"/>
                </a:lnTo>
                <a:lnTo>
                  <a:pt x="28194" y="120532"/>
                </a:lnTo>
                <a:lnTo>
                  <a:pt x="39676" y="82781"/>
                </a:lnTo>
                <a:lnTo>
                  <a:pt x="60536" y="54807"/>
                </a:lnTo>
                <a:lnTo>
                  <a:pt x="88011" y="36537"/>
                </a:lnTo>
                <a:lnTo>
                  <a:pt x="119336" y="27899"/>
                </a:lnTo>
                <a:lnTo>
                  <a:pt x="151747" y="28818"/>
                </a:lnTo>
                <a:lnTo>
                  <a:pt x="208775" y="59043"/>
                </a:lnTo>
                <a:lnTo>
                  <a:pt x="236982" y="126628"/>
                </a:lnTo>
                <a:lnTo>
                  <a:pt x="237744" y="131962"/>
                </a:lnTo>
                <a:lnTo>
                  <a:pt x="237744" y="211937"/>
                </a:lnTo>
                <a:lnTo>
                  <a:pt x="242828" y="206138"/>
                </a:lnTo>
                <a:lnTo>
                  <a:pt x="258565" y="172373"/>
                </a:lnTo>
                <a:lnTo>
                  <a:pt x="265176" y="131200"/>
                </a:lnTo>
                <a:close/>
              </a:path>
              <a:path w="265429" h="264159">
                <a:moveTo>
                  <a:pt x="237744" y="211937"/>
                </a:moveTo>
                <a:lnTo>
                  <a:pt x="237744" y="131962"/>
                </a:lnTo>
                <a:lnTo>
                  <a:pt x="236982" y="137296"/>
                </a:lnTo>
                <a:lnTo>
                  <a:pt x="226178" y="179010"/>
                </a:lnTo>
                <a:lnTo>
                  <a:pt x="203504" y="209474"/>
                </a:lnTo>
                <a:lnTo>
                  <a:pt x="172725" y="228531"/>
                </a:lnTo>
                <a:lnTo>
                  <a:pt x="137602" y="236023"/>
                </a:lnTo>
                <a:lnTo>
                  <a:pt x="101901" y="231793"/>
                </a:lnTo>
                <a:lnTo>
                  <a:pt x="69384" y="215685"/>
                </a:lnTo>
                <a:lnTo>
                  <a:pt x="43814" y="187540"/>
                </a:lnTo>
                <a:lnTo>
                  <a:pt x="28956" y="147202"/>
                </a:lnTo>
                <a:lnTo>
                  <a:pt x="27432" y="136534"/>
                </a:lnTo>
                <a:lnTo>
                  <a:pt x="27432" y="210493"/>
                </a:lnTo>
                <a:lnTo>
                  <a:pt x="35473" y="222397"/>
                </a:lnTo>
                <a:lnTo>
                  <a:pt x="62317" y="244711"/>
                </a:lnTo>
                <a:lnTo>
                  <a:pt x="93228" y="258562"/>
                </a:lnTo>
                <a:lnTo>
                  <a:pt x="126322" y="264099"/>
                </a:lnTo>
                <a:lnTo>
                  <a:pt x="159713" y="261475"/>
                </a:lnTo>
                <a:lnTo>
                  <a:pt x="191518" y="250839"/>
                </a:lnTo>
                <a:lnTo>
                  <a:pt x="219851" y="232343"/>
                </a:lnTo>
                <a:lnTo>
                  <a:pt x="237744" y="21193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292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9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5" y="54744"/>
                </a:lnTo>
                <a:lnTo>
                  <a:pt x="444245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5" y="89005"/>
                </a:moveTo>
                <a:lnTo>
                  <a:pt x="444245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5" y="89005"/>
                </a:lnTo>
                <a:close/>
              </a:path>
              <a:path w="475614" h="143509">
                <a:moveTo>
                  <a:pt x="444245" y="85986"/>
                </a:moveTo>
                <a:lnTo>
                  <a:pt x="444245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5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9523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2898" y="70365"/>
                </a:moveTo>
                <a:lnTo>
                  <a:pt x="385995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5995" y="85986"/>
                </a:lnTo>
                <a:lnTo>
                  <a:pt x="412898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7378" y="2166"/>
                </a:lnTo>
                <a:lnTo>
                  <a:pt x="351472" y="0"/>
                </a:lnTo>
                <a:lnTo>
                  <a:pt x="345567" y="261"/>
                </a:lnTo>
                <a:lnTo>
                  <a:pt x="340232" y="2809"/>
                </a:lnTo>
                <a:lnTo>
                  <a:pt x="336042" y="7500"/>
                </a:lnTo>
                <a:lnTo>
                  <a:pt x="333982" y="13406"/>
                </a:lnTo>
                <a:lnTo>
                  <a:pt x="334422" y="19311"/>
                </a:lnTo>
                <a:lnTo>
                  <a:pt x="337006" y="24645"/>
                </a:lnTo>
                <a:lnTo>
                  <a:pt x="341376" y="28836"/>
                </a:lnTo>
                <a:lnTo>
                  <a:pt x="385995" y="54744"/>
                </a:lnTo>
                <a:lnTo>
                  <a:pt x="444246" y="54744"/>
                </a:lnTo>
                <a:lnTo>
                  <a:pt x="444246" y="88887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8887"/>
                </a:moveTo>
                <a:lnTo>
                  <a:pt x="444246" y="85986"/>
                </a:lnTo>
                <a:lnTo>
                  <a:pt x="385995" y="85986"/>
                </a:lnTo>
                <a:lnTo>
                  <a:pt x="341376" y="111894"/>
                </a:lnTo>
                <a:lnTo>
                  <a:pt x="337006" y="116085"/>
                </a:lnTo>
                <a:lnTo>
                  <a:pt x="334422" y="121419"/>
                </a:lnTo>
                <a:lnTo>
                  <a:pt x="333982" y="127325"/>
                </a:lnTo>
                <a:lnTo>
                  <a:pt x="336042" y="133230"/>
                </a:lnTo>
                <a:lnTo>
                  <a:pt x="340614" y="140850"/>
                </a:lnTo>
                <a:lnTo>
                  <a:pt x="349758" y="143136"/>
                </a:lnTo>
                <a:lnTo>
                  <a:pt x="357378" y="139326"/>
                </a:lnTo>
                <a:lnTo>
                  <a:pt x="444246" y="88887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5995" y="54744"/>
                </a:lnTo>
                <a:lnTo>
                  <a:pt x="412898" y="70365"/>
                </a:lnTo>
                <a:lnTo>
                  <a:pt x="435864" y="57030"/>
                </a:lnTo>
                <a:lnTo>
                  <a:pt x="435864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5864" y="85986"/>
                </a:moveTo>
                <a:lnTo>
                  <a:pt x="435864" y="83700"/>
                </a:lnTo>
                <a:lnTo>
                  <a:pt x="412898" y="70365"/>
                </a:lnTo>
                <a:lnTo>
                  <a:pt x="385995" y="85986"/>
                </a:lnTo>
                <a:lnTo>
                  <a:pt x="435864" y="85986"/>
                </a:lnTo>
                <a:close/>
              </a:path>
              <a:path w="475614" h="143509">
                <a:moveTo>
                  <a:pt x="435864" y="83700"/>
                </a:moveTo>
                <a:lnTo>
                  <a:pt x="435864" y="57030"/>
                </a:lnTo>
                <a:lnTo>
                  <a:pt x="412898" y="70365"/>
                </a:lnTo>
                <a:lnTo>
                  <a:pt x="435864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1994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8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7704" y="6848093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2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55664" y="7180326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1185" y="716711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321"/>
                </a:moveTo>
                <a:lnTo>
                  <a:pt x="265176" y="124463"/>
                </a:lnTo>
                <a:lnTo>
                  <a:pt x="265176" y="117605"/>
                </a:lnTo>
                <a:lnTo>
                  <a:pt x="254212" y="78368"/>
                </a:lnTo>
                <a:lnTo>
                  <a:pt x="235364" y="46988"/>
                </a:lnTo>
                <a:lnTo>
                  <a:pt x="210387" y="23465"/>
                </a:lnTo>
                <a:lnTo>
                  <a:pt x="181039" y="7802"/>
                </a:lnTo>
                <a:lnTo>
                  <a:pt x="149077" y="0"/>
                </a:lnTo>
                <a:lnTo>
                  <a:pt x="116256" y="60"/>
                </a:lnTo>
                <a:lnTo>
                  <a:pt x="55066" y="23777"/>
                </a:lnTo>
                <a:lnTo>
                  <a:pt x="11523" y="78966"/>
                </a:lnTo>
                <a:lnTo>
                  <a:pt x="761" y="118367"/>
                </a:lnTo>
                <a:lnTo>
                  <a:pt x="0" y="125225"/>
                </a:lnTo>
                <a:lnTo>
                  <a:pt x="0" y="132083"/>
                </a:lnTo>
                <a:lnTo>
                  <a:pt x="762" y="138941"/>
                </a:lnTo>
                <a:lnTo>
                  <a:pt x="762" y="145799"/>
                </a:lnTo>
                <a:lnTo>
                  <a:pt x="1524" y="151895"/>
                </a:lnTo>
                <a:lnTo>
                  <a:pt x="14879" y="191485"/>
                </a:lnTo>
                <a:lnTo>
                  <a:pt x="28194" y="211048"/>
                </a:lnTo>
                <a:lnTo>
                  <a:pt x="28194" y="125987"/>
                </a:lnTo>
                <a:lnTo>
                  <a:pt x="28956" y="120653"/>
                </a:lnTo>
                <a:lnTo>
                  <a:pt x="40470" y="82772"/>
                </a:lnTo>
                <a:lnTo>
                  <a:pt x="61267" y="54744"/>
                </a:lnTo>
                <a:lnTo>
                  <a:pt x="88620" y="36477"/>
                </a:lnTo>
                <a:lnTo>
                  <a:pt x="119803" y="27880"/>
                </a:lnTo>
                <a:lnTo>
                  <a:pt x="152089" y="28861"/>
                </a:lnTo>
                <a:lnTo>
                  <a:pt x="182752" y="39330"/>
                </a:lnTo>
                <a:lnTo>
                  <a:pt x="209067" y="59195"/>
                </a:lnTo>
                <a:lnTo>
                  <a:pt x="228306" y="88365"/>
                </a:lnTo>
                <a:lnTo>
                  <a:pt x="237744" y="126749"/>
                </a:lnTo>
                <a:lnTo>
                  <a:pt x="237744" y="212067"/>
                </a:lnTo>
                <a:lnTo>
                  <a:pt x="242818" y="206311"/>
                </a:lnTo>
                <a:lnTo>
                  <a:pt x="258832" y="172540"/>
                </a:lnTo>
                <a:lnTo>
                  <a:pt x="265938" y="131321"/>
                </a:lnTo>
                <a:close/>
              </a:path>
              <a:path w="266065" h="264159">
                <a:moveTo>
                  <a:pt x="237744" y="212067"/>
                </a:moveTo>
                <a:lnTo>
                  <a:pt x="237744" y="137417"/>
                </a:lnTo>
                <a:lnTo>
                  <a:pt x="226277" y="179137"/>
                </a:lnTo>
                <a:lnTo>
                  <a:pt x="203415" y="209618"/>
                </a:lnTo>
                <a:lnTo>
                  <a:pt x="172766" y="228695"/>
                </a:lnTo>
                <a:lnTo>
                  <a:pt x="137936" y="236205"/>
                </a:lnTo>
                <a:lnTo>
                  <a:pt x="102533" y="231986"/>
                </a:lnTo>
                <a:lnTo>
                  <a:pt x="70164" y="215875"/>
                </a:lnTo>
                <a:lnTo>
                  <a:pt x="44435" y="187708"/>
                </a:lnTo>
                <a:lnTo>
                  <a:pt x="28956" y="147323"/>
                </a:lnTo>
                <a:lnTo>
                  <a:pt x="28956" y="141989"/>
                </a:lnTo>
                <a:lnTo>
                  <a:pt x="28194" y="136655"/>
                </a:lnTo>
                <a:lnTo>
                  <a:pt x="28194" y="211048"/>
                </a:lnTo>
                <a:lnTo>
                  <a:pt x="62727" y="244664"/>
                </a:lnTo>
                <a:lnTo>
                  <a:pt x="126485" y="264110"/>
                </a:lnTo>
                <a:lnTo>
                  <a:pt x="159727" y="261535"/>
                </a:lnTo>
                <a:lnTo>
                  <a:pt x="191424" y="250950"/>
                </a:lnTo>
                <a:lnTo>
                  <a:pt x="219735" y="232495"/>
                </a:lnTo>
                <a:lnTo>
                  <a:pt x="237744" y="212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8133" y="718032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4418" y="716708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350"/>
                </a:moveTo>
                <a:lnTo>
                  <a:pt x="265176" y="124492"/>
                </a:lnTo>
                <a:lnTo>
                  <a:pt x="264414" y="117634"/>
                </a:lnTo>
                <a:lnTo>
                  <a:pt x="253765" y="78322"/>
                </a:lnTo>
                <a:lnTo>
                  <a:pt x="210090" y="23392"/>
                </a:lnTo>
                <a:lnTo>
                  <a:pt x="148567" y="0"/>
                </a:lnTo>
                <a:lnTo>
                  <a:pt x="115607" y="109"/>
                </a:lnTo>
                <a:lnTo>
                  <a:pt x="54284" y="23900"/>
                </a:lnTo>
                <a:lnTo>
                  <a:pt x="11076" y="79067"/>
                </a:lnTo>
                <a:lnTo>
                  <a:pt x="761" y="118396"/>
                </a:lnTo>
                <a:lnTo>
                  <a:pt x="0" y="125254"/>
                </a:lnTo>
                <a:lnTo>
                  <a:pt x="0" y="138970"/>
                </a:lnTo>
                <a:lnTo>
                  <a:pt x="762" y="145828"/>
                </a:lnTo>
                <a:lnTo>
                  <a:pt x="1524" y="151924"/>
                </a:lnTo>
                <a:lnTo>
                  <a:pt x="14507" y="191523"/>
                </a:lnTo>
                <a:lnTo>
                  <a:pt x="27432" y="210660"/>
                </a:lnTo>
                <a:lnTo>
                  <a:pt x="27432" y="131350"/>
                </a:lnTo>
                <a:lnTo>
                  <a:pt x="28194" y="126016"/>
                </a:lnTo>
                <a:lnTo>
                  <a:pt x="28194" y="120682"/>
                </a:lnTo>
                <a:lnTo>
                  <a:pt x="40012" y="82769"/>
                </a:lnTo>
                <a:lnTo>
                  <a:pt x="60928" y="54713"/>
                </a:lnTo>
                <a:lnTo>
                  <a:pt x="88270" y="36424"/>
                </a:lnTo>
                <a:lnTo>
                  <a:pt x="119369" y="27813"/>
                </a:lnTo>
                <a:lnTo>
                  <a:pt x="151554" y="28789"/>
                </a:lnTo>
                <a:lnTo>
                  <a:pt x="182154" y="39263"/>
                </a:lnTo>
                <a:lnTo>
                  <a:pt x="208500" y="59146"/>
                </a:lnTo>
                <a:lnTo>
                  <a:pt x="227919" y="88347"/>
                </a:lnTo>
                <a:lnTo>
                  <a:pt x="237744" y="126778"/>
                </a:lnTo>
                <a:lnTo>
                  <a:pt x="237744" y="212083"/>
                </a:lnTo>
                <a:lnTo>
                  <a:pt x="242829" y="206294"/>
                </a:lnTo>
                <a:lnTo>
                  <a:pt x="258574" y="172538"/>
                </a:lnTo>
                <a:lnTo>
                  <a:pt x="265176" y="131350"/>
                </a:lnTo>
                <a:close/>
              </a:path>
              <a:path w="265429" h="264159">
                <a:moveTo>
                  <a:pt x="237744" y="212083"/>
                </a:moveTo>
                <a:lnTo>
                  <a:pt x="237744" y="132112"/>
                </a:lnTo>
                <a:lnTo>
                  <a:pt x="236982" y="137446"/>
                </a:lnTo>
                <a:lnTo>
                  <a:pt x="226200" y="179107"/>
                </a:lnTo>
                <a:lnTo>
                  <a:pt x="203568" y="209558"/>
                </a:lnTo>
                <a:lnTo>
                  <a:pt x="172836" y="228628"/>
                </a:lnTo>
                <a:lnTo>
                  <a:pt x="137755" y="236149"/>
                </a:lnTo>
                <a:lnTo>
                  <a:pt x="102075" y="231950"/>
                </a:lnTo>
                <a:lnTo>
                  <a:pt x="69548" y="215864"/>
                </a:lnTo>
                <a:lnTo>
                  <a:pt x="43925" y="187721"/>
                </a:lnTo>
                <a:lnTo>
                  <a:pt x="28956" y="147352"/>
                </a:lnTo>
                <a:lnTo>
                  <a:pt x="28194" y="142018"/>
                </a:lnTo>
                <a:lnTo>
                  <a:pt x="28194" y="136684"/>
                </a:lnTo>
                <a:lnTo>
                  <a:pt x="27432" y="131350"/>
                </a:lnTo>
                <a:lnTo>
                  <a:pt x="27432" y="210660"/>
                </a:lnTo>
                <a:lnTo>
                  <a:pt x="62186" y="244692"/>
                </a:lnTo>
                <a:lnTo>
                  <a:pt x="126214" y="264112"/>
                </a:lnTo>
                <a:lnTo>
                  <a:pt x="159633" y="261525"/>
                </a:lnTo>
                <a:lnTo>
                  <a:pt x="191468" y="250930"/>
                </a:lnTo>
                <a:lnTo>
                  <a:pt x="219831" y="232472"/>
                </a:lnTo>
                <a:lnTo>
                  <a:pt x="237744" y="21208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5664" y="6421373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1185" y="640854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0938"/>
                </a:moveTo>
                <a:lnTo>
                  <a:pt x="265176" y="124080"/>
                </a:lnTo>
                <a:lnTo>
                  <a:pt x="265176" y="117984"/>
                </a:lnTo>
                <a:lnTo>
                  <a:pt x="254394" y="78656"/>
                </a:lnTo>
                <a:lnTo>
                  <a:pt x="235680" y="47193"/>
                </a:lnTo>
                <a:lnTo>
                  <a:pt x="210793" y="23596"/>
                </a:lnTo>
                <a:lnTo>
                  <a:pt x="181495" y="7865"/>
                </a:lnTo>
                <a:lnTo>
                  <a:pt x="149545" y="0"/>
                </a:lnTo>
                <a:lnTo>
                  <a:pt x="116704" y="0"/>
                </a:lnTo>
                <a:lnTo>
                  <a:pt x="55393" y="23596"/>
                </a:lnTo>
                <a:lnTo>
                  <a:pt x="11646" y="78656"/>
                </a:lnTo>
                <a:lnTo>
                  <a:pt x="761" y="117984"/>
                </a:lnTo>
                <a:lnTo>
                  <a:pt x="0" y="124842"/>
                </a:lnTo>
                <a:lnTo>
                  <a:pt x="0" y="131700"/>
                </a:lnTo>
                <a:lnTo>
                  <a:pt x="762" y="138558"/>
                </a:lnTo>
                <a:lnTo>
                  <a:pt x="762" y="145416"/>
                </a:lnTo>
                <a:lnTo>
                  <a:pt x="1524" y="152274"/>
                </a:lnTo>
                <a:lnTo>
                  <a:pt x="15044" y="191801"/>
                </a:lnTo>
                <a:lnTo>
                  <a:pt x="28194" y="210965"/>
                </a:lnTo>
                <a:lnTo>
                  <a:pt x="28194" y="125604"/>
                </a:lnTo>
                <a:lnTo>
                  <a:pt x="28956" y="120270"/>
                </a:lnTo>
                <a:lnTo>
                  <a:pt x="40442" y="82529"/>
                </a:lnTo>
                <a:lnTo>
                  <a:pt x="61233" y="54580"/>
                </a:lnTo>
                <a:lnTo>
                  <a:pt x="88598" y="36342"/>
                </a:lnTo>
                <a:lnTo>
                  <a:pt x="119801" y="27736"/>
                </a:lnTo>
                <a:lnTo>
                  <a:pt x="152110" y="28681"/>
                </a:lnTo>
                <a:lnTo>
                  <a:pt x="182792" y="39097"/>
                </a:lnTo>
                <a:lnTo>
                  <a:pt x="209114" y="58903"/>
                </a:lnTo>
                <a:lnTo>
                  <a:pt x="228342" y="88019"/>
                </a:lnTo>
                <a:lnTo>
                  <a:pt x="237744" y="126366"/>
                </a:lnTo>
                <a:lnTo>
                  <a:pt x="237744" y="211874"/>
                </a:lnTo>
                <a:lnTo>
                  <a:pt x="242959" y="205928"/>
                </a:lnTo>
                <a:lnTo>
                  <a:pt x="258900" y="172139"/>
                </a:lnTo>
                <a:lnTo>
                  <a:pt x="265938" y="130938"/>
                </a:lnTo>
                <a:close/>
              </a:path>
              <a:path w="266065" h="264159">
                <a:moveTo>
                  <a:pt x="237744" y="211874"/>
                </a:moveTo>
                <a:lnTo>
                  <a:pt x="237744" y="137034"/>
                </a:lnTo>
                <a:lnTo>
                  <a:pt x="226405" y="178937"/>
                </a:lnTo>
                <a:lnTo>
                  <a:pt x="203549" y="209497"/>
                </a:lnTo>
                <a:lnTo>
                  <a:pt x="172825" y="228576"/>
                </a:lnTo>
                <a:lnTo>
                  <a:pt x="137883" y="236036"/>
                </a:lnTo>
                <a:lnTo>
                  <a:pt x="102375" y="231740"/>
                </a:lnTo>
                <a:lnTo>
                  <a:pt x="69951" y="215551"/>
                </a:lnTo>
                <a:lnTo>
                  <a:pt x="44261" y="187329"/>
                </a:lnTo>
                <a:lnTo>
                  <a:pt x="28956" y="146940"/>
                </a:lnTo>
                <a:lnTo>
                  <a:pt x="28956" y="141606"/>
                </a:lnTo>
                <a:lnTo>
                  <a:pt x="28194" y="136272"/>
                </a:lnTo>
                <a:lnTo>
                  <a:pt x="28194" y="210965"/>
                </a:lnTo>
                <a:lnTo>
                  <a:pt x="63072" y="244798"/>
                </a:lnTo>
                <a:lnTo>
                  <a:pt x="126850" y="264035"/>
                </a:lnTo>
                <a:lnTo>
                  <a:pt x="160060" y="261360"/>
                </a:lnTo>
                <a:lnTo>
                  <a:pt x="191705" y="250686"/>
                </a:lnTo>
                <a:lnTo>
                  <a:pt x="219949" y="232160"/>
                </a:lnTo>
                <a:lnTo>
                  <a:pt x="237744" y="21187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8133" y="6421373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4418" y="640863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0844"/>
                </a:moveTo>
                <a:lnTo>
                  <a:pt x="265176" y="123986"/>
                </a:lnTo>
                <a:lnTo>
                  <a:pt x="264414" y="117890"/>
                </a:lnTo>
                <a:lnTo>
                  <a:pt x="254120" y="78553"/>
                </a:lnTo>
                <a:lnTo>
                  <a:pt x="210746" y="23529"/>
                </a:lnTo>
                <a:lnTo>
                  <a:pt x="149139" y="0"/>
                </a:lnTo>
                <a:lnTo>
                  <a:pt x="116055" y="30"/>
                </a:lnTo>
                <a:lnTo>
                  <a:pt x="54445" y="23650"/>
                </a:lnTo>
                <a:lnTo>
                  <a:pt x="11061" y="78643"/>
                </a:lnTo>
                <a:lnTo>
                  <a:pt x="761" y="117890"/>
                </a:lnTo>
                <a:lnTo>
                  <a:pt x="0" y="124748"/>
                </a:lnTo>
                <a:lnTo>
                  <a:pt x="0" y="138464"/>
                </a:lnTo>
                <a:lnTo>
                  <a:pt x="1524" y="152180"/>
                </a:lnTo>
                <a:lnTo>
                  <a:pt x="14655" y="191720"/>
                </a:lnTo>
                <a:lnTo>
                  <a:pt x="27432" y="210493"/>
                </a:lnTo>
                <a:lnTo>
                  <a:pt x="27432" y="130844"/>
                </a:lnTo>
                <a:lnTo>
                  <a:pt x="28194" y="125510"/>
                </a:lnTo>
                <a:lnTo>
                  <a:pt x="28194" y="120176"/>
                </a:lnTo>
                <a:lnTo>
                  <a:pt x="40016" y="82406"/>
                </a:lnTo>
                <a:lnTo>
                  <a:pt x="60929" y="54425"/>
                </a:lnTo>
                <a:lnTo>
                  <a:pt x="88264" y="36156"/>
                </a:lnTo>
                <a:lnTo>
                  <a:pt x="119354" y="27523"/>
                </a:lnTo>
                <a:lnTo>
                  <a:pt x="151531" y="28453"/>
                </a:lnTo>
                <a:lnTo>
                  <a:pt x="182126" y="38868"/>
                </a:lnTo>
                <a:lnTo>
                  <a:pt x="208472" y="58693"/>
                </a:lnTo>
                <a:lnTo>
                  <a:pt x="227900" y="87853"/>
                </a:lnTo>
                <a:lnTo>
                  <a:pt x="237744" y="126272"/>
                </a:lnTo>
                <a:lnTo>
                  <a:pt x="237744" y="211779"/>
                </a:lnTo>
                <a:lnTo>
                  <a:pt x="242996" y="205771"/>
                </a:lnTo>
                <a:lnTo>
                  <a:pt x="258660" y="172004"/>
                </a:lnTo>
                <a:lnTo>
                  <a:pt x="265176" y="130844"/>
                </a:lnTo>
                <a:close/>
              </a:path>
              <a:path w="265429" h="264159">
                <a:moveTo>
                  <a:pt x="237744" y="211779"/>
                </a:moveTo>
                <a:lnTo>
                  <a:pt x="237744" y="131606"/>
                </a:lnTo>
                <a:lnTo>
                  <a:pt x="236982" y="136940"/>
                </a:lnTo>
                <a:lnTo>
                  <a:pt x="226223" y="178749"/>
                </a:lnTo>
                <a:lnTo>
                  <a:pt x="203624" y="209300"/>
                </a:lnTo>
                <a:lnTo>
                  <a:pt x="172927" y="228427"/>
                </a:lnTo>
                <a:lnTo>
                  <a:pt x="137874" y="235962"/>
                </a:lnTo>
                <a:lnTo>
                  <a:pt x="102208" y="231738"/>
                </a:lnTo>
                <a:lnTo>
                  <a:pt x="69671" y="215589"/>
                </a:lnTo>
                <a:lnTo>
                  <a:pt x="44006" y="187347"/>
                </a:lnTo>
                <a:lnTo>
                  <a:pt x="28956" y="146846"/>
                </a:lnTo>
                <a:lnTo>
                  <a:pt x="28194" y="141512"/>
                </a:lnTo>
                <a:lnTo>
                  <a:pt x="28194" y="136178"/>
                </a:lnTo>
                <a:lnTo>
                  <a:pt x="27432" y="130844"/>
                </a:lnTo>
                <a:lnTo>
                  <a:pt x="27432" y="210493"/>
                </a:lnTo>
                <a:lnTo>
                  <a:pt x="62507" y="244707"/>
                </a:lnTo>
                <a:lnTo>
                  <a:pt x="126574" y="263908"/>
                </a:lnTo>
                <a:lnTo>
                  <a:pt x="159972" y="261215"/>
                </a:lnTo>
                <a:lnTo>
                  <a:pt x="191766" y="250528"/>
                </a:lnTo>
                <a:lnTo>
                  <a:pt x="220069" y="231996"/>
                </a:lnTo>
                <a:lnTo>
                  <a:pt x="237744" y="2117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2645" y="7226045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5"/>
                </a:lnTo>
                <a:lnTo>
                  <a:pt x="336803" y="9905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49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0"/>
                </a:lnTo>
                <a:lnTo>
                  <a:pt x="334899" y="123824"/>
                </a:lnTo>
                <a:lnTo>
                  <a:pt x="334637" y="129730"/>
                </a:lnTo>
                <a:lnTo>
                  <a:pt x="336803" y="135635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5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5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5"/>
                </a:moveTo>
                <a:lnTo>
                  <a:pt x="436625" y="59435"/>
                </a:lnTo>
                <a:lnTo>
                  <a:pt x="413660" y="72771"/>
                </a:lnTo>
                <a:lnTo>
                  <a:pt x="436625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2645" y="6469498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166" y="70652"/>
                </a:moveTo>
                <a:lnTo>
                  <a:pt x="386146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166" y="70652"/>
                </a:lnTo>
                <a:close/>
              </a:path>
              <a:path w="475615" h="143509">
                <a:moveTo>
                  <a:pt x="475487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513"/>
                </a:lnTo>
                <a:lnTo>
                  <a:pt x="334899" y="19597"/>
                </a:lnTo>
                <a:lnTo>
                  <a:pt x="337446" y="24967"/>
                </a:lnTo>
                <a:lnTo>
                  <a:pt x="342137" y="28836"/>
                </a:lnTo>
                <a:lnTo>
                  <a:pt x="386146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7" y="70746"/>
                </a:lnTo>
                <a:close/>
              </a:path>
              <a:path w="475615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7" y="111894"/>
                </a:lnTo>
                <a:lnTo>
                  <a:pt x="337446" y="116085"/>
                </a:lnTo>
                <a:lnTo>
                  <a:pt x="334899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20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5" h="143509">
                <a:moveTo>
                  <a:pt x="444246" y="85986"/>
                </a:moveTo>
                <a:lnTo>
                  <a:pt x="444246" y="54744"/>
                </a:lnTo>
                <a:lnTo>
                  <a:pt x="386146" y="54744"/>
                </a:lnTo>
                <a:lnTo>
                  <a:pt x="413166" y="70652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5" h="143509">
                <a:moveTo>
                  <a:pt x="436625" y="85986"/>
                </a:moveTo>
                <a:lnTo>
                  <a:pt x="436625" y="84462"/>
                </a:lnTo>
                <a:lnTo>
                  <a:pt x="413166" y="70652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5" h="143509">
                <a:moveTo>
                  <a:pt x="436625" y="84462"/>
                </a:moveTo>
                <a:lnTo>
                  <a:pt x="436625" y="57030"/>
                </a:lnTo>
                <a:lnTo>
                  <a:pt x="413166" y="70652"/>
                </a:lnTo>
                <a:lnTo>
                  <a:pt x="436625" y="84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14057" y="6934187"/>
            <a:ext cx="1530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764" y="2652267"/>
            <a:ext cx="8843645" cy="420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 indent="-502284">
              <a:lnSpc>
                <a:spcPct val="100000"/>
              </a:lnSpc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2 passes </a:t>
            </a:r>
            <a:r>
              <a:rPr sz="3050" spc="5" dirty="0">
                <a:latin typeface="Calibri"/>
                <a:cs typeface="Calibri"/>
              </a:rPr>
              <a:t>through E,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2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</a:t>
            </a:r>
            <a:r>
              <a:rPr sz="3050" b="1" spc="10" dirty="0">
                <a:latin typeface="Calibri"/>
                <a:cs typeface="Calibri"/>
              </a:rPr>
              <a:t>v2)</a:t>
            </a:r>
            <a:r>
              <a:rPr sz="3050" spc="10" dirty="0">
                <a:latin typeface="Calibri"/>
                <a:cs typeface="Calibri"/>
              </a:rPr>
              <a:t>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...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k </a:t>
            </a:r>
            <a:r>
              <a:rPr sz="3050" spc="10" dirty="0">
                <a:latin typeface="Calibri"/>
                <a:cs typeface="Calibri"/>
              </a:rPr>
              <a:t>passes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4984" marR="5080" indent="-502284">
              <a:lnSpc>
                <a:spcPct val="101000"/>
              </a:lnSpc>
              <a:spcBef>
                <a:spcPts val="705"/>
              </a:spcBef>
              <a:buAutoNum type="arabicPeriod" startAt="4"/>
              <a:tabLst>
                <a:tab pos="514984" algn="l"/>
              </a:tabLst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-5" dirty="0">
                <a:latin typeface="Calibri"/>
                <a:cs typeface="Calibri"/>
              </a:rPr>
              <a:t>negative </a:t>
            </a:r>
            <a:r>
              <a:rPr sz="3050" dirty="0">
                <a:latin typeface="Calibri"/>
                <a:cs typeface="Calibri"/>
              </a:rPr>
              <a:t>weight cycle,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simple (see the </a:t>
            </a:r>
            <a:r>
              <a:rPr sz="3050" dirty="0">
                <a:latin typeface="Calibri"/>
                <a:cs typeface="Calibri"/>
              </a:rPr>
              <a:t>previous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proof)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-5" dirty="0">
                <a:latin typeface="Calibri"/>
                <a:cs typeface="Calibri"/>
              </a:rPr>
              <a:t>iterations,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“furthest”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vertex</a:t>
            </a:r>
            <a:endParaRPr sz="3050">
              <a:latin typeface="Calibri"/>
              <a:cs typeface="Calibri"/>
            </a:endParaRPr>
          </a:p>
          <a:p>
            <a:pPr marR="2437765" algn="r">
              <a:lnSpc>
                <a:spcPct val="100000"/>
              </a:lnSpc>
              <a:spcBef>
                <a:spcPts val="65"/>
              </a:spcBef>
            </a:pP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 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b="1" dirty="0">
                <a:latin typeface="Calibri"/>
                <a:cs typeface="Calibri"/>
              </a:rPr>
              <a:t>D[v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-19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74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edges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i="1" dirty="0">
                <a:latin typeface="Calibri"/>
                <a:cs typeface="Calibri"/>
              </a:rPr>
              <a:t>worst </a:t>
            </a:r>
            <a:r>
              <a:rPr sz="3050" i="1" spc="5" dirty="0">
                <a:latin typeface="Calibri"/>
                <a:cs typeface="Calibri"/>
              </a:rPr>
              <a:t>possible</a:t>
            </a:r>
            <a:r>
              <a:rPr sz="3050" i="1" spc="-5" dirty="0">
                <a:latin typeface="Calibri"/>
                <a:cs typeface="Calibri"/>
              </a:rPr>
              <a:t> </a:t>
            </a:r>
            <a:r>
              <a:rPr sz="3050" i="1" spc="5" dirty="0">
                <a:latin typeface="Calibri"/>
                <a:cs typeface="Calibri"/>
              </a:rPr>
              <a:t>order</a:t>
            </a:r>
            <a:endParaRPr sz="3050">
              <a:latin typeface="Calibri"/>
              <a:cs typeface="Calibri"/>
            </a:endParaRPr>
          </a:p>
          <a:p>
            <a:pPr marR="2471420" algn="r">
              <a:lnSpc>
                <a:spcPct val="100000"/>
              </a:lnSpc>
              <a:spcBef>
                <a:spcPts val="1785"/>
              </a:spcBef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55664" y="6817614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1185" y="6804504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219"/>
                </a:moveTo>
                <a:lnTo>
                  <a:pt x="265176" y="124361"/>
                </a:lnTo>
                <a:lnTo>
                  <a:pt x="265176" y="117503"/>
                </a:lnTo>
                <a:lnTo>
                  <a:pt x="254139" y="78319"/>
                </a:lnTo>
                <a:lnTo>
                  <a:pt x="235261" y="46972"/>
                </a:lnTo>
                <a:lnTo>
                  <a:pt x="210287" y="23467"/>
                </a:lnTo>
                <a:lnTo>
                  <a:pt x="180966" y="7808"/>
                </a:lnTo>
                <a:lnTo>
                  <a:pt x="149044" y="0"/>
                </a:lnTo>
                <a:lnTo>
                  <a:pt x="116269" y="46"/>
                </a:lnTo>
                <a:lnTo>
                  <a:pt x="55151" y="23724"/>
                </a:lnTo>
                <a:lnTo>
                  <a:pt x="11590" y="78875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1981"/>
                </a:lnTo>
                <a:lnTo>
                  <a:pt x="762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921" y="191413"/>
                </a:lnTo>
                <a:lnTo>
                  <a:pt x="28194" y="210915"/>
                </a:lnTo>
                <a:lnTo>
                  <a:pt x="28194" y="125885"/>
                </a:lnTo>
                <a:lnTo>
                  <a:pt x="28956" y="120551"/>
                </a:lnTo>
                <a:lnTo>
                  <a:pt x="40446" y="82720"/>
                </a:lnTo>
                <a:lnTo>
                  <a:pt x="61236" y="54715"/>
                </a:lnTo>
                <a:lnTo>
                  <a:pt x="88595" y="36452"/>
                </a:lnTo>
                <a:lnTo>
                  <a:pt x="119790" y="27844"/>
                </a:lnTo>
                <a:lnTo>
                  <a:pt x="152092" y="28807"/>
                </a:lnTo>
                <a:lnTo>
                  <a:pt x="182769" y="39254"/>
                </a:lnTo>
                <a:lnTo>
                  <a:pt x="209091" y="59100"/>
                </a:lnTo>
                <a:lnTo>
                  <a:pt x="228326" y="88260"/>
                </a:lnTo>
                <a:lnTo>
                  <a:pt x="237744" y="126647"/>
                </a:lnTo>
                <a:lnTo>
                  <a:pt x="237744" y="212039"/>
                </a:lnTo>
                <a:lnTo>
                  <a:pt x="242779" y="206320"/>
                </a:lnTo>
                <a:lnTo>
                  <a:pt x="258803" y="172503"/>
                </a:lnTo>
                <a:lnTo>
                  <a:pt x="265938" y="131219"/>
                </a:lnTo>
                <a:close/>
              </a:path>
              <a:path w="266065" h="264159">
                <a:moveTo>
                  <a:pt x="237744" y="212039"/>
                </a:moveTo>
                <a:lnTo>
                  <a:pt x="237744" y="137315"/>
                </a:lnTo>
                <a:lnTo>
                  <a:pt x="226267" y="179081"/>
                </a:lnTo>
                <a:lnTo>
                  <a:pt x="203402" y="209579"/>
                </a:lnTo>
                <a:lnTo>
                  <a:pt x="172755" y="228653"/>
                </a:lnTo>
                <a:lnTo>
                  <a:pt x="137931" y="236147"/>
                </a:lnTo>
                <a:lnTo>
                  <a:pt x="102534" y="231906"/>
                </a:lnTo>
                <a:lnTo>
                  <a:pt x="70169" y="215775"/>
                </a:lnTo>
                <a:lnTo>
                  <a:pt x="44441" y="187599"/>
                </a:lnTo>
                <a:lnTo>
                  <a:pt x="28956" y="147221"/>
                </a:lnTo>
                <a:lnTo>
                  <a:pt x="28956" y="141887"/>
                </a:lnTo>
                <a:lnTo>
                  <a:pt x="28194" y="136553"/>
                </a:lnTo>
                <a:lnTo>
                  <a:pt x="28194" y="210915"/>
                </a:lnTo>
                <a:lnTo>
                  <a:pt x="62790" y="244652"/>
                </a:lnTo>
                <a:lnTo>
                  <a:pt x="126516" y="264144"/>
                </a:lnTo>
                <a:lnTo>
                  <a:pt x="159734" y="261581"/>
                </a:lnTo>
                <a:lnTo>
                  <a:pt x="191408" y="250998"/>
                </a:lnTo>
                <a:lnTo>
                  <a:pt x="219702" y="232531"/>
                </a:lnTo>
                <a:lnTo>
                  <a:pt x="237744" y="21203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133" y="6817614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54418" y="6804476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47"/>
                </a:moveTo>
                <a:lnTo>
                  <a:pt x="265176" y="124389"/>
                </a:lnTo>
                <a:lnTo>
                  <a:pt x="264414" y="117531"/>
                </a:lnTo>
                <a:lnTo>
                  <a:pt x="253702" y="78289"/>
                </a:lnTo>
                <a:lnTo>
                  <a:pt x="210017" y="23414"/>
                </a:lnTo>
                <a:lnTo>
                  <a:pt x="148571" y="0"/>
                </a:lnTo>
                <a:lnTo>
                  <a:pt x="115659" y="83"/>
                </a:lnTo>
                <a:lnTo>
                  <a:pt x="54403" y="23816"/>
                </a:lnTo>
                <a:lnTo>
                  <a:pt x="11158" y="78954"/>
                </a:lnTo>
                <a:lnTo>
                  <a:pt x="761" y="118293"/>
                </a:lnTo>
                <a:lnTo>
                  <a:pt x="0" y="125151"/>
                </a:lnTo>
                <a:lnTo>
                  <a:pt x="0" y="138867"/>
                </a:lnTo>
                <a:lnTo>
                  <a:pt x="1524" y="152583"/>
                </a:lnTo>
                <a:lnTo>
                  <a:pt x="14645" y="192051"/>
                </a:lnTo>
                <a:lnTo>
                  <a:pt x="27432" y="210807"/>
                </a:lnTo>
                <a:lnTo>
                  <a:pt x="27432" y="131247"/>
                </a:lnTo>
                <a:lnTo>
                  <a:pt x="28194" y="125913"/>
                </a:lnTo>
                <a:lnTo>
                  <a:pt x="28194" y="120579"/>
                </a:lnTo>
                <a:lnTo>
                  <a:pt x="39989" y="82715"/>
                </a:lnTo>
                <a:lnTo>
                  <a:pt x="60898" y="54683"/>
                </a:lnTo>
                <a:lnTo>
                  <a:pt x="88248" y="36397"/>
                </a:lnTo>
                <a:lnTo>
                  <a:pt x="119361" y="27776"/>
                </a:lnTo>
                <a:lnTo>
                  <a:pt x="151562" y="28733"/>
                </a:lnTo>
                <a:lnTo>
                  <a:pt x="182177" y="39186"/>
                </a:lnTo>
                <a:lnTo>
                  <a:pt x="208529" y="59050"/>
                </a:lnTo>
                <a:lnTo>
                  <a:pt x="227943" y="88241"/>
                </a:lnTo>
                <a:lnTo>
                  <a:pt x="237744" y="126675"/>
                </a:lnTo>
                <a:lnTo>
                  <a:pt x="237744" y="212094"/>
                </a:lnTo>
                <a:lnTo>
                  <a:pt x="243024" y="206062"/>
                </a:lnTo>
                <a:lnTo>
                  <a:pt x="258679" y="172345"/>
                </a:lnTo>
                <a:lnTo>
                  <a:pt x="265176" y="131247"/>
                </a:lnTo>
                <a:close/>
              </a:path>
              <a:path w="265429" h="264159">
                <a:moveTo>
                  <a:pt x="237744" y="212094"/>
                </a:moveTo>
                <a:lnTo>
                  <a:pt x="237744" y="132009"/>
                </a:lnTo>
                <a:lnTo>
                  <a:pt x="236982" y="137343"/>
                </a:lnTo>
                <a:lnTo>
                  <a:pt x="226243" y="179037"/>
                </a:lnTo>
                <a:lnTo>
                  <a:pt x="203613" y="209496"/>
                </a:lnTo>
                <a:lnTo>
                  <a:pt x="172857" y="228557"/>
                </a:lnTo>
                <a:lnTo>
                  <a:pt x="137741" y="236060"/>
                </a:lnTo>
                <a:lnTo>
                  <a:pt x="102027" y="231842"/>
                </a:lnTo>
                <a:lnTo>
                  <a:pt x="69482" y="215742"/>
                </a:lnTo>
                <a:lnTo>
                  <a:pt x="43870" y="187598"/>
                </a:lnTo>
                <a:lnTo>
                  <a:pt x="28956" y="147249"/>
                </a:lnTo>
                <a:lnTo>
                  <a:pt x="28194" y="141915"/>
                </a:lnTo>
                <a:lnTo>
                  <a:pt x="28194" y="136581"/>
                </a:lnTo>
                <a:lnTo>
                  <a:pt x="27432" y="131247"/>
                </a:lnTo>
                <a:lnTo>
                  <a:pt x="27432" y="210807"/>
                </a:lnTo>
                <a:lnTo>
                  <a:pt x="62500" y="244944"/>
                </a:lnTo>
                <a:lnTo>
                  <a:pt x="126583" y="264110"/>
                </a:lnTo>
                <a:lnTo>
                  <a:pt x="159991" y="261421"/>
                </a:lnTo>
                <a:lnTo>
                  <a:pt x="191792" y="250750"/>
                </a:lnTo>
                <a:lnTo>
                  <a:pt x="220099" y="232247"/>
                </a:lnTo>
                <a:lnTo>
                  <a:pt x="237744" y="21209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6863333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90"/>
                </a:moveTo>
                <a:lnTo>
                  <a:pt x="358139" y="3810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90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1"/>
                </a:lnTo>
                <a:lnTo>
                  <a:pt x="334899" y="123825"/>
                </a:lnTo>
                <a:lnTo>
                  <a:pt x="334637" y="129730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6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6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6"/>
                </a:moveTo>
                <a:lnTo>
                  <a:pt x="436625" y="59436"/>
                </a:lnTo>
                <a:lnTo>
                  <a:pt x="413660" y="72771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1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8525">
              <a:lnSpc>
                <a:spcPct val="100000"/>
              </a:lnSpc>
            </a:pPr>
            <a:r>
              <a:rPr spc="-10" dirty="0"/>
              <a:t>“Side </a:t>
            </a:r>
            <a:r>
              <a:rPr spc="-30" dirty="0"/>
              <a:t>Effect” </a:t>
            </a:r>
            <a:r>
              <a:rPr spc="-5" dirty="0"/>
              <a:t>of Bellman</a:t>
            </a:r>
            <a:r>
              <a:rPr spc="-1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9336"/>
            <a:ext cx="8387080" cy="240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dirty="0">
                <a:latin typeface="Calibri"/>
                <a:cs typeface="Calibri"/>
              </a:rPr>
              <a:t>Corollary: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value </a:t>
            </a:r>
            <a:r>
              <a:rPr sz="3050" b="1" spc="5" dirty="0">
                <a:latin typeface="Calibri"/>
                <a:cs typeface="Calibri"/>
              </a:rPr>
              <a:t>D[v] </a:t>
            </a:r>
            <a:r>
              <a:rPr sz="3050" i="1" spc="-5" dirty="0">
                <a:latin typeface="Calibri"/>
                <a:cs typeface="Calibri"/>
              </a:rPr>
              <a:t>fails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i="1" dirty="0">
                <a:latin typeface="Calibri"/>
                <a:cs typeface="Calibri"/>
              </a:rPr>
              <a:t>converge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 </a:t>
            </a:r>
            <a:r>
              <a:rPr sz="3050" spc="10" dirty="0">
                <a:latin typeface="Calibri"/>
                <a:cs typeface="Calibri"/>
              </a:rPr>
              <a:t>passes, then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exists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negative‐weight </a:t>
            </a:r>
            <a:r>
              <a:rPr sz="3050" dirty="0">
                <a:latin typeface="Calibri"/>
                <a:cs typeface="Calibri"/>
              </a:rPr>
              <a:t>cycle 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Additional check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running Bellman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-30" dirty="0">
                <a:latin typeface="Calibri"/>
                <a:cs typeface="Calibri"/>
              </a:rPr>
              <a:t>Ford’s: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560823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each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0422" y="4560823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2015" algn="l"/>
              </a:tabLst>
            </a:pPr>
            <a:r>
              <a:rPr sz="2200" spc="-5" dirty="0">
                <a:latin typeface="Courier New"/>
                <a:cs typeface="Courier New"/>
              </a:rPr>
              <a:t>v</a:t>
            </a:r>
            <a:r>
              <a:rPr sz="2200" dirty="0">
                <a:latin typeface="Courier New"/>
                <a:cs typeface="Courier New"/>
              </a:rPr>
              <a:t>)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956314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D[u]+w(u,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5358650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report negative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730" y="535865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2477" y="535865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exists in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0">
              <a:lnSpc>
                <a:spcPct val="100000"/>
              </a:lnSpc>
            </a:pPr>
            <a:r>
              <a:rPr spc="-45" dirty="0"/>
              <a:t>Java </a:t>
            </a:r>
            <a:r>
              <a:rPr spc="-20" dirty="0"/>
              <a:t>Implementation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43764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See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BellmanFordDemo.java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45511"/>
            <a:ext cx="8849360" cy="341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Now </a:t>
            </a:r>
            <a:r>
              <a:rPr sz="2200" spc="-10" dirty="0">
                <a:latin typeface="Calibri"/>
                <a:cs typeface="Calibri"/>
              </a:rPr>
              <a:t>implemented </a:t>
            </a:r>
            <a:r>
              <a:rPr sz="2200" dirty="0">
                <a:latin typeface="Calibri"/>
                <a:cs typeface="Calibri"/>
              </a:rPr>
              <a:t>using </a:t>
            </a:r>
            <a:r>
              <a:rPr sz="2200" b="1" spc="-5" dirty="0">
                <a:latin typeface="Calibri"/>
                <a:cs typeface="Calibri"/>
              </a:rPr>
              <a:t>AdjacencyList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5" dirty="0">
                <a:latin typeface="Calibri"/>
                <a:cs typeface="Calibri"/>
              </a:rPr>
              <a:t>AdjacencyList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b="1" spc="-15" dirty="0">
                <a:latin typeface="Calibri"/>
                <a:cs typeface="Calibri"/>
              </a:rPr>
              <a:t>EdgeList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used </a:t>
            </a:r>
            <a:r>
              <a:rPr sz="2200" spc="-15" dirty="0">
                <a:latin typeface="Calibri"/>
                <a:cs typeface="Calibri"/>
              </a:rPr>
              <a:t>to have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Bellman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Ford’s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performance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5" dirty="0">
                <a:latin typeface="Calibri"/>
                <a:cs typeface="Calibri"/>
              </a:rPr>
              <a:t>without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OK,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terminate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Plus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report that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 cycle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exists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</a:rPr>
              <a:t>graph</a:t>
            </a:r>
            <a:r>
              <a:rPr sz="2600" spc="5" dirty="0">
                <a:latin typeface="Calibri"/>
                <a:cs typeface="Calibri"/>
              </a:rPr>
              <a:t>;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10" dirty="0">
                <a:latin typeface="Calibri"/>
                <a:cs typeface="Calibri"/>
              </a:rPr>
              <a:t>edges; </a:t>
            </a:r>
            <a:r>
              <a:rPr sz="2600" spc="15" dirty="0">
                <a:latin typeface="Calibri"/>
                <a:cs typeface="Calibri"/>
              </a:rPr>
              <a:t>no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ct val="100000"/>
              </a:lnSpc>
            </a:pPr>
            <a:r>
              <a:rPr dirty="0"/>
              <a:t>Introducing </a:t>
            </a:r>
            <a:r>
              <a:rPr spc="10" dirty="0"/>
              <a:t>the SSSP</a:t>
            </a:r>
            <a:r>
              <a:rPr spc="5" dirty="0"/>
              <a:t> problem</a:t>
            </a:r>
          </a:p>
          <a:p>
            <a:pPr marL="153035">
              <a:lnSpc>
                <a:spcPct val="100000"/>
              </a:lnSpc>
              <a:spcBef>
                <a:spcPts val="2510"/>
              </a:spcBef>
            </a:pPr>
            <a:r>
              <a:rPr dirty="0"/>
              <a:t>Revisiting </a:t>
            </a:r>
            <a:r>
              <a:rPr spc="-5" dirty="0"/>
              <a:t>BFS </a:t>
            </a:r>
            <a:r>
              <a:rPr spc="5" dirty="0"/>
              <a:t>algorithm </a:t>
            </a:r>
            <a:r>
              <a:rPr spc="-15" dirty="0"/>
              <a:t>for </a:t>
            </a:r>
            <a:r>
              <a:rPr u="heavy" dirty="0"/>
              <a:t>unweighted </a:t>
            </a:r>
            <a:r>
              <a:rPr spc="5" dirty="0"/>
              <a:t>SSSP</a:t>
            </a:r>
            <a:r>
              <a:rPr spc="35" dirty="0"/>
              <a:t> </a:t>
            </a:r>
            <a:r>
              <a:rPr spc="5" dirty="0"/>
              <a:t>problem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5" dirty="0"/>
              <a:t>But </a:t>
            </a:r>
            <a:r>
              <a:rPr sz="2600" spc="5" dirty="0"/>
              <a:t>it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dirty="0"/>
              <a:t>general</a:t>
            </a:r>
            <a:r>
              <a:rPr sz="2600" spc="-50" dirty="0"/>
              <a:t> </a:t>
            </a:r>
            <a:r>
              <a:rPr sz="2600" spc="10" dirty="0"/>
              <a:t>case</a:t>
            </a:r>
            <a:endParaRPr sz="2600" dirty="0"/>
          </a:p>
          <a:p>
            <a:pPr marL="153035">
              <a:lnSpc>
                <a:spcPct val="100000"/>
              </a:lnSpc>
              <a:spcBef>
                <a:spcPts val="2490"/>
              </a:spcBef>
            </a:pPr>
            <a:r>
              <a:rPr dirty="0"/>
              <a:t>Introducing </a:t>
            </a:r>
            <a:r>
              <a:rPr spc="10" dirty="0"/>
              <a:t>Bellman </a:t>
            </a:r>
            <a:r>
              <a:rPr spc="-35" dirty="0"/>
              <a:t>Ford’s</a:t>
            </a:r>
            <a:r>
              <a:rPr spc="5" dirty="0"/>
              <a:t> algorithm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0" dirty="0"/>
              <a:t>This </a:t>
            </a:r>
            <a:r>
              <a:rPr sz="2600" spc="15" dirty="0"/>
              <a:t>one </a:t>
            </a:r>
            <a:r>
              <a:rPr sz="2600" spc="10" dirty="0"/>
              <a:t>solves </a:t>
            </a:r>
            <a:r>
              <a:rPr sz="2600" spc="15" dirty="0"/>
              <a:t>SSSP </a:t>
            </a:r>
            <a:r>
              <a:rPr sz="2600" spc="-10" dirty="0"/>
              <a:t>for </a:t>
            </a:r>
            <a:r>
              <a:rPr sz="2600" dirty="0"/>
              <a:t>general </a:t>
            </a:r>
            <a:r>
              <a:rPr sz="2600" spc="5" dirty="0"/>
              <a:t>weighted </a:t>
            </a:r>
            <a:r>
              <a:rPr sz="2600" dirty="0"/>
              <a:t>graph </a:t>
            </a:r>
            <a:r>
              <a:rPr sz="2600" spc="10" dirty="0"/>
              <a:t>in</a:t>
            </a:r>
            <a:r>
              <a:rPr sz="2600" spc="25" dirty="0"/>
              <a:t> </a:t>
            </a: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</a:t>
            </a:r>
            <a:endParaRPr sz="2600" dirty="0">
              <a:latin typeface="Calibri"/>
              <a:cs typeface="Calibri"/>
            </a:endParaRPr>
          </a:p>
          <a:p>
            <a:pPr marL="530225" indent="-37719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30860" algn="l"/>
              </a:tabLst>
            </a:pPr>
            <a:r>
              <a:rPr sz="2650" spc="-10" dirty="0"/>
              <a:t>Can </a:t>
            </a:r>
            <a:r>
              <a:rPr sz="2650" spc="-5" dirty="0"/>
              <a:t>also </a:t>
            </a:r>
            <a:r>
              <a:rPr sz="2650" spc="-10" dirty="0"/>
              <a:t>be used </a:t>
            </a:r>
            <a:r>
              <a:rPr sz="2650" spc="-20" dirty="0"/>
              <a:t>to </a:t>
            </a:r>
            <a:r>
              <a:rPr sz="2650" spc="-15" dirty="0"/>
              <a:t>detect </a:t>
            </a:r>
            <a:r>
              <a:rPr sz="2650" spc="-10" dirty="0"/>
              <a:t>the </a:t>
            </a:r>
            <a:r>
              <a:rPr sz="2650" spc="-15" dirty="0"/>
              <a:t>presence </a:t>
            </a:r>
            <a:r>
              <a:rPr sz="2650" spc="-10" dirty="0"/>
              <a:t>of </a:t>
            </a:r>
            <a:r>
              <a:rPr sz="2650" spc="-15" dirty="0">
                <a:latin typeface="Calibri"/>
                <a:cs typeface="Calibri"/>
              </a:rPr>
              <a:t>‐</a:t>
            </a:r>
            <a:r>
              <a:rPr sz="2650" spc="-15" dirty="0"/>
              <a:t>ve weight</a:t>
            </a:r>
            <a:r>
              <a:rPr sz="2650" spc="60" dirty="0"/>
              <a:t> </a:t>
            </a:r>
            <a:r>
              <a:rPr sz="2650" spc="-15" dirty="0"/>
              <a:t>cycle</a:t>
            </a:r>
            <a:endParaRPr sz="2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8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958" y="3360165"/>
            <a:ext cx="86220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08 – Finding Shortest</a:t>
            </a:r>
            <a:r>
              <a:rPr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4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0785" y="4110735"/>
            <a:ext cx="60401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solidFill>
                  <a:srgbClr val="FFFFFF"/>
                </a:solidFill>
                <a:latin typeface="Times New Roman"/>
                <a:cs typeface="Times New Roman"/>
              </a:rPr>
              <a:t>from Here to There, Part</a:t>
            </a:r>
            <a:r>
              <a:rPr sz="305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4279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ct val="100000"/>
              </a:lnSpc>
            </a:pPr>
            <a:r>
              <a:rPr spc="5" dirty="0"/>
              <a:t>Single</a:t>
            </a:r>
            <a:r>
              <a:rPr spc="5" dirty="0">
                <a:latin typeface="Calibri"/>
                <a:cs typeface="Calibri"/>
              </a:rPr>
              <a:t>‐</a:t>
            </a:r>
            <a:r>
              <a:rPr spc="5" dirty="0"/>
              <a:t>Source </a:t>
            </a:r>
            <a:r>
              <a:rPr dirty="0"/>
              <a:t>Shortest </a:t>
            </a:r>
            <a:r>
              <a:rPr spc="-10" dirty="0"/>
              <a:t>Paths </a:t>
            </a:r>
            <a:r>
              <a:rPr spc="10" dirty="0"/>
              <a:t>(SSSP)</a:t>
            </a:r>
            <a:r>
              <a:rPr spc="35" dirty="0"/>
              <a:t> </a:t>
            </a:r>
            <a:r>
              <a:rPr dirty="0"/>
              <a:t>Problem</a:t>
            </a:r>
          </a:p>
          <a:p>
            <a:pPr marL="71945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19455" algn="l"/>
              </a:tabLst>
            </a:pPr>
            <a:r>
              <a:rPr sz="2650" spc="-15" dirty="0"/>
              <a:t>Motivating</a:t>
            </a:r>
            <a:r>
              <a:rPr sz="2650" spc="-90" dirty="0"/>
              <a:t> </a:t>
            </a:r>
            <a:r>
              <a:rPr sz="2650" spc="-25" dirty="0"/>
              <a:t>example</a:t>
            </a:r>
            <a:endParaRPr sz="2650"/>
          </a:p>
          <a:p>
            <a:pPr marL="71945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5" dirty="0"/>
              <a:t>Some </a:t>
            </a:r>
            <a:r>
              <a:rPr sz="2600" spc="5" dirty="0"/>
              <a:t>more</a:t>
            </a:r>
            <a:r>
              <a:rPr sz="2600" spc="-25" dirty="0"/>
              <a:t> </a:t>
            </a:r>
            <a:r>
              <a:rPr sz="2600" spc="5" dirty="0"/>
              <a:t>definitions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Discussion of </a:t>
            </a:r>
            <a:r>
              <a:rPr sz="2600" dirty="0"/>
              <a:t>negative </a:t>
            </a:r>
            <a:r>
              <a:rPr sz="2600" spc="5" dirty="0"/>
              <a:t>weight </a:t>
            </a:r>
            <a:r>
              <a:rPr sz="2600" spc="10" dirty="0"/>
              <a:t>edges </a:t>
            </a:r>
            <a:r>
              <a:rPr sz="2600" spc="20" dirty="0"/>
              <a:t>and</a:t>
            </a:r>
            <a:r>
              <a:rPr sz="2600" dirty="0"/>
              <a:t> </a:t>
            </a:r>
            <a:r>
              <a:rPr sz="2600" spc="5" dirty="0"/>
              <a:t>cycles</a:t>
            </a:r>
            <a:endParaRPr sz="2600"/>
          </a:p>
          <a:p>
            <a:pPr marL="21653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SSSP </a:t>
            </a:r>
            <a:r>
              <a:rPr dirty="0"/>
              <a:t>Problem </a:t>
            </a:r>
            <a:r>
              <a:rPr spc="10" dirty="0"/>
              <a:t>(CP3 </a:t>
            </a:r>
            <a:r>
              <a:rPr spc="5" dirty="0"/>
              <a:t>Section </a:t>
            </a:r>
            <a:r>
              <a:rPr spc="10" dirty="0"/>
              <a:t>4.4)</a:t>
            </a:r>
          </a:p>
          <a:p>
            <a:pPr marL="719455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19455" algn="l"/>
              </a:tabLst>
            </a:pPr>
            <a:r>
              <a:rPr sz="2600" dirty="0"/>
              <a:t>BFS </a:t>
            </a:r>
            <a:r>
              <a:rPr sz="2600" spc="10" dirty="0"/>
              <a:t>algorithm cannot </a:t>
            </a:r>
            <a:r>
              <a:rPr sz="2600" spc="15" dirty="0"/>
              <a:t>be used </a:t>
            </a:r>
            <a:r>
              <a:rPr sz="2600" spc="-10" dirty="0"/>
              <a:t>for </a:t>
            </a:r>
            <a:r>
              <a:rPr sz="2600" spc="10" dirty="0"/>
              <a:t>the </a:t>
            </a:r>
            <a:r>
              <a:rPr sz="2600" dirty="0"/>
              <a:t>general </a:t>
            </a:r>
            <a:r>
              <a:rPr sz="2600" spc="15" dirty="0"/>
              <a:t>SSSP</a:t>
            </a:r>
            <a:r>
              <a:rPr sz="2600" spc="35" dirty="0"/>
              <a:t> </a:t>
            </a:r>
            <a:r>
              <a:rPr sz="2600" spc="5" dirty="0"/>
              <a:t>problem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Bellman </a:t>
            </a:r>
            <a:r>
              <a:rPr sz="2600" spc="-25" dirty="0"/>
              <a:t>Ford’s</a:t>
            </a:r>
            <a:r>
              <a:rPr sz="2600" spc="-45" dirty="0"/>
              <a:t> </a:t>
            </a:r>
            <a:r>
              <a:rPr sz="2600" spc="10" dirty="0"/>
              <a:t>algorithm</a:t>
            </a:r>
            <a:endParaRPr sz="2600"/>
          </a:p>
          <a:p>
            <a:pPr marL="115887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Pseudo code, </a:t>
            </a:r>
            <a:r>
              <a:rPr sz="2200" spc="-15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animation,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later: </a:t>
            </a:r>
            <a:r>
              <a:rPr sz="2200" spc="-20" dirty="0">
                <a:latin typeface="Calibri"/>
                <a:cs typeface="Calibri"/>
              </a:rPr>
              <a:t>Java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158875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Theorem, </a:t>
            </a:r>
            <a:r>
              <a:rPr sz="2200" spc="-30" dirty="0">
                <a:latin typeface="Calibri"/>
                <a:cs typeface="Calibri"/>
              </a:rPr>
              <a:t>proof,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corollary </a:t>
            </a:r>
            <a:r>
              <a:rPr sz="2200" dirty="0">
                <a:latin typeface="Calibri"/>
                <a:cs typeface="Calibri"/>
              </a:rPr>
              <a:t>about Bellman </a:t>
            </a:r>
            <a:r>
              <a:rPr sz="2200" spc="-35" dirty="0">
                <a:latin typeface="Calibri"/>
                <a:cs typeface="Calibri"/>
              </a:rPr>
              <a:t>Ford’s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4720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1664208"/>
            <a:ext cx="10058018" cy="542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791" y="2506979"/>
            <a:ext cx="1968500" cy="4236720"/>
          </a:xfrm>
          <a:custGeom>
            <a:avLst/>
            <a:gdLst/>
            <a:ahLst/>
            <a:cxnLst/>
            <a:rect l="l" t="t" r="r" b="b"/>
            <a:pathLst>
              <a:path w="1968500" h="4236720">
                <a:moveTo>
                  <a:pt x="193547" y="448415"/>
                </a:moveTo>
                <a:lnTo>
                  <a:pt x="193547" y="359664"/>
                </a:lnTo>
                <a:lnTo>
                  <a:pt x="191600" y="354527"/>
                </a:lnTo>
                <a:lnTo>
                  <a:pt x="761" y="999744"/>
                </a:lnTo>
                <a:lnTo>
                  <a:pt x="0" y="1002791"/>
                </a:lnTo>
                <a:lnTo>
                  <a:pt x="0" y="1006602"/>
                </a:lnTo>
                <a:lnTo>
                  <a:pt x="1523" y="1009650"/>
                </a:lnTo>
                <a:lnTo>
                  <a:pt x="27431" y="1069762"/>
                </a:lnTo>
                <a:lnTo>
                  <a:pt x="27431" y="998219"/>
                </a:lnTo>
                <a:lnTo>
                  <a:pt x="29620" y="1003297"/>
                </a:lnTo>
                <a:lnTo>
                  <a:pt x="193547" y="448415"/>
                </a:lnTo>
                <a:close/>
              </a:path>
              <a:path w="1968500" h="4236720">
                <a:moveTo>
                  <a:pt x="29620" y="1003297"/>
                </a:moveTo>
                <a:lnTo>
                  <a:pt x="27431" y="998219"/>
                </a:lnTo>
                <a:lnTo>
                  <a:pt x="28193" y="1008126"/>
                </a:lnTo>
                <a:lnTo>
                  <a:pt x="29620" y="1003297"/>
                </a:lnTo>
                <a:close/>
              </a:path>
              <a:path w="1968500" h="4236720">
                <a:moveTo>
                  <a:pt x="877401" y="2970331"/>
                </a:moveTo>
                <a:lnTo>
                  <a:pt x="29620" y="1003297"/>
                </a:lnTo>
                <a:lnTo>
                  <a:pt x="28193" y="1008126"/>
                </a:lnTo>
                <a:lnTo>
                  <a:pt x="27431" y="998219"/>
                </a:lnTo>
                <a:lnTo>
                  <a:pt x="27431" y="1069762"/>
                </a:lnTo>
                <a:lnTo>
                  <a:pt x="853439" y="2986278"/>
                </a:lnTo>
                <a:lnTo>
                  <a:pt x="872489" y="2998947"/>
                </a:lnTo>
                <a:lnTo>
                  <a:pt x="872489" y="2967990"/>
                </a:lnTo>
                <a:lnTo>
                  <a:pt x="877401" y="2970331"/>
                </a:lnTo>
                <a:close/>
              </a:path>
              <a:path w="1968500" h="4236720">
                <a:moveTo>
                  <a:pt x="220979" y="355092"/>
                </a:moveTo>
                <a:lnTo>
                  <a:pt x="220979" y="352044"/>
                </a:lnTo>
                <a:lnTo>
                  <a:pt x="219455" y="348996"/>
                </a:lnTo>
                <a:lnTo>
                  <a:pt x="86867" y="0"/>
                </a:lnTo>
                <a:lnTo>
                  <a:pt x="60959" y="9906"/>
                </a:lnTo>
                <a:lnTo>
                  <a:pt x="191600" y="354527"/>
                </a:lnTo>
                <a:lnTo>
                  <a:pt x="192785" y="350520"/>
                </a:lnTo>
                <a:lnTo>
                  <a:pt x="193547" y="359664"/>
                </a:lnTo>
                <a:lnTo>
                  <a:pt x="193547" y="448415"/>
                </a:lnTo>
                <a:lnTo>
                  <a:pt x="220217" y="358140"/>
                </a:lnTo>
                <a:lnTo>
                  <a:pt x="220979" y="355092"/>
                </a:lnTo>
                <a:close/>
              </a:path>
              <a:path w="1968500" h="4236720">
                <a:moveTo>
                  <a:pt x="193547" y="359664"/>
                </a:moveTo>
                <a:lnTo>
                  <a:pt x="192785" y="350520"/>
                </a:lnTo>
                <a:lnTo>
                  <a:pt x="191600" y="354527"/>
                </a:lnTo>
                <a:lnTo>
                  <a:pt x="193547" y="359664"/>
                </a:lnTo>
                <a:close/>
              </a:path>
              <a:path w="1968500" h="4236720">
                <a:moveTo>
                  <a:pt x="1007363" y="3100572"/>
                </a:moveTo>
                <a:lnTo>
                  <a:pt x="1007363" y="3063240"/>
                </a:lnTo>
                <a:lnTo>
                  <a:pt x="995210" y="3057446"/>
                </a:lnTo>
                <a:lnTo>
                  <a:pt x="769619" y="3589782"/>
                </a:lnTo>
                <a:lnTo>
                  <a:pt x="768095" y="3593591"/>
                </a:lnTo>
                <a:lnTo>
                  <a:pt x="768095" y="3597402"/>
                </a:lnTo>
                <a:lnTo>
                  <a:pt x="769619" y="3600450"/>
                </a:lnTo>
                <a:lnTo>
                  <a:pt x="771143" y="3604260"/>
                </a:lnTo>
                <a:lnTo>
                  <a:pt x="774191" y="3606546"/>
                </a:lnTo>
                <a:lnTo>
                  <a:pt x="777239" y="3608070"/>
                </a:lnTo>
                <a:lnTo>
                  <a:pt x="787907" y="3612408"/>
                </a:lnTo>
                <a:lnTo>
                  <a:pt x="787907" y="3582162"/>
                </a:lnTo>
                <a:lnTo>
                  <a:pt x="801018" y="3587493"/>
                </a:lnTo>
                <a:lnTo>
                  <a:pt x="1007363" y="3100572"/>
                </a:lnTo>
                <a:close/>
              </a:path>
              <a:path w="1968500" h="4236720">
                <a:moveTo>
                  <a:pt x="801018" y="3587493"/>
                </a:moveTo>
                <a:lnTo>
                  <a:pt x="787907" y="3582162"/>
                </a:lnTo>
                <a:lnTo>
                  <a:pt x="795527" y="3600450"/>
                </a:lnTo>
                <a:lnTo>
                  <a:pt x="801018" y="3587493"/>
                </a:lnTo>
                <a:close/>
              </a:path>
              <a:path w="1968500" h="4236720">
                <a:moveTo>
                  <a:pt x="1184909" y="3752088"/>
                </a:moveTo>
                <a:lnTo>
                  <a:pt x="1183386" y="3748278"/>
                </a:lnTo>
                <a:lnTo>
                  <a:pt x="1182623" y="3744467"/>
                </a:lnTo>
                <a:lnTo>
                  <a:pt x="1179576" y="3741420"/>
                </a:lnTo>
                <a:lnTo>
                  <a:pt x="1175765" y="3739896"/>
                </a:lnTo>
                <a:lnTo>
                  <a:pt x="801018" y="3587493"/>
                </a:lnTo>
                <a:lnTo>
                  <a:pt x="795527" y="3600450"/>
                </a:lnTo>
                <a:lnTo>
                  <a:pt x="787907" y="3582162"/>
                </a:lnTo>
                <a:lnTo>
                  <a:pt x="787907" y="3612408"/>
                </a:lnTo>
                <a:lnTo>
                  <a:pt x="1149495" y="3759458"/>
                </a:lnTo>
                <a:lnTo>
                  <a:pt x="1158239" y="3745229"/>
                </a:lnTo>
                <a:lnTo>
                  <a:pt x="1165098" y="3765804"/>
                </a:lnTo>
                <a:lnTo>
                  <a:pt x="1165098" y="3788227"/>
                </a:lnTo>
                <a:lnTo>
                  <a:pt x="1182623" y="3759708"/>
                </a:lnTo>
                <a:lnTo>
                  <a:pt x="1184148" y="3756660"/>
                </a:lnTo>
                <a:lnTo>
                  <a:pt x="1184909" y="3752088"/>
                </a:lnTo>
                <a:close/>
              </a:path>
              <a:path w="1968500" h="4236720">
                <a:moveTo>
                  <a:pt x="879347" y="2974848"/>
                </a:moveTo>
                <a:lnTo>
                  <a:pt x="877401" y="2970331"/>
                </a:lnTo>
                <a:lnTo>
                  <a:pt x="872489" y="2967990"/>
                </a:lnTo>
                <a:lnTo>
                  <a:pt x="879347" y="2974848"/>
                </a:lnTo>
                <a:close/>
              </a:path>
              <a:path w="1968500" h="4236720">
                <a:moveTo>
                  <a:pt x="879347" y="3002216"/>
                </a:moveTo>
                <a:lnTo>
                  <a:pt x="879347" y="2974848"/>
                </a:lnTo>
                <a:lnTo>
                  <a:pt x="872489" y="2967990"/>
                </a:lnTo>
                <a:lnTo>
                  <a:pt x="872489" y="2998947"/>
                </a:lnTo>
                <a:lnTo>
                  <a:pt x="879347" y="3002216"/>
                </a:lnTo>
                <a:close/>
              </a:path>
              <a:path w="1968500" h="4236720">
                <a:moveTo>
                  <a:pt x="1028699" y="3048762"/>
                </a:moveTo>
                <a:lnTo>
                  <a:pt x="1026413" y="3041142"/>
                </a:lnTo>
                <a:lnTo>
                  <a:pt x="1019555" y="3038094"/>
                </a:lnTo>
                <a:lnTo>
                  <a:pt x="877401" y="2970331"/>
                </a:lnTo>
                <a:lnTo>
                  <a:pt x="879347" y="2974848"/>
                </a:lnTo>
                <a:lnTo>
                  <a:pt x="879347" y="3002216"/>
                </a:lnTo>
                <a:lnTo>
                  <a:pt x="995210" y="3057446"/>
                </a:lnTo>
                <a:lnTo>
                  <a:pt x="1000505" y="3044952"/>
                </a:lnTo>
                <a:lnTo>
                  <a:pt x="1007363" y="3063240"/>
                </a:lnTo>
                <a:lnTo>
                  <a:pt x="1007363" y="3100572"/>
                </a:lnTo>
                <a:lnTo>
                  <a:pt x="1026413" y="3055620"/>
                </a:lnTo>
                <a:lnTo>
                  <a:pt x="1028699" y="3048762"/>
                </a:lnTo>
                <a:close/>
              </a:path>
              <a:path w="1968500" h="4236720">
                <a:moveTo>
                  <a:pt x="1007363" y="3063240"/>
                </a:moveTo>
                <a:lnTo>
                  <a:pt x="1000505" y="3044952"/>
                </a:lnTo>
                <a:lnTo>
                  <a:pt x="995210" y="3057446"/>
                </a:lnTo>
                <a:lnTo>
                  <a:pt x="1007363" y="3063240"/>
                </a:lnTo>
                <a:close/>
              </a:path>
              <a:path w="1968500" h="4236720">
                <a:moveTo>
                  <a:pt x="1165098" y="3788227"/>
                </a:moveTo>
                <a:lnTo>
                  <a:pt x="1165098" y="3765804"/>
                </a:lnTo>
                <a:lnTo>
                  <a:pt x="1149495" y="3759458"/>
                </a:lnTo>
                <a:lnTo>
                  <a:pt x="1074420" y="3881628"/>
                </a:lnTo>
                <a:lnTo>
                  <a:pt x="1072895" y="3884676"/>
                </a:lnTo>
                <a:lnTo>
                  <a:pt x="1072133" y="3889248"/>
                </a:lnTo>
                <a:lnTo>
                  <a:pt x="1073658" y="3893058"/>
                </a:lnTo>
                <a:lnTo>
                  <a:pt x="1074420" y="3896867"/>
                </a:lnTo>
                <a:lnTo>
                  <a:pt x="1077467" y="3900678"/>
                </a:lnTo>
                <a:lnTo>
                  <a:pt x="1081277" y="3901440"/>
                </a:lnTo>
                <a:lnTo>
                  <a:pt x="1091945" y="3905518"/>
                </a:lnTo>
                <a:lnTo>
                  <a:pt x="1091945" y="3875532"/>
                </a:lnTo>
                <a:lnTo>
                  <a:pt x="1107734" y="3881572"/>
                </a:lnTo>
                <a:lnTo>
                  <a:pt x="1165098" y="3788227"/>
                </a:lnTo>
                <a:close/>
              </a:path>
              <a:path w="1968500" h="4236720">
                <a:moveTo>
                  <a:pt x="1107734" y="3881572"/>
                </a:moveTo>
                <a:lnTo>
                  <a:pt x="1091945" y="3875532"/>
                </a:lnTo>
                <a:lnTo>
                  <a:pt x="1098804" y="3896105"/>
                </a:lnTo>
                <a:lnTo>
                  <a:pt x="1107734" y="3881572"/>
                </a:lnTo>
                <a:close/>
              </a:path>
              <a:path w="1968500" h="4236720">
                <a:moveTo>
                  <a:pt x="1968245" y="4210812"/>
                </a:moveTo>
                <a:lnTo>
                  <a:pt x="1107734" y="3881572"/>
                </a:lnTo>
                <a:lnTo>
                  <a:pt x="1098804" y="3896105"/>
                </a:lnTo>
                <a:lnTo>
                  <a:pt x="1091945" y="3875532"/>
                </a:lnTo>
                <a:lnTo>
                  <a:pt x="1091945" y="3905518"/>
                </a:lnTo>
                <a:lnTo>
                  <a:pt x="1958340" y="4236720"/>
                </a:lnTo>
                <a:lnTo>
                  <a:pt x="1968245" y="4210812"/>
                </a:lnTo>
                <a:close/>
              </a:path>
              <a:path w="1968500" h="4236720">
                <a:moveTo>
                  <a:pt x="1165098" y="3765804"/>
                </a:moveTo>
                <a:lnTo>
                  <a:pt x="1158239" y="3745229"/>
                </a:lnTo>
                <a:lnTo>
                  <a:pt x="1149495" y="3759458"/>
                </a:lnTo>
                <a:lnTo>
                  <a:pt x="1165098" y="376580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85860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30" dirty="0">
                <a:latin typeface="Calibri"/>
                <a:cs typeface="Calibri"/>
              </a:rPr>
              <a:t>Vertex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5" dirty="0">
                <a:latin typeface="Calibri"/>
                <a:cs typeface="Calibri"/>
              </a:rPr>
              <a:t>V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10" dirty="0">
                <a:latin typeface="Calibri"/>
                <a:cs typeface="Calibri"/>
              </a:rPr>
              <a:t>street </a:t>
            </a:r>
            <a:r>
              <a:rPr sz="3050" dirty="0">
                <a:latin typeface="Calibri"/>
                <a:cs typeface="Calibri"/>
              </a:rPr>
              <a:t>intersections, </a:t>
            </a:r>
            <a:r>
              <a:rPr sz="3050" spc="10" dirty="0">
                <a:latin typeface="Calibri"/>
                <a:cs typeface="Calibri"/>
              </a:rPr>
              <a:t>houses,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-10" dirty="0">
                <a:latin typeface="Calibri"/>
                <a:cs typeface="Calibri"/>
              </a:rPr>
              <a:t>Edge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5" dirty="0">
                <a:latin typeface="Calibri"/>
                <a:cs typeface="Calibri"/>
              </a:rPr>
              <a:t>streets, </a:t>
            </a:r>
            <a:r>
              <a:rPr sz="3050" dirty="0">
                <a:latin typeface="Calibri"/>
                <a:cs typeface="Calibri"/>
              </a:rPr>
              <a:t>roads, avenues,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15" dirty="0">
                <a:latin typeface="Calibri"/>
                <a:cs typeface="Calibri"/>
              </a:rPr>
              <a:t>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0" dirty="0">
                <a:latin typeface="Calibri"/>
                <a:cs typeface="Calibri"/>
              </a:rPr>
              <a:t>one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 dirty="0">
              <a:latin typeface="Calibri"/>
              <a:cs typeface="Calibri"/>
            </a:endParaRPr>
          </a:p>
          <a:p>
            <a:pPr marL="1270000" marR="153416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Note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use 2 </a:t>
            </a:r>
            <a:r>
              <a:rPr sz="2200" spc="-5" dirty="0">
                <a:latin typeface="Calibri"/>
                <a:cs typeface="Calibri"/>
              </a:rPr>
              <a:t>edges (bi‐directional) 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1 </a:t>
            </a:r>
            <a:r>
              <a:rPr sz="2200" spc="-10" dirty="0">
                <a:latin typeface="Calibri"/>
                <a:cs typeface="Calibri"/>
              </a:rPr>
              <a:t>undirected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5" dirty="0">
                <a:latin typeface="Calibri"/>
                <a:cs typeface="Calibri"/>
              </a:rPr>
              <a:t>(e.g.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25" dirty="0">
                <a:latin typeface="Calibri"/>
                <a:cs typeface="Calibri"/>
              </a:rPr>
              <a:t>ways </a:t>
            </a:r>
            <a:r>
              <a:rPr sz="2200" spc="-10" dirty="0">
                <a:latin typeface="Calibri"/>
                <a:cs typeface="Calibri"/>
              </a:rPr>
              <a:t>road, </a:t>
            </a:r>
            <a:r>
              <a:rPr sz="2200" spc="-15" dirty="0">
                <a:latin typeface="Calibri"/>
                <a:cs typeface="Calibri"/>
              </a:rPr>
              <a:t>etc)</a:t>
            </a:r>
            <a:endParaRPr sz="2200" dirty="0">
              <a:latin typeface="Calibri"/>
              <a:cs typeface="Calibri"/>
            </a:endParaRPr>
          </a:p>
          <a:p>
            <a:pPr marL="1270000" marR="514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MST problem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previous </a:t>
            </a:r>
            <a:r>
              <a:rPr sz="2200" spc="-10" dirty="0">
                <a:latin typeface="Calibri"/>
                <a:cs typeface="Calibri"/>
              </a:rPr>
              <a:t>lecture,  we generally </a:t>
            </a:r>
            <a:r>
              <a:rPr sz="2200" dirty="0">
                <a:latin typeface="Calibri"/>
                <a:cs typeface="Calibri"/>
              </a:rPr>
              <a:t>deal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connected </a:t>
            </a:r>
            <a:r>
              <a:rPr sz="2200" b="1" spc="-5" dirty="0">
                <a:latin typeface="Calibri"/>
                <a:cs typeface="Calibri"/>
              </a:rPr>
              <a:t>undirected </a:t>
            </a:r>
            <a:r>
              <a:rPr sz="2200" b="1" spc="-10" dirty="0">
                <a:latin typeface="Calibri"/>
                <a:cs typeface="Calibri"/>
              </a:rPr>
              <a:t>weighted </a:t>
            </a:r>
            <a:r>
              <a:rPr sz="2200" b="1" spc="-15" dirty="0">
                <a:latin typeface="Calibri"/>
                <a:cs typeface="Calibri"/>
              </a:rPr>
              <a:t>graph</a:t>
            </a:r>
            <a:endParaRPr sz="2200" dirty="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25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 dirty="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function </a:t>
            </a:r>
            <a:r>
              <a:rPr sz="2200" b="1" spc="-5" dirty="0">
                <a:latin typeface="Calibri"/>
                <a:cs typeface="Calibri"/>
              </a:rPr>
              <a:t>w(a, </a:t>
            </a:r>
            <a:r>
              <a:rPr sz="2200" b="1" dirty="0">
                <a:latin typeface="Calibri"/>
                <a:cs typeface="Calibri"/>
              </a:rPr>
              <a:t>b):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b="1" spc="-5" dirty="0">
                <a:latin typeface="Calibri"/>
                <a:cs typeface="Calibri"/>
              </a:rPr>
              <a:t>R, </a:t>
            </a:r>
            <a:r>
              <a:rPr sz="2200" spc="-5" dirty="0">
                <a:latin typeface="Calibri"/>
                <a:cs typeface="Calibri"/>
              </a:rPr>
              <a:t>sets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</a:t>
            </a:r>
            <a:endParaRPr sz="220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89890" algn="l"/>
              </a:tabLst>
            </a:pPr>
            <a:r>
              <a:rPr sz="3050" b="1" spc="-15" dirty="0">
                <a:latin typeface="Calibri"/>
                <a:cs typeface="Calibri"/>
              </a:rPr>
              <a:t>Weighted </a:t>
            </a:r>
            <a:r>
              <a:rPr sz="3050" dirty="0">
                <a:latin typeface="Calibri"/>
                <a:cs typeface="Calibri"/>
              </a:rPr>
              <a:t>Graph: </a:t>
            </a:r>
            <a:r>
              <a:rPr sz="3050" b="1" spc="-50" dirty="0">
                <a:latin typeface="Calibri"/>
                <a:cs typeface="Calibri"/>
              </a:rPr>
              <a:t>G(V, </a:t>
            </a:r>
            <a:r>
              <a:rPr sz="3050" b="1" spc="5" dirty="0">
                <a:latin typeface="Calibri"/>
                <a:cs typeface="Calibri"/>
              </a:rPr>
              <a:t>E), w(a, </a:t>
            </a:r>
            <a:r>
              <a:rPr sz="3050" b="1" spc="10" dirty="0">
                <a:latin typeface="Calibri"/>
                <a:cs typeface="Calibri"/>
              </a:rPr>
              <a:t>b):</a:t>
            </a:r>
            <a:r>
              <a:rPr sz="3050" b="1" spc="14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E</a:t>
            </a:r>
            <a:r>
              <a:rPr sz="3050" spc="15" dirty="0">
                <a:latin typeface="Wingdings"/>
                <a:cs typeface="Wingdings"/>
              </a:rPr>
              <a:t></a:t>
            </a:r>
            <a:r>
              <a:rPr sz="3050" b="1" spc="15" dirty="0">
                <a:latin typeface="Calibri"/>
                <a:cs typeface="Calibri"/>
              </a:rPr>
              <a:t>R</a:t>
            </a:r>
            <a:endParaRPr sz="3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57365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(Simple)</a:t>
            </a:r>
            <a:r>
              <a:rPr sz="3050" b="1" spc="-55" dirty="0">
                <a:latin typeface="Calibri"/>
                <a:cs typeface="Calibri"/>
              </a:rPr>
              <a:t> </a:t>
            </a:r>
            <a:r>
              <a:rPr sz="3050" b="1" spc="-15" dirty="0">
                <a:latin typeface="Calibri"/>
                <a:cs typeface="Calibri"/>
              </a:rPr>
              <a:t>Path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24" y="2443226"/>
            <a:ext cx="11093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Where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45561"/>
            <a:ext cx="515874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Simple </a:t>
            </a:r>
            <a:r>
              <a:rPr sz="2200" dirty="0">
                <a:latin typeface="Calibri"/>
                <a:cs typeface="Calibri"/>
              </a:rPr>
              <a:t>= No </a:t>
            </a:r>
            <a:r>
              <a:rPr sz="2200" spc="-10" dirty="0">
                <a:latin typeface="Calibri"/>
                <a:cs typeface="Calibri"/>
              </a:rPr>
              <a:t>repeated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89890" algn="l"/>
                <a:tab pos="4850130" algn="l"/>
              </a:tabLst>
            </a:pPr>
            <a:r>
              <a:rPr sz="3050" spc="10" dirty="0">
                <a:latin typeface="Calibri"/>
                <a:cs typeface="Calibri"/>
              </a:rPr>
              <a:t>Shor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0" dirty="0">
                <a:latin typeface="Calibri"/>
                <a:cs typeface="Calibri"/>
              </a:rPr>
              <a:t>cut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-20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tion: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0	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k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3826509"/>
            <a:ext cx="5630545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20" dirty="0">
                <a:latin typeface="Calibri"/>
                <a:cs typeface="Calibri"/>
              </a:rPr>
              <a:t>Means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b="1" spc="20" dirty="0">
                <a:latin typeface="Calibri"/>
                <a:cs typeface="Calibri"/>
              </a:rPr>
              <a:t>p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  <a:p>
            <a:pPr marR="1351915" algn="r">
              <a:lnSpc>
                <a:spcPts val="1100"/>
              </a:lnSpc>
              <a:spcBef>
                <a:spcPts val="124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300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</a:t>
            </a:r>
            <a:r>
              <a:rPr sz="1550" spc="-4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389890" indent="-377190">
              <a:lnSpc>
                <a:spcPts val="3979"/>
              </a:lnSpc>
              <a:buFont typeface="Arial"/>
              <a:buChar char="•"/>
              <a:tabLst>
                <a:tab pos="389890" algn="l"/>
                <a:tab pos="2597785" algn="l"/>
              </a:tabLst>
            </a:pPr>
            <a:r>
              <a:rPr sz="3050" b="1" spc="-15" dirty="0">
                <a:latin typeface="Calibri"/>
                <a:cs typeface="Calibri"/>
              </a:rPr>
              <a:t>Path  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weight:	</a:t>
            </a:r>
            <a:r>
              <a:rPr sz="3975" i="1" spc="-15" baseline="1048" dirty="0">
                <a:latin typeface="Times New Roman"/>
                <a:cs typeface="Times New Roman"/>
              </a:rPr>
              <a:t>PW</a:t>
            </a:r>
            <a:r>
              <a:rPr sz="3975" i="1" spc="-434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(</a:t>
            </a:r>
            <a:r>
              <a:rPr sz="3975" spc="-390" baseline="1048" dirty="0">
                <a:latin typeface="Times New Roman"/>
                <a:cs typeface="Times New Roman"/>
              </a:rPr>
              <a:t> </a:t>
            </a:r>
            <a:r>
              <a:rPr sz="3975" i="1" spc="67" baseline="1048" dirty="0">
                <a:latin typeface="Times New Roman"/>
                <a:cs typeface="Times New Roman"/>
              </a:rPr>
              <a:t>p</a:t>
            </a:r>
            <a:r>
              <a:rPr sz="3975" spc="67" baseline="1048" dirty="0">
                <a:latin typeface="Times New Roman"/>
                <a:cs typeface="Times New Roman"/>
              </a:rPr>
              <a:t>)</a:t>
            </a:r>
            <a:r>
              <a:rPr sz="3975" spc="-6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52" baseline="1048" dirty="0">
                <a:latin typeface="Times New Roman"/>
                <a:cs typeface="Times New Roman"/>
              </a:rPr>
              <a:t> </a:t>
            </a:r>
            <a:r>
              <a:rPr sz="5925" spc="104" baseline="-7735" dirty="0">
                <a:latin typeface="Symbol"/>
                <a:cs typeface="Symbol"/>
              </a:rPr>
              <a:t></a:t>
            </a:r>
            <a:r>
              <a:rPr sz="3975" i="1" spc="104" baseline="1048" dirty="0">
                <a:latin typeface="Times New Roman"/>
                <a:cs typeface="Times New Roman"/>
              </a:rPr>
              <a:t>w</a:t>
            </a:r>
            <a:r>
              <a:rPr sz="3975" spc="104" baseline="1048" dirty="0">
                <a:latin typeface="Times New Roman"/>
                <a:cs typeface="Times New Roman"/>
              </a:rPr>
              <a:t>(</a:t>
            </a:r>
            <a:r>
              <a:rPr sz="3975" i="1" spc="104" baseline="1048" dirty="0">
                <a:latin typeface="Times New Roman"/>
                <a:cs typeface="Times New Roman"/>
              </a:rPr>
              <a:t>v</a:t>
            </a:r>
            <a:r>
              <a:rPr sz="2325" i="1" spc="104" baseline="-21505" dirty="0">
                <a:latin typeface="Times New Roman"/>
                <a:cs typeface="Times New Roman"/>
              </a:rPr>
              <a:t>i</a:t>
            </a:r>
            <a:r>
              <a:rPr sz="2325" i="1" spc="-187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,</a:t>
            </a:r>
            <a:r>
              <a:rPr sz="3975" spc="-592" baseline="1048" dirty="0">
                <a:latin typeface="Times New Roman"/>
                <a:cs typeface="Times New Roman"/>
              </a:rPr>
              <a:t> </a:t>
            </a:r>
            <a:r>
              <a:rPr sz="3975" i="1" baseline="1048" dirty="0">
                <a:latin typeface="Times New Roman"/>
                <a:cs typeface="Times New Roman"/>
              </a:rPr>
              <a:t>v</a:t>
            </a:r>
            <a:r>
              <a:rPr sz="2325" i="1" baseline="-21505" dirty="0">
                <a:latin typeface="Times New Roman"/>
                <a:cs typeface="Times New Roman"/>
              </a:rPr>
              <a:t>i</a:t>
            </a:r>
            <a:r>
              <a:rPr sz="2325" baseline="-21505" dirty="0">
                <a:latin typeface="Symbol"/>
                <a:cs typeface="Symbol"/>
              </a:rPr>
              <a:t></a:t>
            </a:r>
            <a:r>
              <a:rPr sz="2325" baseline="-21505" dirty="0">
                <a:latin typeface="Times New Roman"/>
                <a:cs typeface="Times New Roman"/>
              </a:rPr>
              <a:t>1</a:t>
            </a:r>
            <a:r>
              <a:rPr sz="2325" spc="-352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)</a:t>
            </a:r>
            <a:endParaRPr sz="3975" baseline="1048">
              <a:latin typeface="Times New Roman"/>
              <a:cs typeface="Times New Roman"/>
            </a:endParaRPr>
          </a:p>
          <a:p>
            <a:pPr marR="1374140" algn="r">
              <a:lnSpc>
                <a:spcPct val="100000"/>
              </a:lnSpc>
              <a:spcBef>
                <a:spcPts val="155"/>
              </a:spcBef>
            </a:pPr>
            <a:r>
              <a:rPr sz="1550" i="1" spc="105" dirty="0">
                <a:latin typeface="Times New Roman"/>
                <a:cs typeface="Times New Roman"/>
              </a:rPr>
              <a:t>i</a:t>
            </a:r>
            <a:r>
              <a:rPr sz="1550" spc="25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721" y="1911603"/>
            <a:ext cx="26454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20" dirty="0">
                <a:latin typeface="Times New Roman"/>
                <a:cs typeface="Times New Roman"/>
              </a:rPr>
              <a:t>p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</a:t>
            </a:r>
            <a:r>
              <a:rPr sz="2600" i="1" spc="55" dirty="0">
                <a:latin typeface="Times New Roman"/>
                <a:cs typeface="Times New Roman"/>
              </a:rPr>
              <a:t>v</a:t>
            </a:r>
            <a:r>
              <a:rPr sz="2250" spc="82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v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spc="30" baseline="-24074" dirty="0">
                <a:latin typeface="Times New Roman"/>
                <a:cs typeface="Times New Roman"/>
              </a:rPr>
              <a:t>2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Arial"/>
                <a:cs typeface="Arial"/>
              </a:rPr>
              <a:t>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i="1" spc="30" baseline="-24074" dirty="0">
                <a:latin typeface="Times New Roman"/>
                <a:cs typeface="Times New Roman"/>
              </a:rPr>
              <a:t>k</a:t>
            </a:r>
            <a:r>
              <a:rPr sz="2250" i="1" spc="-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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8735" y="2456434"/>
            <a:ext cx="280225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3900" spc="44" baseline="13888" dirty="0">
                <a:latin typeface="Times New Roman"/>
                <a:cs typeface="Times New Roman"/>
              </a:rPr>
              <a:t>(</a:t>
            </a:r>
            <a:r>
              <a:rPr sz="3900" i="1" spc="44" baseline="13888" dirty="0">
                <a:latin typeface="Times New Roman"/>
                <a:cs typeface="Times New Roman"/>
              </a:rPr>
              <a:t>v</a:t>
            </a:r>
            <a:r>
              <a:rPr sz="1500" i="1" spc="30" dirty="0">
                <a:latin typeface="Times New Roman"/>
                <a:cs typeface="Times New Roman"/>
              </a:rPr>
              <a:t>i</a:t>
            </a:r>
            <a:r>
              <a:rPr sz="1500" i="1" spc="-114" dirty="0">
                <a:latin typeface="Times New Roman"/>
                <a:cs typeface="Times New Roman"/>
              </a:rPr>
              <a:t> </a:t>
            </a:r>
            <a:r>
              <a:rPr sz="3900" spc="7" baseline="13888" dirty="0">
                <a:latin typeface="Times New Roman"/>
                <a:cs typeface="Times New Roman"/>
              </a:rPr>
              <a:t>,</a:t>
            </a:r>
            <a:r>
              <a:rPr sz="3900" spc="-569" baseline="13888" dirty="0">
                <a:latin typeface="Times New Roman"/>
                <a:cs typeface="Times New Roman"/>
              </a:rPr>
              <a:t> </a:t>
            </a:r>
            <a:r>
              <a:rPr sz="3900" i="1" spc="30" baseline="13888" dirty="0">
                <a:latin typeface="Times New Roman"/>
                <a:cs typeface="Times New Roman"/>
              </a:rPr>
              <a:t>v</a:t>
            </a:r>
            <a:r>
              <a:rPr sz="1500" i="1" spc="20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Symbol"/>
                <a:cs typeface="Symbol"/>
              </a:rPr>
              <a:t></a:t>
            </a:r>
            <a:r>
              <a:rPr sz="1500" spc="20" dirty="0">
                <a:latin typeface="Times New Roman"/>
                <a:cs typeface="Times New Roman"/>
              </a:rPr>
              <a:t>1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3900" spc="15" baseline="13888" dirty="0">
                <a:latin typeface="Times New Roman"/>
                <a:cs typeface="Times New Roman"/>
              </a:rPr>
              <a:t>)</a:t>
            </a:r>
            <a:r>
              <a:rPr sz="3900" spc="-487" baseline="13888" dirty="0">
                <a:latin typeface="Times New Roman"/>
                <a:cs typeface="Times New Roman"/>
              </a:rPr>
              <a:t> </a:t>
            </a:r>
            <a:r>
              <a:rPr sz="3900" spc="37" baseline="13888" dirty="0">
                <a:latin typeface="Symbol"/>
                <a:cs typeface="Symbol"/>
              </a:rPr>
              <a:t></a:t>
            </a:r>
            <a:r>
              <a:rPr sz="3900" spc="-359" baseline="13888" dirty="0">
                <a:latin typeface="Times New Roman"/>
                <a:cs typeface="Times New Roman"/>
              </a:rPr>
              <a:t> </a:t>
            </a:r>
            <a:r>
              <a:rPr sz="3900" i="1" spc="127" baseline="13888" dirty="0">
                <a:latin typeface="Times New Roman"/>
                <a:cs typeface="Times New Roman"/>
              </a:rPr>
              <a:t>E</a:t>
            </a:r>
            <a:r>
              <a:rPr sz="3900" spc="127" baseline="13888" dirty="0">
                <a:latin typeface="Times New Roman"/>
                <a:cs typeface="Times New Roman"/>
              </a:rPr>
              <a:t>,</a:t>
            </a:r>
            <a:r>
              <a:rPr sz="3900" spc="127" baseline="13888" dirty="0">
                <a:latin typeface="Symbol"/>
                <a:cs typeface="Symbol"/>
              </a:rPr>
              <a:t></a:t>
            </a:r>
            <a:r>
              <a:rPr sz="1500" spc="85" dirty="0">
                <a:latin typeface="Times New Roman"/>
                <a:cs typeface="Times New Roman"/>
              </a:rPr>
              <a:t>0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i="1" spc="85" dirty="0">
                <a:latin typeface="Times New Roman"/>
                <a:cs typeface="Times New Roman"/>
              </a:rPr>
              <a:t>i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spc="85" dirty="0">
                <a:latin typeface="Times New Roman"/>
                <a:cs typeface="Times New Roman"/>
              </a:rPr>
              <a:t>(</a:t>
            </a:r>
            <a:r>
              <a:rPr sz="1500" spc="-24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Symbol"/>
                <a:cs typeface="Symbol"/>
              </a:rPr>
              <a:t></a:t>
            </a:r>
            <a:r>
              <a:rPr sz="1500" spc="-15" dirty="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6823" y="3415284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14" y="181914"/>
                </a:moveTo>
                <a:lnTo>
                  <a:pt x="919231" y="188115"/>
                </a:lnTo>
                <a:lnTo>
                  <a:pt x="906018" y="198881"/>
                </a:lnTo>
                <a:lnTo>
                  <a:pt x="870820" y="226711"/>
                </a:lnTo>
                <a:lnTo>
                  <a:pt x="831406" y="254048"/>
                </a:lnTo>
                <a:lnTo>
                  <a:pt x="789016" y="277681"/>
                </a:lnTo>
                <a:lnTo>
                  <a:pt x="744893" y="294399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646" y="285737"/>
                </a:lnTo>
                <a:lnTo>
                  <a:pt x="600794" y="254769"/>
                </a:lnTo>
                <a:lnTo>
                  <a:pt x="565345" y="217194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74726" y="106679"/>
                </a:lnTo>
                <a:lnTo>
                  <a:pt x="440278" y="68437"/>
                </a:lnTo>
                <a:lnTo>
                  <a:pt x="402407" y="33804"/>
                </a:lnTo>
                <a:lnTo>
                  <a:pt x="359166" y="8939"/>
                </a:lnTo>
                <a:lnTo>
                  <a:pt x="308610" y="0"/>
                </a:lnTo>
                <a:lnTo>
                  <a:pt x="297180" y="0"/>
                </a:lnTo>
                <a:lnTo>
                  <a:pt x="237259" y="10355"/>
                </a:lnTo>
                <a:lnTo>
                  <a:pt x="189767" y="29235"/>
                </a:lnTo>
                <a:lnTo>
                  <a:pt x="144421" y="54596"/>
                </a:lnTo>
                <a:lnTo>
                  <a:pt x="101610" y="83632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59" y="109146"/>
                </a:lnTo>
                <a:lnTo>
                  <a:pt x="161214" y="80904"/>
                </a:lnTo>
                <a:lnTo>
                  <a:pt x="205649" y="56383"/>
                </a:lnTo>
                <a:lnTo>
                  <a:pt x="252015" y="38766"/>
                </a:lnTo>
                <a:lnTo>
                  <a:pt x="299466" y="31241"/>
                </a:lnTo>
                <a:lnTo>
                  <a:pt x="308610" y="31241"/>
                </a:lnTo>
                <a:lnTo>
                  <a:pt x="359395" y="43448"/>
                </a:lnTo>
                <a:lnTo>
                  <a:pt x="398102" y="71313"/>
                </a:lnTo>
                <a:lnTo>
                  <a:pt x="432448" y="106384"/>
                </a:lnTo>
                <a:lnTo>
                  <a:pt x="461009" y="139445"/>
                </a:lnTo>
                <a:lnTo>
                  <a:pt x="512826" y="202691"/>
                </a:lnTo>
                <a:lnTo>
                  <a:pt x="522731" y="215645"/>
                </a:lnTo>
                <a:lnTo>
                  <a:pt x="557266" y="254793"/>
                </a:lnTo>
                <a:lnTo>
                  <a:pt x="594721" y="291684"/>
                </a:lnTo>
                <a:lnTo>
                  <a:pt x="637521" y="319701"/>
                </a:lnTo>
                <a:lnTo>
                  <a:pt x="688086" y="332231"/>
                </a:lnTo>
                <a:lnTo>
                  <a:pt x="710946" y="332231"/>
                </a:lnTo>
                <a:lnTo>
                  <a:pt x="758843" y="323003"/>
                </a:lnTo>
                <a:lnTo>
                  <a:pt x="804255" y="305355"/>
                </a:lnTo>
                <a:lnTo>
                  <a:pt x="847206" y="281424"/>
                </a:lnTo>
                <a:lnTo>
                  <a:pt x="887722" y="253348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14" y="181914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1154" y="176783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870966" y="197357"/>
                </a:lnTo>
                <a:lnTo>
                  <a:pt x="919231" y="188115"/>
                </a:lnTo>
                <a:lnTo>
                  <a:pt x="926591" y="182117"/>
                </a:lnTo>
                <a:lnTo>
                  <a:pt x="947166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231" y="188115"/>
                </a:lnTo>
                <a:lnTo>
                  <a:pt x="951614" y="181914"/>
                </a:lnTo>
                <a:lnTo>
                  <a:pt x="960119" y="156209"/>
                </a:lnTo>
                <a:lnTo>
                  <a:pt x="978408" y="176783"/>
                </a:lnTo>
                <a:lnTo>
                  <a:pt x="978408" y="179235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7740" y="188975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939" y="280570"/>
                </a:lnTo>
                <a:lnTo>
                  <a:pt x="947642" y="278987"/>
                </a:lnTo>
                <a:lnTo>
                  <a:pt x="952345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8408" y="179235"/>
                </a:moveTo>
                <a:lnTo>
                  <a:pt x="978408" y="176783"/>
                </a:lnTo>
                <a:lnTo>
                  <a:pt x="951614" y="181914"/>
                </a:lnTo>
                <a:lnTo>
                  <a:pt x="942399" y="209764"/>
                </a:lnTo>
                <a:lnTo>
                  <a:pt x="967740" y="188975"/>
                </a:lnTo>
                <a:lnTo>
                  <a:pt x="978408" y="179235"/>
                </a:lnTo>
                <a:close/>
              </a:path>
              <a:path w="998220" h="332739">
                <a:moveTo>
                  <a:pt x="978408" y="176783"/>
                </a:moveTo>
                <a:lnTo>
                  <a:pt x="960119" y="156209"/>
                </a:lnTo>
                <a:lnTo>
                  <a:pt x="951614" y="181914"/>
                </a:lnTo>
                <a:lnTo>
                  <a:pt x="978408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0091" y="3102609"/>
            <a:ext cx="23114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2703</Words>
  <Application>Microsoft Office PowerPoint</Application>
  <PresentationFormat>Custom</PresentationFormat>
  <Paragraphs>318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Lecture 08 – Finding Shortest Way</vt:lpstr>
      <vt:lpstr>Outline</vt:lpstr>
      <vt:lpstr>Motivating Example</vt:lpstr>
      <vt:lpstr>Review: Definitions that you know (1)</vt:lpstr>
      <vt:lpstr>Review: Definitions that you know (2)</vt:lpstr>
      <vt:lpstr>More Definitions (1)</vt:lpstr>
      <vt:lpstr>More Definitions (2)</vt:lpstr>
      <vt:lpstr>Example</vt:lpstr>
      <vt:lpstr>Negative Weight Edges and Cycles</vt:lpstr>
      <vt:lpstr>SSSP Algorithms</vt:lpstr>
      <vt:lpstr>Initialization Step</vt:lpstr>
      <vt:lpstr>“Relax” Operation</vt:lpstr>
      <vt:lpstr>Review: BFS</vt:lpstr>
      <vt:lpstr>Modified BFS</vt:lpstr>
      <vt:lpstr>Modified BFS Pseudo Code (1)</vt:lpstr>
      <vt:lpstr>Modified BFS Pseudo Code (2) simpler form</vt:lpstr>
      <vt:lpstr>SSSP: BFS on Unweighted Graph</vt:lpstr>
      <vt:lpstr>But BFS will not work on general cases</vt:lpstr>
      <vt:lpstr>PowerPoint Presentation</vt:lpstr>
      <vt:lpstr>Bellman Ford’s Algorithm</vt:lpstr>
      <vt:lpstr>SSSP: Bellman Ford’s</vt:lpstr>
      <vt:lpstr>Theorem: If G = (V, E) contains no  negative weight cycle, then the shortest  path p from s to v is a simple path 4</vt:lpstr>
      <vt:lpstr>Theorem: If G = (V, E) contains no  negative weight cycle, then the shortest  path p from s to v is a simple path 0</vt:lpstr>
      <vt:lpstr>Theorem: If G = (V, E) contains no  negative weight cycle, then after Bellman  Ford’s terminates D[v] = (s, v), v  V</vt:lpstr>
      <vt:lpstr>Theorem: If G = (V, E) contains no  negative weight cycle, then after Bellman  Ford’s terminates D[v] = (s, v), v  V</vt:lpstr>
      <vt:lpstr>“Side Effect” of Bellman Ford’s</vt:lpstr>
      <vt:lpstr>Java Implementation (2)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- 08-Shortest-Way-1-29</dc:title>
  <dc:creator>DCSSH</dc:creator>
  <cp:lastModifiedBy>Cẩm Quang Dung</cp:lastModifiedBy>
  <cp:revision>3</cp:revision>
  <dcterms:created xsi:type="dcterms:W3CDTF">2015-11-28T09:11:24Z</dcterms:created>
  <dcterms:modified xsi:type="dcterms:W3CDTF">2022-11-23T10:33:32Z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