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65" r:id="rId4"/>
    <p:sldId id="261" r:id="rId5"/>
    <p:sldId id="269" r:id="rId6"/>
    <p:sldId id="268" r:id="rId7"/>
    <p:sldId id="270" r:id="rId8"/>
    <p:sldId id="271" r:id="rId9"/>
    <p:sldId id="276" r:id="rId10"/>
    <p:sldId id="277" r:id="rId11"/>
    <p:sldId id="278" r:id="rId12"/>
    <p:sldId id="280" r:id="rId13"/>
    <p:sldId id="295" r:id="rId14"/>
    <p:sldId id="310" r:id="rId15"/>
    <p:sldId id="296" r:id="rId16"/>
    <p:sldId id="297" r:id="rId17"/>
    <p:sldId id="298" r:id="rId18"/>
    <p:sldId id="299" r:id="rId19"/>
    <p:sldId id="300" r:id="rId20"/>
    <p:sldId id="302" r:id="rId21"/>
    <p:sldId id="303" r:id="rId22"/>
    <p:sldId id="307" r:id="rId23"/>
    <p:sldId id="273" r:id="rId24"/>
    <p:sldId id="274" r:id="rId25"/>
  </p:sldIdLst>
  <p:sldSz cx="12192000" cy="6858000"/>
  <p:notesSz cx="6858000" cy="9144000"/>
  <p:custDataLst>
    <p:tags r:id="rId3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napToObjects="1" showGuides="1">
      <p:cViewPr varScale="1">
        <p:scale>
          <a:sx n="65" d="100"/>
          <a:sy n="65" d="100"/>
        </p:scale>
        <p:origin x="72" y="204"/>
      </p:cViewPr>
      <p:guideLst>
        <p:guide orient="horz" pos="2160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44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1" descr="图片 11"/>
          <p:cNvPicPr>
            <a:picLocks noChangeAspect="1"/>
          </p:cNvPicPr>
          <p:nvPr userDrawn="1"/>
        </p:nvPicPr>
        <p:blipFill>
          <a:blip r:embed="rId2"/>
          <a:srcRect l="50028" b="13495"/>
          <a:stretch>
            <a:fillRect/>
          </a:stretch>
        </p:blipFill>
        <p:spPr>
          <a:xfrm>
            <a:off x="-812800" y="2149475"/>
            <a:ext cx="4159885" cy="3390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图片 10" descr="图片 10"/>
          <p:cNvPicPr>
            <a:picLocks noChangeAspect="1"/>
          </p:cNvPicPr>
          <p:nvPr userDrawn="1"/>
        </p:nvPicPr>
        <p:blipFill>
          <a:blip r:embed="rId3"/>
          <a:srcRect b="3900"/>
          <a:stretch>
            <a:fillRect/>
          </a:stretch>
        </p:blipFill>
        <p:spPr>
          <a:xfrm>
            <a:off x="961389" y="3518093"/>
            <a:ext cx="10433686" cy="3660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9" descr="图片 9"/>
          <p:cNvPicPr>
            <a:picLocks noChangeAspect="1"/>
          </p:cNvPicPr>
          <p:nvPr userDrawn="1"/>
        </p:nvPicPr>
        <p:blipFill>
          <a:blip r:embed="rId4"/>
          <a:srcRect t="6678" b="1167"/>
          <a:stretch>
            <a:fillRect/>
          </a:stretch>
        </p:blipFill>
        <p:spPr>
          <a:xfrm>
            <a:off x="4766945" y="-391160"/>
            <a:ext cx="7797801" cy="3355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标题 3"/>
          <p:cNvSpPr txBox="1"/>
          <p:nvPr userDrawn="1"/>
        </p:nvSpPr>
        <p:spPr>
          <a:xfrm>
            <a:off x="1196340" y="6416675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 smtClean="0"/>
              <a:t>university.360.cn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" y="550734"/>
            <a:ext cx="1585452" cy="63418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 smtClean="0"/>
              <a:t>university.360.cn</a:t>
            </a:r>
            <a:endParaRPr sz="16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739" y="63202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7817226-A4A8-4CA8-8499-073E4B5E21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9579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E3A6F2A-4BD1-4B71-A85C-4AC4B8E4C9A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4" y="236492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4"/>
          <p:cNvSpPr/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26448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1" y="170733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/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/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/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/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/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/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/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/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5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图片 7"/>
          <p:cNvPicPr>
            <a:picLocks noChangeAspect="1"/>
          </p:cNvPicPr>
          <p:nvPr/>
        </p:nvPicPr>
        <p:blipFill rotWithShape="1">
          <a:blip r:embed="rId6"/>
          <a:srcRect l="25965" t="26296"/>
          <a:stretch>
            <a:fillRect/>
          </a:stretch>
        </p:blipFill>
        <p:spPr>
          <a:xfrm flipH="1">
            <a:off x="11124826" y="0"/>
            <a:ext cx="1067174" cy="1064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10" descr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42" y="364340"/>
            <a:ext cx="548055" cy="57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8" descr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 smtClean="0"/>
              <a:t>university.360.cn</a:t>
            </a:r>
            <a:endParaRPr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21.xml"/><Relationship Id="rId2" Type="http://schemas.openxmlformats.org/officeDocument/2006/relationships/image" Target="../media/image16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tags" Target="../tags/tag25.xml"/><Relationship Id="rId4" Type="http://schemas.openxmlformats.org/officeDocument/2006/relationships/image" Target="../media/image20.png"/><Relationship Id="rId3" Type="http://schemas.openxmlformats.org/officeDocument/2006/relationships/tags" Target="../tags/tag24.xml"/><Relationship Id="rId2" Type="http://schemas.openxmlformats.org/officeDocument/2006/relationships/image" Target="../media/image19.png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27.xml"/><Relationship Id="rId2" Type="http://schemas.openxmlformats.org/officeDocument/2006/relationships/image" Target="../media/image22.png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tags" Target="../tags/tag29.xml"/><Relationship Id="rId2" Type="http://schemas.openxmlformats.org/officeDocument/2006/relationships/image" Target="../media/image24.png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image" Target="../media/image28.png"/><Relationship Id="rId3" Type="http://schemas.openxmlformats.org/officeDocument/2006/relationships/tags" Target="../tags/tag32.xml"/><Relationship Id="rId2" Type="http://schemas.openxmlformats.org/officeDocument/2006/relationships/image" Target="../media/image27.png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image" Target="../media/image29.png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tags" Target="../tags/tag39.xml"/><Relationship Id="rId5" Type="http://schemas.openxmlformats.org/officeDocument/2006/relationships/image" Target="../media/image31.png"/><Relationship Id="rId4" Type="http://schemas.openxmlformats.org/officeDocument/2006/relationships/tags" Target="../tags/tag38.xml"/><Relationship Id="rId3" Type="http://schemas.openxmlformats.org/officeDocument/2006/relationships/image" Target="../media/image30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705" y="252095"/>
            <a:ext cx="1214120" cy="1219835"/>
          </a:xfrm>
          <a:prstGeom prst="rect">
            <a:avLst/>
          </a:prstGeom>
        </p:spPr>
      </p:pic>
      <p:sp>
        <p:nvSpPr>
          <p:cNvPr id="5" name="内容占位符 1"/>
          <p:cNvSpPr>
            <a:spLocks noGrp="1"/>
          </p:cNvSpPr>
          <p:nvPr/>
        </p:nvSpPr>
        <p:spPr>
          <a:xfrm>
            <a:off x="982663" y="1952625"/>
            <a:ext cx="10226675" cy="14763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</a:rPr>
              <a:t>南开大学</a:t>
            </a:r>
            <a:r>
              <a:rPr kumimoji="1" lang="en-US" altLang="zh-CN" dirty="0" smtClean="0">
                <a:latin typeface="黑体" panose="02010609060101010101" charset="-122"/>
                <a:ea typeface="黑体" panose="02010609060101010101" charset="-122"/>
              </a:rPr>
              <a:t>19</a:t>
            </a: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</a:rPr>
              <a:t>小组</a:t>
            </a:r>
            <a:endParaRPr kumimoji="1" lang="zh-CN" altLang="en-US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82663" y="3429001"/>
            <a:ext cx="10226675" cy="11894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360</a:t>
            </a:r>
            <a:r>
              <a:rPr kumimoji="1" lang="zh-CN" altLang="en-US" dirty="0" smtClean="0"/>
              <a:t>项目漏洞解析答辩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答辩小组成员：岳志鑫</a:t>
            </a:r>
            <a:r>
              <a:rPr kumimoji="1" lang="en-US" altLang="zh-CN" dirty="0"/>
              <a:t> </a:t>
            </a:r>
            <a:r>
              <a:rPr kumimoji="1" lang="zh-CN" altLang="en-US" dirty="0"/>
              <a:t>吴大坚</a:t>
            </a:r>
            <a:r>
              <a:rPr kumimoji="1" lang="en-US" altLang="zh-CN" dirty="0"/>
              <a:t> </a:t>
            </a:r>
            <a:r>
              <a:rPr kumimoji="1" lang="zh-CN" altLang="en-US" dirty="0"/>
              <a:t>黄昶玮</a:t>
            </a:r>
            <a:r>
              <a:rPr kumimoji="1" lang="en-US" altLang="zh-CN" dirty="0"/>
              <a:t> </a:t>
            </a:r>
            <a:r>
              <a:rPr kumimoji="1" lang="zh-CN" altLang="en-US" dirty="0"/>
              <a:t>王天宇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120" y="5358130"/>
            <a:ext cx="3331845" cy="9683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464560" y="445135"/>
            <a:ext cx="505015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77620" y="1678305"/>
            <a:ext cx="8311515" cy="1088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375410" y="3244850"/>
            <a:ext cx="84677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最后进入容器中查看是否执行成功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发现文件注入成功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生成了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360success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文件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9410" y="879475"/>
            <a:ext cx="8050530" cy="50996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2785" y="360045"/>
            <a:ext cx="40640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POC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代码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0485" y="704850"/>
            <a:ext cx="64439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CVE-2018-2628           Weblogic反序列化远程代码执行绕过漏洞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395" y="1269365"/>
            <a:ext cx="13754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环境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搭建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6495" y="2096770"/>
            <a:ext cx="324929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WebLogic Server 10.3.6环境(此处使用了docker)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Python 2.7.x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Oracle Java SE 1.7+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靶机ip：192.168.188.128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主机ip:192.168.188.129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83605" y="2276158"/>
            <a:ext cx="28194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3678" y="3666173"/>
            <a:ext cx="49053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0485" y="704850"/>
            <a:ext cx="64439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CVE-2018-2628           Weblogic反序列化远程代码执行绕过漏洞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395" y="1269365"/>
            <a:ext cx="13754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漏洞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复现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2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0565" y="1763395"/>
            <a:ext cx="10243820" cy="1509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943100" y="3729355"/>
            <a:ext cx="713549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ea typeface="宋体" panose="02010600030101010101" pitchFamily="2" charset="-122"/>
              </a:rPr>
              <a:t>启动JRMP Server，触发漏洞后目标靶机服务器可以远程调用执行特定的程序。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这里使用了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ysoserial.exploit.JRMPListener,1099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为监听的端口号，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’touch /tmp/okkkkkkkkkkkkk’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为要在靶机上远程执行的命令，此处以在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tmp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文件目录下新建一个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okkkkkkkk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名称的目录为例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0485" y="704850"/>
            <a:ext cx="64439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CVE-2018-2628           Weblogic反序列化远程代码执行绕过漏洞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395" y="1269365"/>
            <a:ext cx="13754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漏洞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复现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4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395" y="1645285"/>
            <a:ext cx="10397490" cy="59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8" descr="348d730b9ee04261f1bd1940396ef8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4035" y="2534285"/>
            <a:ext cx="10872470" cy="538480"/>
          </a:xfrm>
          <a:prstGeom prst="rect">
            <a:avLst/>
          </a:prstGeom>
        </p:spPr>
      </p:pic>
      <p:pic>
        <p:nvPicPr>
          <p:cNvPr id="16" name="图片 16" descr="761b588b2b9140a86d865da21313f6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9425" y="3098165"/>
            <a:ext cx="4279900" cy="3184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8405" y="4060825"/>
            <a:ext cx="2886710" cy="1107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依据本机的ip和监听的端口号信息生成payload字符串，为一串16进制编码的二进制串，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一段JAVA序列化数据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0485" y="704850"/>
            <a:ext cx="64439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CVE-2018-2628           Weblogic反序列化远程代码执行绕过漏洞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395" y="1269365"/>
            <a:ext cx="13754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漏洞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复现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410" y="2096770"/>
            <a:ext cx="2800985" cy="38779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将poc脚本中的payload手动替换为该字符串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运行poc脚本向靶机发送socket包，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>
                <a:latin typeface="Times New Roman" panose="02020603050405020304" charset="0"/>
                <a:sym typeface="+mn-ea"/>
              </a:rPr>
              <a:t>wireshock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追踪</a:t>
            </a:r>
            <a:r>
              <a:rPr lang="en-US">
                <a:latin typeface="Times New Roman" panose="02020603050405020304" charset="0"/>
                <a:sym typeface="+mn-ea"/>
              </a:rPr>
              <a:t>tcp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流，验证按照</a:t>
            </a:r>
            <a:r>
              <a:rPr lang="en-US">
                <a:latin typeface="Times New Roman" panose="02020603050405020304" charset="0"/>
                <a:sym typeface="+mn-ea"/>
              </a:rPr>
              <a:t>t3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协议发送了包。</a:t>
            </a:r>
            <a:endParaRPr lang="zh-CN" altLang="en-US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20" name="图片 20" descr="2112d83f5b61f0c2da7c5fa4f11a5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5930" y="2096770"/>
            <a:ext cx="6484620" cy="797560"/>
          </a:xfrm>
          <a:prstGeom prst="rect">
            <a:avLst/>
          </a:prstGeom>
        </p:spPr>
      </p:pic>
      <p:pic>
        <p:nvPicPr>
          <p:cNvPr id="28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97705" y="2928620"/>
            <a:ext cx="5749290" cy="31508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/>
          <p:nvPr/>
        </p:nvGraphicFramePr>
        <p:xfrm>
          <a:off x="6096000" y="3016885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096000" y="3016885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0485" y="704850"/>
            <a:ext cx="64439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CVE-2018-2628           Weblogic反序列化远程代码执行绕过漏洞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395" y="1269365"/>
            <a:ext cx="13754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Calibri" panose="020F0502020204030204"/>
              </a:rPr>
              <a:t>2. </a:t>
            </a:r>
            <a:r>
              <a:rPr lang="zh-CN" altLang="en-US">
                <a:sym typeface="Calibri" panose="020F0502020204030204"/>
              </a:rPr>
              <a:t>漏洞复现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29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7703" y="1903413"/>
            <a:ext cx="40671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68020" y="463740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监听的返回信息如上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0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48948" y="2613660"/>
            <a:ext cx="527113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274945" y="4269105"/>
            <a:ext cx="61645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在靶机目录中发现存在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okkkkkkkkkkkkk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目录即为攻击成功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0485" y="704850"/>
            <a:ext cx="64439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CVE-2018-2628           Weblogic反序列化远程代码执行绕过漏洞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395" y="1269365"/>
            <a:ext cx="22009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Calibri" panose="020F0502020204030204"/>
              </a:rPr>
              <a:t>3.漏洞利用过程分析</a:t>
            </a:r>
            <a:endParaRPr lang="zh-CN" altLang="en-US">
              <a:sym typeface="Calibri" panose="020F0502020204030204"/>
            </a:endParaRPr>
          </a:p>
        </p:txBody>
      </p:sp>
      <p:pic>
        <p:nvPicPr>
          <p:cNvPr id="32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68090" y="1109980"/>
            <a:ext cx="6383020" cy="4824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05815" y="192913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RMI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过程基础分析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0485" y="704850"/>
            <a:ext cx="64439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CVE-2018-2628           Weblogic反序列化远程代码执行绕过漏洞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4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0778" y="1662430"/>
            <a:ext cx="23526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286885" y="1782445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发送的第一个包为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T3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协议头，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HELO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后面的内容则是被攻击方回应的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weblogic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版本号，在发送请求包头后会进行一个返回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weblogic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的版本号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5" name="图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8020" y="3505200"/>
            <a:ext cx="4719955" cy="25793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859145" y="3962718"/>
            <a:ext cx="5080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JAVA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序列化数据的前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个字节为“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AC ED 00 05”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，找到这一部分就是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java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序列化生成的恶意代码部分，这部分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T3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协议接收过来的数据会在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weblogic.rjvm.InboundMsgAbbrev#readObject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这里进行反序列化操作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892175" y="1219200"/>
            <a:ext cx="22009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Calibri" panose="020F0502020204030204"/>
              </a:rPr>
              <a:t>3.漏洞利用过程分析</a:t>
            </a:r>
            <a:endParaRPr lang="zh-CN" altLang="en-US"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0485" y="704850"/>
            <a:ext cx="64439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CVE-2018-2628           Weblogic反序列化远程代码执行绕过漏洞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6" name="图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6770" y="2059940"/>
            <a:ext cx="5269230" cy="3700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096000" y="205994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这是反序列化的执行流程图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1245" y="2742248"/>
            <a:ext cx="5080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resolveClass 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用于根据类描述符返回相应的类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resolveProxyClass 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用于返回实现了代理类描述符中所有接口的代理类如果在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resolveClass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resolveProxyClass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方法中没做任何的校验，就会导致漏洞产生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2650" y="1217930"/>
            <a:ext cx="22009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Calibri" panose="020F0502020204030204"/>
              </a:rPr>
              <a:t>3.漏洞利用过程分析</a:t>
            </a:r>
            <a:endParaRPr lang="zh-CN" altLang="en-US"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158" y="332780"/>
            <a:ext cx="9882052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6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5427" y="1753355"/>
            <a:ext cx="8207032" cy="272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项目任务概述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项目完成情况的思考与复盘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1219200">
              <a:lnSpc>
                <a:spcPct val="200000"/>
              </a:lnSpc>
            </a:pPr>
            <a:r>
              <a:rPr lang="en-US" altLang="zh-CN" sz="2135" b="1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135" b="1" dirty="0">
                <a:latin typeface="微软雅黑" panose="020B0503020204020204" charset="-122"/>
                <a:ea typeface="微软雅黑" panose="020B0503020204020204" charset="-122"/>
              </a:rPr>
              <a:t>团队能力、小组个人能力及价值观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情况概述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0485" y="704850"/>
            <a:ext cx="64439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CVE-2018-2628           Weblogic反序列化远程代码执行绕过漏洞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82650" y="1217930"/>
            <a:ext cx="22009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Calibri" panose="020F0502020204030204"/>
              </a:rPr>
              <a:t>3.漏洞利用过程分析</a:t>
            </a:r>
            <a:endParaRPr lang="zh-CN" altLang="en-US">
              <a:sym typeface="Calibri" panose="020F0502020204030204"/>
            </a:endParaRPr>
          </a:p>
        </p:txBody>
      </p:sp>
      <p:pic>
        <p:nvPicPr>
          <p:cNvPr id="38" name="图片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623" y="1731010"/>
            <a:ext cx="5742305" cy="17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54115" y="173101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一种防御的机制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4115" y="223774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a typeface="宋体" panose="02010600030101010101" pitchFamily="2" charset="-122"/>
              </a:rPr>
              <a:t>resolveProxyClass是处理rmi接口类型的，但是只判断了java.rmi.registry.Registry，找一个其他的rmi接口即可绕过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54115" y="429069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a typeface="宋体" panose="02010600030101010101" pitchFamily="2" charset="-122"/>
              </a:rPr>
              <a:t>在前面的生成payload命令中，使用的是JRMPClient2类,利用的是java.rmi.activation.Activator，所以最终能够攻击成功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9" name="图片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8623" y="3579495"/>
            <a:ext cx="29622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3890" y="4862513"/>
            <a:ext cx="5271770" cy="4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10485" y="704850"/>
            <a:ext cx="644398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CVE-2018-2628           Weblogic反序列化远程代码执行绕过漏洞</a:t>
            </a:r>
            <a:endParaRPr kumimoji="0" lang="en-US" altLang="zh-CN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82650" y="1217930"/>
            <a:ext cx="220091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Calibri" panose="020F0502020204030204"/>
              </a:rPr>
              <a:t>4. poc</a:t>
            </a:r>
            <a:r>
              <a:rPr lang="zh-CN" altLang="en-US">
                <a:sym typeface="Calibri" panose="020F0502020204030204"/>
              </a:rPr>
              <a:t>编写</a:t>
            </a:r>
            <a:endParaRPr lang="zh-CN" altLang="en-US"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20850" y="2189480"/>
            <a:ext cx="6534150" cy="2857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601595" y="414655"/>
            <a:ext cx="698881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团队能力、小组个人能力及价值观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情况概述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4665" y="1638300"/>
            <a:ext cx="8769985" cy="37509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通过此次项目实训，学习到了漏洞的基础技术知识和漏洞检测与应用方面的实践经验，明确了我们未来还有许多的路要探索，漏洞挖掘与修补这方面的场地还十分广阔，都需要我们继续努力学习和实践，才能在维护信息安全这方面做出自己的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贡献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Thanks for Watching"/>
          <p:cNvSpPr txBox="1"/>
          <p:nvPr>
            <p:custDataLst>
              <p:tags r:id="rId1"/>
            </p:custDataLst>
          </p:nvPr>
        </p:nvSpPr>
        <p:spPr>
          <a:xfrm>
            <a:off x="3267710" y="2875280"/>
            <a:ext cx="5655945" cy="6769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ctr">
              <a:defRPr sz="3600" b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4400" dirty="0">
                <a:latin typeface="Ebrima" panose="02000000000000000000" charset="0"/>
                <a:cs typeface="Ebrima" panose="02000000000000000000" charset="0"/>
              </a:rPr>
              <a:t>Thanks for Watching</a:t>
            </a:r>
            <a:endParaRPr sz="4400" dirty="0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71415" y="3982720"/>
            <a:ext cx="147764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Ebrima" panose="02000000000000000000" charset="0"/>
                <a:ea typeface="Arial" panose="020B0604020202020204"/>
                <a:cs typeface="Ebrima" panose="02000000000000000000" charset="0"/>
                <a:sym typeface="Calibri" panose="020F0502020204030204"/>
              </a:rPr>
              <a:t>2023.7.21</a:t>
            </a:r>
            <a:endParaRPr kumimoji="0" sz="2400" b="1" i="0" u="none" strike="noStrike" cap="none" spc="0" normalizeH="0" baseline="0" dirty="0">
              <a:ln>
                <a:noFill/>
              </a:ln>
              <a:solidFill>
                <a:srgbClr val="595959"/>
              </a:solidFill>
              <a:effectLst/>
              <a:uFillTx/>
              <a:latin typeface="Ebrima" panose="02000000000000000000" charset="0"/>
              <a:ea typeface="Arial" panose="020B0604020202020204"/>
              <a:cs typeface="Ebrima" panose="02000000000000000000" charset="0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165" y="4913630"/>
            <a:ext cx="4249420" cy="1235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94280" y="142240"/>
            <a:ext cx="6096000" cy="861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ctr"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项目任务概述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0" y="1612900"/>
            <a:ext cx="6096000" cy="197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对漏洞进行分析学习和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信息采集</a:t>
            </a:r>
            <a:endParaRPr lang="zh-CN" altLang="en-US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对漏洞进行本地复现，理解原理与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lang="zh-CN" altLang="en-US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为漏洞编写通用的</a:t>
            </a: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POC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插件</a:t>
            </a:r>
            <a:endParaRPr lang="zh-CN" altLang="en-US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2385" y="485775"/>
            <a:ext cx="333184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6465" y="1557020"/>
            <a:ext cx="7677785" cy="3077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defTabSz="1219200">
              <a:lnSpc>
                <a:spcPct val="200000"/>
              </a:lnSpc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effectLst/>
                <a:uFillTx/>
                <a:cs typeface="+mj-cs"/>
                <a:sym typeface="+mn-ea"/>
              </a:rPr>
              <a:t>两个漏洞，四个小组成员，我们将小组再细化分为两个小队，两人一队负责一个漏洞的学习复现和检测，通过这种方式可以将每个人的工作有机的联系起来，避免了过多人的任务交接的复杂性和时间损失，每个小队的两个人分别负责漏洞的信息采集和本地复现，随后再共同进行</a:t>
            </a:r>
            <a:r>
              <a:rPr lang="zh-CN" altLang="en-US" sz="2000" b="1">
                <a:sym typeface="+mn-ea"/>
              </a:rPr>
              <a:t>POC的编写和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effectLst/>
                <a:uFillTx/>
                <a:cs typeface="+mj-cs"/>
                <a:sym typeface="+mn-ea"/>
              </a:rPr>
              <a:t>报告的完善。</a:t>
            </a:r>
            <a:endParaRPr kumimoji="0" lang="zh-CN" altLang="en-US" sz="2000" b="1" i="0" u="none" strike="noStrike" cap="none" spc="0" normalizeH="0" baseline="0">
              <a:ln>
                <a:noFill/>
              </a:ln>
              <a:effectLst/>
              <a:uFillTx/>
              <a:cs typeface="+mj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6740" y="1572260"/>
            <a:ext cx="8478520" cy="37134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SaltStack多个高危漏洞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CVE-2020-16846：</a:t>
            </a: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未经身份验证的攻击者通过构造恶意请求，利用Shell注入(shell injection)获取SSH连接，从而在Salt-API上执行任意命令。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CVE-2020-25592：</a:t>
            </a: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Salt中的eauth和ACL功能存在认证绕过漏洞，攻击者可以通过salt-api绕过身份验证，从而利用salt ssh连接目标主机。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165" y="4913630"/>
            <a:ext cx="4249420" cy="12350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3365" y="5358130"/>
            <a:ext cx="3331845" cy="968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64560" y="445135"/>
            <a:ext cx="505015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7985" y="1468755"/>
            <a:ext cx="8681085" cy="1784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>
                <a:sym typeface="Calibri" panose="020F0502020204030204"/>
              </a:rPr>
              <a:t>SaltStack多个高危漏洞</a:t>
            </a:r>
            <a:r>
              <a:rPr lang="zh-CN" altLang="en-US" sz="2400" b="1">
                <a:ea typeface="宋体" panose="02010600030101010101" pitchFamily="2" charset="-122"/>
                <a:sym typeface="Calibri" panose="020F0502020204030204"/>
              </a:rPr>
              <a:t>：采用</a:t>
            </a:r>
            <a:r>
              <a:rPr sz="2400" b="1">
                <a:ea typeface="宋体" panose="02010600030101010101" pitchFamily="2" charset="-122"/>
                <a:sym typeface="Calibri" panose="020F0502020204030204"/>
              </a:rPr>
              <a:t>基于Docker和Docker-compose的漏洞环境集合</a:t>
            </a:r>
            <a:r>
              <a:rPr lang="en-US" altLang="zh-CN" sz="2400" b="1">
                <a:ea typeface="宋体" panose="02010600030101010101" pitchFamily="2" charset="-122"/>
                <a:sym typeface="Calibri" panose="020F0502020204030204"/>
              </a:rPr>
              <a:t>vulhub</a:t>
            </a:r>
            <a:r>
              <a:rPr lang="zh-CN" altLang="en-US" sz="2400" b="1">
                <a:ea typeface="宋体" panose="02010600030101010101" pitchFamily="2" charset="-122"/>
                <a:sym typeface="Calibri" panose="020F0502020204030204"/>
              </a:rPr>
              <a:t>中的靶场进行漏洞复现，使用工具burpsuite对网页进行抓包，并修改提交的数据信息，可以实现对我们自定义的命令进行执行的步骤，成功复现漏洞。</a:t>
            </a:r>
            <a:endParaRPr lang="en-US" altLang="zh-CN" sz="2400" b="1">
              <a:ea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57985" y="3225165"/>
            <a:ext cx="86944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>
                <a:ea typeface="宋体" panose="02010600030101010101" pitchFamily="2" charset="-122"/>
              </a:rPr>
              <a:t>执行以下命令启动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SaltStack-Master</a:t>
            </a:r>
            <a:r>
              <a:rPr lang="zh-CN">
                <a:ea typeface="宋体" panose="02010600030101010101" pitchFamily="2" charset="-122"/>
              </a:rPr>
              <a:t>服务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	docker-compose up -d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>
                <a:ea typeface="宋体" panose="02010600030101010101" pitchFamily="2" charset="-122"/>
              </a:rPr>
              <a:t>环境启动后，将会在本地监听如下端口：4505/4506 这是SaltStack Master与minions通信的端口8000 这是Salt的API端口，需要通过https访问2222 这是容器内部的SSH服务器监听的端口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7985" y="1397635"/>
            <a:ext cx="9411970" cy="4001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>
              <a:ea typeface="宋体" panose="02010600030101010101" pitchFamily="2" charset="-122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120" y="5358130"/>
            <a:ext cx="3331845" cy="9683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464560" y="445135"/>
            <a:ext cx="505015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8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2920" y="1288415"/>
            <a:ext cx="4178935" cy="41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80330" y="1397635"/>
            <a:ext cx="6202045" cy="403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7985" y="1397635"/>
            <a:ext cx="9411970" cy="4001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>
              <a:ea typeface="宋体" panose="02010600030101010101" pitchFamily="2" charset="-122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120" y="5358130"/>
            <a:ext cx="3331845" cy="9683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464560" y="445135"/>
            <a:ext cx="505015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0720" y="1301750"/>
            <a:ext cx="10460355" cy="405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7985" y="1397635"/>
            <a:ext cx="9411970" cy="4001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>
              <a:ea typeface="宋体" panose="02010600030101010101" pitchFamily="2" charset="-122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120" y="5358130"/>
            <a:ext cx="3331845" cy="9683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464560" y="445135"/>
            <a:ext cx="505015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23620" y="1244600"/>
            <a:ext cx="993203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52400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</a:rPr>
              <a:t>token=12312&amp;client=ssh&amp;tgt=*&amp;fun=a&amp;roster=whip1ash&amp;ssh_priv=aaa</a:t>
            </a:r>
            <a:r>
              <a:rPr lang="zh-CN" sz="2400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这是一组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URL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参数，用于向服务器发送请求时提供信息的键值对。具体意义可能取决于服务器端的实现，但包括了一个标识符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(token)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、客户端类型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(client)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、目标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(tgt)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、功能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(fun)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、花名册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(roster)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SSH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私钥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(ssh_priv)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zh-CN" sz="24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152400"/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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而在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URL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参数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</a:rPr>
              <a:t>|touch%20/tmp/360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</a:rPr>
              <a:t>success%3b</a:t>
            </a:r>
            <a:r>
              <a:rPr lang="zh-CN" sz="2400" b="1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中，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|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表示管道符号，用于将前面的命令的输出作为后面命令的输入。而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%20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和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%3b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是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URL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编码中的空格和分号字符。</a:t>
            </a:r>
            <a:endParaRPr lang="zh-CN" sz="24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152400"/>
            <a:endParaRPr lang="zh-CN" sz="240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152400"/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因此，这部分的意思是在执行前面的命令后，通过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ssh_priv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参数执行一个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touch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命令来创建一个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/tmp/360suc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cess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文件。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PP_MARK_KEY" val="271ff5aa-474e-4377-abb4-6b9bc9d9ce25"/>
  <p:tag name="COMMONDATA" val="eyJoZGlkIjoiNjgyNjk1NzJiZmIzMzU2Y2M2MjZlODViNjBkY2Y1N2M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2879</Words>
  <Application>WPS 演示</Application>
  <PresentationFormat>宽屏</PresentationFormat>
  <Paragraphs>150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Arial</vt:lpstr>
      <vt:lpstr>微软雅黑</vt:lpstr>
      <vt:lpstr>黑体</vt:lpstr>
      <vt:lpstr>Times New Roman</vt:lpstr>
      <vt:lpstr>Arial Unicode MS</vt:lpstr>
      <vt:lpstr>Ebrima</vt:lpstr>
      <vt:lpstr>Helvetica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耿耿星河</cp:lastModifiedBy>
  <cp:revision>37</cp:revision>
  <dcterms:created xsi:type="dcterms:W3CDTF">2022-07-16T14:02:00Z</dcterms:created>
  <dcterms:modified xsi:type="dcterms:W3CDTF">2023-07-21T03:16:53Z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9D900FD669084A2C999B99FFEA703422_12</vt:lpwstr>
  </property>
  <property fmtid="{D5CDD505-2E9C-101B-9397-08002B2CF9AE}" pid="3" name="KSOProductBuildVer">
    <vt:lpwstr>2052-11.1.0.14309</vt:lpwstr>
  </property>
</Properties>
</file>