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65" r:id="rId4"/>
    <p:sldId id="261" r:id="rId5"/>
    <p:sldId id="268" r:id="rId6"/>
    <p:sldId id="275" r:id="rId7"/>
    <p:sldId id="269" r:id="rId8"/>
    <p:sldId id="270" r:id="rId9"/>
    <p:sldId id="271" r:id="rId10"/>
    <p:sldId id="276" r:id="rId11"/>
    <p:sldId id="277" r:id="rId12"/>
    <p:sldId id="278" r:id="rId13"/>
    <p:sldId id="280" r:id="rId14"/>
    <p:sldId id="272" r:id="rId15"/>
    <p:sldId id="273" r:id="rId16"/>
    <p:sldId id="274" r:id="rId17"/>
  </p:sldIdLst>
  <p:sldSz cx="12192000" cy="6858000"/>
  <p:notesSz cx="6858000" cy="9144000"/>
  <p:custDataLst>
    <p:tags r:id="rId2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>
      <p:cViewPr varScale="1">
        <p:scale>
          <a:sx n="65" d="100"/>
          <a:sy n="65" d="100"/>
        </p:scale>
        <p:origin x="7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 smtClean="0"/>
              <a:t>university.360.cn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5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6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0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252095"/>
            <a:ext cx="1214120" cy="121983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982663" y="1952625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南开大学</a:t>
            </a:r>
            <a:r>
              <a:rPr kumimoji="1" lang="en-US" altLang="zh-CN" dirty="0" smtClean="0">
                <a:latin typeface="黑体" panose="02010609060101010101" charset="-122"/>
                <a:ea typeface="黑体" panose="02010609060101010101" charset="-122"/>
              </a:rPr>
              <a:t>19</a:t>
            </a: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小组（团队名称）</a:t>
            </a:r>
            <a:endParaRPr kumimoji="1" lang="zh-CN" altLang="en-US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项目漏洞解析答辩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答辩小组成员：岳志鑫</a:t>
            </a:r>
            <a:r>
              <a:rPr kumimoji="1" lang="en-US" altLang="zh-CN" dirty="0"/>
              <a:t> </a:t>
            </a:r>
            <a:r>
              <a:rPr kumimoji="1" lang="zh-CN" altLang="en-US" dirty="0"/>
              <a:t>吴大坚</a:t>
            </a:r>
            <a:r>
              <a:rPr kumimoji="1" lang="en-US" altLang="zh-CN" dirty="0"/>
              <a:t> </a:t>
            </a:r>
            <a:r>
              <a:rPr kumimoji="1" lang="zh-CN" altLang="en-US" dirty="0"/>
              <a:t>黄昶玮</a:t>
            </a:r>
            <a:r>
              <a:rPr kumimoji="1" lang="en-US" altLang="zh-CN" dirty="0"/>
              <a:t> </a:t>
            </a:r>
            <a:r>
              <a:rPr kumimoji="1" lang="zh-CN" altLang="en-US" dirty="0"/>
              <a:t>王天宇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7985" y="1397635"/>
            <a:ext cx="9411970" cy="4001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23620" y="1673225"/>
            <a:ext cx="993203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152400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token=12312&amp;client=ssh&amp;tgt=*&amp;fun=a&amp;roster=whip1ash&amp;ssh_priv=aaa</a:t>
            </a:r>
            <a:r>
              <a:rPr lang="zh-CN" sz="2400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这是一组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URL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参数，用于向服务器发送请求时提供信息的键值对。具体意义可能取决于服务器端的实现，但包括了一个标识符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(token)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、客户端类型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(client)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、目标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(tgt)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、功能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(fun)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、花名册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(roster)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SSH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私钥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(ssh_priv)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。而在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URL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参数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|touch%20/tmp/360%3b</a:t>
            </a:r>
            <a:r>
              <a:rPr lang="zh-CN" sz="2400" b="1">
                <a:highlight>
                  <a:srgbClr val="FFFF00"/>
                </a:highlight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中，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|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表示管道符号，用于将前面的命令的输出作为后面命令的输入。而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%20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和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%3b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是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URL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编码中的空格和分号字符。因此，这部分的意思是在执行前面的命令后，通过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ssh_priv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参数执行一个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touch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命令来创建一个 </a:t>
            </a:r>
            <a:r>
              <a:rPr lang="en-US" sz="2400">
                <a:latin typeface="Times New Roman" panose="02020603050405020304" charset="0"/>
                <a:ea typeface="宋体" panose="02010600030101010101" pitchFamily="2" charset="-122"/>
              </a:rPr>
              <a:t>/tmp/360 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文件。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77620" y="1678305"/>
            <a:ext cx="8311515" cy="1088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375410" y="3244850"/>
            <a:ext cx="84677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最后进入容器中查看是否执行成功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sz="2400">
                <a:latin typeface="Times New Roman" panose="02020603050405020304" charset="0"/>
                <a:ea typeface="宋体" panose="02010600030101010101" pitchFamily="2" charset="-122"/>
              </a:rPr>
              <a:t>发现文件注入成功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,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生成了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</a:rPr>
              <a:t>360success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</a:rPr>
              <a:t>文件</a:t>
            </a:r>
            <a:endParaRPr lang="zh-CN" altLang="en-US" sz="24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9410" y="879475"/>
            <a:ext cx="8050530" cy="50996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2785" y="360045"/>
            <a:ext cx="4064000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POC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代码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2715" y="475615"/>
            <a:ext cx="609600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其他关键事项（或有）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项目任务改进措施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601595" y="414655"/>
            <a:ext cx="6988810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团队能力、小组个人能力及价值观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情况概述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64665" y="1638300"/>
            <a:ext cx="8769985" cy="37509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通过此次项目实训，学习到了漏洞的基础技术知识和漏洞检测与应用方面的实践经验，明确了我们未来还有许多的路要探索，漏洞挖掘与修补这方面的场地还十分广阔，都需要我们继续努力学习和实践，才能在维护信息安全这方面做出自己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贡献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Thanks for Watching"/>
          <p:cNvSpPr txBox="1"/>
          <p:nvPr>
            <p:custDataLst>
              <p:tags r:id="rId1"/>
            </p:custDataLst>
          </p:nvPr>
        </p:nvSpPr>
        <p:spPr>
          <a:xfrm>
            <a:off x="3267710" y="2875280"/>
            <a:ext cx="5655945" cy="67691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4400" dirty="0">
                <a:latin typeface="Ebrima" panose="02000000000000000000" charset="0"/>
                <a:cs typeface="Ebrima" panose="02000000000000000000" charset="0"/>
              </a:rPr>
              <a:t>Thanks for Watching</a:t>
            </a:r>
            <a:endParaRPr sz="4400" dirty="0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71415" y="3982720"/>
            <a:ext cx="1477645" cy="3689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2400" b="1" i="0" u="none" strike="noStrike" cap="none" spc="0" normalizeH="0" baseline="0" dirty="0">
                <a:ln>
                  <a:noFill/>
                </a:ln>
                <a:solidFill>
                  <a:srgbClr val="595959"/>
                </a:solidFill>
                <a:effectLst/>
                <a:uFillTx/>
                <a:latin typeface="Ebrima" panose="02000000000000000000" charset="0"/>
                <a:ea typeface="Arial" panose="020B0604020202020204"/>
                <a:cs typeface="Ebrima" panose="02000000000000000000" charset="0"/>
                <a:sym typeface="Calibri" panose="020F0502020204030204"/>
              </a:rPr>
              <a:t>2023.7.21</a:t>
            </a:r>
            <a:endParaRPr kumimoji="0" sz="2400" b="1" i="0" u="none" strike="noStrike" cap="none" spc="0" normalizeH="0" baseline="0" dirty="0">
              <a:ln>
                <a:noFill/>
              </a:ln>
              <a:solidFill>
                <a:srgbClr val="595959"/>
              </a:solidFill>
              <a:effectLst/>
              <a:uFillTx/>
              <a:latin typeface="Ebrima" panose="02000000000000000000" charset="0"/>
              <a:ea typeface="Arial" panose="020B0604020202020204"/>
              <a:cs typeface="Ebrima" panose="02000000000000000000" charset="0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158" y="332780"/>
            <a:ext cx="9882052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5427" y="1226305"/>
            <a:ext cx="8207032" cy="3876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其他关键事项（或有）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项目任务改进措施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sz="2135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135" b="1" dirty="0">
                <a:latin typeface="微软雅黑" panose="020B0503020204020204" charset="-122"/>
                <a:ea typeface="微软雅黑" panose="020B0503020204020204" charset="-122"/>
              </a:rPr>
              <a:t>团队能力、小组个人能力及价值观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情况概述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（团队完成任务的心得体会）</a:t>
            </a:r>
            <a:endParaRPr lang="zh-CN" altLang="en-US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165" y="4913630"/>
            <a:ext cx="4249420" cy="1235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94280" y="142240"/>
            <a:ext cx="6096000" cy="861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algn="ctr"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项目任务概述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62250" y="1612900"/>
            <a:ext cx="6096000" cy="1975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对漏洞进行分析学习和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信息采集</a:t>
            </a: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对漏洞进行本地复现，理解原理与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为漏洞编写通用的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插件</a:t>
            </a: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6740" y="1572260"/>
            <a:ext cx="8478520" cy="3713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SaltStack多个高危漏洞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：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CVE-2020-16846：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未经身份验证的攻击者通过构造恶意请求，利用Shell注入(shell injection)获取SSH连接，从而在Salt-API上执行任意命令。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CVE-2020-17490：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本地攻击者用低权限用户登录 salt 主机，可以从当前 salt 程序主机上读取到密钥内容，导致信息泄漏。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  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CVE-2020-25592：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Salt中的eauth和ACL功能存在认证绕过漏洞，攻击者可以通过salt-api绕过身份验证，从而利用salt ssh连接目标主机。</a:t>
            </a:r>
            <a:endParaRPr kumimoji="0" lang="zh-CN" altLang="en-US" sz="24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165" y="4913630"/>
            <a:ext cx="4249420" cy="12350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2385" y="485775"/>
            <a:ext cx="333184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7425" y="1353820"/>
            <a:ext cx="7677785" cy="44316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defTabSz="1219200">
              <a:lnSpc>
                <a:spcPct val="200000"/>
              </a:lnSpc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effectLst/>
                <a:uFillTx/>
                <a:cs typeface="+mj-cs"/>
                <a:sym typeface="+mn-ea"/>
              </a:rPr>
              <a:t>两个漏洞，四个小组成员，我们将小组再细化分为两个小队，两人一队负责一个漏洞的学习复现和检测，通过这种方式可以将每个人的工作有机的联系起来，避免了过多人的任务交接的复杂性和时间损失，每个小队的两个人分别负责漏洞的信息采集和本地复现，随后再共同进行</a:t>
            </a:r>
            <a:r>
              <a:rPr lang="zh-CN" altLang="en-US" sz="2400">
                <a:sym typeface="+mn-ea"/>
              </a:rPr>
              <a:t>POC的编写和</a:t>
            </a:r>
            <a:r>
              <a:rPr kumimoji="0" lang="zh-CN" altLang="en-US" sz="2400" i="0" u="none" strike="noStrike" cap="none" spc="0" normalizeH="0" baseline="0">
                <a:ln>
                  <a:noFill/>
                </a:ln>
                <a:effectLst/>
                <a:uFillTx/>
                <a:cs typeface="+mj-cs"/>
                <a:sym typeface="+mn-ea"/>
              </a:rPr>
              <a:t>报告的完善。</a:t>
            </a:r>
            <a:endParaRPr kumimoji="0" lang="zh-CN" altLang="en-US" sz="2400" i="0" u="none" strike="noStrike" cap="none" spc="0" normalizeH="0" baseline="0">
              <a:ln>
                <a:noFill/>
              </a:ln>
              <a:effectLst/>
              <a:uFillTx/>
              <a:cs typeface="+mj-cs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7985" y="1468755"/>
            <a:ext cx="8681085" cy="2611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>
                <a:sym typeface="Calibri" panose="020F0502020204030204"/>
              </a:rPr>
              <a:t>SaltStack多个高危漏洞</a:t>
            </a:r>
            <a:r>
              <a:rPr lang="zh-CN" altLang="en-US" sz="2400" b="1">
                <a:ea typeface="宋体" panose="02010600030101010101" pitchFamily="2" charset="-122"/>
                <a:sym typeface="Calibri" panose="020F0502020204030204"/>
              </a:rPr>
              <a:t>：采用</a:t>
            </a:r>
            <a:r>
              <a:rPr sz="2400" b="1">
                <a:ea typeface="宋体" panose="02010600030101010101" pitchFamily="2" charset="-122"/>
                <a:sym typeface="Calibri" panose="020F0502020204030204"/>
              </a:rPr>
              <a:t>基于Docker和Docker-compose的漏洞环境集合</a:t>
            </a:r>
            <a:r>
              <a:rPr lang="en-US" altLang="zh-CN" sz="2400" b="1">
                <a:ea typeface="宋体" panose="02010600030101010101" pitchFamily="2" charset="-122"/>
                <a:sym typeface="Calibri" panose="020F0502020204030204"/>
              </a:rPr>
              <a:t>vulhub</a:t>
            </a:r>
            <a:r>
              <a:rPr lang="zh-CN" altLang="en-US" sz="2400" b="1">
                <a:ea typeface="宋体" panose="02010600030101010101" pitchFamily="2" charset="-122"/>
                <a:sym typeface="Calibri" panose="020F0502020204030204"/>
              </a:rPr>
              <a:t>中的靶场进行漏洞复现，使用工具burpsuite对网页进行抓包，并修改提交的数据信息，可以实现对我们自定义的命令进行执行的步骤，成功复现</a:t>
            </a:r>
            <a:r>
              <a:rPr lang="zh-CN" altLang="en-US" sz="2400" b="1">
                <a:ea typeface="宋体" panose="02010600030101010101" pitchFamily="2" charset="-122"/>
                <a:sym typeface="Calibri" panose="020F0502020204030204"/>
              </a:rPr>
              <a:t>漏洞</a:t>
            </a:r>
            <a:endParaRPr lang="zh-CN" altLang="en-US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87720" y="3904932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>
                <a:ea typeface="宋体" panose="02010600030101010101" pitchFamily="2" charset="-122"/>
              </a:rPr>
              <a:t>执行以下命令启动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</a:rPr>
              <a:t>SaltStack-Master</a:t>
            </a:r>
            <a:r>
              <a:rPr lang="zh-CN">
                <a:ea typeface="宋体" panose="02010600030101010101" pitchFamily="2" charset="-122"/>
              </a:rPr>
              <a:t>服务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	docker-compose up -d</a:t>
            </a:r>
            <a:r>
              <a:rPr lang="en-US">
                <a:latin typeface="宋体" panose="02010600030101010101" pitchFamily="2" charset="-122"/>
                <a:ea typeface="宋体" panose="02010600030101010101" pitchFamily="2" charset="-122"/>
              </a:rPr>
              <a:t></a:t>
            </a:r>
            <a:r>
              <a:rPr lang="zh-CN">
                <a:ea typeface="宋体" panose="02010600030101010101" pitchFamily="2" charset="-122"/>
              </a:rPr>
              <a:t>环境启动后，将会在本地监听如下端口：4505/4506 这是SaltStack Master与minions通信的端口8000 这是Salt的API端口，需要通过https访问2222 这是容器内部的SSH服务器监听的端口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7985" y="1397635"/>
            <a:ext cx="9411970" cy="4001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8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2920" y="1288415"/>
            <a:ext cx="4178935" cy="41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80330" y="1397635"/>
            <a:ext cx="6202045" cy="403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57985" y="1397635"/>
            <a:ext cx="9411970" cy="40011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400" b="1">
              <a:ea typeface="宋体" panose="02010600030101010101" pitchFamily="2" charset="-122"/>
              <a:sym typeface="Calibri" panose="020F050202020403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120" y="5358130"/>
            <a:ext cx="3331845" cy="96837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464560" y="445135"/>
            <a:ext cx="5050155" cy="430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prstClr val="black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0720" y="1301750"/>
            <a:ext cx="10460355" cy="405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PP_MARK_KEY" val="271ff5aa-474e-4377-abb4-6b9bc9d9ce25"/>
  <p:tag name="COMMONDATA" val="eyJoZGlkIjoiNjgyNjk1NzJiZmIzMzU2Y2M2MjZlODViNjBkY2Y1N2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1520</Words>
  <Application>WPS 演示</Application>
  <PresentationFormat>宽屏</PresentationFormat>
  <Paragraphs>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Arial</vt:lpstr>
      <vt:lpstr>微软雅黑</vt:lpstr>
      <vt:lpstr>黑体</vt:lpstr>
      <vt:lpstr>Arial Unicode MS</vt:lpstr>
      <vt:lpstr>Helvetica</vt:lpstr>
      <vt:lpstr>Calibri Light</vt:lpstr>
      <vt:lpstr>Calibri</vt:lpstr>
      <vt:lpstr>方正姚体</vt:lpstr>
      <vt:lpstr>幼圆</vt:lpstr>
      <vt:lpstr>等线</vt:lpstr>
      <vt:lpstr>楷体</vt:lpstr>
      <vt:lpstr>Microsoft YaHei UI Light</vt:lpstr>
      <vt:lpstr>Microsoft YaHei UI</vt:lpstr>
      <vt:lpstr>MS UI Gothic</vt:lpstr>
      <vt:lpstr>Yu Gothic</vt:lpstr>
      <vt:lpstr>Arial Black</vt:lpstr>
      <vt:lpstr>BERNIER Regular</vt:lpstr>
      <vt:lpstr>Century</vt:lpstr>
      <vt:lpstr>DejaVu Math TeX Gyre</vt:lpstr>
      <vt:lpstr>DejaVu Sans Mono</vt:lpstr>
      <vt:lpstr>Ebrima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耿耿星河</cp:lastModifiedBy>
  <cp:revision>27</cp:revision>
  <dcterms:created xsi:type="dcterms:W3CDTF">2022-07-16T14:02:00Z</dcterms:created>
  <dcterms:modified xsi:type="dcterms:W3CDTF">2023-07-20T12:13:59Z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DD3DD651B791427DA4D17532459FB737</vt:lpwstr>
  </property>
  <property fmtid="{D5CDD505-2E9C-101B-9397-08002B2CF9AE}" pid="3" name="KSOProductBuildVer">
    <vt:lpwstr>2052-11.1.0.14309</vt:lpwstr>
  </property>
</Properties>
</file>