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7"/>
  </p:handoutMasterIdLst>
  <p:sldIdLst>
    <p:sldId id="439" r:id="rId3"/>
    <p:sldId id="440" r:id="rId5"/>
    <p:sldId id="441" r:id="rId6"/>
    <p:sldId id="443" r:id="rId7"/>
    <p:sldId id="444" r:id="rId8"/>
    <p:sldId id="442" r:id="rId9"/>
    <p:sldId id="446" r:id="rId10"/>
    <p:sldId id="447" r:id="rId11"/>
    <p:sldId id="448" r:id="rId12"/>
    <p:sldId id="449" r:id="rId13"/>
    <p:sldId id="451" r:id="rId14"/>
    <p:sldId id="450" r:id="rId15"/>
    <p:sldId id="44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zsh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641B"/>
    <a:srgbClr val="54C3F4"/>
    <a:srgbClr val="FFFFFF"/>
    <a:srgbClr val="ECF5E7"/>
    <a:srgbClr val="FFDDDD"/>
    <a:srgbClr val="984378"/>
    <a:srgbClr val="22304B"/>
    <a:srgbClr val="C77FAC"/>
    <a:srgbClr val="0062AC"/>
    <a:srgbClr val="ED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7" autoAdjust="0"/>
    <p:restoredTop sz="81808" autoAdjust="0"/>
  </p:normalViewPr>
  <p:slideViewPr>
    <p:cSldViewPr snapToGrid="0">
      <p:cViewPr varScale="1">
        <p:scale>
          <a:sx n="131" d="100"/>
          <a:sy n="131" d="100"/>
        </p:scale>
        <p:origin x="936" y="120"/>
      </p:cViewPr>
      <p:guideLst/>
    </p:cSldViewPr>
  </p:slideViewPr>
  <p:outlineViewPr>
    <p:cViewPr>
      <p:scale>
        <a:sx n="33" d="100"/>
        <a:sy n="33" d="100"/>
      </p:scale>
      <p:origin x="0" y="-1191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EE64E-9A2D-4D02-BD46-DFCFC74B5EE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3604F-F5C7-412C-AE28-FF961BD94C8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100" b="0" i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D3604F-F5C7-412C-AE28-FF961BD94C8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6" cy="468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47" y="1"/>
            <a:ext cx="11797552" cy="669129"/>
          </a:xfrm>
          <a:noFill/>
        </p:spPr>
        <p:txBody>
          <a:bodyPr>
            <a:noAutofit/>
          </a:bodyPr>
          <a:lstStyle>
            <a:lvl1pPr>
              <a:defRPr sz="4000" b="1" baseline="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447" y="789710"/>
            <a:ext cx="11355295" cy="5820093"/>
          </a:xfrm>
        </p:spPr>
        <p:txBody>
          <a:bodyPr/>
          <a:lstStyle>
            <a:lvl1pPr>
              <a:lnSpc>
                <a:spcPct val="120000"/>
              </a:lnSpc>
              <a:defRPr sz="3200" b="1" i="0" baseline="0">
                <a:ea typeface="黑体" panose="02010609060101010101" pitchFamily="49" charset="-122"/>
              </a:defRPr>
            </a:lvl1pPr>
            <a:lvl2pPr>
              <a:lnSpc>
                <a:spcPct val="120000"/>
              </a:lnSpc>
              <a:defRPr sz="3000" b="0" i="0" baseline="0">
                <a:ea typeface="华文楷体" panose="02010600040101010101" pitchFamily="2" charset="-122"/>
              </a:defRPr>
            </a:lvl2pPr>
            <a:lvl3pPr>
              <a:lnSpc>
                <a:spcPct val="120000"/>
              </a:lnSpc>
              <a:defRPr sz="2800" b="0" i="0" baseline="0">
                <a:ea typeface="华文新魏" panose="02010800040101010101" pitchFamily="2" charset="-122"/>
              </a:defRPr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</p:txBody>
      </p:sp>
      <p:sp>
        <p:nvSpPr>
          <p:cNvPr id="5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0308" y="100942"/>
            <a:ext cx="11178636" cy="8906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4447" y="991590"/>
            <a:ext cx="11355295" cy="5708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2386977" y="6514880"/>
            <a:ext cx="7370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深度学习及应用</a:t>
            </a:r>
            <a:endParaRPr lang="zh-CN" altLang="en-US" sz="1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899140" y="6555260"/>
            <a:ext cx="1292860" cy="3067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fld id="{C603BFBC-EF15-48A5-8249-0FEAC4BE5DBB}" type="slidenum">
              <a:rPr lang="en-US" sz="1400" smtClean="0">
                <a:solidFill>
                  <a:schemeClr val="tx1"/>
                </a:solidFill>
              </a:rPr>
            </a:fld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  <p:sp>
        <p:nvSpPr>
          <p:cNvPr id="15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hyperlink" Target="mailto:&#21457;&#36865;&#33267;lichongyi@nankai.edu.c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2912075" y="453422"/>
            <a:ext cx="6367849" cy="1804086"/>
          </a:xfrm>
          <a:noFill/>
        </p:spPr>
        <p:txBody>
          <a:bodyPr>
            <a:normAutofit fontScale="90000"/>
          </a:bodyPr>
          <a:lstStyle/>
          <a:p>
            <a:pPr algn="ctr"/>
            <a:r>
              <a:rPr lang="zh-CN" altLang="en-US" sz="5400" dirty="0"/>
              <a:t>深度学习及应用</a:t>
            </a:r>
            <a:br>
              <a:rPr lang="en-US" altLang="zh-CN" sz="5400" dirty="0"/>
            </a:br>
            <a:br>
              <a:rPr lang="en-US" altLang="zh-CN" sz="5400" dirty="0"/>
            </a:br>
            <a:r>
              <a:rPr lang="zh-CN" altLang="en-US" dirty="0"/>
              <a:t>开放性题目</a:t>
            </a:r>
            <a:endParaRPr lang="zh-CN" altLang="en-US" sz="5400" b="1" dirty="0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1794510" y="3826609"/>
            <a:ext cx="8602980" cy="24231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350"/>
              </a:spcBef>
            </a:pPr>
            <a:endParaRPr lang="en-US" altLang="zh-CN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>
              <a:spcBef>
                <a:spcPts val="1350"/>
              </a:spcBef>
            </a:pPr>
            <a:endParaRPr lang="en-US" altLang="zh-CN" sz="1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898102" y="4695656"/>
            <a:ext cx="7832758" cy="1303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en-US" altLang="zh-CN" sz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李重仪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r>
              <a:rPr lang="zh-CN" alt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南开大学计算机学院</a:t>
            </a:r>
            <a:endParaRPr lang="en-US" altLang="zh-C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</a:pPr>
            <a:endParaRPr lang="zh-CN" altLang="en-US" sz="11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  <a:p>
            <a:pPr algn="ctr">
              <a:lnSpc>
                <a:spcPct val="90000"/>
              </a:lnSpc>
              <a:spcBef>
                <a:spcPts val="1350"/>
              </a:spcBef>
              <a:buFont typeface="Arial" panose="020B0604020202020204" pitchFamily="34" charset="0"/>
              <a:buNone/>
            </a:pPr>
            <a:endParaRPr lang="zh-CN" altLang="en-U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华文楷体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0616" y="988541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41"/>
    </mc:Choice>
    <mc:Fallback>
      <p:transition spd="slow" advTm="984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基础网络为精简版</a:t>
            </a:r>
            <a:r>
              <a:rPr lang="en-US" altLang="zh-CN" sz="3200" dirty="0" err="1"/>
              <a:t>ResNet</a:t>
            </a:r>
            <a:r>
              <a:rPr lang="zh-CN" altLang="en-US" sz="3200" dirty="0"/>
              <a:t>，可选方向如下：</a:t>
            </a:r>
            <a:endParaRPr lang="en-US" altLang="zh-CN" sz="3200" b="1" dirty="0"/>
          </a:p>
          <a:p>
            <a:r>
              <a:rPr lang="en-US" altLang="zh-CN" sz="2000" b="1" dirty="0"/>
              <a:t>6. Reverse attention for salient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https://openaccess.thecvf.com/content_ECCV_2018/papers/Shuhan_Chen_Reverse_Attention_for_ECCV_2018_paper.pdf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/>
              <a:t>评测指标（</a:t>
            </a:r>
            <a:r>
              <a:rPr lang="en-US" altLang="zh-CN" sz="3200"/>
              <a:t>https://github.com/backseason/PoolNet</a:t>
            </a:r>
            <a:r>
              <a:rPr lang="zh-CN" altLang="en-US" sz="3200"/>
              <a:t>）：</a:t>
            </a:r>
            <a:endParaRPr lang="en-US" altLang="zh-CN" sz="3200" b="1" dirty="0"/>
          </a:p>
          <a:p>
            <a:r>
              <a:rPr lang="en-US" altLang="zh-CN" sz="2400" dirty="0">
                <a:solidFill>
                  <a:schemeClr val="accent2"/>
                </a:solidFill>
              </a:rPr>
              <a:t>F-measure, MAE</a:t>
            </a: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altLang="zh-CN" sz="24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zh-CN" altLang="en-US" sz="3200" dirty="0"/>
              <a:t>数据集下载链接（训练集</a:t>
            </a:r>
            <a:r>
              <a:rPr lang="en-US" altLang="zh-CN" sz="3200" dirty="0"/>
              <a:t>700</a:t>
            </a:r>
            <a:r>
              <a:rPr lang="zh-CN" altLang="en-US" sz="3200" dirty="0"/>
              <a:t>张，测试集</a:t>
            </a:r>
            <a:r>
              <a:rPr lang="en-US" altLang="zh-CN" sz="3200" dirty="0"/>
              <a:t>300</a:t>
            </a:r>
            <a:r>
              <a:rPr lang="zh-CN" altLang="en-US" sz="3200" dirty="0"/>
              <a:t>张，随机打乱）：</a:t>
            </a:r>
            <a:r>
              <a:rPr lang="en-US" altLang="zh-CN" sz="2400" dirty="0"/>
              <a:t>https://www.cse.cuhk.edu.hk/leojia/projects/hsaliency/dataset.html</a:t>
            </a:r>
            <a:endParaRPr lang="en-US" altLang="zh-CN" sz="2400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1448" y="4187782"/>
            <a:ext cx="7461504" cy="2049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5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zh-CN" dirty="0"/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16-17</a:t>
            </a:r>
            <a:r>
              <a:rPr lang="zh-CN" altLang="en-US" dirty="0"/>
              <a:t>周最后</a:t>
            </a:r>
            <a:r>
              <a:rPr lang="en-US" altLang="zh-CN" dirty="0"/>
              <a:t>2-4</a:t>
            </a:r>
            <a:r>
              <a:rPr lang="zh-CN" altLang="en-US" dirty="0"/>
              <a:t>次课，</a:t>
            </a:r>
            <a:r>
              <a:rPr lang="zh-CN" altLang="en-US" dirty="0">
                <a:solidFill>
                  <a:srgbClr val="EB641B"/>
                </a:solidFill>
              </a:rPr>
              <a:t>每组展示时间约为</a:t>
            </a:r>
            <a:r>
              <a:rPr lang="en-US" altLang="zh-CN" dirty="0">
                <a:solidFill>
                  <a:srgbClr val="EB641B"/>
                </a:solidFill>
              </a:rPr>
              <a:t>8-10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——</a:t>
            </a:r>
            <a:r>
              <a:rPr lang="zh-CN" altLang="en-US" dirty="0"/>
              <a:t>作业提交：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lnSpcReduction="10000"/>
          </a:bodyPr>
          <a:lstStyle/>
          <a:p>
            <a:r>
              <a:rPr lang="zh-CN" altLang="en-US" b="1" dirty="0"/>
              <a:t>报告要求</a:t>
            </a:r>
            <a:r>
              <a:rPr lang="zh-CN" altLang="zh-C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正文（不包含参考文献）应至少</a:t>
            </a:r>
            <a:r>
              <a:rPr lang="en-US" altLang="zh-CN" dirty="0"/>
              <a:t>5</a:t>
            </a:r>
            <a:r>
              <a:rPr lang="zh-CN" altLang="en-US" dirty="0"/>
              <a:t>页</a:t>
            </a:r>
            <a:endParaRPr lang="en-US" altLang="zh-CN" dirty="0"/>
          </a:p>
          <a:p>
            <a:pPr lvl="1"/>
            <a:r>
              <a:rPr lang="zh-CN" altLang="en-US" dirty="0"/>
              <a:t>建议采用</a:t>
            </a:r>
            <a:r>
              <a:rPr lang="en-US" altLang="zh-CN" dirty="0"/>
              <a:t>latex</a:t>
            </a:r>
            <a:r>
              <a:rPr lang="zh-CN" altLang="en-US" dirty="0"/>
              <a:t>（</a:t>
            </a:r>
            <a:r>
              <a:rPr lang="en-US" altLang="zh-CN" dirty="0"/>
              <a:t>overleaf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标题格式不限</a:t>
            </a:r>
            <a:endParaRPr lang="en-US" altLang="zh-CN" dirty="0"/>
          </a:p>
          <a:p>
            <a:pPr lvl="1"/>
            <a:r>
              <a:rPr lang="zh-CN" altLang="en-US" dirty="0"/>
              <a:t>注意图片、表格格式以及标题格式（标题通常比正文字体小半号）</a:t>
            </a:r>
            <a:endParaRPr lang="en-US" altLang="zh-CN" dirty="0"/>
          </a:p>
          <a:p>
            <a:pPr lvl="1"/>
            <a:r>
              <a:rPr lang="zh-CN" altLang="en-US" dirty="0"/>
              <a:t>注意引用他人图片时，</a:t>
            </a:r>
            <a:r>
              <a:rPr lang="zh-CN" altLang="en-US" dirty="0">
                <a:solidFill>
                  <a:schemeClr val="accent2"/>
                </a:solidFill>
              </a:rPr>
              <a:t>标记图片出处</a:t>
            </a:r>
            <a:r>
              <a:rPr lang="zh-CN" altLang="en-US" dirty="0"/>
              <a:t>，否则</a:t>
            </a:r>
            <a:r>
              <a:rPr lang="zh-CN" altLang="en-US" dirty="0">
                <a:solidFill>
                  <a:schemeClr val="accent2"/>
                </a:solidFill>
              </a:rPr>
              <a:t>一经发现按抄袭处理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b="1" dirty="0"/>
              <a:t>作业提交日期：</a:t>
            </a:r>
            <a:endParaRPr lang="en-US" altLang="zh-CN" b="1" dirty="0"/>
          </a:p>
          <a:p>
            <a:pPr lvl="1"/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25</a:t>
            </a:r>
            <a:r>
              <a:rPr lang="zh-CN" altLang="en-US" dirty="0"/>
              <a:t>日（含）前，打包所有实验报告（</a:t>
            </a:r>
            <a:r>
              <a:rPr lang="en-US" altLang="zh-CN" dirty="0"/>
              <a:t>MLP</a:t>
            </a:r>
            <a:r>
              <a:rPr lang="zh-CN" altLang="en-US" dirty="0"/>
              <a:t>、</a:t>
            </a:r>
            <a:r>
              <a:rPr lang="en-US" altLang="zh-CN" dirty="0"/>
              <a:t>CNN</a:t>
            </a:r>
            <a:r>
              <a:rPr lang="zh-CN" altLang="en-US" dirty="0"/>
              <a:t>、</a:t>
            </a:r>
            <a:r>
              <a:rPr lang="en-US" altLang="zh-CN" dirty="0"/>
              <a:t>RNN</a:t>
            </a:r>
            <a:r>
              <a:rPr lang="zh-CN" altLang="en-US" dirty="0"/>
              <a:t>、</a:t>
            </a:r>
            <a:r>
              <a:rPr lang="en-US" altLang="zh-CN" dirty="0"/>
              <a:t>GAN</a:t>
            </a:r>
            <a:r>
              <a:rPr lang="zh-CN" altLang="en-US" dirty="0"/>
              <a:t>每位成员各一个）和大作业（一组一个），</a:t>
            </a:r>
            <a:r>
              <a:rPr lang="zh-CN" altLang="en-US" dirty="0">
                <a:hlinkClick r:id="rId1"/>
              </a:rPr>
              <a:t>发送至</a:t>
            </a:r>
            <a:r>
              <a:rPr lang="en-US" altLang="zh-CN" dirty="0">
                <a:hlinkClick r:id="rId1"/>
              </a:rPr>
              <a:t>lichongyi@nankai.edu.cn</a:t>
            </a:r>
            <a:r>
              <a:rPr lang="zh-CN" altLang="en-US" dirty="0"/>
              <a:t>，包名为“</a:t>
            </a:r>
            <a:r>
              <a:rPr lang="zh-CN" altLang="en-US" dirty="0">
                <a:solidFill>
                  <a:schemeClr val="accent2"/>
                </a:solidFill>
              </a:rPr>
              <a:t>组队号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成员名</a:t>
            </a:r>
            <a:r>
              <a:rPr lang="en-US" altLang="zh-CN" dirty="0">
                <a:solidFill>
                  <a:schemeClr val="accent2"/>
                </a:solidFill>
              </a:rPr>
              <a:t>-</a:t>
            </a:r>
            <a:r>
              <a:rPr lang="zh-CN" altLang="en-US" dirty="0">
                <a:solidFill>
                  <a:schemeClr val="accent2"/>
                </a:solidFill>
              </a:rPr>
              <a:t>题目类型（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或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）</a:t>
            </a:r>
            <a:r>
              <a:rPr lang="en-US" altLang="zh-CN" dirty="0">
                <a:solidFill>
                  <a:schemeClr val="accent2"/>
                </a:solidFill>
              </a:rPr>
              <a:t>.zip</a:t>
            </a:r>
            <a:r>
              <a:rPr lang="zh-CN" altLang="en-US" dirty="0"/>
              <a:t>”</a:t>
            </a:r>
            <a:endParaRPr lang="en-US" altLang="zh-CN" dirty="0"/>
          </a:p>
          <a:p>
            <a:pPr lvl="1"/>
            <a:r>
              <a:rPr lang="zh-CN" altLang="en-US" dirty="0"/>
              <a:t>每组作业仅需一人提交即可（作业内应体现组内成员信息与明确分工）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192" y="0"/>
            <a:ext cx="4191000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  <a:endParaRPr lang="zh-CN" altLang="zh-CN" dirty="0"/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en-US" dirty="0">
                <a:solidFill>
                  <a:srgbClr val="EB641B"/>
                </a:solidFill>
              </a:rPr>
              <a:t>或</a:t>
            </a:r>
            <a:r>
              <a:rPr lang="en-US" altLang="zh-CN" dirty="0" err="1">
                <a:solidFill>
                  <a:srgbClr val="EB641B"/>
                </a:solidFill>
              </a:rPr>
              <a:t>Jittor</a:t>
            </a:r>
            <a:r>
              <a:rPr lang="zh-CN" altLang="zh-CN" dirty="0">
                <a:solidFill>
                  <a:srgbClr val="EB641B"/>
                </a:solidFill>
              </a:rPr>
              <a:t>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en-US" altLang="zh-CN" dirty="0">
                <a:solidFill>
                  <a:srgbClr val="EB641B"/>
                </a:solidFill>
              </a:rPr>
              <a:t>CIFAR100</a:t>
            </a:r>
            <a:r>
              <a:rPr lang="zh-CN" altLang="zh-CN" dirty="0">
                <a:solidFill>
                  <a:srgbClr val="EB641B"/>
                </a:solidFill>
              </a:rPr>
              <a:t>分类模型搭建</a:t>
            </a:r>
            <a:endParaRPr lang="zh-CN" altLang="zh-CN" dirty="0">
              <a:solidFill>
                <a:srgbClr val="EB641B"/>
              </a:solidFill>
            </a:endParaRP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  <a:endParaRPr lang="zh-CN" altLang="zh-CN" dirty="0"/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5 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  <a:endParaRPr lang="zh-CN" altLang="zh-CN" dirty="0"/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  <a:endParaRPr lang="zh-CN" altLang="zh-CN" dirty="0"/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  <a:endParaRPr lang="zh-CN" altLang="zh-CN" dirty="0"/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  <a:endParaRPr lang="zh-CN" altLang="zh-CN" dirty="0"/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75000" lnSpcReduction="20000"/>
          </a:bodyPr>
          <a:lstStyle/>
          <a:p>
            <a:pPr marL="0" indent="0">
              <a:buNone/>
            </a:pPr>
            <a:r>
              <a:rPr lang="zh-CN" altLang="en-US" sz="3500" dirty="0"/>
              <a:t>基础网络为精简版</a:t>
            </a:r>
            <a:r>
              <a:rPr lang="en-US" altLang="zh-CN" sz="3500" dirty="0" err="1"/>
              <a:t>ResNet</a:t>
            </a:r>
            <a:r>
              <a:rPr lang="zh-CN" altLang="en-US" sz="3500" dirty="0"/>
              <a:t>，可选方向如下：</a:t>
            </a:r>
            <a:endParaRPr lang="en-US" altLang="zh-CN" sz="3500" b="1" dirty="0"/>
          </a:p>
          <a:p>
            <a:r>
              <a:rPr lang="en-US" altLang="zh-CN" sz="2000" b="1" dirty="0"/>
              <a:t>1. A </a:t>
            </a:r>
            <a:r>
              <a:rPr lang="en-US" altLang="zh-CN" sz="2000" b="1" dirty="0" err="1"/>
              <a:t>convnet</a:t>
            </a:r>
            <a:r>
              <a:rPr lang="en-US" altLang="zh-CN" sz="2000" b="1" dirty="0"/>
              <a:t> for the 2020s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https://openaccess.thecvf.com/content/CVPR2022/papers/Liu_A_ConvNet_for_the_2020s_CVPR_2022_paper.pdf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</a:t>
            </a:r>
            <a:r>
              <a:rPr lang="en-US" altLang="zh-CN" sz="2000" b="1" dirty="0" err="1"/>
              <a:t>Segnext</a:t>
            </a:r>
            <a:r>
              <a:rPr lang="en-US" altLang="zh-CN" sz="2000" b="1" dirty="0"/>
              <a:t>: Rethinking convolutional attention design for semantic segmentation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https://proceedings.neurips.cc/paper_files/paper/2022/file/08050f40fff41616ccfc3080e60a301a-Paper-Conference.pdf</a:t>
            </a:r>
            <a:r>
              <a:rPr lang="zh-CN" altLang="en-US" sz="2000" b="1" dirty="0"/>
              <a:t>）刘</a:t>
            </a:r>
            <a:endParaRPr lang="en-US" altLang="zh-CN" sz="2000" b="1" dirty="0"/>
          </a:p>
          <a:p>
            <a:r>
              <a:rPr lang="en-US" altLang="zh-CN" sz="2000" b="1" dirty="0"/>
              <a:t>3. Large selective kernel network for remote sensing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https://openaccess.thecvf.com/content/ICCV2023/papers/Li_Large_Selective_Kernel_Network_for_Remote_Sensing_Object_Detection_ICCV_2023_paper.pdf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</a:t>
            </a:r>
            <a:r>
              <a:rPr lang="en-US" altLang="zh-CN" sz="2000" b="1" dirty="0" err="1"/>
              <a:t>Coatnet</a:t>
            </a:r>
            <a:r>
              <a:rPr lang="en-US" altLang="zh-CN" sz="2000" b="1" dirty="0"/>
              <a:t>: Marrying convolution and attention for all data sizes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https://proceedings.neurips.cc/paper/2021/file/20568692db622456cc42a2e853ca21f8-Paper.pdf</a:t>
            </a:r>
            <a:r>
              <a:rPr lang="zh-CN" altLang="en-US" sz="2000" b="1" dirty="0"/>
              <a:t>）陆</a:t>
            </a:r>
            <a:endParaRPr lang="en-US" altLang="zh-CN" sz="2000" b="1" dirty="0"/>
          </a:p>
          <a:p>
            <a:r>
              <a:rPr lang="en-US" altLang="zh-CN" sz="2000" b="1" dirty="0"/>
              <a:t>5. ECA-Net: Efficient channel attention for deep convolutional neural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https://openaccess.thecvf.com/content_CVPR_2020/papers/Wang_ECA-Net_Efficient_Channel_Attention_for_Deep_Convolutional_Neural_Networks_CVPR_2020_paper.pdf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75000" lnSpcReduction="10000"/>
          </a:bodyPr>
          <a:lstStyle/>
          <a:p>
            <a:pPr marL="0" indent="0">
              <a:buNone/>
            </a:pPr>
            <a:r>
              <a:rPr lang="zh-CN" altLang="en-US" sz="3200" dirty="0"/>
              <a:t>基础网络为精简版</a:t>
            </a:r>
            <a:r>
              <a:rPr lang="en-US" altLang="zh-CN" sz="3200" dirty="0" err="1"/>
              <a:t>ResNet</a:t>
            </a:r>
            <a:r>
              <a:rPr lang="zh-CN" altLang="en-US" sz="3200" dirty="0"/>
              <a:t>，可选方向如下：</a:t>
            </a:r>
            <a:endParaRPr lang="en-US" altLang="zh-CN" sz="3200" b="1" dirty="0"/>
          </a:p>
          <a:p>
            <a:r>
              <a:rPr lang="en-US" altLang="zh-CN" sz="2000" b="1" dirty="0"/>
              <a:t>6. </a:t>
            </a:r>
            <a:r>
              <a:rPr lang="en-US" altLang="zh-CN" sz="2000" b="1" dirty="0" err="1"/>
              <a:t>CSPNet</a:t>
            </a:r>
            <a:r>
              <a:rPr lang="en-US" altLang="zh-CN" sz="2000" b="1" dirty="0"/>
              <a:t>: A new backbone that can enhance learning capability of CNN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https://openaccess.thecvf.com/content_CVPRW_2020/papers/w28/Wang_CSPNet_A_New_Backbone_That_Can_Enhance_Learning_Capability_of_CVPRW_2020_paper.pdf</a:t>
            </a:r>
            <a:r>
              <a:rPr lang="zh-CN" altLang="en-US" sz="2000" b="1" dirty="0"/>
              <a:t>）王</a:t>
            </a:r>
            <a:endParaRPr lang="en-US" altLang="zh-CN" sz="2000" b="1" dirty="0"/>
          </a:p>
          <a:p>
            <a:r>
              <a:rPr lang="en-US" altLang="zh-CN" sz="2000" b="1" dirty="0"/>
              <a:t>7. </a:t>
            </a:r>
            <a:r>
              <a:rPr lang="en-US" altLang="zh-CN" sz="2000" b="1" dirty="0" err="1"/>
              <a:t>Ghostnet</a:t>
            </a:r>
            <a:r>
              <a:rPr lang="en-US" altLang="zh-CN" sz="2000" b="1" dirty="0"/>
              <a:t>: More features from cheap operations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https://openaccess.thecvf.com/content_CVPR_2020/papers/Han_GhostNet_More_Features_From_Cheap_Operations_CVPR_2020_paper.pdf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8. Hornet: Efficient high-order spatial interactions with recursive gated convolutions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https://proceedings.neurips.cc/paper_files/paper/2022/file/436d042b2dd81214d23ae43eb196b146-Paper-Conference.pdf</a:t>
            </a:r>
            <a:r>
              <a:rPr lang="zh-CN" altLang="en-US" sz="2000" b="1" dirty="0"/>
              <a:t>）孙</a:t>
            </a:r>
            <a:endParaRPr lang="zh-CN" altLang="en-US" sz="2000" b="1" dirty="0"/>
          </a:p>
          <a:p>
            <a:r>
              <a:rPr lang="en-US" altLang="zh-CN" sz="2000" b="1" dirty="0"/>
              <a:t>9. </a:t>
            </a:r>
            <a:r>
              <a:rPr lang="en-US" altLang="zh-CN" sz="2000" b="1" dirty="0" err="1"/>
              <a:t>Resnest</a:t>
            </a:r>
            <a:r>
              <a:rPr lang="en-US" altLang="zh-CN" sz="2000" b="1" dirty="0"/>
              <a:t>: Split-attention networks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https://openaccess.thecvf.com/content/CVPR2022W/ECV/papers/Zhang_ResNeSt_Split-Attention_Networks_CVPRW_2022_paper.pdf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10. Pay attention to </a:t>
            </a:r>
            <a:r>
              <a:rPr lang="en-US" altLang="zh-CN" sz="2000" b="1" dirty="0" err="1"/>
              <a:t>mlps</a:t>
            </a:r>
            <a:r>
              <a:rPr lang="en-US" altLang="zh-CN" sz="2000" b="1" dirty="0"/>
              <a:t> (https://proceedings.neurips.cc/paper/2021/file/4cc05b35c2f937c5bd9e7d41d3686fff-Paper.pdf) </a:t>
            </a:r>
            <a:r>
              <a:rPr lang="zh-CN" altLang="en-US" sz="2000" b="1" dirty="0"/>
              <a:t>熙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加分项（最多</a:t>
            </a:r>
            <a:r>
              <a:rPr lang="en-US" altLang="zh-CN" b="1" dirty="0"/>
              <a:t>5</a:t>
            </a:r>
            <a:r>
              <a:rPr lang="zh-CN" altLang="zh-CN" b="1" dirty="0"/>
              <a:t>分）</a:t>
            </a:r>
            <a:r>
              <a:rPr lang="zh-CN" altLang="zh-CN" dirty="0"/>
              <a:t>：在优秀的基础上，提出创新性方法，并通过实验给予论证。</a:t>
            </a:r>
            <a:endParaRPr lang="zh-CN" altLang="zh-CN" dirty="0"/>
          </a:p>
          <a:p>
            <a:r>
              <a:rPr lang="en-US" altLang="zh-CN" dirty="0"/>
              <a:t> </a:t>
            </a:r>
            <a:r>
              <a:rPr lang="zh-CN" altLang="zh-CN" b="1" dirty="0"/>
              <a:t>成果展示</a:t>
            </a:r>
            <a:r>
              <a:rPr lang="zh-CN" altLang="zh-CN" dirty="0"/>
              <a:t>：</a:t>
            </a:r>
            <a:r>
              <a:rPr lang="en-US" altLang="zh-CN" dirty="0">
                <a:solidFill>
                  <a:srgbClr val="EB641B"/>
                </a:solidFill>
              </a:rPr>
              <a:t>5</a:t>
            </a:r>
            <a:r>
              <a:rPr lang="zh-CN" altLang="zh-CN" dirty="0">
                <a:solidFill>
                  <a:srgbClr val="EB641B"/>
                </a:solidFill>
              </a:rPr>
              <a:t>人一组</a:t>
            </a:r>
            <a:r>
              <a:rPr lang="zh-CN" altLang="en-US" dirty="0">
                <a:solidFill>
                  <a:srgbClr val="EB641B"/>
                </a:solidFill>
              </a:rPr>
              <a:t>，</a:t>
            </a:r>
            <a:r>
              <a:rPr lang="zh-CN" altLang="en-US" dirty="0"/>
              <a:t>通过</a:t>
            </a:r>
            <a:r>
              <a:rPr lang="en-US" altLang="zh-CN" dirty="0"/>
              <a:t>PPT</a:t>
            </a:r>
            <a:r>
              <a:rPr lang="zh-CN" altLang="en-US" dirty="0"/>
              <a:t>方式展示，展示时间为第</a:t>
            </a:r>
            <a:r>
              <a:rPr lang="en-US" altLang="zh-CN" dirty="0"/>
              <a:t>16-17</a:t>
            </a:r>
            <a:r>
              <a:rPr lang="zh-CN" altLang="en-US" dirty="0"/>
              <a:t>周最后</a:t>
            </a:r>
            <a:r>
              <a:rPr lang="en-US" altLang="zh-CN" dirty="0"/>
              <a:t>2-4</a:t>
            </a:r>
            <a:r>
              <a:rPr lang="zh-CN" altLang="en-US" dirty="0"/>
              <a:t>次课，</a:t>
            </a:r>
            <a:r>
              <a:rPr lang="zh-CN" altLang="en-US" dirty="0">
                <a:solidFill>
                  <a:srgbClr val="EB641B"/>
                </a:solidFill>
              </a:rPr>
              <a:t>每组展示时间约为</a:t>
            </a:r>
            <a:r>
              <a:rPr lang="en-US" altLang="zh-CN" dirty="0">
                <a:solidFill>
                  <a:srgbClr val="EB641B"/>
                </a:solidFill>
              </a:rPr>
              <a:t>8-10</a:t>
            </a:r>
            <a:r>
              <a:rPr lang="zh-CN" altLang="en-US" dirty="0">
                <a:solidFill>
                  <a:srgbClr val="EB641B"/>
                </a:solidFill>
              </a:rPr>
              <a:t>分钟</a:t>
            </a:r>
            <a:r>
              <a:rPr lang="zh-CN" altLang="en-US" dirty="0"/>
              <a:t>，展示的内容为：</a:t>
            </a:r>
            <a:endParaRPr lang="en-US" altLang="zh-CN" dirty="0"/>
          </a:p>
          <a:p>
            <a:pPr lvl="1"/>
            <a:r>
              <a:rPr lang="zh-CN" altLang="en-US" dirty="0"/>
              <a:t>基础方法介绍</a:t>
            </a:r>
            <a:endParaRPr lang="en-US" altLang="zh-CN" dirty="0"/>
          </a:p>
          <a:p>
            <a:pPr lvl="1"/>
            <a:r>
              <a:rPr lang="zh-CN" altLang="en-US" dirty="0"/>
              <a:t>如何对基础方法进行的改进</a:t>
            </a:r>
            <a:endParaRPr lang="en-US" altLang="zh-CN" dirty="0"/>
          </a:p>
          <a:p>
            <a:pPr lvl="1"/>
            <a:r>
              <a:rPr lang="zh-CN" altLang="en-US" dirty="0"/>
              <a:t>实验对比结果以及消融性实验结果</a:t>
            </a:r>
            <a:endParaRPr lang="en-US" altLang="zh-CN" dirty="0"/>
          </a:p>
          <a:p>
            <a:pPr lvl="1"/>
            <a:r>
              <a:rPr lang="zh-CN" altLang="en-US" dirty="0"/>
              <a:t>对未来工作的设想</a:t>
            </a:r>
            <a:endParaRPr lang="en-US" altLang="zh-CN" dirty="0"/>
          </a:p>
          <a:p>
            <a:r>
              <a:rPr lang="zh-CN" altLang="en-US" dirty="0"/>
              <a:t>实现过程中可自由选择上面一种或几种方法的组合，每只团队应</a:t>
            </a:r>
            <a:r>
              <a:rPr lang="zh-CN" altLang="en-US" dirty="0">
                <a:solidFill>
                  <a:srgbClr val="EB641B"/>
                </a:solidFill>
              </a:rPr>
              <a:t>至少实现上述方法中的</a:t>
            </a:r>
            <a:r>
              <a:rPr lang="en-US" altLang="zh-CN" dirty="0">
                <a:solidFill>
                  <a:srgbClr val="EB641B"/>
                </a:solidFill>
              </a:rPr>
              <a:t>3</a:t>
            </a:r>
            <a:r>
              <a:rPr lang="zh-CN" altLang="en-US" dirty="0">
                <a:solidFill>
                  <a:srgbClr val="EB641B"/>
                </a:solidFill>
              </a:rPr>
              <a:t>种</a:t>
            </a:r>
            <a:r>
              <a:rPr lang="zh-CN" altLang="en-US" dirty="0"/>
              <a:t>并作为对比实验进行结果展示</a:t>
            </a:r>
            <a:endParaRPr lang="en-US" altLang="zh-CN" dirty="0"/>
          </a:p>
          <a:p>
            <a:r>
              <a:rPr lang="zh-CN" altLang="en-US" dirty="0"/>
              <a:t>实验报告中应详细阐述团队中每个成员的贡献，如文档撰写，实验，</a:t>
            </a:r>
            <a:r>
              <a:rPr lang="en-US" altLang="zh-CN" dirty="0"/>
              <a:t>idea</a:t>
            </a:r>
            <a:r>
              <a:rPr lang="zh-CN" altLang="en-US" dirty="0"/>
              <a:t>提出等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20000"/>
          </a:bodyPr>
          <a:lstStyle/>
          <a:p>
            <a:r>
              <a:rPr lang="zh-CN" altLang="zh-CN" b="1" dirty="0"/>
              <a:t>考核目的</a:t>
            </a:r>
            <a:r>
              <a:rPr lang="zh-CN" altLang="zh-CN" dirty="0"/>
              <a:t>：鼓励学生积极探索、勇于创新，锻炼学生编程实现自己的想法，加深学生对课堂讲授内容的理解。</a:t>
            </a:r>
            <a:endParaRPr lang="zh-CN" altLang="zh-CN" dirty="0"/>
          </a:p>
          <a:p>
            <a:r>
              <a:rPr lang="zh-CN" altLang="zh-CN" b="1" dirty="0"/>
              <a:t>考核目标</a:t>
            </a:r>
            <a:r>
              <a:rPr lang="zh-CN" altLang="zh-CN" dirty="0"/>
              <a:t>：</a:t>
            </a:r>
            <a:r>
              <a:rPr lang="zh-CN" altLang="zh-CN" dirty="0">
                <a:solidFill>
                  <a:srgbClr val="EB641B"/>
                </a:solidFill>
              </a:rPr>
              <a:t>使用</a:t>
            </a:r>
            <a:r>
              <a:rPr lang="en-US" altLang="zh-CN" dirty="0" err="1">
                <a:solidFill>
                  <a:srgbClr val="EB641B"/>
                </a:solidFill>
              </a:rPr>
              <a:t>PyTorch</a:t>
            </a:r>
            <a:r>
              <a:rPr lang="zh-CN" altLang="en-US" dirty="0">
                <a:solidFill>
                  <a:srgbClr val="EB641B"/>
                </a:solidFill>
              </a:rPr>
              <a:t>或</a:t>
            </a:r>
            <a:r>
              <a:rPr lang="en-US" altLang="zh-CN" dirty="0" err="1">
                <a:solidFill>
                  <a:srgbClr val="EB641B"/>
                </a:solidFill>
              </a:rPr>
              <a:t>Jittor</a:t>
            </a:r>
            <a:r>
              <a:rPr lang="zh-CN" altLang="zh-CN" dirty="0">
                <a:solidFill>
                  <a:srgbClr val="EB641B"/>
                </a:solidFill>
              </a:rPr>
              <a:t>框架和</a:t>
            </a:r>
            <a:r>
              <a:rPr lang="en-US" altLang="zh-CN" dirty="0">
                <a:solidFill>
                  <a:srgbClr val="EB641B"/>
                </a:solidFill>
              </a:rPr>
              <a:t>CPU</a:t>
            </a:r>
            <a:r>
              <a:rPr lang="zh-CN" altLang="zh-CN" dirty="0">
                <a:solidFill>
                  <a:srgbClr val="EB641B"/>
                </a:solidFill>
              </a:rPr>
              <a:t>实现</a:t>
            </a:r>
            <a:r>
              <a:rPr lang="zh-CN" altLang="en-US" dirty="0">
                <a:solidFill>
                  <a:srgbClr val="EB641B"/>
                </a:solidFill>
              </a:rPr>
              <a:t>显著性物体检测</a:t>
            </a:r>
            <a:r>
              <a:rPr lang="zh-CN" altLang="zh-CN" dirty="0">
                <a:solidFill>
                  <a:srgbClr val="EB641B"/>
                </a:solidFill>
              </a:rPr>
              <a:t>模型搭建</a:t>
            </a:r>
            <a:endParaRPr lang="zh-CN" altLang="zh-CN" dirty="0">
              <a:solidFill>
                <a:srgbClr val="EB641B"/>
              </a:solidFill>
            </a:endParaRPr>
          </a:p>
          <a:p>
            <a:r>
              <a:rPr lang="zh-CN" altLang="zh-CN" b="1" dirty="0"/>
              <a:t>提交形式</a:t>
            </a:r>
            <a:r>
              <a:rPr lang="zh-CN" altLang="zh-CN" dirty="0"/>
              <a:t>：源代码、</a:t>
            </a:r>
            <a:r>
              <a:rPr lang="en-US" altLang="zh-CN" dirty="0"/>
              <a:t>Word</a:t>
            </a:r>
            <a:r>
              <a:rPr lang="zh-CN" altLang="zh-CN" dirty="0"/>
              <a:t>或</a:t>
            </a:r>
            <a:r>
              <a:rPr lang="en-US" altLang="zh-CN" dirty="0"/>
              <a:t>PDF</a:t>
            </a:r>
            <a:r>
              <a:rPr lang="zh-CN" altLang="zh-CN" dirty="0"/>
              <a:t>文档（建议使用</a:t>
            </a:r>
            <a:r>
              <a:rPr lang="en-US" altLang="zh-CN" dirty="0"/>
              <a:t>Overleaf</a:t>
            </a:r>
            <a:r>
              <a:rPr lang="zh-CN" altLang="zh-CN" dirty="0"/>
              <a:t>）。</a:t>
            </a:r>
            <a:endParaRPr lang="zh-CN" altLang="zh-CN" dirty="0"/>
          </a:p>
          <a:p>
            <a:r>
              <a:rPr lang="zh-CN" altLang="zh-CN" b="1" dirty="0"/>
              <a:t>实验要求</a:t>
            </a:r>
            <a:r>
              <a:rPr lang="zh-CN" altLang="zh-CN" dirty="0"/>
              <a:t>：将大作业代码提交到</a:t>
            </a:r>
            <a:r>
              <a:rPr lang="en-US" altLang="zh-CN" dirty="0" err="1"/>
              <a:t>gitee</a:t>
            </a:r>
            <a:r>
              <a:rPr lang="zh-CN" altLang="zh-CN" dirty="0"/>
              <a:t>（</a:t>
            </a:r>
            <a:r>
              <a:rPr lang="en-US" altLang="zh-CN" dirty="0"/>
              <a:t>www.gitee.com</a:t>
            </a:r>
            <a:r>
              <a:rPr lang="zh-CN" altLang="zh-CN" dirty="0"/>
              <a:t>），要求能够体现大作业完成过程中的不同版本迭代。</a:t>
            </a:r>
            <a:r>
              <a:rPr lang="zh-CN" altLang="en-US" dirty="0"/>
              <a:t>每组创建一个项目，不同成员分别建立一个子目录，上传自己的代码。</a:t>
            </a:r>
            <a:r>
              <a:rPr lang="zh-CN" altLang="zh-CN" dirty="0"/>
              <a:t>在创建项目时，点击页面顶部菜单栏账号左侧的加号（位于页面右侧）来新建仓库。创建仓库时，应选择公开方式。建议在初建项目时即向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提交代码，要求向</a:t>
            </a:r>
            <a:r>
              <a:rPr lang="en-US" altLang="zh-CN" dirty="0"/>
              <a:t> </a:t>
            </a:r>
            <a:r>
              <a:rPr lang="en-US" altLang="zh-CN" dirty="0" err="1"/>
              <a:t>gitee</a:t>
            </a:r>
            <a:r>
              <a:rPr lang="en-US" altLang="zh-CN" dirty="0"/>
              <a:t> </a:t>
            </a:r>
            <a:r>
              <a:rPr lang="zh-CN" altLang="zh-CN" dirty="0"/>
              <a:t>的提交能够体现大作业完成过程，</a:t>
            </a:r>
            <a:r>
              <a:rPr lang="zh-CN" altLang="zh-CN" dirty="0">
                <a:solidFill>
                  <a:srgbClr val="EB641B"/>
                </a:solidFill>
              </a:rPr>
              <a:t>团队内每个人向</a:t>
            </a:r>
            <a:r>
              <a:rPr lang="en-US" altLang="zh-CN" dirty="0">
                <a:solidFill>
                  <a:srgbClr val="EB641B"/>
                </a:solidFill>
              </a:rPr>
              <a:t> </a:t>
            </a:r>
            <a:r>
              <a:rPr lang="en-US" altLang="zh-CN" dirty="0" err="1">
                <a:solidFill>
                  <a:srgbClr val="EB641B"/>
                </a:solidFill>
              </a:rPr>
              <a:t>gitee</a:t>
            </a:r>
            <a:r>
              <a:rPr lang="zh-CN" altLang="zh-CN" dirty="0">
                <a:solidFill>
                  <a:srgbClr val="EB641B"/>
                </a:solidFill>
              </a:rPr>
              <a:t>的提交次数应不少于</a:t>
            </a:r>
            <a:r>
              <a:rPr lang="en-US" altLang="zh-CN" dirty="0">
                <a:solidFill>
                  <a:srgbClr val="EB641B"/>
                </a:solidFill>
              </a:rPr>
              <a:t> 5</a:t>
            </a:r>
            <a:r>
              <a:rPr lang="zh-CN" altLang="zh-CN" dirty="0">
                <a:solidFill>
                  <a:srgbClr val="EB641B"/>
                </a:solidFill>
              </a:rPr>
              <a:t>次</a:t>
            </a:r>
            <a:r>
              <a:rPr lang="zh-CN" altLang="zh-CN" dirty="0"/>
              <a:t>。也就是完成一个模块就应该提交一次，这样能够在提交时间上体现不同模块的完成时间。项目链接需出现在提交的文档中。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/>
          </a:bodyPr>
          <a:lstStyle/>
          <a:p>
            <a:r>
              <a:rPr lang="zh-CN" altLang="zh-CN" b="1" dirty="0"/>
              <a:t>评分标准</a:t>
            </a:r>
            <a:r>
              <a:rPr lang="zh-CN" altLang="zh-CN" dirty="0"/>
              <a:t>：</a:t>
            </a:r>
            <a:endParaRPr lang="zh-CN" altLang="zh-CN" dirty="0"/>
          </a:p>
          <a:p>
            <a:pPr lvl="0"/>
            <a:r>
              <a:rPr lang="zh-CN" altLang="zh-CN" dirty="0"/>
              <a:t>优秀（</a:t>
            </a:r>
            <a:r>
              <a:rPr lang="en-US" altLang="zh-CN" dirty="0"/>
              <a:t>36-40</a:t>
            </a:r>
            <a:r>
              <a:rPr lang="zh-CN" altLang="zh-CN" dirty="0"/>
              <a:t>分）：创意新颖，实验结果提升明显，实验对比充分，文档书写规范，消融实验完整；</a:t>
            </a:r>
            <a:endParaRPr lang="zh-CN" altLang="zh-CN" dirty="0"/>
          </a:p>
          <a:p>
            <a:pPr lvl="0"/>
            <a:r>
              <a:rPr lang="zh-CN" altLang="zh-CN" dirty="0"/>
              <a:t>良好（</a:t>
            </a:r>
            <a:r>
              <a:rPr lang="en-US" altLang="zh-CN" dirty="0"/>
              <a:t>32-35</a:t>
            </a:r>
            <a:r>
              <a:rPr lang="zh-CN" altLang="zh-CN" dirty="0"/>
              <a:t>分）：创意较为新颖，实验结果提升较为明显，实验对比较为充分，文档书写规范，消融实验较为完整；</a:t>
            </a:r>
            <a:endParaRPr lang="zh-CN" altLang="zh-CN" dirty="0"/>
          </a:p>
          <a:p>
            <a:pPr lvl="0"/>
            <a:r>
              <a:rPr lang="zh-CN" altLang="zh-CN" dirty="0"/>
              <a:t>合格（</a:t>
            </a:r>
            <a:r>
              <a:rPr lang="en-US" altLang="zh-CN" dirty="0"/>
              <a:t>24-31</a:t>
            </a:r>
            <a:r>
              <a:rPr lang="zh-CN" altLang="zh-CN" dirty="0"/>
              <a:t>分）：创意一般，实验结果略有提升，实验对比一般充分，文档书写较为规范，消融实验较为完整；</a:t>
            </a:r>
            <a:endParaRPr lang="zh-CN" altLang="zh-CN" dirty="0"/>
          </a:p>
          <a:p>
            <a:r>
              <a:rPr lang="zh-CN" altLang="zh-CN" dirty="0"/>
              <a:t>不合格（</a:t>
            </a:r>
            <a:r>
              <a:rPr lang="en-US" altLang="zh-CN" dirty="0"/>
              <a:t>0-23</a:t>
            </a:r>
            <a:r>
              <a:rPr lang="zh-CN" altLang="zh-CN" dirty="0"/>
              <a:t>分）：无创意，实验结果无提升，缺少实验对比，文档书写不规范，缺少必要的消融实验；</a:t>
            </a:r>
            <a:endParaRPr lang="zh-CN" altLang="en-US" sz="28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开放性题目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09600" y="1066800"/>
            <a:ext cx="11125200" cy="5410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3500" dirty="0"/>
              <a:t>基础网络为</a:t>
            </a:r>
            <a:r>
              <a:rPr lang="en-US" altLang="zh-CN" sz="3500" dirty="0"/>
              <a:t>ResNet-18</a:t>
            </a:r>
            <a:r>
              <a:rPr lang="zh-CN" altLang="en-US" sz="3500" dirty="0"/>
              <a:t>，可选方向如下：</a:t>
            </a:r>
            <a:endParaRPr lang="en-US" altLang="zh-CN" sz="3500" b="1" dirty="0"/>
          </a:p>
          <a:p>
            <a:r>
              <a:rPr lang="en-US" altLang="zh-CN" sz="2000" b="1" dirty="0"/>
              <a:t>1. Visual saliency transformer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https://openaccess.thecvf.com/content/ICCV2021/papers/Liu_Visual_Saliency_Transformer_ICCV_2021_paper.pdf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2. Pyramid feature attention network for saliency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https://openaccess.thecvf.com/content_CVPR_2019/papers/Zhao_Pyramid_Feature_Attention_Network_for_Saliency_Detection_CVPR_2019_paper.pdf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3. A simple pooling-based design for real-time salient object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https://openaccess.thecvf.com/content_CVPR_2019/papers/Liu_A_Simple_Pooling-Based_Design_for_Real-Time_Salient_Object_Detection_CVPR_2019_paper.pdf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4. </a:t>
            </a:r>
            <a:r>
              <a:rPr lang="en-US" altLang="zh-CN" sz="2000" b="1" dirty="0" err="1"/>
              <a:t>Picanet</a:t>
            </a:r>
            <a:r>
              <a:rPr lang="en-US" altLang="zh-CN" sz="2000" b="1" dirty="0"/>
              <a:t>: Learning pixel-wise contextual attention for saliency detection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https://openaccess.thecvf.com/content_cvpr_2018/papers/Liu_PiCANet_Learning_Pixel-Wise_CVPR_2018_paper.pdf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r>
              <a:rPr lang="en-US" altLang="zh-CN" sz="2000" b="1" dirty="0"/>
              <a:t>5. Salient object detection via integrity learning</a:t>
            </a:r>
            <a:r>
              <a:rPr lang="zh-CN" altLang="en-US" sz="2000" b="1" dirty="0"/>
              <a:t>（</a:t>
            </a:r>
            <a:r>
              <a:rPr lang="en-US" altLang="zh-CN" sz="2000" b="1" dirty="0"/>
              <a:t>https://arxiv.org/pdf/2101.07663</a:t>
            </a:r>
            <a:r>
              <a:rPr lang="zh-CN" altLang="en-US" sz="2000" b="1" dirty="0"/>
              <a:t>）</a:t>
            </a:r>
            <a:endParaRPr lang="en-US" altLang="zh-CN" sz="2000" b="1" dirty="0"/>
          </a:p>
          <a:p>
            <a:pPr marL="0" indent="0">
              <a:buNone/>
            </a:pPr>
            <a:endParaRPr lang="en-US" altLang="zh-CN" sz="2000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zh-CN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5032</Words>
  <Application>WPS 演示</Application>
  <PresentationFormat>宽屏</PresentationFormat>
  <Paragraphs>138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Calibri</vt:lpstr>
      <vt:lpstr>黑体</vt:lpstr>
      <vt:lpstr>华文楷体</vt:lpstr>
      <vt:lpstr>华文新魏</vt:lpstr>
      <vt:lpstr>Arial Unicode MS</vt:lpstr>
      <vt:lpstr>Office Theme</vt:lpstr>
      <vt:lpstr>深度学习及应用  开放性题目</vt:lpstr>
      <vt:lpstr>开放性题目1：</vt:lpstr>
      <vt:lpstr>开放性题目1：</vt:lpstr>
      <vt:lpstr>开放性题目1：</vt:lpstr>
      <vt:lpstr>开放性题目1：</vt:lpstr>
      <vt:lpstr>开放性题目1：</vt:lpstr>
      <vt:lpstr>开放性题目2：</vt:lpstr>
      <vt:lpstr>开放性题目2：</vt:lpstr>
      <vt:lpstr>开放性题目2：</vt:lpstr>
      <vt:lpstr>开放性题目2：</vt:lpstr>
      <vt:lpstr>开放性题目2：</vt:lpstr>
      <vt:lpstr>开放性题目2：</vt:lpstr>
      <vt:lpstr>开放性题目——作业提交：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BING: Binarized Normed Gradients for Objectness Estimation at 300fps</dc:title>
  <dc:creator>Hou Qibin</dc:creator>
  <cp:lastModifiedBy>陆皓喆</cp:lastModifiedBy>
  <cp:revision>1194</cp:revision>
  <dcterms:created xsi:type="dcterms:W3CDTF">2019-08-31T02:02:00Z</dcterms:created>
  <dcterms:modified xsi:type="dcterms:W3CDTF">2025-05-26T09:47:12Z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EADER_334E55B0-647D-440b-865C-3EC943EB4CBC">
    <vt:lpwstr>XGRvY3VtZW50Y2xhc3N7YXJ0aWNsZX0KXHVzZXBhY2thZ2VbdXNlbmFtZXNde2NvbG9yfQpcdXNlcGFja2FnZXthbXNtYXRoLGFtc3N5bWJ9Clx1c2VwYWNrYWdlW3V0Zjhde2lucHV0ZW5jfQpccGFnZXN0eWxle2VtcHR5fQpcYmVnaW57ZG9jdW1lbnR9Cg==</vt:lpwstr>
  </property>
  <property fmtid="{D5CDD505-2E9C-101B-9397-08002B2CF9AE}" pid="3" name="FOOTER_334E55B0-647D-440b-865C-3EC943EB4CBC">
    <vt:lpwstr>XGVuZHtkb2N1bWVudH0K</vt:lpwstr>
  </property>
  <property fmtid="{D5CDD505-2E9C-101B-9397-08002B2CF9AE}" pid="4" name="KSOProductBuildVer">
    <vt:lpwstr>2052-12.1.0.20305</vt:lpwstr>
  </property>
  <property fmtid="{D5CDD505-2E9C-101B-9397-08002B2CF9AE}" pid="5" name="ICV">
    <vt:lpwstr>C8622EBF94F44BBAB00AC66149F73D6B_12</vt:lpwstr>
  </property>
</Properties>
</file>