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39" r:id="rId2"/>
    <p:sldId id="440" r:id="rId3"/>
    <p:sldId id="441" r:id="rId4"/>
    <p:sldId id="445" r:id="rId5"/>
    <p:sldId id="446" r:id="rId6"/>
    <p:sldId id="447" r:id="rId7"/>
    <p:sldId id="448" r:id="rId8"/>
    <p:sldId id="449" r:id="rId9"/>
    <p:sldId id="450" r:id="rId10"/>
    <p:sldId id="451" r:id="rId11"/>
    <p:sldId id="453" r:id="rId12"/>
    <p:sldId id="454" r:id="rId13"/>
    <p:sldId id="455" r:id="rId14"/>
    <p:sldId id="456" r:id="rId15"/>
    <p:sldId id="457" r:id="rId16"/>
    <p:sldId id="443" r:id="rId17"/>
    <p:sldId id="452" r:id="rId18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sh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41B"/>
    <a:srgbClr val="54C3F4"/>
    <a:srgbClr val="FFFFFF"/>
    <a:srgbClr val="ECF5E7"/>
    <a:srgbClr val="FFDDDD"/>
    <a:srgbClr val="984378"/>
    <a:srgbClr val="22304B"/>
    <a:srgbClr val="C77FAC"/>
    <a:srgbClr val="0062AC"/>
    <a:srgbClr val="ED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86" autoAdjust="0"/>
    <p:restoredTop sz="81824" autoAdjust="0"/>
  </p:normalViewPr>
  <p:slideViewPr>
    <p:cSldViewPr snapToGrid="0">
      <p:cViewPr varScale="1">
        <p:scale>
          <a:sx n="106" d="100"/>
          <a:sy n="106" d="100"/>
        </p:scale>
        <p:origin x="1384" y="176"/>
      </p:cViewPr>
      <p:guideLst/>
    </p:cSldViewPr>
  </p:slideViewPr>
  <p:outlineViewPr>
    <p:cViewPr>
      <p:scale>
        <a:sx n="33" d="100"/>
        <a:sy n="33" d="100"/>
      </p:scale>
      <p:origin x="0" y="-1191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EE64E-9A2D-4D02-BD46-DFCFC74B5EE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3604F-F5C7-412C-AE28-FF961BD94C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100" b="0" i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1"/>
            <a:ext cx="11797552" cy="669129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447" y="789710"/>
            <a:ext cx="11355295" cy="5820093"/>
          </a:xfrm>
        </p:spPr>
        <p:txBody>
          <a:bodyPr/>
          <a:lstStyle>
            <a:lvl1pPr>
              <a:lnSpc>
                <a:spcPct val="120000"/>
              </a:lnSpc>
              <a:defRPr sz="3200" b="1" i="0" baseline="0">
                <a:ea typeface="黑体" panose="02010609060101010101" pitchFamily="49" charset="-122"/>
              </a:defRPr>
            </a:lvl1pPr>
            <a:lvl2pPr>
              <a:lnSpc>
                <a:spcPct val="120000"/>
              </a:lnSpc>
              <a:defRPr sz="3000" b="0" i="0" baseline="0">
                <a:ea typeface="华文楷体" panose="02010600040101010101" pitchFamily="2" charset="-122"/>
              </a:defRPr>
            </a:lvl2pPr>
            <a:lvl3pPr>
              <a:lnSpc>
                <a:spcPct val="120000"/>
              </a:lnSpc>
              <a:defRPr sz="2800" b="0" i="0" baseline="0">
                <a:ea typeface="华文新魏" panose="02010800040101010101" pitchFamily="2" charset="-122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traight Connector 27"/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idx="1" hasCustomPrompt="1"/>
          </p:nvPr>
        </p:nvSpPr>
        <p:spPr bwMode="auto">
          <a:xfrm>
            <a:off x="609600" y="990600"/>
            <a:ext cx="10972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08" y="100942"/>
            <a:ext cx="11178636" cy="89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991590"/>
            <a:ext cx="11355295" cy="5708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86977" y="6514880"/>
            <a:ext cx="737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深度学习及应用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99140" y="6555260"/>
            <a:ext cx="129286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C603BFBC-EF15-48A5-8249-0FEAC4BE5DBB}" type="slidenum">
              <a:rPr lang="en-US" sz="1400" smtClean="0">
                <a:solidFill>
                  <a:schemeClr val="tx1"/>
                </a:solidFill>
              </a:rPr>
              <a:t>‹#›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Straight Connector 27"/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15" name="Straight Connector 28"/>
          <p:cNvSpPr>
            <a:spLocks noChangeShapeType="1"/>
          </p:cNvSpPr>
          <p:nvPr userDrawn="1"/>
        </p:nvSpPr>
        <p:spPr bwMode="auto">
          <a:xfrm>
            <a:off x="609600" y="898949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45075" y="822158"/>
            <a:ext cx="6367849" cy="861612"/>
          </a:xfrm>
          <a:noFill/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深度学习及应用</a:t>
            </a:r>
            <a:endParaRPr lang="zh-CN" altLang="en-US" sz="3600" b="1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1794510" y="3826609"/>
            <a:ext cx="8602980" cy="2423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350"/>
              </a:spcBef>
            </a:pPr>
            <a:endParaRPr lang="en-US" altLang="zh-C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>
              <a:spcBef>
                <a:spcPts val="1350"/>
              </a:spcBef>
            </a:pPr>
            <a:endParaRPr lang="en-US" altLang="zh-C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>
              <a:spcBef>
                <a:spcPts val="1350"/>
              </a:spcBef>
            </a:pPr>
            <a:endParaRPr lang="en-US" altLang="zh-C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81007" y="5038167"/>
            <a:ext cx="7832758" cy="1303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1350"/>
              </a:spcBef>
            </a:pPr>
            <a:endParaRPr lang="en-US" altLang="zh-CN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r>
              <a:rPr 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李重仪</a:t>
            </a: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南开大学计算机学院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endParaRPr lang="zh-CN" altLang="en-US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None/>
            </a:pP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0616" y="988541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标题 1"/>
          <p:cNvSpPr txBox="1"/>
          <p:nvPr/>
        </p:nvSpPr>
        <p:spPr>
          <a:xfrm>
            <a:off x="5213461" y="2978980"/>
            <a:ext cx="6367849" cy="8616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3600" dirty="0"/>
              <a:t>实践</a:t>
            </a:r>
            <a:r>
              <a:rPr lang="en-US" altLang="zh-CN" sz="3600" dirty="0"/>
              <a:t>—</a:t>
            </a:r>
            <a:r>
              <a:rPr lang="zh-CN" altLang="en-US" sz="3600" dirty="0"/>
              <a:t>卷积神经网络</a:t>
            </a:r>
            <a:endParaRPr lang="zh-CN" altLang="en-US" sz="3600" b="1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9841"/>
    </mc:Choice>
    <mc:Fallback xmlns="">
      <p:transition spd="slow" advTm="984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DenseNet</a:t>
            </a:r>
            <a:endParaRPr lang="en-US" altLang="zh-CN" dirty="0"/>
          </a:p>
        </p:txBody>
      </p:sp>
      <p:pic>
        <p:nvPicPr>
          <p:cNvPr id="8194" name="Picture 2" descr="Densenet | PyTo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876" y="1130248"/>
            <a:ext cx="6786247" cy="516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延伸阅读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410200"/>
          </a:xfrm>
        </p:spPr>
        <p:txBody>
          <a:bodyPr>
            <a:normAutofit/>
          </a:bodyPr>
          <a:lstStyle/>
          <a:p>
            <a:pPr lvl="0"/>
            <a:r>
              <a:rPr lang="en-US" altLang="zh-CN" dirty="0">
                <a:solidFill>
                  <a:srgbClr val="EB641B"/>
                </a:solidFill>
              </a:rPr>
              <a:t>Res2Net</a:t>
            </a:r>
            <a:r>
              <a:rPr lang="en-US" altLang="zh-CN" dirty="0"/>
              <a:t> (Res2Net: A New Multi-scale Backbone Architecture)</a:t>
            </a:r>
          </a:p>
          <a:p>
            <a:pPr lvl="0"/>
            <a:r>
              <a:rPr lang="en-US" altLang="zh-CN" dirty="0">
                <a:solidFill>
                  <a:srgbClr val="EB641B"/>
                </a:solidFill>
              </a:rPr>
              <a:t>Self-Calibrated Network </a:t>
            </a:r>
            <a:r>
              <a:rPr lang="en-US" altLang="zh-CN" dirty="0"/>
              <a:t>(Improving Convolutional Networks with Self-Calibrated Convolutions)</a:t>
            </a:r>
          </a:p>
          <a:p>
            <a:r>
              <a:rPr lang="en-US" altLang="zh-CN" dirty="0" err="1">
                <a:solidFill>
                  <a:srgbClr val="EB641B"/>
                </a:solidFill>
              </a:rPr>
              <a:t>SKNet</a:t>
            </a:r>
            <a:r>
              <a:rPr lang="en-US" altLang="zh-CN" dirty="0"/>
              <a:t> (Selective Kernel Networks)</a:t>
            </a:r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扩展练习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410200"/>
          </a:xfrm>
        </p:spPr>
        <p:txBody>
          <a:bodyPr>
            <a:normAutofit/>
          </a:bodyPr>
          <a:lstStyle/>
          <a:p>
            <a:pPr lvl="0"/>
            <a:r>
              <a:rPr lang="en-US" altLang="zh-CN" dirty="0" err="1">
                <a:solidFill>
                  <a:srgbClr val="EB641B"/>
                </a:solidFill>
              </a:rPr>
              <a:t>SENet</a:t>
            </a:r>
            <a:r>
              <a:rPr lang="en-US" altLang="zh-CN" dirty="0"/>
              <a:t> (Squeeze-and-Excitation Networks)</a:t>
            </a:r>
          </a:p>
          <a:p>
            <a:endParaRPr lang="en-US" altLang="zh-CN" dirty="0"/>
          </a:p>
        </p:txBody>
      </p:sp>
      <p:pic>
        <p:nvPicPr>
          <p:cNvPr id="1028" name="Picture 4" descr="https://pic2.zhimg.com/v2-1b57fda26a463824fea891b4ee8bfa21_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718069"/>
            <a:ext cx="9436100" cy="443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8517775" y="5552902"/>
            <a:ext cx="1690254" cy="399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扩展练习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410200"/>
          </a:xfrm>
        </p:spPr>
        <p:txBody>
          <a:bodyPr>
            <a:normAutofit/>
          </a:bodyPr>
          <a:lstStyle/>
          <a:p>
            <a:pPr lvl="0"/>
            <a:r>
              <a:rPr lang="en-US" altLang="zh-CN" dirty="0">
                <a:solidFill>
                  <a:srgbClr val="EB641B"/>
                </a:solidFill>
              </a:rPr>
              <a:t>CA</a:t>
            </a:r>
            <a:r>
              <a:rPr lang="en-US" altLang="zh-CN" dirty="0"/>
              <a:t> (Coordinate Attention for Efficient Mobile Network Design)</a:t>
            </a:r>
          </a:p>
          <a:p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517775" y="5552902"/>
            <a:ext cx="1690254" cy="399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https://img-blog.csdnimg.cn/20210308085300302.png?x-oss-process=image/watermark,type_ZmFuZ3poZW5naGVpdGk,shadow_10,text_aHR0cHM6Ly9ibG9nLmNzZG4ubmV0L3pob3VjaGVuMTk5OA==,size_16,color_FFFFFF,t_70#pic_center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AutoShape 4" descr="https://img-blog.csdnimg.cn/20210308085355363.png?x-oss-process=image/watermark,type_ZmFuZ3poZW5naGVpdGk,shadow_10,text_aHR0cHM6Ly9ibG9nLmNzZG4ubmV0L3pob3VjaGVuMTk5OA==,size_16,color_FFFFFF,t_70#pic_center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036" y="1595011"/>
            <a:ext cx="5429935" cy="47198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973" y="1763412"/>
            <a:ext cx="3819730" cy="4544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扩展练习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410200"/>
          </a:xfrm>
        </p:spPr>
        <p:txBody>
          <a:bodyPr>
            <a:normAutofit/>
          </a:bodyPr>
          <a:lstStyle/>
          <a:p>
            <a:pPr lvl="0"/>
            <a:r>
              <a:rPr lang="en-US" altLang="zh-CN" dirty="0">
                <a:solidFill>
                  <a:srgbClr val="EB641B"/>
                </a:solidFill>
              </a:rPr>
              <a:t>Res2Net</a:t>
            </a:r>
            <a:r>
              <a:rPr lang="en-US" altLang="zh-CN" dirty="0"/>
              <a:t> (Res2Net: A New Multi-scale Backbone Architecture)</a:t>
            </a:r>
          </a:p>
          <a:p>
            <a:endParaRPr lang="en-US" altLang="zh-CN" dirty="0"/>
          </a:p>
        </p:txBody>
      </p:sp>
      <p:pic>
        <p:nvPicPr>
          <p:cNvPr id="2050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404" y="2089893"/>
            <a:ext cx="4554540" cy="344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ow to code your ResNet from scratch in Tensorflow? - Analytics Vidhy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" y="2089893"/>
            <a:ext cx="5808988" cy="344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扩展练习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410200"/>
          </a:xfrm>
        </p:spPr>
        <p:txBody>
          <a:bodyPr>
            <a:normAutofit/>
          </a:bodyPr>
          <a:lstStyle/>
          <a:p>
            <a:pPr lvl="0"/>
            <a:r>
              <a:rPr lang="en-US" altLang="zh-CN" dirty="0">
                <a:solidFill>
                  <a:srgbClr val="EB641B"/>
                </a:solidFill>
              </a:rPr>
              <a:t>Application of Norms </a:t>
            </a:r>
            <a:r>
              <a:rPr lang="en-US" altLang="zh-CN" dirty="0"/>
              <a:t>in CNNs</a:t>
            </a:r>
          </a:p>
          <a:p>
            <a:pPr lvl="0"/>
            <a:r>
              <a:rPr lang="en-US" altLang="zh-CN" dirty="0">
                <a:solidFill>
                  <a:srgbClr val="EB641B"/>
                </a:solidFill>
              </a:rPr>
              <a:t>Non-Local Net</a:t>
            </a:r>
            <a:r>
              <a:rPr lang="en-US" altLang="zh-CN" dirty="0"/>
              <a:t> (Non-local neural networks</a:t>
            </a:r>
            <a:r>
              <a:rPr lang="zh-CN" altLang="en-US" dirty="0"/>
              <a:t>，</a:t>
            </a:r>
            <a:r>
              <a:rPr lang="en-US" altLang="zh-CN" dirty="0"/>
              <a:t>CVPR’2018)</a:t>
            </a:r>
          </a:p>
          <a:p>
            <a:pPr lvl="0"/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790" y="2196053"/>
            <a:ext cx="4514510" cy="3733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报告内容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zh-CN" dirty="0"/>
              <a:t>老师提供的原始版本</a:t>
            </a:r>
            <a:r>
              <a:rPr lang="zh-CN" altLang="en-US" dirty="0"/>
              <a:t>卷积</a:t>
            </a:r>
            <a:r>
              <a:rPr lang="zh-CN" altLang="zh-CN" dirty="0"/>
              <a:t>网络结构（可用</a:t>
            </a:r>
            <a:r>
              <a:rPr lang="en-US" altLang="zh-CN" dirty="0"/>
              <a:t>print(net)</a:t>
            </a:r>
            <a:r>
              <a:rPr lang="zh-CN" altLang="zh-CN" dirty="0"/>
              <a:t>打印，复制文字或截图皆可）、在</a:t>
            </a:r>
            <a:r>
              <a:rPr lang="en-US" altLang="zh-CN" dirty="0" err="1"/>
              <a:t>Cifar</a:t>
            </a:r>
            <a:r>
              <a:rPr lang="en-US" altLang="zh-CN" dirty="0"/>
              <a:t> 10</a:t>
            </a:r>
            <a:r>
              <a:rPr lang="zh-CN" altLang="en-US" dirty="0"/>
              <a:t>或者</a:t>
            </a:r>
            <a:r>
              <a:rPr lang="en-US" altLang="zh-CN" dirty="0"/>
              <a:t>Cifar 100</a:t>
            </a:r>
            <a:r>
              <a:rPr lang="zh-CN" altLang="zh-CN" dirty="0"/>
              <a:t>验证集上的训练</a:t>
            </a:r>
            <a:r>
              <a:rPr lang="en-US" altLang="zh-CN" dirty="0"/>
              <a:t>loss</a:t>
            </a:r>
            <a:r>
              <a:rPr lang="zh-CN" altLang="zh-CN" dirty="0"/>
              <a:t>曲线以及准确度曲线图</a:t>
            </a:r>
          </a:p>
          <a:p>
            <a:pPr lvl="0"/>
            <a:r>
              <a:rPr lang="zh-CN" altLang="zh-CN" dirty="0"/>
              <a:t>个人</a:t>
            </a:r>
            <a:r>
              <a:rPr lang="zh-CN" altLang="en-US" dirty="0"/>
              <a:t>实现的微型</a:t>
            </a:r>
            <a:r>
              <a:rPr lang="en-US" altLang="zh-CN" dirty="0" err="1"/>
              <a:t>ResNet</a:t>
            </a:r>
            <a:r>
              <a:rPr lang="zh-CN" altLang="zh-CN" dirty="0"/>
              <a:t>网络结构、在</a:t>
            </a:r>
            <a:r>
              <a:rPr lang="en-US" altLang="zh-CN" dirty="0" err="1">
                <a:sym typeface="+mn-ea"/>
              </a:rPr>
              <a:t>Cifar</a:t>
            </a:r>
            <a:r>
              <a:rPr lang="en-US" altLang="zh-CN" dirty="0">
                <a:sym typeface="+mn-ea"/>
              </a:rPr>
              <a:t> 10</a:t>
            </a:r>
            <a:r>
              <a:rPr lang="zh-CN" altLang="en-US" dirty="0">
                <a:sym typeface="+mn-ea"/>
              </a:rPr>
              <a:t>或者</a:t>
            </a:r>
            <a:r>
              <a:rPr lang="en-US" altLang="zh-CN" dirty="0">
                <a:sym typeface="+mn-ea"/>
              </a:rPr>
              <a:t>Cifar 100</a:t>
            </a:r>
            <a:r>
              <a:rPr lang="zh-CN" altLang="zh-CN" dirty="0"/>
              <a:t>验证集上的训练</a:t>
            </a:r>
            <a:r>
              <a:rPr lang="en-US" altLang="zh-CN" dirty="0"/>
              <a:t>loss</a:t>
            </a:r>
            <a:r>
              <a:rPr lang="zh-CN" altLang="zh-CN" dirty="0"/>
              <a:t>曲线以及准确度曲线图</a:t>
            </a:r>
          </a:p>
          <a:p>
            <a:r>
              <a:rPr lang="zh-CN" altLang="zh-CN" dirty="0"/>
              <a:t>个人</a:t>
            </a:r>
            <a:r>
              <a:rPr lang="zh-CN" altLang="en-US" dirty="0"/>
              <a:t>实现的微型</a:t>
            </a:r>
            <a:r>
              <a:rPr lang="en-US" altLang="zh-CN" dirty="0" err="1"/>
              <a:t>DenseNet</a:t>
            </a:r>
            <a:r>
              <a:rPr lang="zh-CN" altLang="zh-CN" dirty="0"/>
              <a:t>网络结构、在</a:t>
            </a:r>
            <a:r>
              <a:rPr lang="en-US" altLang="zh-CN" dirty="0" err="1">
                <a:sym typeface="+mn-ea"/>
              </a:rPr>
              <a:t>Cifar</a:t>
            </a:r>
            <a:r>
              <a:rPr lang="en-US" altLang="zh-CN" dirty="0">
                <a:sym typeface="+mn-ea"/>
              </a:rPr>
              <a:t> 10</a:t>
            </a:r>
            <a:r>
              <a:rPr lang="zh-CN" altLang="en-US" dirty="0">
                <a:sym typeface="+mn-ea"/>
              </a:rPr>
              <a:t>或者</a:t>
            </a:r>
            <a:r>
              <a:rPr lang="en-US" altLang="zh-CN" dirty="0">
                <a:sym typeface="+mn-ea"/>
              </a:rPr>
              <a:t>Cifar 100</a:t>
            </a:r>
            <a:r>
              <a:rPr lang="zh-CN" altLang="zh-CN" dirty="0"/>
              <a:t>验证集上的训练</a:t>
            </a:r>
            <a:r>
              <a:rPr lang="en-US" altLang="zh-CN" dirty="0"/>
              <a:t>loss</a:t>
            </a:r>
            <a:r>
              <a:rPr lang="zh-CN" altLang="zh-CN" dirty="0"/>
              <a:t>曲线以及准确度曲线图</a:t>
            </a:r>
            <a:endParaRPr lang="en-US" altLang="zh-CN" dirty="0"/>
          </a:p>
          <a:p>
            <a:r>
              <a:rPr lang="zh-CN" altLang="zh-CN" dirty="0"/>
              <a:t>个人</a:t>
            </a:r>
            <a:r>
              <a:rPr lang="zh-CN" altLang="en-US" dirty="0"/>
              <a:t>实现的带有</a:t>
            </a:r>
            <a:r>
              <a:rPr lang="en-US" altLang="zh-CN" dirty="0"/>
              <a:t>SE</a:t>
            </a:r>
            <a:r>
              <a:rPr lang="zh-CN" altLang="en-US"/>
              <a:t>结构的微型</a:t>
            </a:r>
            <a:r>
              <a:rPr lang="en-US" altLang="zh-CN" dirty="0" err="1"/>
              <a:t>ResNet</a:t>
            </a:r>
            <a:r>
              <a:rPr lang="zh-CN" altLang="zh-CN" dirty="0"/>
              <a:t>网络结构、在</a:t>
            </a:r>
            <a:r>
              <a:rPr lang="en-US" altLang="zh-CN" dirty="0" err="1">
                <a:sym typeface="+mn-ea"/>
              </a:rPr>
              <a:t>Cifar</a:t>
            </a:r>
            <a:r>
              <a:rPr lang="en-US" altLang="zh-CN" dirty="0">
                <a:sym typeface="+mn-ea"/>
              </a:rPr>
              <a:t> 10</a:t>
            </a:r>
            <a:r>
              <a:rPr lang="zh-CN" altLang="en-US" dirty="0">
                <a:sym typeface="+mn-ea"/>
              </a:rPr>
              <a:t>或者</a:t>
            </a:r>
            <a:r>
              <a:rPr lang="en-US" altLang="zh-CN" dirty="0">
                <a:sym typeface="+mn-ea"/>
              </a:rPr>
              <a:t>Cifar 100</a:t>
            </a:r>
            <a:r>
              <a:rPr lang="zh-CN" altLang="zh-CN" dirty="0"/>
              <a:t>验证集上的训练</a:t>
            </a:r>
            <a:r>
              <a:rPr lang="en-US" altLang="zh-CN" dirty="0"/>
              <a:t>loss</a:t>
            </a:r>
            <a:r>
              <a:rPr lang="zh-CN" altLang="zh-CN" dirty="0"/>
              <a:t>曲线以及准确度曲线图</a:t>
            </a:r>
          </a:p>
          <a:p>
            <a:pPr lvl="0"/>
            <a:r>
              <a:rPr lang="zh-CN" altLang="zh-CN" dirty="0"/>
              <a:t>格式不限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期末前将报告和代码（可将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zh-CN" dirty="0"/>
              <a:t>里代码复制到一个</a:t>
            </a:r>
            <a:r>
              <a:rPr lang="en-US" altLang="zh-CN" dirty="0"/>
              <a:t>xxx.py</a:t>
            </a:r>
            <a:r>
              <a:rPr lang="zh-CN" altLang="zh-CN" dirty="0"/>
              <a:t>文件中）打包（学号</a:t>
            </a:r>
            <a:r>
              <a:rPr lang="en-US" altLang="zh-CN" dirty="0"/>
              <a:t>+</a:t>
            </a:r>
            <a:r>
              <a:rPr lang="zh-CN" altLang="zh-CN" dirty="0"/>
              <a:t>姓名</a:t>
            </a:r>
            <a:r>
              <a:rPr lang="en-US" altLang="zh-CN" dirty="0"/>
              <a:t>.zip</a:t>
            </a:r>
            <a:r>
              <a:rPr lang="zh-CN" altLang="zh-CN" dirty="0"/>
              <a:t>），提交方式另行通知</a:t>
            </a:r>
          </a:p>
          <a:p>
            <a:pPr lvl="0"/>
            <a:r>
              <a:rPr lang="zh-CN" altLang="zh-CN" dirty="0"/>
              <a:t>实验报告内容应工整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掌握</a:t>
            </a:r>
            <a:r>
              <a:rPr lang="en-US" altLang="zh-CN" dirty="0" err="1"/>
              <a:t>PyTorch</a:t>
            </a:r>
            <a:r>
              <a:rPr lang="zh-CN" altLang="zh-CN" dirty="0"/>
              <a:t>框架基础算子</a:t>
            </a:r>
            <a:endParaRPr lang="en-US" altLang="zh-CN" dirty="0"/>
          </a:p>
          <a:p>
            <a:pPr lvl="1"/>
            <a:r>
              <a:rPr lang="en-US" altLang="zh-CN" dirty="0"/>
              <a:t>Convolution, Pooling, Activation layers</a:t>
            </a:r>
            <a:endParaRPr lang="zh-CN" altLang="zh-CN" dirty="0"/>
          </a:p>
          <a:p>
            <a:pPr lvl="0"/>
            <a:r>
              <a:rPr lang="zh-CN" altLang="zh-CN" dirty="0"/>
              <a:t>学会使用</a:t>
            </a:r>
            <a:r>
              <a:rPr lang="en-US" altLang="zh-CN" dirty="0" err="1"/>
              <a:t>PyTorch</a:t>
            </a:r>
            <a:r>
              <a:rPr lang="zh-CN" altLang="zh-CN" dirty="0"/>
              <a:t>搭建简单的</a:t>
            </a:r>
            <a:r>
              <a:rPr lang="zh-CN" altLang="en-US" dirty="0"/>
              <a:t>卷积</a:t>
            </a:r>
            <a:r>
              <a:rPr lang="zh-CN" altLang="zh-CN" dirty="0"/>
              <a:t>神经网络来训练</a:t>
            </a:r>
            <a:r>
              <a:rPr lang="en-US" altLang="zh-CN" dirty="0"/>
              <a:t>Cifar10</a:t>
            </a:r>
            <a:r>
              <a:rPr lang="zh-CN" altLang="en-US" dirty="0"/>
              <a:t>或者</a:t>
            </a:r>
            <a:r>
              <a:rPr lang="en-US" altLang="zh-CN" dirty="0"/>
              <a:t>Cifar100</a:t>
            </a:r>
            <a:r>
              <a:rPr lang="zh-CN" altLang="zh-CN" dirty="0"/>
              <a:t>数据集</a:t>
            </a:r>
          </a:p>
          <a:p>
            <a:pPr lvl="0"/>
            <a:r>
              <a:rPr lang="zh-CN" altLang="zh-CN" dirty="0"/>
              <a:t>了解</a:t>
            </a:r>
            <a:r>
              <a:rPr lang="zh-CN" altLang="en-US" dirty="0"/>
              <a:t>经典的卷积神经网络结构</a:t>
            </a:r>
            <a:endParaRPr lang="zh-CN" altLang="zh-CN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VGGNet</a:t>
            </a:r>
            <a:endParaRPr lang="en-US" altLang="zh-CN" dirty="0"/>
          </a:p>
        </p:txBody>
      </p:sp>
      <p:pic>
        <p:nvPicPr>
          <p:cNvPr id="1034" name="Picture 10" descr="VGG16 - Convolutional Network for Classification and Det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218452"/>
            <a:ext cx="857250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VGGNet</a:t>
            </a:r>
            <a:endParaRPr lang="en-US" altLang="zh-CN" dirty="0"/>
          </a:p>
        </p:txBody>
      </p:sp>
      <p:pic>
        <p:nvPicPr>
          <p:cNvPr id="1032" name="Picture 8" descr="Review: VGGNet — 1st Runner-Up (Image Classification), Winner  (Localization) in ILSVRC 2014 | by Sik-Ho Tsang | Coinmonks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121" y="1104946"/>
            <a:ext cx="7101758" cy="504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ResNet</a:t>
            </a:r>
            <a:endParaRPr lang="en-US" altLang="zh-CN" dirty="0"/>
          </a:p>
        </p:txBody>
      </p:sp>
      <p:pic>
        <p:nvPicPr>
          <p:cNvPr id="3078" name="Picture 6" descr="How to code your ResNet from scratch in Tensorflow? - Analytics Vidhy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926" y="1352706"/>
            <a:ext cx="7982147" cy="472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ResNet</a:t>
            </a:r>
            <a:endParaRPr lang="en-US" altLang="zh-CN" dirty="0"/>
          </a:p>
        </p:txBody>
      </p:sp>
      <p:pic>
        <p:nvPicPr>
          <p:cNvPr id="4098" name="Picture 2" descr="Bottleneck Blocks for ResNet-50 (left: identity shortcut; right:..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495425"/>
            <a:ext cx="80962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ResNet</a:t>
            </a:r>
            <a:endParaRPr lang="en-US" altLang="zh-CN" dirty="0"/>
          </a:p>
        </p:txBody>
      </p:sp>
      <p:pic>
        <p:nvPicPr>
          <p:cNvPr id="5122" name="Picture 2" descr="Deep Residual Learning for Image Recognition (ResNet) | by Vighnesh Uday  Tamse | Analytics Vidhya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85" y="1219695"/>
            <a:ext cx="10874559" cy="473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ResNet</a:t>
            </a:r>
            <a:endParaRPr lang="en-US" altLang="zh-CN" dirty="0"/>
          </a:p>
        </p:txBody>
      </p:sp>
      <p:pic>
        <p:nvPicPr>
          <p:cNvPr id="5124" name="Picture 4" descr="ResNet - Gojay's Reco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94" y="1311845"/>
            <a:ext cx="10516212" cy="450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ResNeXt</a:t>
            </a:r>
            <a:endParaRPr lang="en-US" altLang="zh-CN" dirty="0"/>
          </a:p>
        </p:txBody>
      </p:sp>
      <p:pic>
        <p:nvPicPr>
          <p:cNvPr id="6146" name="Picture 2" descr="Review: ResNeXt — 1st Runner Up in ILSVRC 2016 (Image Classification) | by  Sik-Ho Tsang |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165" y="1774562"/>
            <a:ext cx="8805670" cy="386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I1MzljODBiNDliMzEyMzFlZWNlN2EzYjU0N2YzMW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302</Words>
  <Application>Microsoft Macintosh PowerPoint</Application>
  <PresentationFormat>宽屏</PresentationFormat>
  <Paragraphs>42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Office Theme</vt:lpstr>
      <vt:lpstr>深度学习及应用</vt:lpstr>
      <vt:lpstr>实验要求</vt:lpstr>
      <vt:lpstr>VGGNet</vt:lpstr>
      <vt:lpstr>VGGNet</vt:lpstr>
      <vt:lpstr>ResNet</vt:lpstr>
      <vt:lpstr>ResNet</vt:lpstr>
      <vt:lpstr>ResNet</vt:lpstr>
      <vt:lpstr>ResNet</vt:lpstr>
      <vt:lpstr>ResNeXt</vt:lpstr>
      <vt:lpstr>DenseNet</vt:lpstr>
      <vt:lpstr>延伸阅读</vt:lpstr>
      <vt:lpstr>扩展练习</vt:lpstr>
      <vt:lpstr>扩展练习</vt:lpstr>
      <vt:lpstr>扩展练习</vt:lpstr>
      <vt:lpstr>扩展练习</vt:lpstr>
      <vt:lpstr>报告内容</vt:lpstr>
      <vt:lpstr>作业提交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BING: Binarized Normed Gradients for Objectness Estimation at 300fps</dc:title>
  <dc:creator>Hou Qibin</dc:creator>
  <cp:lastModifiedBy>Microsoft Office User</cp:lastModifiedBy>
  <cp:revision>1245</cp:revision>
  <dcterms:created xsi:type="dcterms:W3CDTF">2025-03-26T02:52:58Z</dcterms:created>
  <dcterms:modified xsi:type="dcterms:W3CDTF">2025-03-27T02:26:57Z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_334E55B0-647D-440b-865C-3EC943EB4CBC">
    <vt:lpwstr>XGRvY3VtZW50Y2xhc3N7YXJ0aWNsZX0KXHVzZXBhY2thZ2VbdXNlbmFtZXNde2NvbG9yfQpcdXNlcGFja2FnZXthbXNtYXRoLGFtc3N5bWJ9Clx1c2VwYWNrYWdlW3V0Zjhde2lucHV0ZW5jfQpccGFnZXN0eWxle2VtcHR5fQpcYmVnaW57ZG9jdW1lbnR9Cg==</vt:lpwstr>
  </property>
  <property fmtid="{D5CDD505-2E9C-101B-9397-08002B2CF9AE}" pid="3" name="FOOTER_334E55B0-647D-440b-865C-3EC943EB4CBC">
    <vt:lpwstr>XGVuZHtkb2N1bWVudH0K</vt:lpwstr>
  </property>
  <property fmtid="{D5CDD505-2E9C-101B-9397-08002B2CF9AE}" pid="4" name="KSOProductBuildVer">
    <vt:lpwstr>2052-5.7.3.8095</vt:lpwstr>
  </property>
  <property fmtid="{D5CDD505-2E9C-101B-9397-08002B2CF9AE}" pid="5" name="ICV">
    <vt:lpwstr>6F76091F0BEF4F4C9005E7286BFA8A95_12</vt:lpwstr>
  </property>
</Properties>
</file>