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8" r:id="rId3"/>
    <p:sldId id="487" r:id="rId4"/>
    <p:sldId id="596" r:id="rId5"/>
    <p:sldId id="565" r:id="rId6"/>
    <p:sldId id="536" r:id="rId7"/>
    <p:sldId id="537" r:id="rId8"/>
    <p:sldId id="538" r:id="rId9"/>
    <p:sldId id="539" r:id="rId10"/>
    <p:sldId id="540" r:id="rId11"/>
    <p:sldId id="566" r:id="rId12"/>
    <p:sldId id="567" r:id="rId13"/>
    <p:sldId id="257" r:id="rId14"/>
    <p:sldId id="488" r:id="rId15"/>
    <p:sldId id="489" r:id="rId16"/>
    <p:sldId id="491" r:id="rId17"/>
    <p:sldId id="492" r:id="rId18"/>
    <p:sldId id="493" r:id="rId19"/>
    <p:sldId id="494" r:id="rId20"/>
    <p:sldId id="495" r:id="rId21"/>
    <p:sldId id="497" r:id="rId22"/>
    <p:sldId id="498" r:id="rId23"/>
    <p:sldId id="499" r:id="rId24"/>
    <p:sldId id="500" r:id="rId25"/>
    <p:sldId id="502" r:id="rId26"/>
    <p:sldId id="503" r:id="rId27"/>
    <p:sldId id="505" r:id="rId28"/>
    <p:sldId id="506" r:id="rId29"/>
    <p:sldId id="514" r:id="rId30"/>
    <p:sldId id="515" r:id="rId31"/>
    <p:sldId id="516" r:id="rId32"/>
    <p:sldId id="513" r:id="rId33"/>
    <p:sldId id="459" r:id="rId34"/>
    <p:sldId id="40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59" y="1736483"/>
            <a:ext cx="9144000" cy="1425479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NK2024</a:t>
            </a:r>
            <a:r>
              <a:rPr lang="zh-CN" altLang="en-US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春</a:t>
            </a:r>
            <a: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·</a:t>
            </a:r>
            <a:b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嵌入式系统课程设计</a:t>
            </a:r>
            <a:endParaRPr lang="zh-CN" altLang="en-US" sz="4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9041" y="3719239"/>
            <a:ext cx="9801764" cy="2062028"/>
          </a:xfrm>
        </p:spPr>
        <p:txBody>
          <a:bodyPr>
            <a:normAutofit/>
          </a:bodyPr>
          <a:lstStyle/>
          <a:p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课设实验安排</a:t>
            </a:r>
            <a:endParaRPr kumimoji="1" lang="en-US" altLang="zh-CN" sz="2500" b="1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车联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/</a:t>
            </a:r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纸联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/</a:t>
            </a:r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体联 </a:t>
            </a:r>
            <a:endParaRPr kumimoji="1" lang="zh-CN" altLang="en-US" sz="2500" b="1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kumimoji="1" lang="zh-CN" altLang="en-US" sz="2800" b="1" dirty="0">
                <a:solidFill>
                  <a:srgbClr val="002060"/>
                </a:solidFill>
                <a:latin typeface="微软雅黑" charset="0"/>
                <a:ea typeface="微软雅黑" charset="0"/>
                <a:sym typeface="+mn-ea"/>
              </a:rPr>
              <a:t>主题化&amp;本组化&amp;嵌入化·浅度课设·双闭环递进·反思收尾</a:t>
            </a:r>
            <a:endParaRPr kumimoji="1" lang="zh-CN" altLang="en-US" sz="2800" b="1" dirty="0">
              <a:solidFill>
                <a:srgbClr val="002060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050557" y="1067445"/>
            <a:ext cx="8394618" cy="256215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0066" y="395658"/>
            <a:ext cx="10026708" cy="494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浅度课设成果表述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1160586" y="1220523"/>
            <a:ext cx="8174512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初级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+LED】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裸机最小环境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编程语言：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语言（编程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Eclipse+GitLab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中级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拨码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数码管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点阵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】Android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最小环境 编程语言：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（编程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Eclipse+GitLab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触摸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液晶显示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】Android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最小环境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编程语言：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（编程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Eclipse+GitLab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894247" y="5285957"/>
            <a:ext cx="8002270" cy="46037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回滚至中级</a:t>
            </a:r>
            <a:r>
              <a:rPr lang="en-US" altLang="zh-CN" sz="2400" b="1">
                <a:solidFill>
                  <a:srgbClr val="FF0000"/>
                </a:solidFill>
              </a:rPr>
              <a:t>UI</a:t>
            </a:r>
            <a:r>
              <a:rPr lang="zh-CN" altLang="en-US" sz="2400" b="1">
                <a:solidFill>
                  <a:srgbClr val="FF0000"/>
                </a:solidFill>
              </a:rPr>
              <a:t>：关掉屏幕进行</a:t>
            </a:r>
            <a:r>
              <a:rPr lang="en-US" altLang="zh-CN" sz="2400" b="1">
                <a:solidFill>
                  <a:srgbClr val="FF0000"/>
                </a:solidFill>
              </a:rPr>
              <a:t>Java</a:t>
            </a:r>
            <a:r>
              <a:rPr lang="zh-CN" altLang="en-US" sz="2400" b="1">
                <a:solidFill>
                  <a:srgbClr val="FF0000"/>
                </a:solidFill>
              </a:rPr>
              <a:t>群组点名，观察功耗变化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755529" y="1781736"/>
            <a:ext cx="1404620" cy="46037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2400" b="1"/>
              <a:t>浅度课设</a:t>
            </a:r>
            <a:endParaRPr lang="zh-CN" altLang="en-US" sz="2400" b="1"/>
          </a:p>
        </p:txBody>
      </p:sp>
      <p:sp>
        <p:nvSpPr>
          <p:cNvPr id="9" name="文本框 8"/>
          <p:cNvSpPr txBox="1"/>
          <p:nvPr userDrawn="1"/>
        </p:nvSpPr>
        <p:spPr>
          <a:xfrm>
            <a:off x="9819361" y="3978159"/>
            <a:ext cx="1404620" cy="46037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2400" b="1"/>
              <a:t>深度课设</a:t>
            </a:r>
            <a:endParaRPr lang="zh-CN" altLang="en-US" sz="2400" b="1"/>
          </a:p>
        </p:txBody>
      </p:sp>
      <p:sp>
        <p:nvSpPr>
          <p:cNvPr id="14" name="下箭头 13"/>
          <p:cNvSpPr/>
          <p:nvPr userDrawn="1"/>
        </p:nvSpPr>
        <p:spPr>
          <a:xfrm>
            <a:off x="10183249" y="2440452"/>
            <a:ext cx="549181" cy="1340002"/>
          </a:xfrm>
          <a:prstGeom prst="downArrow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637454" y="2804848"/>
            <a:ext cx="155829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b="1"/>
              <a:t>角色注册问题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0066" y="395658"/>
            <a:ext cx="10026708" cy="494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三色规划表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4" name="图片 3" descr="upload_post_object_v2_2902986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070" y="1471806"/>
            <a:ext cx="3497851" cy="4617340"/>
          </a:xfrm>
          <a:prstGeom prst="rect">
            <a:avLst/>
          </a:prstGeom>
        </p:spPr>
      </p:pic>
      <p:pic>
        <p:nvPicPr>
          <p:cNvPr id="7" name="图片 6" descr="upload_post_object_v2_5803492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915" y="1471806"/>
            <a:ext cx="3270081" cy="4244878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644603" y="2402477"/>
            <a:ext cx="3561188" cy="247925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 b="1"/>
              <a:t>对于深度课设的初步规划</a:t>
            </a:r>
            <a:endParaRPr lang="zh-CN" altLang="en-US" sz="2000" b="1"/>
          </a:p>
          <a:p>
            <a:endParaRPr lang="zh-CN" altLang="en-US" sz="2000" b="1"/>
          </a:p>
          <a:p>
            <a:pPr marL="285750" indent="-285750">
              <a:buChar char="•"/>
            </a:pPr>
            <a:r>
              <a:rPr lang="zh-CN" altLang="en-US" b="1">
                <a:solidFill>
                  <a:srgbClr val="70AD47"/>
                </a:solidFill>
              </a:rPr>
              <a:t>绿色先填（概述+三法则描述）</a:t>
            </a:r>
            <a:endParaRPr lang="zh-CN" altLang="en-US" b="1"/>
          </a:p>
          <a:p>
            <a:pPr indent="0">
              <a:buNone/>
            </a:pPr>
            <a:endParaRPr lang="zh-CN" altLang="en-US" b="1"/>
          </a:p>
          <a:p>
            <a:pPr marL="285750" indent="-285750">
              <a:buChar char="•"/>
            </a:pPr>
            <a:r>
              <a:rPr lang="zh-CN" altLang="en-US" b="1">
                <a:solidFill>
                  <a:srgbClr val="5B9BD5"/>
                </a:solidFill>
              </a:rPr>
              <a:t>蓝色其次（本组化特色）</a:t>
            </a:r>
            <a:endParaRPr lang="zh-CN" altLang="en-US" b="1">
              <a:solidFill>
                <a:srgbClr val="5B9BD5"/>
              </a:solidFill>
            </a:endParaRPr>
          </a:p>
          <a:p>
            <a:pPr indent="0">
              <a:buNone/>
            </a:pPr>
            <a:endParaRPr lang="zh-CN" altLang="en-US" b="1">
              <a:solidFill>
                <a:srgbClr val="5B9BD5"/>
              </a:solidFill>
            </a:endParaRPr>
          </a:p>
          <a:p>
            <a:pPr marL="285750" indent="-285750"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红色接续（软硬件裁剪+扩展）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2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三栏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OKR Java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点名需求定制引领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明确需求定制（参考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+mn-ea"/>
              </a:rPr>
              <a:t>《NK2024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浅度课设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+mn-ea"/>
              </a:rPr>
              <a:t>-Java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车联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+mn-ea"/>
              </a:rPr>
              <a:t>I&amp;II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主题化群组点名三栏需求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+mn-ea"/>
              </a:rPr>
              <a:t>Java-Group-Order.docx》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第七部分内容）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                             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284668" y="2664274"/>
            <a:ext cx="3691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发问：需要讨论明确的问题（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4668" y="3429000"/>
            <a:ext cx="2777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展示：体会和收获（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upload_post_object_v2_3441636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941" y="1520793"/>
            <a:ext cx="7523783" cy="4876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19" y="253401"/>
            <a:ext cx="11443962" cy="6144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三栏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OKR Java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点名需求定制引领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闭环流程定制任务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                             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3" name="图片 2" descr="upload_post_object_v2_1173123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376" y="1100471"/>
            <a:ext cx="7853292" cy="51403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1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三栏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+mn-ea"/>
              </a:rPr>
              <a:t>OKR Java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点名需求定制引领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主题与群组点名融合的具体建议方案（以车联为例）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                             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4" name="图片 3" descr="upload_post_object_v2_4842999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304" y="1121208"/>
            <a:ext cx="8490342" cy="53270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1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三栏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+mn-ea"/>
              </a:rPr>
              <a:t>OKR Java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点名需求定制引领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主题与群组点名融合的具体“发问”与”展示”要求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                             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082" y="1141086"/>
            <a:ext cx="1058204" cy="55498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93" y="1141086"/>
            <a:ext cx="989686" cy="55498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90046" y="2994795"/>
            <a:ext cx="4737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要求：新增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1-3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条“发问”、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点“展示”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19" y="272747"/>
            <a:ext cx="11443962" cy="61247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需求增量讨论递进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+mn-ea"/>
              </a:rPr>
              <a:t>GitLab issue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递进发问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                             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405395" y="1075473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将初步问题和思路不断深化讨论、分解、具体到可以动手实现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upload_post_object_v2_6494866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433" y="1528833"/>
            <a:ext cx="4426401" cy="45032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1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+mn-ea"/>
              </a:rPr>
              <a:t>issue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需求增量讨论递进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以“车联主题问题逻辑递进矩阵示范”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+mn-ea"/>
              </a:rPr>
              <a:t>Board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为例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                             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页共26页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5561" y="1250132"/>
            <a:ext cx="5584040" cy="54991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930667" y="3524396"/>
            <a:ext cx="17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助教示范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Board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1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+mn-ea"/>
              </a:rPr>
              <a:t>issue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需求增量讨论递进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0773" y="1221113"/>
            <a:ext cx="5584040" cy="54991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0" y="1664677"/>
            <a:ext cx="292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车联主题化群组点名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递进发问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05415" y="1664677"/>
            <a:ext cx="3392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车联主题化群组点名代码注释改进工单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2125187"/>
            <a:ext cx="2926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作用：进行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递进发问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23634" y="2125187"/>
            <a:ext cx="2926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作用：明确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可分工的子任务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2494338"/>
            <a:ext cx="29269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来自需求定制中的问题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逐级递进关系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递进关系基于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OKR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建立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）目标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Key Results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）关键路径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1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+mn-ea"/>
              </a:rPr>
              <a:t>issue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需求增量讨论递进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结合需求文档 可视化示例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87411" y="1875692"/>
            <a:ext cx="292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明确理解版本目标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418" y="1198551"/>
            <a:ext cx="6952381" cy="20952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latin typeface="微软雅黑" charset="0"/>
                <a:ea typeface="微软雅黑" charset="0"/>
              </a:rPr>
              <a:t>课设实验课前置安排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、请组长组织组员按照座位表安排快速入座。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、请组长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到教室前面质量监控表上完成本组签到（来的打对勾，没来打叉，未到场打问号）</a:t>
            </a:r>
            <a:endParaRPr lang="zh-CN" altLang="en-US" sz="2400" dirty="0"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、各小组到助教处领取小组标牌，凭借各组小组标牌到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205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房间前面领取实验箱（一组一个，内含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蓝色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USB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线（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一组一个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））、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TF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卡及读卡器（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一组两套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）。</a:t>
            </a:r>
            <a:endParaRPr lang="zh-CN" altLang="en-US" sz="2400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PC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开机，选择进入“</a:t>
            </a:r>
            <a:r>
              <a:rPr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CS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”系统。成功进入的标志为：桌面右上角有黄色大写字母“</a:t>
            </a:r>
            <a:r>
              <a:rPr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CS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”字样</a:t>
            </a:r>
            <a:endParaRPr lang="zh-CN" altLang="en-US" sz="2400" dirty="0"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、如果电脑无法连接网络，请修改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地址为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192.168.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“房间号”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“座位编号”。如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205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房间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号座位的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地址为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192.168.205.1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。或改为自动获取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地址。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请已经熟悉实验箱和流程的同学多多帮助其他同学！</a:t>
            </a:r>
            <a:endParaRPr lang="zh-CN" altLang="en-US" sz="2400" b="1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12587" y="6292332"/>
            <a:ext cx="32103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1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+mn-ea"/>
              </a:rPr>
              <a:t>issue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需求增量讨论递进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974" y="1496512"/>
            <a:ext cx="8794609" cy="47048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90046" y="1090683"/>
            <a:ext cx="5769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打开第一个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，其主要内容同样来自对需求文档相应内容的整理总结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1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+mn-ea"/>
              </a:rPr>
              <a:t>issue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需求增量讨论递进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87411" y="1875691"/>
            <a:ext cx="342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第二个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初步讨论设计目标实现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3513" y="1378699"/>
            <a:ext cx="6714286" cy="22190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1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+mn-ea"/>
              </a:rPr>
              <a:t>issue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需求增量讨论递进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286" y="1485900"/>
            <a:ext cx="11171428" cy="47809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72262" y="1112814"/>
            <a:ext cx="703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打开第二个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，其主要讨论了群组点名车联化的方案，思路也源自需求文档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1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+mn-ea"/>
              </a:rPr>
              <a:t>issue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需求增量讨论递进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48511" y="882562"/>
            <a:ext cx="574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基于上述讨论，可以进一步将具体可执行的子问题作为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可分工的子任务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63054" y="882562"/>
            <a:ext cx="574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给“可分工的子任务”加上“车联主题化群组点名代码注释改进工单”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，就形成了如下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list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094" y="1262121"/>
            <a:ext cx="2990137" cy="5395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752" y="1405782"/>
            <a:ext cx="2990138" cy="494814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1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+mn-ea"/>
              </a:rPr>
              <a:t>issue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需求增量讨论递进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89188" y="1405781"/>
            <a:ext cx="1140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以上为“车联主题问题逻辑递进矩阵示范”，每个小组需要参考自己主题的递进示范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Board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来完成定制本组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发问和改进工单，以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1#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组为例：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" y="1883254"/>
            <a:ext cx="12192000" cy="40367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354" y="292093"/>
            <a:ext cx="11492327" cy="61053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代码注释改进工单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oard·milestone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及组内分工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14950" y="1074533"/>
            <a:ext cx="1140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形成工单后，进行组内分工，在子任务中对分工对象进行指派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upload_post_object_v2_9906490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99" y="1501374"/>
            <a:ext cx="11357069" cy="45801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411" y="330785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代码注释改进工单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+mn-ea"/>
              </a:rPr>
              <a:t>B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  <a:sym typeface="+mn-ea"/>
              </a:rPr>
              <a:t>oard·milestone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及组内分工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97365" y="938457"/>
            <a:ext cx="1140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milestone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控制任务完成的截至日期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411" y="1297044"/>
            <a:ext cx="9170413" cy="210041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24878" y="3625927"/>
            <a:ext cx="1140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milestone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通常由助教统一设置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一般一周一个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milestone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，即一个版本迭代的周期，各组直接选择使用即可。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upload_post_object_v2_4693572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14" y="3934554"/>
            <a:ext cx="10017066" cy="25811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046" y="301766"/>
            <a:ext cx="11453635" cy="60957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注释代码转化，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合并测试提交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87053" y="1286223"/>
            <a:ext cx="1140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大部分任务涉及注释代码编写，如第二个子任务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5425" y="3766192"/>
            <a:ext cx="1140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第三个子任务关于布局文件的编写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319" y="1823765"/>
            <a:ext cx="3561905" cy="12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5" y="4324158"/>
            <a:ext cx="3657143" cy="12476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28648" y="2410010"/>
            <a:ext cx="668270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具体操作方式：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各成员根据任务内容，在本地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仓库调好代码（写好注释）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提交推送到远程仓库，再统一合并给组长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组长接受合并，并组织组员对完整代码工程进行测试，查看目标是否完成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测试无误后，合并给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NK2024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046" y="352607"/>
            <a:ext cx="11453635" cy="60957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车联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群组点名主题化示范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4" name="图片 3" descr="upload_post_object_v2_3549291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997" y="894675"/>
            <a:ext cx="5881182" cy="3869199"/>
          </a:xfrm>
          <a:prstGeom prst="rect">
            <a:avLst/>
          </a:prstGeom>
        </p:spPr>
      </p:pic>
      <p:pic>
        <p:nvPicPr>
          <p:cNvPr id="9" name="图片 8" descr="upload_post_object_v2_1270497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41" y="2089290"/>
            <a:ext cx="6355159" cy="3704758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7014888" y="1470144"/>
            <a:ext cx="3321279" cy="45662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b="1"/>
              <a:t>点名状态增加车队中的车辆</a:t>
            </a:r>
            <a:endParaRPr lang="zh-CN" alt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027" y="282420"/>
            <a:ext cx="11482654" cy="6115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纸联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III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群组点名主题化示范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3" name="图片 2" descr="upload_post_object_v2_0973397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946" y="948253"/>
            <a:ext cx="6169439" cy="3614906"/>
          </a:xfrm>
          <a:prstGeom prst="rect">
            <a:avLst/>
          </a:prstGeom>
        </p:spPr>
      </p:pic>
      <p:pic>
        <p:nvPicPr>
          <p:cNvPr id="4" name="图片 3" descr="upload_post_object_v2_4690582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603" y="2677604"/>
            <a:ext cx="6079633" cy="35622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2151315" y="4671997"/>
            <a:ext cx="1120798" cy="41404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b="1"/>
              <a:t>初始状态</a:t>
            </a:r>
            <a:endParaRPr lang="zh-CN" altLang="en-US" b="1"/>
          </a:p>
        </p:txBody>
      </p:sp>
      <p:cxnSp>
        <p:nvCxnSpPr>
          <p:cNvPr id="8" name="直接箭头连接符 7"/>
          <p:cNvCxnSpPr/>
          <p:nvPr userDrawn="1"/>
        </p:nvCxnSpPr>
        <p:spPr>
          <a:xfrm>
            <a:off x="3574633" y="1352251"/>
            <a:ext cx="4741151" cy="1476606"/>
          </a:xfrm>
          <a:prstGeom prst="straightConnector1">
            <a:avLst/>
          </a:prstGeom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5782871" y="1665558"/>
            <a:ext cx="3344869" cy="40720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b="1"/>
              <a:t>拨动拨码开关“</a:t>
            </a:r>
            <a:r>
              <a:rPr lang="en-US" altLang="zh-CN" b="1"/>
              <a:t>1</a:t>
            </a:r>
            <a:r>
              <a:rPr lang="zh-CN" altLang="en-US" b="1"/>
              <a:t>”，显示组号</a:t>
            </a:r>
            <a:endParaRPr lang="zh-CN" altLang="en-US" b="1"/>
          </a:p>
        </p:txBody>
      </p:sp>
      <p:sp>
        <p:nvSpPr>
          <p:cNvPr id="10" name="矩形 9"/>
          <p:cNvSpPr/>
          <p:nvPr userDrawn="1"/>
        </p:nvSpPr>
        <p:spPr>
          <a:xfrm>
            <a:off x="2769563" y="1105015"/>
            <a:ext cx="805069" cy="35580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2646" y="2811067"/>
            <a:ext cx="805069" cy="35580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577915" y="3231609"/>
            <a:ext cx="3758282" cy="2677461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4" name="直接箭头连接符 13"/>
          <p:cNvCxnSpPr/>
          <p:nvPr userDrawn="1"/>
        </p:nvCxnSpPr>
        <p:spPr>
          <a:xfrm flipV="1">
            <a:off x="9590558" y="2072764"/>
            <a:ext cx="827256" cy="2241595"/>
          </a:xfrm>
          <a:prstGeom prst="straightConnector1">
            <a:avLst/>
          </a:prstGeom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9341936" y="1460862"/>
            <a:ext cx="2544299" cy="72743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b="1"/>
              <a:t>拨动拨码开关“</a:t>
            </a:r>
            <a:r>
              <a:rPr lang="en-US" altLang="zh-CN" b="1"/>
              <a:t>2</a:t>
            </a:r>
            <a:r>
              <a:rPr lang="zh-CN" altLang="en-US" b="1"/>
              <a:t>”，模拟组长书写，展示成果</a:t>
            </a:r>
            <a:endParaRPr lang="zh-CN" altLang="en-US" b="1"/>
          </a:p>
        </p:txBody>
      </p:sp>
      <p:sp>
        <p:nvSpPr>
          <p:cNvPr id="16" name="矩形 15"/>
          <p:cNvSpPr/>
          <p:nvPr userDrawn="1"/>
        </p:nvSpPr>
        <p:spPr>
          <a:xfrm>
            <a:off x="6062277" y="4007363"/>
            <a:ext cx="1098611" cy="497467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227449" y="1076413"/>
            <a:ext cx="2006530" cy="4967288"/>
          </a:xfrm>
          <a:prstGeom prst="rect">
            <a:avLst/>
          </a:prstGeom>
          <a:ln w="31750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blurRad="190500" dist="63500" dir="8100000" algn="tr" rotWithShape="0">
              <a:srgbClr val="000000">
                <a:alpha val="30000"/>
              </a:srgbClr>
            </a:outerShdw>
          </a:effectLst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结伴组号：</a:t>
            </a:r>
            <a:endParaRPr lang="zh-CN" altLang="en-US" sz="2400" b="1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sz="24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4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↔  </a:t>
            </a:r>
            <a:r>
              <a:rPr lang="en-US" altLang="zh-CN" sz="2400" b="1">
                <a:solidFill>
                  <a:srgbClr val="5B9BD5"/>
                </a:solidFill>
                <a:latin typeface="微软雅黑" charset="0"/>
                <a:ea typeface="微软雅黑" charset="0"/>
                <a:cs typeface="微软雅黑" charset="0"/>
              </a:rPr>
              <a:t>8</a:t>
            </a:r>
            <a:r>
              <a:rPr lang="zh-CN" altLang="en-US" sz="2400" b="1">
                <a:solidFill>
                  <a:srgbClr val="5B9BD5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endParaRPr lang="zh-CN" altLang="en-US" sz="2400" b="1">
              <a:solidFill>
                <a:srgbClr val="5B9BD5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sz="24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4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↔ </a:t>
            </a:r>
            <a:r>
              <a:rPr lang="en-US" altLang="zh-CN" sz="24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4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endParaRPr lang="zh-CN" altLang="en-US" sz="24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sz="2400" b="1">
                <a:solidFill>
                  <a:srgbClr val="5B9BD5"/>
                </a:solidFill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 sz="2400" b="1">
                <a:solidFill>
                  <a:srgbClr val="5B9BD5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 ↔  </a:t>
            </a:r>
            <a:r>
              <a:rPr lang="en-US" altLang="zh-CN" sz="2400" b="1">
                <a:solidFill>
                  <a:srgbClr val="5B9BD5"/>
                </a:solidFill>
                <a:latin typeface="微软雅黑" charset="0"/>
                <a:ea typeface="微软雅黑" charset="0"/>
                <a:cs typeface="微软雅黑" charset="0"/>
              </a:rPr>
              <a:t>7</a:t>
            </a:r>
            <a:r>
              <a:rPr lang="zh-CN" altLang="en-US" sz="2400" b="1">
                <a:solidFill>
                  <a:srgbClr val="5B9BD5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endParaRPr lang="zh-CN" altLang="en-US" sz="2400" b="1">
              <a:solidFill>
                <a:srgbClr val="5B9BD5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sz="2400" b="1">
                <a:solidFill>
                  <a:srgbClr val="5B9BD5"/>
                </a:solidFill>
                <a:latin typeface="微软雅黑" charset="0"/>
                <a:ea typeface="微软雅黑" charset="0"/>
                <a:cs typeface="微软雅黑" charset="0"/>
              </a:rPr>
              <a:t>9</a:t>
            </a:r>
            <a:r>
              <a:rPr lang="zh-CN" altLang="en-US" sz="2400" b="1">
                <a:solidFill>
                  <a:srgbClr val="5B9BD5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↔ </a:t>
            </a:r>
            <a:r>
              <a:rPr lang="en-US" altLang="zh-CN" sz="2400" b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16</a:t>
            </a:r>
            <a:r>
              <a:rPr lang="zh-CN" altLang="en-US" sz="2400" b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endParaRPr lang="zh-CN" altLang="en-US" sz="2400" b="1">
              <a:solidFill>
                <a:srgbClr val="7030A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11</a:t>
            </a:r>
            <a:r>
              <a:rPr lang="zh-CN" altLang="en-US" sz="2400" b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↔ </a:t>
            </a:r>
            <a:r>
              <a:rPr lang="en-US" altLang="zh-CN" sz="2400" b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15</a:t>
            </a:r>
            <a:r>
              <a:rPr lang="zh-CN" altLang="en-US" sz="2400" b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endParaRPr lang="zh-CN" altLang="en-US" sz="2400" b="1">
              <a:solidFill>
                <a:srgbClr val="00B05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13</a:t>
            </a:r>
            <a:r>
              <a:rPr lang="zh-CN" altLang="en-US" sz="2400" b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↔ </a:t>
            </a:r>
            <a:r>
              <a:rPr lang="en-US" altLang="zh-CN" sz="2400" b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14</a:t>
            </a:r>
            <a:r>
              <a:rPr lang="zh-CN" altLang="en-US" sz="2400" b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#</a:t>
            </a:r>
            <a:endParaRPr lang="zh-CN" altLang="en-US" sz="2400" b="1">
              <a:solidFill>
                <a:srgbClr val="00B05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17</a:t>
            </a:r>
            <a:r>
              <a:rPr lang="zh-CN" altLang="en-US" sz="2400" b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#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 ↔ </a:t>
            </a:r>
            <a:r>
              <a:rPr lang="en-US" altLang="zh-CN" sz="2400" b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18</a:t>
            </a:r>
            <a:r>
              <a:rPr lang="zh-CN" altLang="en-US" sz="2400" b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#</a:t>
            </a:r>
            <a:endParaRPr lang="zh-CN" altLang="en-US" sz="2400" b="1">
              <a:solidFill>
                <a:srgbClr val="7030A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19</a:t>
            </a:r>
            <a:r>
              <a:rPr lang="zh-CN" altLang="en-US" sz="2400" b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#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 ↔ </a:t>
            </a:r>
            <a:r>
              <a:rPr lang="en-US" altLang="zh-CN" sz="2400" b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20</a:t>
            </a:r>
            <a:r>
              <a:rPr lang="zh-CN" altLang="en-US" sz="2400" b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#</a:t>
            </a:r>
            <a:endParaRPr lang="zh-CN" altLang="en-US" sz="2400" b="1">
              <a:solidFill>
                <a:srgbClr val="7030A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656" y="274591"/>
            <a:ext cx="73152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深度课设结伴仪式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528008" y="1763317"/>
            <a:ext cx="292798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b="1"/>
              <a:t>强强超优结伴类：冲击</a:t>
            </a:r>
            <a:r>
              <a:rPr lang="en-US" altLang="zh-CN" b="1"/>
              <a:t>v5.0</a:t>
            </a:r>
            <a:endParaRPr lang="zh-CN" altLang="en-US" b="1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528008" y="2307695"/>
            <a:ext cx="33921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b="1"/>
              <a:t>强中优秀结伴类：精进深度示范</a:t>
            </a:r>
            <a:endParaRPr lang="zh-CN" altLang="en-US" b="1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528008" y="2853003"/>
            <a:ext cx="33921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b="1"/>
              <a:t>强中优秀结伴类：精进深度示范</a:t>
            </a:r>
            <a:endParaRPr lang="zh-CN" altLang="en-US" b="1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28008" y="3398311"/>
            <a:ext cx="33921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b="1"/>
              <a:t>强中优秀结伴类：精进深度示范</a:t>
            </a:r>
            <a:endParaRPr lang="zh-CN" altLang="en-US" b="1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528008" y="3943619"/>
            <a:ext cx="33921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b="1"/>
              <a:t>强中优秀结伴类：精进深度示范</a:t>
            </a:r>
            <a:endParaRPr lang="zh-CN" altLang="en-US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528008" y="5038108"/>
            <a:ext cx="33921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b="1"/>
              <a:t>强弱待优结伴类：角色低阻示范</a:t>
            </a:r>
            <a:endParaRPr lang="zh-CN" altLang="en-US" b="1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528008" y="5576306"/>
            <a:ext cx="33921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b="1"/>
              <a:t>强中优秀结伴类：精进深度示范</a:t>
            </a:r>
            <a:endParaRPr lang="zh-CN" altLang="en-US" b="1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528008" y="4503784"/>
            <a:ext cx="33921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b="1"/>
              <a:t>强弱待优结伴类：角色低阻示范</a:t>
            </a:r>
            <a:endParaRPr lang="zh-CN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046" y="321112"/>
            <a:ext cx="11453635" cy="60763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体联Ⅳ群组点名主题化示范</a:t>
            </a: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3" name="图片 2" descr="upload_post_object_v2_3536483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25" y="810826"/>
            <a:ext cx="7561528" cy="4432639"/>
          </a:xfrm>
          <a:prstGeom prst="rect">
            <a:avLst/>
          </a:prstGeom>
        </p:spPr>
      </p:pic>
      <p:pic>
        <p:nvPicPr>
          <p:cNvPr id="4" name="图片 3" descr="upload_post_object_v2_6804204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433" y="3706413"/>
            <a:ext cx="4677237" cy="2741841"/>
          </a:xfrm>
          <a:prstGeom prst="rect">
            <a:avLst/>
          </a:prstGeom>
        </p:spPr>
      </p:pic>
      <p:cxnSp>
        <p:nvCxnSpPr>
          <p:cNvPr id="7" name="肘形连接符 6"/>
          <p:cNvCxnSpPr>
            <a:stCxn id="3" idx="3"/>
            <a:endCxn id="4" idx="0"/>
          </p:cNvCxnSpPr>
          <p:nvPr userDrawn="1"/>
        </p:nvCxnSpPr>
        <p:spPr>
          <a:xfrm>
            <a:off x="7700645" y="3027680"/>
            <a:ext cx="1553210" cy="678815"/>
          </a:xfrm>
          <a:prstGeom prst="bentConnector2">
            <a:avLst/>
          </a:prstGeom>
          <a:ln w="508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7993303" y="1194164"/>
            <a:ext cx="3098800" cy="16916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00"/>
                </a:solidFill>
              </a:rPr>
              <a:t>下一个点名动作示例：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>
              <a:buChar char="•"/>
            </a:pPr>
            <a:r>
              <a:rPr lang="zh-CN" altLang="en-US" sz="2000" b="1">
                <a:solidFill>
                  <a:srgbClr val="000000"/>
                </a:solidFill>
              </a:rPr>
              <a:t>在</a:t>
            </a:r>
            <a:r>
              <a:rPr lang="en-US" altLang="zh-CN" sz="2000" b="1">
                <a:solidFill>
                  <a:srgbClr val="000000"/>
                </a:solidFill>
              </a:rPr>
              <a:t>Java</a:t>
            </a:r>
            <a:r>
              <a:rPr lang="zh-CN" altLang="en-US" sz="2000" b="1">
                <a:solidFill>
                  <a:srgbClr val="000000"/>
                </a:solidFill>
              </a:rPr>
              <a:t>群组点名的基础上，构建主题结合表的概念，包括指针的旋转，文字的变换等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59000" y="5467593"/>
            <a:ext cx="6069034" cy="75116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注意：这里只是一个建议与引导示范，小组内需要结合引导展开讨论，集思广益，形成本组化的特色</a:t>
            </a:r>
            <a:r>
              <a:rPr lang="en-US" altLang="zh-CN" sz="2000" b="1">
                <a:solidFill>
                  <a:srgbClr val="FF0000"/>
                </a:solidFill>
              </a:rPr>
              <a:t>!!!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6465" y="282381"/>
            <a:ext cx="11453635" cy="6115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三栏展示</a:t>
            </a: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PPT</a:t>
            </a:r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目标牵引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87053" y="1286223"/>
            <a:ext cx="1140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最后，通过三栏展示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牵引，整理总结反省浅度课设，关键画面，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呈现，功耗测量等拍照记录。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upload_post_object_v2_3343244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6" y="1941356"/>
            <a:ext cx="10727296" cy="410723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635" y="279966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四、日志·边界禁忌提醒</a:t>
            </a:r>
            <a:endParaRPr lang="en-US" altLang="zh-CN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分钟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-8XML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课设过程控制模板填写说明</a:t>
            </a:r>
            <a:endParaRPr lang="zh-CN" altLang="en-US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900" dirty="0">
                <a:latin typeface="微软雅黑" charset="0"/>
                <a:ea typeface="微软雅黑" charset="0"/>
              </a:rPr>
              <a:t>具体请查看（</a:t>
            </a:r>
            <a:r>
              <a:rPr lang="en-US" altLang="zh-CN" sz="1900" dirty="0">
                <a:latin typeface="微软雅黑" charset="0"/>
                <a:ea typeface="微软雅黑" charset="0"/>
              </a:rPr>
              <a:t>8XML</a:t>
            </a:r>
            <a:r>
              <a:rPr lang="zh-CN" altLang="en-US" sz="1900" dirty="0">
                <a:latin typeface="微软雅黑" charset="0"/>
                <a:ea typeface="微软雅黑" charset="0"/>
              </a:rPr>
              <a:t>课设过程控制文件填写说明</a:t>
            </a:r>
            <a:r>
              <a:rPr lang="en-US" altLang="zh-CN" sz="1900" dirty="0">
                <a:latin typeface="微软雅黑" charset="0"/>
                <a:ea typeface="微软雅黑" charset="0"/>
              </a:rPr>
              <a:t>V1.0</a:t>
            </a:r>
            <a:r>
              <a:rPr lang="zh-CN" altLang="en-US" sz="1900" dirty="0">
                <a:latin typeface="微软雅黑" charset="0"/>
                <a:ea typeface="微软雅黑" charset="0"/>
              </a:rPr>
              <a:t>）</a:t>
            </a:r>
            <a:endParaRPr lang="zh-CN" altLang="en-US" sz="19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114" y="0"/>
            <a:ext cx="4485714" cy="15333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10928838" y="684903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重点摘要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0928838" y="221993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周组公份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77853" y="475721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周己本份</a:t>
            </a:r>
            <a:endParaRPr lang="zh-CN" altLang="en-US" b="1" dirty="0"/>
          </a:p>
        </p:txBody>
      </p:sp>
      <p:pic>
        <p:nvPicPr>
          <p:cNvPr id="3" name="图片 2" descr="upload_post_object_v2_0903388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29" y="1533363"/>
            <a:ext cx="4401214" cy="1825345"/>
          </a:xfrm>
          <a:prstGeom prst="rect">
            <a:avLst/>
          </a:prstGeom>
        </p:spPr>
      </p:pic>
      <p:pic>
        <p:nvPicPr>
          <p:cNvPr id="6" name="图片 5" descr="upload_post_object_v2_176701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780" y="3358755"/>
            <a:ext cx="2757814" cy="3396905"/>
          </a:xfrm>
          <a:prstGeom prst="rect">
            <a:avLst/>
          </a:prstGeom>
        </p:spPr>
      </p:pic>
      <p:pic>
        <p:nvPicPr>
          <p:cNvPr id="8" name="图片 7" descr="upload_post_object_v2_4629378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73" y="2358097"/>
            <a:ext cx="3812020" cy="27687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616" y="250947"/>
            <a:ext cx="11434289" cy="60957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五、其他</a:t>
            </a:r>
            <a:endParaRPr lang="en-US" altLang="zh-CN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、本节实验课工作上限：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完成后给仓库标记版本号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&amp;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完成主题化群组点名代码&amp;完成三栏展示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PPT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、使用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Tag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，给仓库标记当前版本。如“群组点名车联主题化”版本目标完成后，标记为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v1.1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、完成本周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分钟·8XML课设过程控制文档填写并上传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gitlab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、各组仓库合并没问题后，找助教进行验收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2400" dirty="0"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</a:rPr>
              <a:t>5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20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点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0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0分小组长课后10分钟站会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0900676" cy="557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角色真实存在性判断</a:t>
            </a:r>
            <a:endParaRPr lang="zh-CN" altLang="en-US" sz="2800" b="1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、组长：目标梯子·节奏&amp;规则规划·重点（把握节奏重点）</a:t>
            </a:r>
            <a:endParaRPr lang="en-US" altLang="zh-CN" sz="2400" b="1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、需求员：三栏痕迹&amp;</a:t>
            </a: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DIY</a:t>
            </a:r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需求·规划（三栏需求规划）</a:t>
            </a:r>
            <a:endParaRPr lang="zh-CN" altLang="en-US" sz="2400" b="1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、周志员：跟踪精进&amp;问题分类·周志（问题精进）</a:t>
            </a:r>
            <a:endParaRPr lang="zh-CN" altLang="en-US" sz="2400" b="1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b="1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、优裁员：释码优化&amp;硬软裁·功耗（软硬件裁剪、测量功耗）</a:t>
            </a:r>
            <a:endParaRPr lang="zh-CN" altLang="en-US" sz="2400" b="1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b="1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、展示员：剧本融合&amp;成果展·课交叉（成果汇总、课程展示）</a:t>
            </a:r>
            <a:endParaRPr lang="zh-CN" altLang="en-US" sz="2400" b="1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12587" y="6292332"/>
            <a:ext cx="3210369" cy="404077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>
                <a:latin typeface="微软雅黑" charset="0"/>
                <a:ea typeface="微软雅黑" charset="0"/>
                <a:sym typeface="+mn-ea"/>
              </a:rPr>
              <a:t>第七周课设实验课内容安排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一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、本周目标与任务概述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二、本周任务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三、上周问题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四、</a:t>
            </a:r>
            <a:r>
              <a:rPr lang="zh-CN" altLang="en-US" sz="28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日志·边界禁忌提醒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五、其他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23634" y="6397469"/>
            <a:ext cx="3468330" cy="404077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None/>
            </a:pPr>
            <a:r>
              <a:rPr lang="zh-CN" altLang="en-US" sz="2800" b="1" dirty="0">
                <a:latin typeface="微软雅黑" charset="0"/>
                <a:ea typeface="微软雅黑" charset="0"/>
              </a:rPr>
              <a:t>一、本周目标与任务概述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0">
              <a:buNone/>
            </a:pPr>
            <a:r>
              <a:rPr lang="en-US" altLang="zh-CN" sz="2400" dirty="0">
                <a:latin typeface="微软雅黑" charset="0"/>
                <a:ea typeface="微软雅黑" charset="0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、本周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CH3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课程目标和 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W7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组织目标</a:t>
            </a:r>
            <a:endParaRPr lang="zh-CN" altLang="en-US" sz="2400" dirty="0">
              <a:latin typeface="微软雅黑" charset="0"/>
              <a:ea typeface="微软雅黑" charset="0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	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			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				记得住·说得出·内心渴望</a:t>
            </a: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Char char="•"/>
            </a:pP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、本周任务总体描述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indent="0"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浅度精进点牵引收尾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 algn="l">
              <a:buNone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发问展示递进双闭环流程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12587" y="6292332"/>
            <a:ext cx="3210369" cy="404077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3" name="图片 2" descr="upload_post_object_v2_0798871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761" y="1342111"/>
            <a:ext cx="9753459" cy="116426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337062" y="1396980"/>
            <a:ext cx="219673" cy="395411"/>
          </a:xfrm>
          <a:prstGeom prst="rect">
            <a:avLst/>
          </a:prstGeom>
          <a:solidFill>
            <a:srgbClr val="2F5597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b="1">
                <a:solidFill>
                  <a:srgbClr val="FFFFFF"/>
                </a:solidFill>
              </a:rPr>
              <a:t>7</a:t>
            </a:r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763" y="191972"/>
            <a:ext cx="11691497" cy="5149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None/>
            </a:pPr>
            <a:r>
              <a:rPr lang="zh-CN" altLang="en-US" sz="2800" b="1" dirty="0">
                <a:latin typeface="微软雅黑" charset="0"/>
                <a:ea typeface="微软雅黑" charset="0"/>
              </a:rPr>
              <a:t>一、本周目标与任务概述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0">
              <a:buNone/>
            </a:pPr>
            <a:r>
              <a:rPr lang="en-US" altLang="zh-CN" sz="2400" dirty="0">
                <a:latin typeface="微软雅黑" charset="0"/>
                <a:ea typeface="微软雅黑" charset="0"/>
              </a:rPr>
              <a:t>3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、问题种类及化解路径</a:t>
            </a:r>
            <a:endParaRPr lang="zh-CN" altLang="en-US" sz="2400" dirty="0">
              <a:latin typeface="微软雅黑" charset="0"/>
              <a:ea typeface="微软雅黑" charset="0"/>
            </a:endParaRPr>
          </a:p>
          <a:p>
            <a:pPr indent="0">
              <a:buNone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）课程与课设交叉类问题（授课配合）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课程目标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组织目标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）文档代码精进类问题（助教牵引重点）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文档修改精进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代码修改精进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）装备环境操作类问题（组内组件自洽）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Eclipse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 操作问题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Gitlab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 操作问题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			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				</a:t>
            </a: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Char char="•"/>
            </a:pP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har char="•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12587" y="6292332"/>
            <a:ext cx="3210369" cy="404077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4" name="图片 3" descr="upload_post_object_v2_1171127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6690" y="1589961"/>
            <a:ext cx="2959317" cy="28927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20193" cy="4621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None/>
            </a:pPr>
            <a:r>
              <a:rPr lang="zh-CN" altLang="en-US" sz="2800" b="1" dirty="0">
                <a:latin typeface="微软雅黑" charset="0"/>
                <a:ea typeface="微软雅黑" charset="0"/>
              </a:rPr>
              <a:t>二、本周任务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0">
              <a:buNone/>
            </a:pPr>
            <a:endParaRPr lang="zh-CN" altLang="en-US" sz="2400" dirty="0">
              <a:latin typeface="微软雅黑" charset="0"/>
              <a:ea typeface="微软雅黑" charset="0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12587" y="6292332"/>
            <a:ext cx="3210369" cy="404077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712304" y="927652"/>
            <a:ext cx="4884641" cy="50078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、任务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&amp;验收标准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12311" y="2717562"/>
            <a:ext cx="4725891" cy="50085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、任务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&amp;验收标准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120989" y="1428420"/>
            <a:ext cx="4145280" cy="46037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buChar char="•"/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任务：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浅度精进点牵引收尾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20934" y="3679428"/>
            <a:ext cx="6583680" cy="46037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buChar char="•"/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验收：依据《发问展示双闭环流程说明文档》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120989" y="3198473"/>
            <a:ext cx="6100031" cy="480932"/>
          </a:xfrm>
          <a:prstGeom prst="rect">
            <a:avLst/>
          </a:prstGeom>
        </p:spPr>
        <p:txBody>
          <a:bodyPr wrap="square" rtlCol="0">
            <a:noAutofit/>
          </a:bodyPr>
          <a:p>
            <a:pPr marL="342900" indent="-342900" algn="l">
              <a:buChar char="•"/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任务：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发问展示递进双闭环流程精进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120989" y="1928211"/>
            <a:ext cx="6278880" cy="46037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buChar char="•"/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验收：各主题各小组进行浅度课设精进任务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20193" cy="4621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None/>
            </a:pPr>
            <a:r>
              <a:rPr lang="zh-CN" altLang="en-US" sz="2800" b="1" dirty="0">
                <a:latin typeface="微软雅黑" charset="0"/>
                <a:ea typeface="微软雅黑" charset="0"/>
              </a:rPr>
              <a:t>三、上周问题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0">
              <a:buNone/>
            </a:pPr>
            <a:endParaRPr lang="zh-CN" altLang="en-US" sz="2400" dirty="0">
              <a:latin typeface="微软雅黑" charset="0"/>
              <a:ea typeface="微软雅黑" charset="0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12587" y="6292332"/>
            <a:ext cx="3210369" cy="404077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第七周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33462" y="892235"/>
            <a:ext cx="10125075" cy="531649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短板问题：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、对于中级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+mn-ea"/>
              </a:rPr>
              <a:t>UI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和高级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+mn-ea"/>
              </a:rPr>
              <a:t>UI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的理解还不够到位，导致想不出精进点</a:t>
            </a:r>
            <a:endParaRPr lang="zh-CN" altLang="en-US" sz="240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、个别小组缺少团队合作和沟通交流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b="1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长板放大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：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</a:rPr>
              <a:t>	1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#、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3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#、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8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#、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11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#、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16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#、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17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#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3836</Words>
  <Application>WPS Office WWO_feishu_20230531100529-62b4f7f279</Application>
  <PresentationFormat>宽屏</PresentationFormat>
  <Paragraphs>470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汉仪旗黑KW 55S</vt:lpstr>
      <vt:lpstr>微软雅黑</vt:lpstr>
      <vt:lpstr>Times New Roman</vt:lpstr>
      <vt:lpstr>汉仪书宋二KW</vt:lpstr>
      <vt:lpstr>等线</vt:lpstr>
      <vt:lpstr>汉仪中等线KW</vt:lpstr>
      <vt:lpstr>等线 Light</vt:lpstr>
      <vt:lpstr>Office 主题​​</vt:lpstr>
      <vt:lpstr>NK2024春· 嵌入式系统课程设计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NK2024春· 嵌入式系统课程设计</dc:title>
  <dc:creator>nk</dc:creator>
  <cp:lastModifiedBy>kp l</cp:lastModifiedBy>
  <dcterms:created xsi:type="dcterms:W3CDTF">2024-04-03T10:13:02Z</dcterms:created>
  <dcterms:modified xsi:type="dcterms:W3CDTF">2024-04-03T10:13:02Z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/>
  </property>
</Properties>
</file>