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8" r:id="rId3"/>
    <p:sldId id="487" r:id="rId4"/>
    <p:sldId id="376" r:id="rId5"/>
    <p:sldId id="578" r:id="rId6"/>
    <p:sldId id="682" r:id="rId7"/>
    <p:sldId id="683" r:id="rId8"/>
    <p:sldId id="684" r:id="rId9"/>
    <p:sldId id="685" r:id="rId10"/>
    <p:sldId id="686" r:id="rId11"/>
    <p:sldId id="687" r:id="rId12"/>
    <p:sldId id="688" r:id="rId13"/>
    <p:sldId id="689" r:id="rId14"/>
    <p:sldId id="672" r:id="rId15"/>
    <p:sldId id="599" r:id="rId16"/>
    <p:sldId id="654" r:id="rId17"/>
    <p:sldId id="655" r:id="rId18"/>
    <p:sldId id="665" r:id="rId19"/>
    <p:sldId id="615" r:id="rId20"/>
    <p:sldId id="662" r:id="rId21"/>
    <p:sldId id="680" r:id="rId22"/>
    <p:sldId id="409"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8" userDrawn="1">
          <p15:clr>
            <a:srgbClr val="A4A3A4"/>
          </p15:clr>
        </p15:guide>
        <p15:guide id="2" pos="38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9" d="100"/>
          <a:sy n="109" d="100"/>
        </p:scale>
        <p:origin x="636" y="90"/>
      </p:cViewPr>
      <p:guideLst>
        <p:guide orient="horz" pos="2108"/>
        <p:guide pos="38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284A9F9-F22F-4EA9-880E-7DB8266DC8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311EEC-F0B1-4FB5-9816-E5EFC828184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84A9F9-F22F-4EA9-880E-7DB8266DC8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311EEC-F0B1-4FB5-9816-E5EFC828184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84A9F9-F22F-4EA9-880E-7DB8266DC8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311EEC-F0B1-4FB5-9816-E5EFC828184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84A9F9-F22F-4EA9-880E-7DB8266DC8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311EEC-F0B1-4FB5-9816-E5EFC828184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284A9F9-F22F-4EA9-880E-7DB8266DC8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311EEC-F0B1-4FB5-9816-E5EFC828184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284A9F9-F22F-4EA9-880E-7DB8266DC8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311EEC-F0B1-4FB5-9816-E5EFC828184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284A9F9-F22F-4EA9-880E-7DB8266DC8C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311EEC-F0B1-4FB5-9816-E5EFC828184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284A9F9-F22F-4EA9-880E-7DB8266DC8C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311EEC-F0B1-4FB5-9816-E5EFC828184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84A9F9-F22F-4EA9-880E-7DB8266DC8C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311EEC-F0B1-4FB5-9816-E5EFC828184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84A9F9-F22F-4EA9-880E-7DB8266DC8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311EEC-F0B1-4FB5-9816-E5EFC828184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84A9F9-F22F-4EA9-880E-7DB8266DC8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311EEC-F0B1-4FB5-9816-E5EFC828184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4A9F9-F22F-4EA9-880E-7DB8266DC8C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11EEC-F0B1-4FB5-9816-E5EFC828184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59" y="1736483"/>
            <a:ext cx="9144000" cy="1425479"/>
          </a:xfrm>
        </p:spPr>
        <p:txBody>
          <a:bodyPr>
            <a:noAutofit/>
          </a:bodyPr>
          <a:lstStyle/>
          <a:p>
            <a:r>
              <a:rPr lang="en-US" altLang="zh-CN" sz="4800" b="1" dirty="0">
                <a:solidFill>
                  <a:srgbClr val="7030A0"/>
                </a:solidFill>
                <a:latin typeface="微软雅黑" panose="020B0503020204020204" pitchFamily="34" charset="-122"/>
                <a:ea typeface="微软雅黑" panose="020B0503020204020204" pitchFamily="34" charset="-122"/>
                <a:sym typeface="+mn-ea"/>
              </a:rPr>
              <a:t>NK2024</a:t>
            </a:r>
            <a:r>
              <a:rPr lang="zh-CN" altLang="en-US" sz="4800" b="1" dirty="0">
                <a:solidFill>
                  <a:srgbClr val="7030A0"/>
                </a:solidFill>
                <a:latin typeface="微软雅黑" panose="020B0503020204020204" pitchFamily="34" charset="-122"/>
                <a:ea typeface="微软雅黑" panose="020B0503020204020204" pitchFamily="34" charset="-122"/>
                <a:sym typeface="+mn-ea"/>
              </a:rPr>
              <a:t>春</a:t>
            </a:r>
            <a:r>
              <a:rPr lang="en-US" altLang="zh-CN" sz="4800" b="1" dirty="0">
                <a:solidFill>
                  <a:srgbClr val="7030A0"/>
                </a:solidFill>
                <a:latin typeface="微软雅黑" panose="020B0503020204020204" pitchFamily="34" charset="-122"/>
                <a:ea typeface="微软雅黑" panose="020B0503020204020204" pitchFamily="34" charset="-122"/>
                <a:sym typeface="+mn-ea"/>
              </a:rPr>
              <a:t>·</a:t>
            </a:r>
            <a:br>
              <a:rPr lang="en-US" altLang="zh-CN" sz="4800" b="1" dirty="0">
                <a:solidFill>
                  <a:srgbClr val="7030A0"/>
                </a:solidFill>
                <a:latin typeface="微软雅黑" panose="020B0503020204020204" pitchFamily="34" charset="-122"/>
                <a:ea typeface="微软雅黑" panose="020B0503020204020204" pitchFamily="34" charset="-122"/>
                <a:sym typeface="+mn-ea"/>
              </a:rPr>
            </a:br>
            <a:r>
              <a:rPr lang="zh-CN" altLang="en-US" sz="4800" b="1" dirty="0">
                <a:solidFill>
                  <a:srgbClr val="7030A0"/>
                </a:solidFill>
                <a:latin typeface="微软雅黑" panose="020B0503020204020204" pitchFamily="34" charset="-122"/>
                <a:ea typeface="微软雅黑" panose="020B0503020204020204" pitchFamily="34" charset="-122"/>
                <a:sym typeface="+mn-ea"/>
              </a:rPr>
              <a:t>嵌入式系统课程设计</a:t>
            </a:r>
            <a:endParaRPr lang="zh-CN" altLang="en-US" sz="4800" dirty="0"/>
          </a:p>
        </p:txBody>
      </p:sp>
      <p:sp>
        <p:nvSpPr>
          <p:cNvPr id="4" name="副标题 3"/>
          <p:cNvSpPr>
            <a:spLocks noGrp="1"/>
          </p:cNvSpPr>
          <p:nvPr>
            <p:ph type="subTitle" idx="1"/>
          </p:nvPr>
        </p:nvSpPr>
        <p:spPr>
          <a:xfrm>
            <a:off x="350520" y="3710305"/>
            <a:ext cx="11402060" cy="2061845"/>
          </a:xfrm>
        </p:spPr>
        <p:txBody>
          <a:bodyPr>
            <a:normAutofit lnSpcReduction="20000"/>
          </a:bodyPr>
          <a:lstStyle/>
          <a:p>
            <a:r>
              <a:rPr kumimoji="1" lang="zh-CN" altLang="en-US" sz="2500" b="1" dirty="0">
                <a:solidFill>
                  <a:srgbClr val="000000"/>
                </a:solidFill>
                <a:latin typeface="微软雅黑" panose="020B0503020204020204" pitchFamily="34" charset="-122"/>
                <a:ea typeface="微软雅黑" panose="020B0503020204020204" pitchFamily="34" charset="-122"/>
                <a:sym typeface="+mn-ea"/>
              </a:rPr>
              <a:t>第十三周</a:t>
            </a:r>
            <a:r>
              <a:rPr kumimoji="1" lang="en-US" altLang="zh-CN" sz="2500" b="1" dirty="0">
                <a:solidFill>
                  <a:srgbClr val="000000"/>
                </a:solidFill>
                <a:latin typeface="微软雅黑" panose="020B0503020204020204" pitchFamily="34" charset="-122"/>
                <a:ea typeface="微软雅黑" panose="020B0503020204020204" pitchFamily="34" charset="-122"/>
                <a:sym typeface="+mn-ea"/>
              </a:rPr>
              <a:t>OMO</a:t>
            </a:r>
            <a:r>
              <a:rPr kumimoji="1" lang="zh-CN" altLang="en-US" sz="2500" b="1" dirty="0">
                <a:solidFill>
                  <a:srgbClr val="000000"/>
                </a:solidFill>
                <a:latin typeface="微软雅黑" panose="020B0503020204020204" pitchFamily="34" charset="-122"/>
                <a:ea typeface="微软雅黑" panose="020B0503020204020204" pitchFamily="34" charset="-122"/>
                <a:sym typeface="+mn-ea"/>
              </a:rPr>
              <a:t>课设实验安排</a:t>
            </a:r>
            <a:endParaRPr kumimoji="1" lang="en-US" altLang="zh-CN" sz="2500" b="1" dirty="0">
              <a:solidFill>
                <a:srgbClr val="000000"/>
              </a:solidFill>
              <a:latin typeface="微软雅黑" panose="020B0503020204020204" pitchFamily="34" charset="-122"/>
              <a:ea typeface="微软雅黑" panose="020B0503020204020204" pitchFamily="34" charset="-122"/>
              <a:sym typeface="+mn-ea"/>
            </a:endParaRPr>
          </a:p>
          <a:p>
            <a:r>
              <a:rPr kumimoji="1" lang="zh-CN" altLang="en-US" sz="2500" b="1" dirty="0">
                <a:solidFill>
                  <a:srgbClr val="000000"/>
                </a:solidFill>
                <a:latin typeface="微软雅黑" panose="020B0503020204020204" pitchFamily="34" charset="-122"/>
                <a:ea typeface="微软雅黑" panose="020B0503020204020204" pitchFamily="34" charset="-122"/>
                <a:sym typeface="+mn-ea"/>
              </a:rPr>
              <a:t>车联</a:t>
            </a:r>
            <a:r>
              <a:rPr kumimoji="1" lang="en-US" altLang="zh-CN" sz="2500" b="1" dirty="0">
                <a:solidFill>
                  <a:srgbClr val="000000"/>
                </a:solidFill>
                <a:latin typeface="微软雅黑" panose="020B0503020204020204" pitchFamily="34" charset="-122"/>
                <a:ea typeface="微软雅黑" panose="020B0503020204020204" pitchFamily="34" charset="-122"/>
                <a:sym typeface="+mn-ea"/>
              </a:rPr>
              <a:t>I</a:t>
            </a:r>
            <a:r>
              <a:rPr kumimoji="1" lang="zh-CN" altLang="en-US" sz="2500" b="1" dirty="0">
                <a:solidFill>
                  <a:srgbClr val="000000"/>
                </a:solidFill>
                <a:latin typeface="微软雅黑" panose="020B0503020204020204" pitchFamily="34" charset="-122"/>
                <a:ea typeface="微软雅黑" panose="020B0503020204020204" pitchFamily="34" charset="-122"/>
                <a:sym typeface="+mn-ea"/>
              </a:rPr>
              <a:t>&amp;</a:t>
            </a:r>
            <a:r>
              <a:rPr kumimoji="1" lang="en-US" altLang="zh-CN" sz="2500" b="1" dirty="0">
                <a:solidFill>
                  <a:srgbClr val="000000"/>
                </a:solidFill>
                <a:latin typeface="微软雅黑" panose="020B0503020204020204" pitchFamily="34" charset="-122"/>
                <a:ea typeface="微软雅黑" panose="020B0503020204020204" pitchFamily="34" charset="-122"/>
                <a:sym typeface="+mn-ea"/>
              </a:rPr>
              <a:t>II/</a:t>
            </a:r>
            <a:r>
              <a:rPr kumimoji="1" lang="zh-CN" altLang="en-US" sz="2500" b="1" dirty="0">
                <a:solidFill>
                  <a:srgbClr val="000000"/>
                </a:solidFill>
                <a:latin typeface="微软雅黑" panose="020B0503020204020204" pitchFamily="34" charset="-122"/>
                <a:ea typeface="微软雅黑" panose="020B0503020204020204" pitchFamily="34" charset="-122"/>
                <a:sym typeface="+mn-ea"/>
              </a:rPr>
              <a:t>纸联</a:t>
            </a:r>
            <a:r>
              <a:rPr kumimoji="1" lang="en-US" altLang="zh-CN" sz="2500" b="1" dirty="0">
                <a:solidFill>
                  <a:srgbClr val="000000"/>
                </a:solidFill>
                <a:latin typeface="微软雅黑" panose="020B0503020204020204" pitchFamily="34" charset="-122"/>
                <a:ea typeface="微软雅黑" panose="020B0503020204020204" pitchFamily="34" charset="-122"/>
                <a:sym typeface="+mn-ea"/>
              </a:rPr>
              <a:t>III/</a:t>
            </a:r>
            <a:r>
              <a:rPr kumimoji="1" lang="zh-CN" altLang="en-US" sz="2500" b="1" dirty="0">
                <a:solidFill>
                  <a:srgbClr val="000000"/>
                </a:solidFill>
                <a:latin typeface="微软雅黑" panose="020B0503020204020204" pitchFamily="34" charset="-122"/>
                <a:ea typeface="微软雅黑" panose="020B0503020204020204" pitchFamily="34" charset="-122"/>
                <a:sym typeface="+mn-ea"/>
              </a:rPr>
              <a:t>体联</a:t>
            </a:r>
            <a:r>
              <a:rPr kumimoji="1" lang="en-US" altLang="zh-CN" sz="2500" b="1" dirty="0">
                <a:solidFill>
                  <a:srgbClr val="000000"/>
                </a:solidFill>
                <a:latin typeface="微软雅黑" panose="020B0503020204020204" pitchFamily="34" charset="-122"/>
                <a:ea typeface="微软雅黑" panose="020B0503020204020204" pitchFamily="34" charset="-122"/>
                <a:sym typeface="+mn-ea"/>
              </a:rPr>
              <a:t>IV</a:t>
            </a:r>
            <a:endParaRPr kumimoji="1" lang="en-US" altLang="zh-CN" sz="2500" b="1" dirty="0">
              <a:solidFill>
                <a:srgbClr val="000000"/>
              </a:solidFill>
              <a:latin typeface="微软雅黑" panose="020B0503020204020204" pitchFamily="34" charset="-122"/>
              <a:ea typeface="微软雅黑" panose="020B0503020204020204" pitchFamily="34" charset="-122"/>
              <a:sym typeface="+mn-ea"/>
            </a:endParaRPr>
          </a:p>
          <a:p>
            <a:endParaRPr kumimoji="1" lang="zh-CN" altLang="en-US" sz="2800" b="1" dirty="0">
              <a:solidFill>
                <a:srgbClr val="002060"/>
              </a:solidFill>
              <a:latin typeface="微软雅黑" panose="020B0503020204020204" pitchFamily="34" charset="-122"/>
              <a:ea typeface="微软雅黑" panose="020B0503020204020204" pitchFamily="34" charset="-122"/>
              <a:sym typeface="+mn-ea"/>
            </a:endParaRPr>
          </a:p>
          <a:p>
            <a:r>
              <a:rPr kumimoji="1" lang="en-US" altLang="zh-CN" sz="1800" b="1" dirty="0">
                <a:solidFill>
                  <a:srgbClr val="5B9BD5"/>
                </a:solidFill>
                <a:latin typeface="微软雅黑" panose="020B0503020204020204" pitchFamily="34" charset="-122"/>
                <a:ea typeface="微软雅黑" panose="020B0503020204020204" pitchFamily="34" charset="-122"/>
                <a:sym typeface="+mn-ea"/>
              </a:rPr>
              <a:t> </a:t>
            </a:r>
            <a:r>
              <a:rPr kumimoji="1" lang="zh-CN" altLang="en-US" sz="1800" b="1" dirty="0">
                <a:solidFill>
                  <a:srgbClr val="5B9BD5"/>
                </a:solidFill>
                <a:latin typeface="微软雅黑" panose="020B0503020204020204" pitchFamily="34" charset="-122"/>
                <a:ea typeface="微软雅黑" panose="020B0503020204020204" pitchFamily="34" charset="-122"/>
                <a:sym typeface="+mn-ea"/>
              </a:rPr>
              <a:t>V</a:t>
            </a:r>
            <a:r>
              <a:rPr kumimoji="1" lang="en-US" altLang="zh-CN" sz="1800" b="1" dirty="0">
                <a:solidFill>
                  <a:srgbClr val="5B9BD5"/>
                </a:solidFill>
                <a:latin typeface="微软雅黑" panose="020B0503020204020204" pitchFamily="34" charset="-122"/>
                <a:ea typeface="微软雅黑" panose="020B0503020204020204" pitchFamily="34" charset="-122"/>
                <a:sym typeface="+mn-ea"/>
              </a:rPr>
              <a:t>3</a:t>
            </a:r>
            <a:r>
              <a:rPr kumimoji="1" lang="zh-CN" altLang="en-US" sz="1800" b="1" dirty="0">
                <a:solidFill>
                  <a:srgbClr val="5B9BD5"/>
                </a:solidFill>
                <a:latin typeface="微软雅黑" panose="020B0503020204020204" pitchFamily="34" charset="-122"/>
                <a:ea typeface="微软雅黑" panose="020B0503020204020204" pitchFamily="34" charset="-122"/>
                <a:sym typeface="+mn-ea"/>
              </a:rPr>
              <a:t>.x强化解决目标和任务区分 · 主题化效能代价可靠回滚</a:t>
            </a:r>
            <a:r>
              <a:rPr kumimoji="1" lang="en-US" altLang="zh-CN" sz="1800" b="1" dirty="0">
                <a:solidFill>
                  <a:srgbClr val="5B9BD5"/>
                </a:solidFill>
                <a:latin typeface="微软雅黑" panose="020B0503020204020204" pitchFamily="34" charset="-122"/>
                <a:ea typeface="微软雅黑" panose="020B0503020204020204" pitchFamily="34" charset="-122"/>
                <a:sym typeface="+mn-ea"/>
              </a:rPr>
              <a:t> · </a:t>
            </a:r>
            <a:r>
              <a:rPr kumimoji="1" lang="zh-CN" altLang="en-US" sz="1800" b="1" dirty="0">
                <a:solidFill>
                  <a:srgbClr val="5B9BD5"/>
                </a:solidFill>
                <a:latin typeface="微软雅黑" panose="020B0503020204020204" pitchFamily="34" charset="-122"/>
                <a:ea typeface="微软雅黑" panose="020B0503020204020204" pitchFamily="34" charset="-122"/>
                <a:sym typeface="+mn-ea"/>
              </a:rPr>
              <a:t>周</a:t>
            </a:r>
            <a:r>
              <a:rPr kumimoji="1" lang="en-US" altLang="zh-CN" sz="1800" b="1" dirty="0">
                <a:solidFill>
                  <a:srgbClr val="5B9BD5"/>
                </a:solidFill>
                <a:latin typeface="微软雅黑" panose="020B0503020204020204" pitchFamily="34" charset="-122"/>
                <a:ea typeface="微软雅黑" panose="020B0503020204020204" pitchFamily="34" charset="-122"/>
                <a:sym typeface="+mn-ea"/>
              </a:rPr>
              <a:t>110</a:t>
            </a:r>
            <a:r>
              <a:rPr kumimoji="1" lang="zh-CN" altLang="en-US" sz="1800" b="1" dirty="0">
                <a:solidFill>
                  <a:srgbClr val="5B9BD5"/>
                </a:solidFill>
                <a:latin typeface="微软雅黑" panose="020B0503020204020204" pitchFamily="34" charset="-122"/>
                <a:ea typeface="微软雅黑" panose="020B0503020204020204" pitchFamily="34" charset="-122"/>
                <a:sym typeface="+mn-ea"/>
              </a:rPr>
              <a:t>行码释递进</a:t>
            </a:r>
            <a:r>
              <a:rPr kumimoji="1" lang="en-US" altLang="zh-CN" sz="1800" b="1" dirty="0">
                <a:solidFill>
                  <a:srgbClr val="5B9BD5"/>
                </a:solidFill>
                <a:latin typeface="微软雅黑" panose="020B0503020204020204" pitchFamily="34" charset="-122"/>
                <a:ea typeface="微软雅黑" panose="020B0503020204020204" pitchFamily="34" charset="-122"/>
                <a:sym typeface="+mn-ea"/>
              </a:rPr>
              <a:t> · </a:t>
            </a:r>
            <a:r>
              <a:rPr kumimoji="1" lang="zh-CN" altLang="en-US" sz="1800" b="1" dirty="0">
                <a:solidFill>
                  <a:srgbClr val="5B9BD5"/>
                </a:solidFill>
                <a:latin typeface="微软雅黑" panose="020B0503020204020204" pitchFamily="34" charset="-122"/>
                <a:ea typeface="微软雅黑" panose="020B0503020204020204" pitchFamily="34" charset="-122"/>
                <a:sym typeface="+mn-ea"/>
              </a:rPr>
              <a:t>小组群</a:t>
            </a:r>
            <a:r>
              <a:rPr kumimoji="1" lang="en-US" altLang="zh-CN" sz="1800" b="1" dirty="0">
                <a:solidFill>
                  <a:srgbClr val="5B9BD5"/>
                </a:solidFill>
                <a:latin typeface="微软雅黑" panose="020B0503020204020204" pitchFamily="34" charset="-122"/>
                <a:ea typeface="微软雅黑" panose="020B0503020204020204" pitchFamily="34" charset="-122"/>
                <a:sym typeface="+mn-ea"/>
              </a:rPr>
              <a:t>TA</a:t>
            </a:r>
            <a:r>
              <a:rPr kumimoji="1" lang="zh-CN" altLang="en-US" sz="1800" b="1" dirty="0">
                <a:solidFill>
                  <a:srgbClr val="5B9BD5"/>
                </a:solidFill>
                <a:latin typeface="微软雅黑" panose="020B0503020204020204" pitchFamily="34" charset="-122"/>
                <a:ea typeface="微软雅黑" panose="020B0503020204020204" pitchFamily="34" charset="-122"/>
                <a:sym typeface="+mn-ea"/>
              </a:rPr>
              <a:t>退出</a:t>
            </a:r>
            <a:r>
              <a:rPr kumimoji="1" lang="en-US" altLang="zh-CN" sz="1800" b="1" dirty="0">
                <a:solidFill>
                  <a:srgbClr val="5B9BD5"/>
                </a:solidFill>
                <a:latin typeface="微软雅黑" panose="020B0503020204020204" pitchFamily="34" charset="-122"/>
                <a:ea typeface="微软雅黑" panose="020B0503020204020204" pitchFamily="34" charset="-122"/>
                <a:sym typeface="+mn-ea"/>
              </a:rPr>
              <a:t> · </a:t>
            </a:r>
            <a:r>
              <a:rPr kumimoji="1" lang="zh-CN" altLang="en-US" sz="1800" b="1" dirty="0">
                <a:solidFill>
                  <a:srgbClr val="5B9BD5"/>
                </a:solidFill>
                <a:latin typeface="微软雅黑" panose="020B0503020204020204" pitchFamily="34" charset="-122"/>
                <a:ea typeface="微软雅黑" panose="020B0503020204020204" pitchFamily="34" charset="-122"/>
                <a:sym typeface="+mn-ea"/>
              </a:rPr>
              <a:t>小组师生激荡</a:t>
            </a:r>
            <a:endParaRPr kumimoji="1" lang="zh-CN" altLang="en-US" sz="1800" b="1" dirty="0">
              <a:solidFill>
                <a:srgbClr val="5B9BD5"/>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632" y="191972"/>
            <a:ext cx="11603628" cy="5961790"/>
          </a:xfrm>
          <a:prstGeom prst="rect">
            <a:avLst/>
          </a:prstGeom>
          <a:noFill/>
        </p:spPr>
        <p:txBody>
          <a:bodyPr wrap="square" rtlCol="0">
            <a:noAutofit/>
          </a:bodyPr>
          <a:lstStyle/>
          <a:p>
            <a:r>
              <a:rPr lang="zh-CN" altLang="en-US" sz="2800" b="1" dirty="0">
                <a:latin typeface="微软雅黑" panose="020B0503020204020204" pitchFamily="34" charset="-122"/>
                <a:ea typeface="微软雅黑" panose="020B0503020204020204" pitchFamily="34" charset="-122"/>
                <a:sym typeface="+mn-ea"/>
              </a:rPr>
              <a:t>各主题</a:t>
            </a:r>
            <a:r>
              <a:rPr lang="en-US" altLang="zh-CN" sz="2800" b="1" dirty="0">
                <a:latin typeface="微软雅黑" panose="020B0503020204020204" pitchFamily="34" charset="-122"/>
                <a:ea typeface="微软雅黑" panose="020B0503020204020204" pitchFamily="34" charset="-122"/>
                <a:sym typeface="+mn-ea"/>
              </a:rPr>
              <a:t>v3.0</a:t>
            </a:r>
            <a:r>
              <a:rPr lang="zh-CN" altLang="en-US" sz="2800" b="1" dirty="0">
                <a:latin typeface="微软雅黑" panose="020B0503020204020204" pitchFamily="34" charset="-122"/>
                <a:ea typeface="微软雅黑" panose="020B0503020204020204" pitchFamily="34" charset="-122"/>
                <a:sym typeface="+mn-ea"/>
              </a:rPr>
              <a:t>版本目标建议说明</a:t>
            </a:r>
            <a:endParaRPr lang="zh-CN" altLang="en-US" sz="2800" b="1" dirty="0">
              <a:solidFill>
                <a:schemeClr val="tx1"/>
              </a:solidFill>
              <a:latin typeface="微软雅黑" panose="020B0503020204020204" pitchFamily="34" charset="-122"/>
              <a:ea typeface="微软雅黑" panose="020B0503020204020204" pitchFamily="34" charset="-122"/>
            </a:endParaRPr>
          </a:p>
          <a:p>
            <a:r>
              <a:rPr lang="zh-CN" altLang="en-US" sz="2400" b="1" dirty="0">
                <a:solidFill>
                  <a:schemeClr val="tx1"/>
                </a:solidFill>
                <a:latin typeface="微软雅黑" panose="020B0503020204020204" pitchFamily="34" charset="-122"/>
                <a:ea typeface="微软雅黑" panose="020B0503020204020204" pitchFamily="34" charset="-122"/>
              </a:rPr>
              <a:t>车联</a:t>
            </a:r>
            <a:r>
              <a:rPr lang="en-US" altLang="zh-CN" sz="2400" b="1" dirty="0">
                <a:solidFill>
                  <a:schemeClr val="tx1"/>
                </a:solidFill>
                <a:latin typeface="微软雅黑" panose="020B0503020204020204" pitchFamily="34" charset="-122"/>
                <a:ea typeface="微软雅黑" panose="020B0503020204020204" pitchFamily="34" charset="-122"/>
              </a:rPr>
              <a:t>II</a:t>
            </a:r>
            <a:endParaRPr lang="en-US" altLang="zh-CN" sz="2400" dirty="0">
              <a:solidFill>
                <a:schemeClr val="tx1"/>
              </a:solidFill>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sym typeface="+mn-ea"/>
              </a:rPr>
              <a:t>、温控&amp;电量&amp;</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机制响应完善（</a:t>
            </a:r>
            <a:r>
              <a:rPr lang="zh-CN" altLang="en-US" sz="2400" dirty="0">
                <a:solidFill>
                  <a:srgbClr val="FF0000"/>
                </a:solidFill>
                <a:highlight>
                  <a:srgbClr val="FFFF00"/>
                </a:highlight>
                <a:latin typeface="微软雅黑" panose="020B0503020204020204" pitchFamily="34" charset="-122"/>
                <a:ea typeface="微软雅黑" panose="020B0503020204020204" pitchFamily="34" charset="-122"/>
                <a:sym typeface="+mn-ea"/>
              </a:rPr>
              <a:t>必做，验收</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sym typeface="+mn-ea"/>
              </a:rPr>
              <a:t>、异常边界可测设定建议（有进展即可）：</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引入</a:t>
            </a:r>
            <a:r>
              <a:rPr lang="en-US" altLang="zh-CN" sz="2000" dirty="0">
                <a:latin typeface="微软雅黑" panose="020B0503020204020204" pitchFamily="34" charset="-122"/>
                <a:ea typeface="微软雅黑" panose="020B0503020204020204" pitchFamily="34" charset="-122"/>
                <a:sym typeface="+mn-ea"/>
              </a:rPr>
              <a:t>UI</a:t>
            </a:r>
            <a:r>
              <a:rPr lang="zh-CN" altLang="en-US" sz="2000" dirty="0">
                <a:latin typeface="微软雅黑" panose="020B0503020204020204" pitchFamily="34" charset="-122"/>
                <a:ea typeface="微软雅黑" panose="020B0503020204020204" pitchFamily="34" charset="-122"/>
                <a:sym typeface="+mn-ea"/>
              </a:rPr>
              <a:t>片段搭建可测&amp;可调试窗口，筛选并实时呈现系统运行中重要数据、状态、当前操作和响应等（可观测）：</a:t>
            </a:r>
            <a:endParaRPr lang="zh-CN" altLang="en-US" sz="2000" dirty="0">
              <a:latin typeface="微软雅黑" panose="020B0503020204020204" pitchFamily="34" charset="-122"/>
              <a:ea typeface="微软雅黑" panose="020B0503020204020204" pitchFamily="34" charset="-122"/>
              <a:sym typeface="+mn-ea"/>
            </a:endParaRPr>
          </a:p>
          <a:p>
            <a:r>
              <a:rPr lang="zh-CN" altLang="en-US" sz="2000" dirty="0">
                <a:latin typeface="微软雅黑" panose="020B0503020204020204" pitchFamily="34" charset="-122"/>
                <a:ea typeface="微软雅黑" panose="020B0503020204020204" pitchFamily="34" charset="-122"/>
                <a:sym typeface="+mn-ea"/>
              </a:rPr>
              <a:t>		单车各状态值（剩余电量等）</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登录界面信息</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当前操作和响应执行情况（结果、时间等）</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探索系统异常边界：</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a.</a:t>
            </a:r>
            <a:r>
              <a:rPr lang="zh-CN" altLang="en-US" sz="2000" dirty="0">
                <a:latin typeface="微软雅黑" panose="020B0503020204020204" pitchFamily="34" charset="-122"/>
                <a:ea typeface="微软雅黑" panose="020B0503020204020204" pitchFamily="34" charset="-122"/>
                <a:sym typeface="+mn-ea"/>
              </a:rPr>
              <a:t>响应异常：</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对何种输出响应异常？</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b.</a:t>
            </a:r>
            <a:r>
              <a:rPr lang="zh-CN" altLang="en-US" sz="2000" dirty="0">
                <a:latin typeface="微软雅黑" panose="020B0503020204020204" pitchFamily="34" charset="-122"/>
                <a:ea typeface="微软雅黑" panose="020B0503020204020204" pitchFamily="34" charset="-122"/>
                <a:sym typeface="+mn-ea"/>
              </a:rPr>
              <a:t>系统运行异常&amp;</a:t>
            </a:r>
            <a:r>
              <a:rPr lang="en-US" altLang="zh-CN" sz="2000" dirty="0">
                <a:latin typeface="微软雅黑" panose="020B0503020204020204" pitchFamily="34" charset="-122"/>
                <a:ea typeface="微软雅黑" panose="020B0503020204020204" pitchFamily="34" charset="-122"/>
                <a:sym typeface="+mn-ea"/>
              </a:rPr>
              <a:t>bug</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特定条件？（无响应）</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a:t>
            </a:r>
            <a:endParaRPr lang="en-US" altLang="zh-CN" sz="2000" dirty="0">
              <a:solidFill>
                <a:schemeClr val="tx1"/>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（寻找各种苛刻条件使用共享助力单车，暴露正常与异常边界）</a:t>
            </a:r>
            <a:endParaRPr lang="zh-CN" altLang="en-US" sz="2000" dirty="0">
              <a:latin typeface="微软雅黑" panose="020B0503020204020204" pitchFamily="34" charset="-122"/>
              <a:ea typeface="微软雅黑" panose="020B0503020204020204" pitchFamily="34" charset="-122"/>
              <a:sym typeface="+mn-ea"/>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）对观测到的异常处理</a:t>
            </a:r>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sz="2400"/>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pic>
        <p:nvPicPr>
          <p:cNvPr id="4" name="图片 3" descr="upload_post_object_v2_989060198"/>
          <p:cNvPicPr>
            <a:picLocks noChangeAspect="1"/>
          </p:cNvPicPr>
          <p:nvPr/>
        </p:nvPicPr>
        <p:blipFill>
          <a:blip r:embed="rId1"/>
          <a:stretch>
            <a:fillRect/>
          </a:stretch>
        </p:blipFill>
        <p:spPr>
          <a:xfrm>
            <a:off x="8794907" y="2714848"/>
            <a:ext cx="2576048" cy="2652564"/>
          </a:xfrm>
          <a:prstGeom prst="rect">
            <a:avLst/>
          </a:prstGeom>
        </p:spPr>
      </p:pic>
      <p:sp>
        <p:nvSpPr>
          <p:cNvPr id="7" name="矩形 6"/>
          <p:cNvSpPr/>
          <p:nvPr/>
        </p:nvSpPr>
        <p:spPr>
          <a:xfrm>
            <a:off x="8526780" y="6448425"/>
            <a:ext cx="3665220"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632" y="191972"/>
            <a:ext cx="11603628" cy="5961790"/>
          </a:xfrm>
          <a:prstGeom prst="rect">
            <a:avLst/>
          </a:prstGeom>
          <a:noFill/>
        </p:spPr>
        <p:txBody>
          <a:bodyPr wrap="square" rtlCol="0">
            <a:noAutofit/>
          </a:bodyPr>
          <a:lstStyle/>
          <a:p>
            <a:r>
              <a:rPr lang="zh-CN" altLang="en-US" sz="2800" b="1" dirty="0">
                <a:latin typeface="微软雅黑" panose="020B0503020204020204" pitchFamily="34" charset="-122"/>
                <a:ea typeface="微软雅黑" panose="020B0503020204020204" pitchFamily="34" charset="-122"/>
                <a:sym typeface="+mn-ea"/>
              </a:rPr>
              <a:t>各主题</a:t>
            </a:r>
            <a:r>
              <a:rPr lang="en-US" altLang="zh-CN" sz="2800" b="1" dirty="0">
                <a:latin typeface="微软雅黑" panose="020B0503020204020204" pitchFamily="34" charset="-122"/>
                <a:ea typeface="微软雅黑" panose="020B0503020204020204" pitchFamily="34" charset="-122"/>
                <a:sym typeface="+mn-ea"/>
              </a:rPr>
              <a:t>v3.0</a:t>
            </a:r>
            <a:r>
              <a:rPr lang="zh-CN" altLang="en-US" sz="2800" b="1" dirty="0">
                <a:latin typeface="微软雅黑" panose="020B0503020204020204" pitchFamily="34" charset="-122"/>
                <a:ea typeface="微软雅黑" panose="020B0503020204020204" pitchFamily="34" charset="-122"/>
                <a:sym typeface="+mn-ea"/>
              </a:rPr>
              <a:t>版本目标建议说明</a:t>
            </a:r>
            <a:endParaRPr lang="zh-CN" altLang="en-US" sz="2800" b="1" dirty="0">
              <a:solidFill>
                <a:schemeClr val="tx1"/>
              </a:solidFill>
              <a:latin typeface="微软雅黑" panose="020B0503020204020204" pitchFamily="34" charset="-122"/>
              <a:ea typeface="微软雅黑" panose="020B0503020204020204" pitchFamily="34" charset="-122"/>
            </a:endParaRPr>
          </a:p>
          <a:p>
            <a:r>
              <a:rPr lang="zh-CN" altLang="en-US" sz="2400" b="1" dirty="0">
                <a:solidFill>
                  <a:schemeClr val="tx1"/>
                </a:solidFill>
                <a:latin typeface="微软雅黑" panose="020B0503020204020204" pitchFamily="34" charset="-122"/>
                <a:ea typeface="微软雅黑" panose="020B0503020204020204" pitchFamily="34" charset="-122"/>
              </a:rPr>
              <a:t>纸联</a:t>
            </a:r>
            <a:r>
              <a:rPr lang="en-US" altLang="zh-CN" sz="2400" b="1" dirty="0">
                <a:solidFill>
                  <a:schemeClr val="tx1"/>
                </a:solidFill>
                <a:latin typeface="微软雅黑" panose="020B0503020204020204" pitchFamily="34" charset="-122"/>
                <a:ea typeface="微软雅黑" panose="020B0503020204020204" pitchFamily="34" charset="-122"/>
              </a:rPr>
              <a:t>III</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1</a:t>
            </a:r>
            <a:r>
              <a:rPr lang="zh-CN" altLang="en-US" sz="2400" dirty="0">
                <a:solidFill>
                  <a:schemeClr val="tx1"/>
                </a:solidFill>
                <a:latin typeface="微软雅黑" panose="020B0503020204020204" pitchFamily="34" charset="-122"/>
                <a:ea typeface="微软雅黑" panose="020B0503020204020204" pitchFamily="34" charset="-122"/>
              </a:rPr>
              <a:t>、温控&amp;电量&amp;</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机制响应完善（</a:t>
            </a:r>
            <a:r>
              <a:rPr lang="zh-CN" altLang="en-US" sz="2400" dirty="0">
                <a:solidFill>
                  <a:srgbClr val="FF0000"/>
                </a:solidFill>
                <a:highlight>
                  <a:srgbClr val="FFFF00"/>
                </a:highlight>
                <a:latin typeface="微软雅黑" panose="020B0503020204020204" pitchFamily="34" charset="-122"/>
                <a:ea typeface="微软雅黑" panose="020B0503020204020204" pitchFamily="34" charset="-122"/>
              </a:rPr>
              <a:t>必做，验收</a:t>
            </a:r>
            <a:r>
              <a:rPr lang="zh-CN" altLang="en-US" sz="2400" dirty="0">
                <a:solidFill>
                  <a:schemeClr val="tx1"/>
                </a:solidFill>
                <a:latin typeface="微软雅黑" panose="020B0503020204020204" pitchFamily="34" charset="-122"/>
                <a:ea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2</a:t>
            </a:r>
            <a:r>
              <a:rPr lang="zh-CN" altLang="en-US" sz="2400" dirty="0">
                <a:solidFill>
                  <a:schemeClr val="tx1"/>
                </a:solidFill>
                <a:latin typeface="微软雅黑" panose="020B0503020204020204" pitchFamily="34" charset="-122"/>
                <a:ea typeface="微软雅黑" panose="020B0503020204020204" pitchFamily="34" charset="-122"/>
              </a:rPr>
              <a:t>、异常边界可测设定建议（有进展即可）：</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rPr>
              <a:t>1</a:t>
            </a:r>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sym typeface="+mn-ea"/>
              </a:rPr>
              <a:t>引入</a:t>
            </a:r>
            <a:r>
              <a:rPr lang="en-US" altLang="zh-CN" sz="2000" dirty="0">
                <a:latin typeface="微软雅黑" panose="020B0503020204020204" pitchFamily="34" charset="-122"/>
                <a:ea typeface="微软雅黑" panose="020B0503020204020204" pitchFamily="34" charset="-122"/>
                <a:sym typeface="+mn-ea"/>
              </a:rPr>
              <a:t>UI</a:t>
            </a:r>
            <a:r>
              <a:rPr lang="zh-CN" altLang="en-US" sz="2000" dirty="0">
                <a:latin typeface="微软雅黑" panose="020B0503020204020204" pitchFamily="34" charset="-122"/>
                <a:ea typeface="微软雅黑" panose="020B0503020204020204" pitchFamily="34" charset="-122"/>
                <a:sym typeface="+mn-ea"/>
              </a:rPr>
              <a:t>片段搭建可测&amp;可调试窗口，</a:t>
            </a:r>
            <a:r>
              <a:rPr lang="zh-CN" altLang="en-US" sz="2000" dirty="0">
                <a:latin typeface="微软雅黑" panose="020B0503020204020204" pitchFamily="34" charset="-122"/>
                <a:ea typeface="微软雅黑" panose="020B0503020204020204" pitchFamily="34" charset="-122"/>
                <a:sym typeface="+mn-ea"/>
              </a:rPr>
              <a:t>筛选并</a:t>
            </a:r>
            <a:r>
              <a:rPr lang="zh-CN" altLang="en-US" sz="2000" dirty="0">
                <a:latin typeface="微软雅黑" panose="020B0503020204020204" pitchFamily="34" charset="-122"/>
                <a:ea typeface="微软雅黑" panose="020B0503020204020204" pitchFamily="34" charset="-122"/>
                <a:sym typeface="+mn-ea"/>
              </a:rPr>
              <a:t>实时呈现</a:t>
            </a:r>
            <a:r>
              <a:rPr lang="zh-CN" altLang="en-US" sz="2000" dirty="0">
                <a:latin typeface="微软雅黑" panose="020B0503020204020204" pitchFamily="34" charset="-122"/>
                <a:ea typeface="微软雅黑" panose="020B0503020204020204" pitchFamily="34" charset="-122"/>
                <a:sym typeface="+mn-ea"/>
              </a:rPr>
              <a:t>系统运行中重要数据、状态、当前操作和响应等（可观测）：</a:t>
            </a:r>
            <a:endParaRPr lang="zh-CN" altLang="en-US" sz="2000" dirty="0">
              <a:latin typeface="微软雅黑" panose="020B0503020204020204" pitchFamily="34" charset="-122"/>
              <a:ea typeface="微软雅黑" panose="020B0503020204020204" pitchFamily="34" charset="-122"/>
              <a:sym typeface="+mn-ea"/>
            </a:endParaRPr>
          </a:p>
          <a:p>
            <a:r>
              <a:rPr lang="zh-CN" altLang="en-US" sz="2000" dirty="0">
                <a:solidFill>
                  <a:schemeClr val="tx1"/>
                </a:solidFill>
                <a:latin typeface="微软雅黑" panose="020B0503020204020204" pitchFamily="34" charset="-122"/>
                <a:ea typeface="微软雅黑" panose="020B0503020204020204" pitchFamily="34" charset="-122"/>
              </a:rPr>
              <a:t>		点阵笔各状态值（剩余电量等）</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rPr>
              <a:t>		当前笔迹点信息</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rPr>
              <a:t>		当前操作和响应执行情况（结果、时间等）</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sym typeface="+mn-ea"/>
              </a:rPr>
              <a:t>探索系统异常边界：</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a.</a:t>
            </a:r>
            <a:r>
              <a:rPr lang="zh-CN" altLang="en-US" sz="2000" dirty="0">
                <a:latin typeface="微软雅黑" panose="020B0503020204020204" pitchFamily="34" charset="-122"/>
                <a:ea typeface="微软雅黑" panose="020B0503020204020204" pitchFamily="34" charset="-122"/>
                <a:sym typeface="+mn-ea"/>
              </a:rPr>
              <a:t>点阵笔产出笔迹点异常：</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不产生点（</a:t>
            </a:r>
            <a:r>
              <a:rPr lang="zh-CN" altLang="en-US" sz="2000" dirty="0">
                <a:latin typeface="微软雅黑" panose="020B0503020204020204" pitchFamily="34" charset="-122"/>
                <a:ea typeface="微软雅黑" panose="020B0503020204020204" pitchFamily="34" charset="-122"/>
                <a:sym typeface="+mn-ea"/>
              </a:rPr>
              <a:t>正常产点边界？点阵纸张产点盲区？</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b.</a:t>
            </a:r>
            <a:r>
              <a:rPr lang="zh-CN" altLang="en-US" sz="2000" dirty="0">
                <a:latin typeface="微软雅黑" panose="020B0503020204020204" pitchFamily="34" charset="-122"/>
                <a:ea typeface="微软雅黑" panose="020B0503020204020204" pitchFamily="34" charset="-122"/>
                <a:sym typeface="+mn-ea"/>
              </a:rPr>
              <a:t>系统运行异常&amp;</a:t>
            </a:r>
            <a:r>
              <a:rPr lang="en-US" altLang="zh-CN" sz="2000" dirty="0">
                <a:latin typeface="微软雅黑" panose="020B0503020204020204" pitchFamily="34" charset="-122"/>
                <a:ea typeface="微软雅黑" panose="020B0503020204020204" pitchFamily="34" charset="-122"/>
                <a:sym typeface="+mn-ea"/>
              </a:rPr>
              <a:t>bug</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特定条件？下</a:t>
            </a:r>
            <a:r>
              <a:rPr lang="en-US" altLang="zh-CN" sz="2000" dirty="0">
                <a:latin typeface="微软雅黑" panose="020B0503020204020204" pitchFamily="34" charset="-122"/>
                <a:ea typeface="微软雅黑" panose="020B0503020204020204" pitchFamily="34" charset="-122"/>
                <a:sym typeface="+mn-ea"/>
              </a:rPr>
              <a:t>ANR</a:t>
            </a:r>
            <a:r>
              <a:rPr lang="zh-CN" altLang="en-US" sz="2000" dirty="0">
                <a:latin typeface="微软雅黑" panose="020B0503020204020204" pitchFamily="34" charset="-122"/>
                <a:ea typeface="微软雅黑" panose="020B0503020204020204" pitchFamily="34" charset="-122"/>
                <a:sym typeface="+mn-ea"/>
              </a:rPr>
              <a:t>（无响应）</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a:t>
            </a:r>
            <a:endParaRPr lang="en-US" altLang="zh-CN" sz="2000" dirty="0">
              <a:solidFill>
                <a:schemeClr val="tx1"/>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（寻找各种苛刻条件使用同学笔记，暴露正常与异常边界）</a:t>
            </a:r>
            <a:endParaRPr lang="zh-CN" altLang="en-US" sz="2000" dirty="0">
              <a:latin typeface="微软雅黑" panose="020B0503020204020204" pitchFamily="34" charset="-122"/>
              <a:ea typeface="微软雅黑" panose="020B0503020204020204" pitchFamily="34" charset="-122"/>
              <a:sym typeface="+mn-ea"/>
            </a:endParaRPr>
          </a:p>
          <a:p>
            <a:r>
              <a:rPr lang="zh-CN" altLang="en-US"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rPr>
              <a:t>3</a:t>
            </a:r>
            <a:r>
              <a:rPr lang="zh-CN" altLang="en-US" sz="2000" dirty="0">
                <a:solidFill>
                  <a:schemeClr val="tx1"/>
                </a:solidFill>
                <a:latin typeface="微软雅黑" panose="020B0503020204020204" pitchFamily="34" charset="-122"/>
                <a:ea typeface="微软雅黑" panose="020B0503020204020204" pitchFamily="34" charset="-122"/>
              </a:rPr>
              <a:t>）对观测到的异常处理</a:t>
            </a:r>
            <a:endParaRPr lang="zh-CN" altLang="en-US" sz="20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sz="2400"/>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sp>
        <p:nvSpPr>
          <p:cNvPr id="6" name="矩形 5"/>
          <p:cNvSpPr/>
          <p:nvPr/>
        </p:nvSpPr>
        <p:spPr>
          <a:xfrm>
            <a:off x="8399780" y="6448425"/>
            <a:ext cx="3792220"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pic>
        <p:nvPicPr>
          <p:cNvPr id="7" name="图片 6" descr="upload_post_object_v2_258956151"/>
          <p:cNvPicPr>
            <a:picLocks noChangeAspect="1"/>
          </p:cNvPicPr>
          <p:nvPr/>
        </p:nvPicPr>
        <p:blipFill>
          <a:blip r:embed="rId1"/>
          <a:stretch>
            <a:fillRect/>
          </a:stretch>
        </p:blipFill>
        <p:spPr>
          <a:xfrm>
            <a:off x="9507350" y="2537790"/>
            <a:ext cx="1606131" cy="38049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632" y="191972"/>
            <a:ext cx="11603628" cy="5961790"/>
          </a:xfrm>
          <a:prstGeom prst="rect">
            <a:avLst/>
          </a:prstGeom>
          <a:noFill/>
        </p:spPr>
        <p:txBody>
          <a:bodyPr wrap="square" rtlCol="0">
            <a:noAutofit/>
          </a:bodyPr>
          <a:lstStyle/>
          <a:p>
            <a:r>
              <a:rPr lang="zh-CN" altLang="en-US" sz="2800" b="1" dirty="0">
                <a:latin typeface="微软雅黑" panose="020B0503020204020204" pitchFamily="34" charset="-122"/>
                <a:ea typeface="微软雅黑" panose="020B0503020204020204" pitchFamily="34" charset="-122"/>
                <a:sym typeface="+mn-ea"/>
              </a:rPr>
              <a:t>各主题</a:t>
            </a:r>
            <a:r>
              <a:rPr lang="en-US" altLang="zh-CN" sz="2800" b="1" dirty="0">
                <a:latin typeface="微软雅黑" panose="020B0503020204020204" pitchFamily="34" charset="-122"/>
                <a:ea typeface="微软雅黑" panose="020B0503020204020204" pitchFamily="34" charset="-122"/>
                <a:sym typeface="+mn-ea"/>
              </a:rPr>
              <a:t>v3.0</a:t>
            </a:r>
            <a:r>
              <a:rPr lang="zh-CN" altLang="en-US" sz="2800" b="1" dirty="0">
                <a:latin typeface="微软雅黑" panose="020B0503020204020204" pitchFamily="34" charset="-122"/>
                <a:ea typeface="微软雅黑" panose="020B0503020204020204" pitchFamily="34" charset="-122"/>
                <a:sym typeface="+mn-ea"/>
              </a:rPr>
              <a:t>版本目标建议说明</a:t>
            </a:r>
            <a:endParaRPr lang="zh-CN" altLang="en-US" sz="2800" b="1" dirty="0">
              <a:solidFill>
                <a:schemeClr val="tx1"/>
              </a:solidFill>
              <a:latin typeface="微软雅黑" panose="020B0503020204020204" pitchFamily="34" charset="-122"/>
              <a:ea typeface="微软雅黑" panose="020B0503020204020204" pitchFamily="34" charset="-122"/>
            </a:endParaRPr>
          </a:p>
          <a:p>
            <a:r>
              <a:rPr lang="zh-CN" altLang="en-US" sz="2400" b="1" dirty="0">
                <a:solidFill>
                  <a:schemeClr val="tx1"/>
                </a:solidFill>
                <a:latin typeface="微软雅黑" panose="020B0503020204020204" pitchFamily="34" charset="-122"/>
                <a:ea typeface="微软雅黑" panose="020B0503020204020204" pitchFamily="34" charset="-122"/>
              </a:rPr>
              <a:t>体联</a:t>
            </a:r>
            <a:r>
              <a:rPr lang="en-US" altLang="zh-CN" sz="2400" b="1" dirty="0">
                <a:solidFill>
                  <a:schemeClr val="tx1"/>
                </a:solidFill>
                <a:latin typeface="微软雅黑" panose="020B0503020204020204" pitchFamily="34" charset="-122"/>
                <a:ea typeface="微软雅黑" panose="020B0503020204020204" pitchFamily="34" charset="-122"/>
              </a:rPr>
              <a:t>IV</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1</a:t>
            </a:r>
            <a:r>
              <a:rPr lang="zh-CN" altLang="en-US" sz="2400" dirty="0">
                <a:solidFill>
                  <a:schemeClr val="tx1"/>
                </a:solidFill>
                <a:latin typeface="微软雅黑" panose="020B0503020204020204" pitchFamily="34" charset="-122"/>
                <a:ea typeface="微软雅黑" panose="020B0503020204020204" pitchFamily="34" charset="-122"/>
              </a:rPr>
              <a:t>、温控&amp;电量&amp;</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机制响应完善（</a:t>
            </a:r>
            <a:r>
              <a:rPr lang="zh-CN" altLang="en-US" sz="2400" dirty="0">
                <a:solidFill>
                  <a:srgbClr val="FF0000"/>
                </a:solidFill>
                <a:highlight>
                  <a:srgbClr val="FFFF00"/>
                </a:highlight>
                <a:latin typeface="微软雅黑" panose="020B0503020204020204" pitchFamily="34" charset="-122"/>
                <a:ea typeface="微软雅黑" panose="020B0503020204020204" pitchFamily="34" charset="-122"/>
              </a:rPr>
              <a:t>必做，验收</a:t>
            </a:r>
            <a:r>
              <a:rPr lang="zh-CN" altLang="en-US" sz="2400" dirty="0">
                <a:solidFill>
                  <a:schemeClr val="tx1"/>
                </a:solidFill>
                <a:latin typeface="微软雅黑" panose="020B0503020204020204" pitchFamily="34" charset="-122"/>
                <a:ea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2</a:t>
            </a:r>
            <a:r>
              <a:rPr lang="zh-CN" altLang="en-US" sz="2400" dirty="0">
                <a:solidFill>
                  <a:schemeClr val="tx1"/>
                </a:solidFill>
                <a:latin typeface="微软雅黑" panose="020B0503020204020204" pitchFamily="34" charset="-122"/>
                <a:ea typeface="微软雅黑" panose="020B0503020204020204" pitchFamily="34" charset="-122"/>
              </a:rPr>
              <a:t>、异常边界可测设定建议（有进展即可）：</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rPr>
              <a:t>1</a:t>
            </a:r>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sym typeface="+mn-ea"/>
              </a:rPr>
              <a:t>引入</a:t>
            </a:r>
            <a:r>
              <a:rPr lang="en-US" altLang="zh-CN" sz="2000" dirty="0">
                <a:latin typeface="微软雅黑" panose="020B0503020204020204" pitchFamily="34" charset="-122"/>
                <a:ea typeface="微软雅黑" panose="020B0503020204020204" pitchFamily="34" charset="-122"/>
                <a:sym typeface="+mn-ea"/>
              </a:rPr>
              <a:t>UI</a:t>
            </a:r>
            <a:r>
              <a:rPr lang="zh-CN" altLang="en-US" sz="2000" dirty="0">
                <a:latin typeface="微软雅黑" panose="020B0503020204020204" pitchFamily="34" charset="-122"/>
                <a:ea typeface="微软雅黑" panose="020B0503020204020204" pitchFamily="34" charset="-122"/>
                <a:sym typeface="+mn-ea"/>
              </a:rPr>
              <a:t>片段搭建可测&amp;可调试窗口，</a:t>
            </a:r>
            <a:r>
              <a:rPr lang="zh-CN" altLang="en-US" sz="2000" dirty="0">
                <a:latin typeface="微软雅黑" panose="020B0503020204020204" pitchFamily="34" charset="-122"/>
                <a:ea typeface="微软雅黑" panose="020B0503020204020204" pitchFamily="34" charset="-122"/>
                <a:sym typeface="+mn-ea"/>
              </a:rPr>
              <a:t>筛选并</a:t>
            </a:r>
            <a:r>
              <a:rPr lang="zh-CN" altLang="en-US" sz="2000" dirty="0">
                <a:latin typeface="微软雅黑" panose="020B0503020204020204" pitchFamily="34" charset="-122"/>
                <a:ea typeface="微软雅黑" panose="020B0503020204020204" pitchFamily="34" charset="-122"/>
                <a:sym typeface="+mn-ea"/>
              </a:rPr>
              <a:t>实时呈现</a:t>
            </a:r>
            <a:r>
              <a:rPr lang="zh-CN" altLang="en-US" sz="2000" dirty="0">
                <a:latin typeface="微软雅黑" panose="020B0503020204020204" pitchFamily="34" charset="-122"/>
                <a:ea typeface="微软雅黑" panose="020B0503020204020204" pitchFamily="34" charset="-122"/>
                <a:sym typeface="+mn-ea"/>
              </a:rPr>
              <a:t>系统运行中重要数据、状态、当前操作和响应等（可观测）：</a:t>
            </a:r>
            <a:endParaRPr lang="zh-CN" altLang="en-US" sz="2000" dirty="0">
              <a:latin typeface="微软雅黑" panose="020B0503020204020204" pitchFamily="34" charset="-122"/>
              <a:ea typeface="微软雅黑" panose="020B0503020204020204" pitchFamily="34" charset="-122"/>
              <a:sym typeface="+mn-ea"/>
            </a:endParaRPr>
          </a:p>
          <a:p>
            <a:r>
              <a:rPr lang="zh-CN" altLang="en-US" sz="2000" dirty="0">
                <a:solidFill>
                  <a:schemeClr val="tx1"/>
                </a:solidFill>
                <a:latin typeface="微软雅黑" panose="020B0503020204020204" pitchFamily="34" charset="-122"/>
                <a:ea typeface="微软雅黑" panose="020B0503020204020204" pitchFamily="34" charset="-122"/>
              </a:rPr>
              <a:t>		五时表各状态值（剩余电量等）</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rPr>
              <a:t>		当前五时表工作状态信息</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rPr>
              <a:t>		当前操作和响应执行情况（结果、时间等）</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sym typeface="+mn-ea"/>
              </a:rPr>
              <a:t>探索系统异常边界：</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a</a:t>
            </a:r>
            <a:r>
              <a:rPr lang="zh-CN" altLang="en-US" sz="2000" dirty="0">
                <a:latin typeface="微软雅黑" panose="020B0503020204020204" pitchFamily="34" charset="-122"/>
                <a:ea typeface="微软雅黑" panose="020B0503020204020204" pitchFamily="34" charset="-122"/>
                <a:sym typeface="+mn-ea"/>
              </a:rPr>
              <a:t>五时表工作状态异常：</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不产生点（</a:t>
            </a:r>
            <a:r>
              <a:rPr lang="zh-CN" altLang="en-US" sz="2000" dirty="0">
                <a:latin typeface="微软雅黑" panose="020B0503020204020204" pitchFamily="34" charset="-122"/>
                <a:ea typeface="微软雅黑" panose="020B0503020204020204" pitchFamily="34" charset="-122"/>
                <a:sym typeface="+mn-ea"/>
              </a:rPr>
              <a:t>正常产点边界？</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b.</a:t>
            </a:r>
            <a:r>
              <a:rPr lang="zh-CN" altLang="en-US" sz="2000" dirty="0">
                <a:latin typeface="微软雅黑" panose="020B0503020204020204" pitchFamily="34" charset="-122"/>
                <a:ea typeface="微软雅黑" panose="020B0503020204020204" pitchFamily="34" charset="-122"/>
                <a:sym typeface="+mn-ea"/>
              </a:rPr>
              <a:t>系统运行异常&amp;</a:t>
            </a:r>
            <a:r>
              <a:rPr lang="en-US" altLang="zh-CN" sz="2000" dirty="0">
                <a:latin typeface="微软雅黑" panose="020B0503020204020204" pitchFamily="34" charset="-122"/>
                <a:ea typeface="微软雅黑" panose="020B0503020204020204" pitchFamily="34" charset="-122"/>
                <a:sym typeface="+mn-ea"/>
              </a:rPr>
              <a:t>bug</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特定条件？（无响应）</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a:t>
            </a:r>
            <a:endParaRPr lang="en-US" altLang="zh-CN" sz="2000" dirty="0">
              <a:solidFill>
                <a:schemeClr val="tx1"/>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（寻找各种苛刻条件对五时表的工作状态进行监测，暴露正常与异常边界）</a:t>
            </a:r>
            <a:endParaRPr lang="zh-CN" altLang="en-US" sz="2000" dirty="0">
              <a:latin typeface="微软雅黑" panose="020B0503020204020204" pitchFamily="34" charset="-122"/>
              <a:ea typeface="微软雅黑" panose="020B0503020204020204" pitchFamily="34" charset="-122"/>
              <a:sym typeface="+mn-ea"/>
            </a:endParaRPr>
          </a:p>
          <a:p>
            <a:r>
              <a:rPr lang="zh-CN" altLang="en-US"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rPr>
              <a:t>3</a:t>
            </a:r>
            <a:r>
              <a:rPr lang="zh-CN" altLang="en-US" sz="2000" dirty="0">
                <a:solidFill>
                  <a:schemeClr val="tx1"/>
                </a:solidFill>
                <a:latin typeface="微软雅黑" panose="020B0503020204020204" pitchFamily="34" charset="-122"/>
                <a:ea typeface="微软雅黑" panose="020B0503020204020204" pitchFamily="34" charset="-122"/>
              </a:rPr>
              <a:t>）对观测到的异常处理</a:t>
            </a:r>
            <a:endParaRPr lang="zh-CN" altLang="en-US" sz="20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sz="2400"/>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pic>
        <p:nvPicPr>
          <p:cNvPr id="4" name="图片 3" descr="upload_post_object_v2_450621833"/>
          <p:cNvPicPr>
            <a:picLocks noChangeAspect="1"/>
          </p:cNvPicPr>
          <p:nvPr/>
        </p:nvPicPr>
        <p:blipFill>
          <a:blip r:embed="rId1"/>
          <a:stretch>
            <a:fillRect/>
          </a:stretch>
        </p:blipFill>
        <p:spPr>
          <a:xfrm>
            <a:off x="9281933" y="2238772"/>
            <a:ext cx="2423015" cy="3268920"/>
          </a:xfrm>
          <a:prstGeom prst="rect">
            <a:avLst/>
          </a:prstGeom>
        </p:spPr>
      </p:pic>
      <p:sp>
        <p:nvSpPr>
          <p:cNvPr id="7" name="矩形 6"/>
          <p:cNvSpPr/>
          <p:nvPr/>
        </p:nvSpPr>
        <p:spPr>
          <a:xfrm>
            <a:off x="8483600" y="6448425"/>
            <a:ext cx="3708400"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632" y="191972"/>
            <a:ext cx="11603628" cy="5961790"/>
          </a:xfrm>
          <a:prstGeom prst="rect">
            <a:avLst/>
          </a:prstGeom>
          <a:noFill/>
        </p:spPr>
        <p:txBody>
          <a:bodyPr wrap="square" rtlCol="0">
            <a:noAutofit/>
          </a:bodyPr>
          <a:lstStyle/>
          <a:p>
            <a:r>
              <a:rPr lang="zh-CN" altLang="en-US" sz="2800" b="1" dirty="0">
                <a:solidFill>
                  <a:srgbClr val="000000"/>
                </a:solidFill>
                <a:latin typeface="微软雅黑" panose="020B0503020204020204" pitchFamily="34" charset="-122"/>
                <a:ea typeface="微软雅黑" panose="020B0503020204020204" pitchFamily="34" charset="-122"/>
                <a:sym typeface="+mn-ea"/>
              </a:rPr>
              <a:t>可测输出点示例</a:t>
            </a:r>
            <a:endParaRPr lang="zh-CN" altLang="en-US" sz="2800" b="1" dirty="0">
              <a:latin typeface="微软雅黑" panose="020B0503020204020204" pitchFamily="34" charset="-122"/>
              <a:ea typeface="微软雅黑" panose="020B0503020204020204" pitchFamily="34" charset="-122"/>
              <a:sym typeface="+mn-ea"/>
            </a:endParaRPr>
          </a:p>
          <a:p>
            <a:r>
              <a:rPr lang="zh-CN" altLang="en-US" sz="2400" b="1" dirty="0">
                <a:solidFill>
                  <a:sysClr val="windowText" lastClr="000000"/>
                </a:solidFill>
                <a:latin typeface="微软雅黑" panose="020B0503020204020204" pitchFamily="34" charset="-122"/>
                <a:ea typeface="微软雅黑" panose="020B0503020204020204" pitchFamily="34" charset="-122"/>
              </a:rPr>
              <a:t>纸联</a:t>
            </a:r>
            <a:r>
              <a:rPr lang="en-US" altLang="zh-CN" sz="2400" b="1" dirty="0">
                <a:solidFill>
                  <a:sysClr val="windowText" lastClr="000000"/>
                </a:solidFill>
                <a:latin typeface="微软雅黑" panose="020B0503020204020204" pitchFamily="34" charset="-122"/>
                <a:ea typeface="微软雅黑" panose="020B0503020204020204" pitchFamily="34" charset="-122"/>
              </a:rPr>
              <a:t>III</a:t>
            </a:r>
            <a:endParaRPr lang="en-US" altLang="zh-CN" sz="2400" b="1" dirty="0">
              <a:solidFill>
                <a:sysClr val="windowText" lastClr="000000"/>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可测输出点设计建议：</a:t>
            </a:r>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       在代码底座的基础</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上，增加可测输出点的</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显示区，显式实现类似</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日志输出的功能，并要</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求是否可测输出可以通</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过对应的按键进行控制</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（如机械键盘的“</a:t>
            </a:r>
            <a:r>
              <a:rPr lang="en-US" altLang="zh-CN" sz="2400" dirty="0">
                <a:solidFill>
                  <a:schemeClr val="tx1"/>
                </a:solidFill>
                <a:latin typeface="微软雅黑" panose="020B0503020204020204" pitchFamily="34" charset="-122"/>
                <a:ea typeface="微软雅黑" panose="020B0503020204020204" pitchFamily="34" charset="-122"/>
              </a:rPr>
              <a:t>0</a:t>
            </a:r>
            <a:r>
              <a:rPr lang="zh-CN" altLang="en-US" sz="2400" dirty="0">
                <a:solidFill>
                  <a:schemeClr val="tx1"/>
                </a:solidFill>
                <a:latin typeface="微软雅黑" panose="020B0503020204020204" pitchFamily="34" charset="-122"/>
                <a:ea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	</a:t>
            </a:r>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sz="2400"/>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0" y="0"/>
            <a:ext cx="7315200" cy="368300"/>
          </a:xfrm>
          <a:prstGeom prst="rect">
            <a:avLst/>
          </a:prstGeom>
          <a:noFill/>
        </p:spPr>
        <p:txBody>
          <a:bodyPr wrap="square" rtlCol="0" anchor="t">
            <a:spAutoFit/>
          </a:bodyPr>
          <a:p>
            <a:endParaRPr lang="zh-CN" altLang="en-US"/>
          </a:p>
        </p:txBody>
      </p:sp>
      <p:sp>
        <p:nvSpPr>
          <p:cNvPr id="8" name="文本框 7"/>
          <p:cNvSpPr txBox="1"/>
          <p:nvPr/>
        </p:nvSpPr>
        <p:spPr>
          <a:xfrm>
            <a:off x="127000" y="127000"/>
            <a:ext cx="7315200" cy="368300"/>
          </a:xfrm>
          <a:prstGeom prst="rect">
            <a:avLst/>
          </a:prstGeom>
          <a:noFill/>
        </p:spPr>
        <p:txBody>
          <a:bodyPr wrap="square" rtlCol="0" anchor="t">
            <a:spAutoFit/>
          </a:bodyPr>
          <a:p>
            <a:endParaRPr lang="zh-CN" altLang="en-US"/>
          </a:p>
        </p:txBody>
      </p:sp>
      <p:sp>
        <p:nvSpPr>
          <p:cNvPr id="6" name="矩形 5"/>
          <p:cNvSpPr/>
          <p:nvPr/>
        </p:nvSpPr>
        <p:spPr>
          <a:xfrm>
            <a:off x="8553450" y="6448425"/>
            <a:ext cx="3638550"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pic>
        <p:nvPicPr>
          <p:cNvPr id="17" name="图片 16"/>
          <p:cNvPicPr>
            <a:picLocks noChangeAspect="1"/>
          </p:cNvPicPr>
          <p:nvPr/>
        </p:nvPicPr>
        <p:blipFill>
          <a:blip r:embed="rId1"/>
          <a:stretch>
            <a:fillRect/>
          </a:stretch>
        </p:blipFill>
        <p:spPr>
          <a:xfrm>
            <a:off x="4730115" y="4678045"/>
            <a:ext cx="601345" cy="238125"/>
          </a:xfrm>
          <a:prstGeom prst="rect">
            <a:avLst/>
          </a:prstGeom>
        </p:spPr>
      </p:pic>
      <p:pic>
        <p:nvPicPr>
          <p:cNvPr id="20" name="图片 19"/>
          <p:cNvPicPr>
            <a:picLocks noChangeAspect="1"/>
          </p:cNvPicPr>
          <p:nvPr/>
        </p:nvPicPr>
        <p:blipFill>
          <a:blip r:embed="rId2"/>
          <a:stretch>
            <a:fillRect/>
          </a:stretch>
        </p:blipFill>
        <p:spPr>
          <a:xfrm>
            <a:off x="3488055" y="1136650"/>
            <a:ext cx="8521065" cy="43681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632" y="191972"/>
            <a:ext cx="11603628" cy="5961790"/>
          </a:xfrm>
          <a:prstGeom prst="rect">
            <a:avLst/>
          </a:prstGeom>
          <a:noFill/>
        </p:spPr>
        <p:txBody>
          <a:bodyPr wrap="square" rtlCol="0">
            <a:noAutofit/>
          </a:bodyPr>
          <a:lstStyle/>
          <a:p>
            <a:r>
              <a:rPr lang="zh-CN" altLang="en-US" sz="2800" b="1" dirty="0">
                <a:latin typeface="微软雅黑" panose="020B0503020204020204" pitchFamily="34" charset="-122"/>
                <a:ea typeface="微软雅黑" panose="020B0503020204020204" pitchFamily="34" charset="-122"/>
              </a:rPr>
              <a:t>四、</a:t>
            </a:r>
            <a:r>
              <a:rPr lang="zh-CN" altLang="en-US" sz="2800" b="1" dirty="0">
                <a:latin typeface="微软雅黑" panose="020B0503020204020204" pitchFamily="34" charset="-122"/>
                <a:ea typeface="微软雅黑" panose="020B0503020204020204" pitchFamily="34" charset="-122"/>
                <a:sym typeface="+mn-ea"/>
              </a:rPr>
              <a:t>编程规约-变量命名、代码注释梳理</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r>
              <a:rPr lang="zh-CN" altLang="en-US" sz="2400" dirty="0">
                <a:latin typeface="微软雅黑" panose="020B0503020204020204" pitchFamily="34" charset="-122"/>
                <a:ea typeface="微软雅黑" panose="020B0503020204020204" pitchFamily="34" charset="-122"/>
                <a:sym typeface="+mn-ea"/>
              </a:rPr>
              <a:t>变量命名是编程中非常重要的一环，它能够直接影响到代码的可读性和可维护性。在编程中，常见的两种变量命名方式是</a:t>
            </a:r>
            <a:r>
              <a:rPr lang="zh-CN" altLang="en-US" sz="2400" b="1" dirty="0">
                <a:latin typeface="微软雅黑" panose="020B0503020204020204" pitchFamily="34" charset="-122"/>
                <a:ea typeface="微软雅黑" panose="020B0503020204020204" pitchFamily="34" charset="-122"/>
                <a:sym typeface="+mn-ea"/>
              </a:rPr>
              <a:t>驼峰命名法</a:t>
            </a:r>
            <a:r>
              <a:rPr lang="zh-CN" altLang="en-US" sz="2400" dirty="0">
                <a:latin typeface="微软雅黑" panose="020B0503020204020204" pitchFamily="34" charset="-122"/>
                <a:ea typeface="微软雅黑" panose="020B0503020204020204" pitchFamily="34" charset="-122"/>
                <a:sym typeface="+mn-ea"/>
              </a:rPr>
              <a:t>和</a:t>
            </a:r>
            <a:r>
              <a:rPr lang="zh-CN" altLang="en-US" sz="2400" b="1" dirty="0">
                <a:latin typeface="微软雅黑" panose="020B0503020204020204" pitchFamily="34" charset="-122"/>
                <a:ea typeface="微软雅黑" panose="020B0503020204020204" pitchFamily="34" charset="-122"/>
                <a:sym typeface="+mn-ea"/>
              </a:rPr>
              <a:t>匈牙利命名法</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
            </a:pPr>
            <a:r>
              <a:rPr lang="zh-CN" altLang="en-US" sz="2400" dirty="0">
                <a:solidFill>
                  <a:schemeClr val="tx1"/>
                </a:solidFill>
                <a:latin typeface="微软雅黑" panose="020B0503020204020204" pitchFamily="34" charset="-122"/>
                <a:ea typeface="微软雅黑" panose="020B0503020204020204" pitchFamily="34" charset="-122"/>
                <a:sym typeface="+mn-ea"/>
              </a:rPr>
              <a:t>驼峰命名法：混合使用大小写字母来构成变量和函数的名字。当变量名或函数名是由一个或多个单词连结在一起构成的唯一识别字时，第一个单词首字母小写，后面其他单词首字母大写。</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indent="0">
              <a:buNone/>
            </a:pPr>
            <a:r>
              <a:rPr lang="zh-CN" altLang="en-US" sz="2400" dirty="0">
                <a:solidFill>
                  <a:schemeClr val="tx1"/>
                </a:solidFill>
                <a:latin typeface="微软雅黑" panose="020B0503020204020204" pitchFamily="34" charset="-122"/>
                <a:ea typeface="微软雅黑" panose="020B0503020204020204" pitchFamily="34" charset="-122"/>
                <a:sym typeface="+mn-ea"/>
              </a:rPr>
              <a:t>    如：</a:t>
            </a:r>
            <a:r>
              <a:rPr lang="en-US" altLang="zh-CN" sz="2400" dirty="0">
                <a:solidFill>
                  <a:schemeClr val="tx1"/>
                </a:solidFill>
                <a:latin typeface="微软雅黑" panose="020B0503020204020204" pitchFamily="34" charset="-122"/>
                <a:ea typeface="微软雅黑" panose="020B0503020204020204" pitchFamily="34" charset="-122"/>
                <a:sym typeface="+mn-ea"/>
              </a:rPr>
              <a:t>firstName, lastName, userName</a:t>
            </a:r>
            <a:r>
              <a:rPr lang="zh-CN" altLang="en-US" sz="2400" dirty="0">
                <a:solidFill>
                  <a:schemeClr val="tx1"/>
                </a:solidFill>
                <a:latin typeface="微软雅黑" panose="020B0503020204020204" pitchFamily="34" charset="-122"/>
                <a:ea typeface="微软雅黑" panose="020B0503020204020204" pitchFamily="34" charset="-122"/>
                <a:sym typeface="+mn-ea"/>
              </a:rPr>
              <a:t>等。</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
            </a:pP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
            </a:pPr>
            <a:r>
              <a:rPr lang="zh-CN" altLang="en-US" sz="2400" dirty="0">
                <a:solidFill>
                  <a:schemeClr val="tx1"/>
                </a:solidFill>
                <a:latin typeface="微软雅黑" panose="020B0503020204020204" pitchFamily="34" charset="-122"/>
                <a:ea typeface="微软雅黑" panose="020B0503020204020204" pitchFamily="34" charset="-122"/>
                <a:sym typeface="+mn-ea"/>
              </a:rPr>
              <a:t>匈牙利命名法：在变量名前面加上一个前缀，用以表示变量的类型或者其他属性。如：</a:t>
            </a:r>
            <a:r>
              <a:rPr lang="en-US" altLang="zh-CN" sz="2400" dirty="0">
                <a:solidFill>
                  <a:schemeClr val="tx1"/>
                </a:solidFill>
                <a:latin typeface="微软雅黑" panose="020B0503020204020204" pitchFamily="34" charset="-122"/>
                <a:ea typeface="微软雅黑" panose="020B0503020204020204" pitchFamily="34" charset="-122"/>
                <a:sym typeface="+mn-ea"/>
              </a:rPr>
              <a:t>strFirstName, iAge, fSalary</a:t>
            </a:r>
            <a:r>
              <a:rPr lang="zh-CN" altLang="en-US" sz="2400" dirty="0">
                <a:solidFill>
                  <a:schemeClr val="tx1"/>
                </a:solidFill>
                <a:latin typeface="微软雅黑" panose="020B0503020204020204" pitchFamily="34" charset="-122"/>
                <a:ea typeface="微软雅黑" panose="020B0503020204020204" pitchFamily="34" charset="-122"/>
                <a:sym typeface="+mn-ea"/>
              </a:rPr>
              <a:t>等。</a:t>
            </a:r>
            <a:endParaRPr lang="en-US" altLang="zh-CN" sz="2400" b="1"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b="1" dirty="0">
              <a:latin typeface="微软雅黑" panose="020B0503020204020204" pitchFamily="34" charset="-122"/>
              <a:ea typeface="微软雅黑" panose="020B0503020204020204" pitchFamily="34" charset="-122"/>
              <a:sym typeface="+mn-ea"/>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sp>
        <p:nvSpPr>
          <p:cNvPr id="4" name="矩形 3"/>
          <p:cNvSpPr/>
          <p:nvPr/>
        </p:nvSpPr>
        <p:spPr>
          <a:xfrm>
            <a:off x="8553450" y="6448425"/>
            <a:ext cx="3638550"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632" y="191972"/>
            <a:ext cx="11603628" cy="5961790"/>
          </a:xfrm>
          <a:prstGeom prst="rect">
            <a:avLst/>
          </a:prstGeom>
          <a:noFill/>
        </p:spPr>
        <p:txBody>
          <a:bodyPr wrap="square" rtlCol="0">
            <a:noAutofit/>
          </a:bodyPr>
          <a:lstStyle/>
          <a:p>
            <a:r>
              <a:rPr lang="zh-CN" altLang="en-US" sz="2800" b="1" dirty="0">
                <a:latin typeface="微软雅黑" panose="020B0503020204020204" pitchFamily="34" charset="-122"/>
                <a:ea typeface="微软雅黑" panose="020B0503020204020204" pitchFamily="34" charset="-122"/>
                <a:sym typeface="+mn-ea"/>
              </a:rPr>
              <a:t>四、</a:t>
            </a:r>
            <a:r>
              <a:rPr lang="zh-CN" altLang="en-US" sz="2800" b="1" dirty="0">
                <a:latin typeface="微软雅黑" panose="020B0503020204020204" pitchFamily="34" charset="-122"/>
                <a:ea typeface="微软雅黑" panose="020B0503020204020204" pitchFamily="34" charset="-122"/>
                <a:sym typeface="+mn-ea"/>
              </a:rPr>
              <a:t>编程规约-变量命名、代码注释梳理</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r>
              <a:rPr lang="zh-CN" altLang="en-US" sz="2400" dirty="0">
                <a:solidFill>
                  <a:schemeClr val="tx1"/>
                </a:solidFill>
                <a:latin typeface="微软雅黑" panose="020B0503020204020204" pitchFamily="34" charset="-122"/>
                <a:ea typeface="微软雅黑" panose="020B0503020204020204" pitchFamily="34" charset="-122"/>
                <a:sym typeface="+mn-ea"/>
              </a:rPr>
              <a:t>驼峰命名法</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
            </a:pP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a:p>
            <a:pPr indent="0">
              <a:buNone/>
            </a:pPr>
            <a:endParaRPr lang="en-US" altLang="zh-CN" sz="2400" b="1" dirty="0">
              <a:latin typeface="微软雅黑" panose="020B0503020204020204" pitchFamily="34" charset="-122"/>
              <a:ea typeface="微软雅黑" panose="020B0503020204020204" pitchFamily="34" charset="-122"/>
              <a:sym typeface="+mn-ea"/>
            </a:endParaRPr>
          </a:p>
          <a:p>
            <a:r>
              <a:rPr lang="zh-CN" altLang="en-US" sz="2400" dirty="0">
                <a:latin typeface="微软雅黑" panose="020B0503020204020204" pitchFamily="34" charset="-122"/>
                <a:ea typeface="微软雅黑" panose="020B0503020204020204" pitchFamily="34" charset="-122"/>
                <a:sym typeface="+mn-ea"/>
              </a:rPr>
              <a:t>类名-大驼峰</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b="1" dirty="0">
              <a:latin typeface="微软雅黑" panose="020B0503020204020204" pitchFamily="34" charset="-122"/>
              <a:ea typeface="微软雅黑" panose="020B0503020204020204" pitchFamily="34" charset="-122"/>
              <a:sym typeface="+mn-ea"/>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34299" y="4029679"/>
            <a:ext cx="7315200" cy="460375"/>
          </a:xfrm>
          <a:prstGeom prst="rect">
            <a:avLst/>
          </a:prstGeom>
          <a:noFill/>
        </p:spPr>
        <p:txBody>
          <a:bodyPr wrap="square" rtlCol="0" anchor="t">
            <a:spAutoFit/>
          </a:bodyPr>
          <a:p>
            <a:r>
              <a:rPr lang="zh-CN" altLang="en-US" sz="2400" dirty="0">
                <a:latin typeface="微软雅黑" panose="020B0503020204020204" pitchFamily="34" charset="-122"/>
                <a:ea typeface="微软雅黑" panose="020B0503020204020204" pitchFamily="34" charset="-122"/>
                <a:sym typeface="+mn-ea"/>
              </a:rPr>
              <a:t>函数方法名、参数名、成员变量、局部变量-小驼峰</a:t>
            </a:r>
            <a:endParaRPr lang="zh-CN" altLang="en-US" sz="2400" dirty="0">
              <a:latin typeface="微软雅黑" panose="020B0503020204020204" pitchFamily="34" charset="-122"/>
              <a:ea typeface="微软雅黑" panose="020B0503020204020204" pitchFamily="34" charset="-122"/>
              <a:sym typeface="+mn-ea"/>
            </a:endParaRPr>
          </a:p>
        </p:txBody>
      </p:sp>
      <p:pic>
        <p:nvPicPr>
          <p:cNvPr id="8" name="图片 7" descr="upload_post_object_v2_490394211"/>
          <p:cNvPicPr>
            <a:picLocks noChangeAspect="1"/>
          </p:cNvPicPr>
          <p:nvPr/>
        </p:nvPicPr>
        <p:blipFill>
          <a:blip r:embed="rId1"/>
          <a:stretch>
            <a:fillRect/>
          </a:stretch>
        </p:blipFill>
        <p:spPr>
          <a:xfrm>
            <a:off x="334299" y="2563267"/>
            <a:ext cx="5510278" cy="783513"/>
          </a:xfrm>
          <a:prstGeom prst="rect">
            <a:avLst/>
          </a:prstGeom>
        </p:spPr>
      </p:pic>
      <p:pic>
        <p:nvPicPr>
          <p:cNvPr id="9" name="图片 8" descr="upload_post_object_v2_430697096"/>
          <p:cNvPicPr>
            <a:picLocks noChangeAspect="1"/>
          </p:cNvPicPr>
          <p:nvPr/>
        </p:nvPicPr>
        <p:blipFill>
          <a:blip r:embed="rId2"/>
          <a:stretch>
            <a:fillRect/>
          </a:stretch>
        </p:blipFill>
        <p:spPr>
          <a:xfrm>
            <a:off x="334299" y="4700999"/>
            <a:ext cx="7929043" cy="754494"/>
          </a:xfrm>
          <a:prstGeom prst="rect">
            <a:avLst/>
          </a:prstGeom>
        </p:spPr>
      </p:pic>
      <p:sp>
        <p:nvSpPr>
          <p:cNvPr id="4" name="矩形 3"/>
          <p:cNvSpPr/>
          <p:nvPr/>
        </p:nvSpPr>
        <p:spPr>
          <a:xfrm>
            <a:off x="8553450" y="6448425"/>
            <a:ext cx="3638550"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632" y="191972"/>
            <a:ext cx="11603628" cy="5961790"/>
          </a:xfrm>
          <a:prstGeom prst="rect">
            <a:avLst/>
          </a:prstGeom>
          <a:noFill/>
        </p:spPr>
        <p:txBody>
          <a:bodyPr wrap="square" rtlCol="0">
            <a:noAutofit/>
          </a:bodyPr>
          <a:lstStyle/>
          <a:p>
            <a:r>
              <a:rPr lang="zh-CN" altLang="en-US" sz="2800" b="1" dirty="0">
                <a:latin typeface="微软雅黑" panose="020B0503020204020204" pitchFamily="34" charset="-122"/>
                <a:ea typeface="微软雅黑" panose="020B0503020204020204" pitchFamily="34" charset="-122"/>
                <a:sym typeface="+mn-ea"/>
              </a:rPr>
              <a:t>四、</a:t>
            </a:r>
            <a:r>
              <a:rPr lang="zh-CN" altLang="en-US" sz="2800" b="1" dirty="0">
                <a:latin typeface="微软雅黑" panose="020B0503020204020204" pitchFamily="34" charset="-122"/>
                <a:ea typeface="微软雅黑" panose="020B0503020204020204" pitchFamily="34" charset="-122"/>
                <a:sym typeface="+mn-ea"/>
              </a:rPr>
              <a:t>编程规约-变量命名、代码注释梳理</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a:p>
            <a:pPr indent="0">
              <a:buNone/>
            </a:pPr>
            <a:r>
              <a:rPr lang="zh-CN" altLang="en-US" sz="2400" dirty="0">
                <a:solidFill>
                  <a:schemeClr val="tx1"/>
                </a:solidFill>
                <a:latin typeface="微软雅黑" panose="020B0503020204020204" pitchFamily="34" charset="-122"/>
                <a:ea typeface="微软雅黑" panose="020B0503020204020204" pitchFamily="34" charset="-122"/>
                <a:sym typeface="+mn-ea"/>
              </a:rPr>
              <a:t>匈牙利命名法                                            前缀类型</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indent="0">
              <a:buNone/>
            </a:pPr>
            <a:endParaRPr lang="en-US" altLang="zh-CN" sz="2400" b="1"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b="1" dirty="0">
              <a:latin typeface="微软雅黑" panose="020B0503020204020204" pitchFamily="34" charset="-122"/>
              <a:ea typeface="微软雅黑" panose="020B0503020204020204" pitchFamily="34" charset="-122"/>
              <a:sym typeface="+mn-ea"/>
            </a:endParaRPr>
          </a:p>
          <a:p>
            <a:r>
              <a:rPr lang="zh-CN" altLang="en-US" sz="2400" dirty="0">
                <a:latin typeface="微软雅黑" panose="020B0503020204020204" pitchFamily="34" charset="-122"/>
                <a:ea typeface="微软雅黑" panose="020B0503020204020204" pitchFamily="34" charset="-122"/>
              </a:rPr>
              <a:t>示例</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pic>
        <p:nvPicPr>
          <p:cNvPr id="3" name="图片 2" descr="upload_post_object_v2_735141166"/>
          <p:cNvPicPr>
            <a:picLocks noChangeAspect="1"/>
          </p:cNvPicPr>
          <p:nvPr/>
        </p:nvPicPr>
        <p:blipFill>
          <a:blip r:embed="rId1"/>
          <a:stretch>
            <a:fillRect/>
          </a:stretch>
        </p:blipFill>
        <p:spPr>
          <a:xfrm>
            <a:off x="234667" y="3359722"/>
            <a:ext cx="3927237" cy="1170433"/>
          </a:xfrm>
          <a:prstGeom prst="rect">
            <a:avLst/>
          </a:prstGeom>
        </p:spPr>
      </p:pic>
      <p:pic>
        <p:nvPicPr>
          <p:cNvPr id="4" name="图片 3" descr="upload_post_object_v2_205773493"/>
          <p:cNvPicPr>
            <a:picLocks noChangeAspect="1"/>
          </p:cNvPicPr>
          <p:nvPr/>
        </p:nvPicPr>
        <p:blipFill>
          <a:blip r:embed="rId2"/>
          <a:stretch>
            <a:fillRect/>
          </a:stretch>
        </p:blipFill>
        <p:spPr>
          <a:xfrm>
            <a:off x="6168320" y="1451299"/>
            <a:ext cx="5669978" cy="5006822"/>
          </a:xfrm>
          <a:prstGeom prst="rect">
            <a:avLst/>
          </a:prstGeom>
        </p:spPr>
      </p:pic>
      <p:sp>
        <p:nvSpPr>
          <p:cNvPr id="7" name="矩形 6"/>
          <p:cNvSpPr/>
          <p:nvPr/>
        </p:nvSpPr>
        <p:spPr>
          <a:xfrm>
            <a:off x="8553450" y="6448425"/>
            <a:ext cx="3638550"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632" y="191972"/>
            <a:ext cx="11603628" cy="5961790"/>
          </a:xfrm>
          <a:prstGeom prst="rect">
            <a:avLst/>
          </a:prstGeom>
          <a:noFill/>
        </p:spPr>
        <p:txBody>
          <a:bodyPr wrap="square" rtlCol="0">
            <a:noAutofit/>
          </a:bodyPr>
          <a:lstStyle/>
          <a:p>
            <a:r>
              <a:rPr lang="zh-CN" altLang="en-US" sz="2800" b="1" dirty="0">
                <a:latin typeface="微软雅黑" panose="020B0503020204020204" pitchFamily="34" charset="-122"/>
                <a:ea typeface="微软雅黑" panose="020B0503020204020204" pitchFamily="34" charset="-122"/>
                <a:sym typeface="+mn-ea"/>
              </a:rPr>
              <a:t>四、</a:t>
            </a:r>
            <a:r>
              <a:rPr lang="zh-CN" altLang="en-US" sz="2800" b="1" dirty="0">
                <a:latin typeface="微软雅黑" panose="020B0503020204020204" pitchFamily="34" charset="-122"/>
                <a:ea typeface="微软雅黑" panose="020B0503020204020204" pitchFamily="34" charset="-122"/>
                <a:sym typeface="+mn-ea"/>
              </a:rPr>
              <a:t>编程规约-变量命名、代码注释梳理</a:t>
            </a:r>
            <a:endParaRPr lang="zh-CN" altLang="en-US" sz="2800" b="1" dirty="0">
              <a:latin typeface="微软雅黑" panose="020B0503020204020204" pitchFamily="34" charset="-122"/>
              <a:ea typeface="微软雅黑" panose="020B0503020204020204" pitchFamily="34" charset="-122"/>
              <a:sym typeface="+mn-ea"/>
            </a:endParaRPr>
          </a:p>
          <a:p>
            <a:r>
              <a:rPr lang="zh-CN" altLang="en-US" sz="2400" dirty="0">
                <a:solidFill>
                  <a:schemeClr val="tx1"/>
                </a:solidFill>
                <a:latin typeface="微软雅黑" panose="020B0503020204020204" pitchFamily="34" charset="-122"/>
                <a:ea typeface="微软雅黑" panose="020B0503020204020204" pitchFamily="34" charset="-122"/>
              </a:rPr>
              <a:t> </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sym typeface="+mn-ea"/>
              </a:rPr>
              <a:t>明确</a:t>
            </a:r>
            <a:r>
              <a:rPr lang="zh-CN" altLang="en-US" sz="2400" b="1" dirty="0">
                <a:latin typeface="微软雅黑" panose="020B0503020204020204" pitchFamily="34" charset="-122"/>
                <a:ea typeface="微软雅黑" panose="020B0503020204020204" pitchFamily="34" charset="-122"/>
                <a:sym typeface="+mn-ea"/>
              </a:rPr>
              <a:t>代码与注释的定位（组长的工作）</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sym typeface="+mn-ea"/>
              </a:rPr>
              <a:t>    代码与注释的梳理可以帮助你更好地理解和组织代码，使其易于理解和维护。</a:t>
            </a:r>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注释的定位（干什么）：</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
            </a:pPr>
            <a:r>
              <a:rPr lang="zh-CN" altLang="en-US" sz="2400" dirty="0">
                <a:solidFill>
                  <a:schemeClr val="tx1"/>
                </a:solidFill>
                <a:latin typeface="微软雅黑" panose="020B0503020204020204" pitchFamily="34" charset="-122"/>
                <a:ea typeface="微软雅黑" panose="020B0503020204020204" pitchFamily="34" charset="-122"/>
              </a:rPr>
              <a:t>在代码旁边添加注释。注释应解释代码的意图、实现方法、算法细节等。能够帮助理解代码的工作方式。</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
            </a:pPr>
            <a:r>
              <a:rPr lang="zh-CN" altLang="en-US" sz="2400" dirty="0">
                <a:solidFill>
                  <a:schemeClr val="tx1"/>
                </a:solidFill>
                <a:latin typeface="微软雅黑" panose="020B0503020204020204" pitchFamily="34" charset="-122"/>
                <a:ea typeface="微软雅黑" panose="020B0503020204020204" pitchFamily="34" charset="-122"/>
              </a:rPr>
              <a:t>使用注释来提供重要的上下文信息。如果代码是为了解决特定问题而设计的，或者依赖于某些前提条件，那么注释可以提供这些背景信息，帮助他人更好理解代码。</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
            </a:pPr>
            <a:r>
              <a:rPr lang="zh-CN" altLang="en-US" sz="2400" dirty="0">
                <a:solidFill>
                  <a:schemeClr val="tx1"/>
                </a:solidFill>
                <a:latin typeface="微软雅黑" panose="020B0503020204020204" pitchFamily="34" charset="-122"/>
                <a:ea typeface="微软雅黑" panose="020B0503020204020204" pitchFamily="34" charset="-122"/>
              </a:rPr>
              <a:t>避免过度注释。注释应该提供有价值的信息，而不是简单地重复代码的内容。注释应该解释为什么做某事，而不是描述正在做什么。</a:t>
            </a:r>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	</a:t>
            </a:r>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sz="2400"/>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sp>
        <p:nvSpPr>
          <p:cNvPr id="4" name="矩形 3"/>
          <p:cNvSpPr/>
          <p:nvPr/>
        </p:nvSpPr>
        <p:spPr>
          <a:xfrm>
            <a:off x="8553450" y="6448425"/>
            <a:ext cx="3638550"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632" y="191972"/>
            <a:ext cx="11603628" cy="5961790"/>
          </a:xfrm>
          <a:prstGeom prst="rect">
            <a:avLst/>
          </a:prstGeom>
          <a:noFill/>
        </p:spPr>
        <p:txBody>
          <a:bodyPr wrap="square" rtlCol="0">
            <a:noAutofit/>
          </a:bodyPr>
          <a:lstStyle/>
          <a:p>
            <a:r>
              <a:rPr lang="zh-CN" altLang="en-US" sz="2800" b="1" dirty="0">
                <a:latin typeface="微软雅黑" panose="020B0503020204020204" pitchFamily="34" charset="-122"/>
                <a:ea typeface="微软雅黑" panose="020B0503020204020204" pitchFamily="34" charset="-122"/>
                <a:sym typeface="+mn-ea"/>
              </a:rPr>
              <a:t>四、</a:t>
            </a:r>
            <a:r>
              <a:rPr lang="zh-CN" altLang="en-US" sz="2800" b="1" dirty="0">
                <a:latin typeface="微软雅黑" panose="020B0503020204020204" pitchFamily="34" charset="-122"/>
                <a:ea typeface="微软雅黑" panose="020B0503020204020204" pitchFamily="34" charset="-122"/>
                <a:sym typeface="+mn-ea"/>
              </a:rPr>
              <a:t>编程规约-变量命名、代码注释梳理</a:t>
            </a:r>
            <a:endParaRPr lang="zh-CN" altLang="en-US" sz="2800" b="1" dirty="0">
              <a:latin typeface="微软雅黑" panose="020B0503020204020204" pitchFamily="34" charset="-122"/>
              <a:ea typeface="微软雅黑" panose="020B0503020204020204" pitchFamily="34" charset="-122"/>
              <a:sym typeface="+mn-ea"/>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 代码的定位（怎么干）：</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
            </a:pPr>
            <a:r>
              <a:rPr lang="zh-CN" altLang="en-US" sz="2400" dirty="0">
                <a:solidFill>
                  <a:schemeClr val="tx1"/>
                </a:solidFill>
                <a:latin typeface="微软雅黑" panose="020B0503020204020204" pitchFamily="34" charset="-122"/>
                <a:ea typeface="微软雅黑" panose="020B0503020204020204" pitchFamily="34" charset="-122"/>
              </a:rPr>
              <a:t> 确定代码的功能和目的。理解代码的目标能够有助于将代码组织成合理的块，使其     更具可读性。</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
            </a:pPr>
            <a:r>
              <a:rPr lang="zh-CN" altLang="en-US" sz="2400" dirty="0">
                <a:solidFill>
                  <a:schemeClr val="tx1"/>
                </a:solidFill>
                <a:latin typeface="微软雅黑" panose="020B0503020204020204" pitchFamily="34" charset="-122"/>
                <a:ea typeface="微软雅黑" panose="020B0503020204020204" pitchFamily="34" charset="-122"/>
              </a:rPr>
              <a:t>使用有意义的命名。选择清晰、具有描述性的变量名、函数名和类名，以便快速理解代码的用途。</a:t>
            </a:r>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	</a:t>
            </a:r>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sz="2400"/>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sp>
        <p:nvSpPr>
          <p:cNvPr id="4" name="矩形 3"/>
          <p:cNvSpPr/>
          <p:nvPr/>
        </p:nvSpPr>
        <p:spPr>
          <a:xfrm>
            <a:off x="8553450" y="6448425"/>
            <a:ext cx="3638550"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632" y="191972"/>
            <a:ext cx="11603628" cy="5961790"/>
          </a:xfrm>
          <a:prstGeom prst="rect">
            <a:avLst/>
          </a:prstGeom>
          <a:noFill/>
        </p:spPr>
        <p:txBody>
          <a:bodyPr wrap="square" rtlCol="0">
            <a:noAutofit/>
          </a:bodyPr>
          <a:lstStyle/>
          <a:p>
            <a:r>
              <a:rPr lang="zh-CN" altLang="en-US" sz="2800" b="1" dirty="0">
                <a:solidFill>
                  <a:schemeClr val="tx1"/>
                </a:solidFill>
                <a:latin typeface="微软雅黑" panose="020B0503020204020204" pitchFamily="34" charset="-122"/>
                <a:ea typeface="微软雅黑" panose="020B0503020204020204" pitchFamily="34" charset="-122"/>
              </a:rPr>
              <a:t>五、纸</a:t>
            </a:r>
            <a:r>
              <a:rPr lang="en-US" altLang="zh-CN" sz="2800" b="1" dirty="0">
                <a:solidFill>
                  <a:schemeClr val="tx1"/>
                </a:solidFill>
                <a:latin typeface="微软雅黑" panose="020B0503020204020204" pitchFamily="34" charset="-122"/>
                <a:ea typeface="微软雅黑" panose="020B0503020204020204" pitchFamily="34" charset="-122"/>
              </a:rPr>
              <a:t>UI</a:t>
            </a:r>
            <a:r>
              <a:rPr lang="zh-CN" altLang="en-US" sz="2800" b="1" dirty="0">
                <a:solidFill>
                  <a:schemeClr val="tx1"/>
                </a:solidFill>
                <a:latin typeface="微软雅黑" panose="020B0503020204020204" pitchFamily="34" charset="-122"/>
                <a:ea typeface="微软雅黑" panose="020B0503020204020204" pitchFamily="34" charset="-122"/>
              </a:rPr>
              <a:t>的准备</a:t>
            </a:r>
            <a:endParaRPr lang="zh-CN" altLang="en-US" sz="2800" b="1" dirty="0">
              <a:latin typeface="微软雅黑" panose="020B0503020204020204" pitchFamily="34" charset="-122"/>
              <a:ea typeface="微软雅黑" panose="020B0503020204020204" pitchFamily="34" charset="-122"/>
              <a:sym typeface="+mn-ea"/>
            </a:endParaRPr>
          </a:p>
          <a:p>
            <a:endParaRPr lang="zh-CN" altLang="en-US" sz="2800" b="1" dirty="0">
              <a:solidFill>
                <a:schemeClr val="tx1"/>
              </a:solidFill>
              <a:latin typeface="微软雅黑" panose="020B0503020204020204" pitchFamily="34" charset="-122"/>
              <a:ea typeface="微软雅黑" panose="020B0503020204020204" pitchFamily="34" charset="-122"/>
            </a:endParaRPr>
          </a:p>
          <a:p>
            <a:r>
              <a:rPr lang="zh-CN" altLang="en-US" sz="2400" b="1" dirty="0">
                <a:solidFill>
                  <a:schemeClr val="tx1"/>
                </a:solidFill>
                <a:latin typeface="微软雅黑" panose="020B0503020204020204" pitchFamily="34" charset="-122"/>
                <a:ea typeface="微软雅黑" panose="020B0503020204020204" pitchFamily="34" charset="-122"/>
              </a:rPr>
              <a:t>什么是“纸</a:t>
            </a:r>
            <a:r>
              <a:rPr lang="en-US" altLang="zh-CN" sz="2400" b="1" dirty="0">
                <a:solidFill>
                  <a:schemeClr val="tx1"/>
                </a:solidFill>
                <a:latin typeface="微软雅黑" panose="020B0503020204020204" pitchFamily="34" charset="-122"/>
                <a:ea typeface="微软雅黑" panose="020B0503020204020204" pitchFamily="34" charset="-122"/>
              </a:rPr>
              <a:t>UI</a:t>
            </a:r>
            <a:r>
              <a:rPr lang="zh-CN" altLang="en-US" sz="2400" b="1" dirty="0">
                <a:solidFill>
                  <a:schemeClr val="tx1"/>
                </a:solidFill>
                <a:latin typeface="微软雅黑" panose="020B0503020204020204" pitchFamily="34" charset="-122"/>
                <a:ea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rPr>
              <a:t>?</a:t>
            </a:r>
            <a:endParaRPr lang="en-US" altLang="zh-CN" sz="2400" b="1"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	纸</a:t>
            </a:r>
            <a:r>
              <a:rPr lang="en-US" altLang="zh-CN" sz="2400" dirty="0">
                <a:solidFill>
                  <a:schemeClr val="tx1"/>
                </a:solidFill>
                <a:latin typeface="微软雅黑" panose="020B0503020204020204" pitchFamily="34" charset="-122"/>
                <a:ea typeface="微软雅黑" panose="020B0503020204020204" pitchFamily="34" charset="-122"/>
              </a:rPr>
              <a:t>UI</a:t>
            </a:r>
            <a:r>
              <a:rPr lang="zh-CN" altLang="en-US" sz="2400" dirty="0">
                <a:solidFill>
                  <a:schemeClr val="tx1"/>
                </a:solidFill>
                <a:latin typeface="微软雅黑" panose="020B0503020204020204" pitchFamily="34" charset="-122"/>
                <a:ea typeface="微软雅黑" panose="020B0503020204020204" pitchFamily="34" charset="-122"/>
              </a:rPr>
              <a:t>，就是通过纸张来模拟</a:t>
            </a:r>
            <a:r>
              <a:rPr lang="en-US" altLang="zh-CN" sz="2400" dirty="0">
                <a:solidFill>
                  <a:schemeClr val="tx1"/>
                </a:solidFill>
                <a:latin typeface="微软雅黑" panose="020B0503020204020204" pitchFamily="34" charset="-122"/>
                <a:ea typeface="微软雅黑" panose="020B0503020204020204" pitchFamily="34" charset="-122"/>
              </a:rPr>
              <a:t>UI</a:t>
            </a:r>
            <a:r>
              <a:rPr lang="zh-CN" altLang="en-US" sz="2400" dirty="0">
                <a:solidFill>
                  <a:schemeClr val="tx1"/>
                </a:solidFill>
                <a:latin typeface="微软雅黑" panose="020B0503020204020204" pitchFamily="34" charset="-122"/>
                <a:ea typeface="微软雅黑" panose="020B0503020204020204" pitchFamily="34" charset="-122"/>
              </a:rPr>
              <a:t>界面。纸</a:t>
            </a:r>
            <a:r>
              <a:rPr lang="en-US" altLang="zh-CN" sz="2400" dirty="0">
                <a:solidFill>
                  <a:schemeClr val="tx1"/>
                </a:solidFill>
                <a:latin typeface="微软雅黑" panose="020B0503020204020204" pitchFamily="34" charset="-122"/>
                <a:ea typeface="微软雅黑" panose="020B0503020204020204" pitchFamily="34" charset="-122"/>
              </a:rPr>
              <a:t>UI</a:t>
            </a:r>
            <a:r>
              <a:rPr lang="zh-CN" altLang="en-US" sz="2400" dirty="0">
                <a:solidFill>
                  <a:schemeClr val="tx1"/>
                </a:solidFill>
                <a:latin typeface="微软雅黑" panose="020B0503020204020204" pitchFamily="34" charset="-122"/>
                <a:ea typeface="微软雅黑" panose="020B0503020204020204" pitchFamily="34" charset="-122"/>
              </a:rPr>
              <a:t>是深度课设中，硬件裁剪之后为方便课设展示所创造的简易界面。</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
            </a:pPr>
            <a:r>
              <a:rPr lang="zh-CN" altLang="en-US" sz="2400" dirty="0">
                <a:solidFill>
                  <a:schemeClr val="tx1"/>
                </a:solidFill>
                <a:latin typeface="微软雅黑" panose="020B0503020204020204" pitchFamily="34" charset="-122"/>
                <a:ea typeface="微软雅黑" panose="020B0503020204020204" pitchFamily="34" charset="-122"/>
              </a:rPr>
              <a:t>把深度课设中用到的器件显示出来</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
            </a:pPr>
            <a:r>
              <a:rPr lang="zh-CN" altLang="en-US" sz="2400" dirty="0">
                <a:solidFill>
                  <a:schemeClr val="tx1"/>
                </a:solidFill>
                <a:latin typeface="微软雅黑" panose="020B0503020204020204" pitchFamily="34" charset="-122"/>
                <a:ea typeface="微软雅黑" panose="020B0503020204020204" pitchFamily="34" charset="-122"/>
              </a:rPr>
              <a:t>在每个器件相应位置书写提示信息	</a:t>
            </a:r>
            <a:endParaRPr lang="zh-CN" altLang="en-US"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sz="2400"/>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pic>
        <p:nvPicPr>
          <p:cNvPr id="4" name="图片 3" descr="upload_post_object_v2_461361709"/>
          <p:cNvPicPr>
            <a:picLocks noChangeAspect="1"/>
          </p:cNvPicPr>
          <p:nvPr/>
        </p:nvPicPr>
        <p:blipFill>
          <a:blip r:embed="rId1"/>
          <a:stretch>
            <a:fillRect/>
          </a:stretch>
        </p:blipFill>
        <p:spPr>
          <a:xfrm>
            <a:off x="6120299" y="2072030"/>
            <a:ext cx="5633750" cy="4231185"/>
          </a:xfrm>
          <a:prstGeom prst="rect">
            <a:avLst/>
          </a:prstGeom>
        </p:spPr>
      </p:pic>
      <p:sp>
        <p:nvSpPr>
          <p:cNvPr id="6" name="矩形 5"/>
          <p:cNvSpPr/>
          <p:nvPr/>
        </p:nvSpPr>
        <p:spPr>
          <a:xfrm>
            <a:off x="8553450" y="6448425"/>
            <a:ext cx="3638550"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632" y="191972"/>
            <a:ext cx="11603628" cy="5961790"/>
          </a:xfrm>
          <a:prstGeom prst="rect">
            <a:avLst/>
          </a:prstGeom>
          <a:noFill/>
        </p:spPr>
        <p:txBody>
          <a:bodyPr wrap="square" rtlCol="0">
            <a:noAutofit/>
          </a:bodyPr>
          <a:lstStyle/>
          <a:p>
            <a:r>
              <a:rPr lang="zh-CN" altLang="en-US" sz="2800" b="1" dirty="0">
                <a:latin typeface="微软雅黑" panose="020B0503020204020204" pitchFamily="34" charset="-122"/>
                <a:ea typeface="微软雅黑" panose="020B0503020204020204" pitchFamily="34" charset="-122"/>
              </a:rPr>
              <a:t>课设实验课前置安排</a:t>
            </a:r>
            <a:endParaRPr lang="en-US" altLang="zh-CN" sz="28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sym typeface="+mn-ea"/>
              </a:rPr>
              <a:t>、请组长组织组员按照座位表安排快速入座。</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、请组长</a:t>
            </a:r>
            <a:r>
              <a:rPr lang="zh-CN" altLang="en-US" sz="2400" dirty="0">
                <a:latin typeface="微软雅黑" panose="020B0503020204020204" pitchFamily="34" charset="-122"/>
                <a:ea typeface="微软雅黑" panose="020B0503020204020204" pitchFamily="34" charset="-122"/>
                <a:sym typeface="+mn-ea"/>
              </a:rPr>
              <a:t>到教室前面质量监控表上完成本组签到（来的打对勾，没来打叉，未到场打问号）</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sym typeface="+mn-ea"/>
              </a:rPr>
              <a:t>3</a:t>
            </a:r>
            <a:r>
              <a:rPr lang="zh-CN" altLang="en-US" sz="2400" dirty="0">
                <a:latin typeface="微软雅黑" panose="020B0503020204020204" pitchFamily="34" charset="-122"/>
                <a:ea typeface="微软雅黑" panose="020B0503020204020204" pitchFamily="34" charset="-122"/>
                <a:sym typeface="+mn-ea"/>
              </a:rPr>
              <a:t>、各小组到助教处领取小组标牌，凭借各组小组标牌到</a:t>
            </a:r>
            <a:r>
              <a:rPr lang="en-US" altLang="zh-CN" sz="2400" dirty="0">
                <a:latin typeface="微软雅黑" panose="020B0503020204020204" pitchFamily="34" charset="-122"/>
                <a:ea typeface="微软雅黑" panose="020B0503020204020204" pitchFamily="34" charset="-122"/>
                <a:sym typeface="+mn-ea"/>
              </a:rPr>
              <a:t>205</a:t>
            </a:r>
            <a:r>
              <a:rPr lang="zh-CN" altLang="en-US" sz="2400" dirty="0">
                <a:latin typeface="微软雅黑" panose="020B0503020204020204" pitchFamily="34" charset="-122"/>
                <a:ea typeface="微软雅黑" panose="020B0503020204020204" pitchFamily="34" charset="-122"/>
                <a:sym typeface="+mn-ea"/>
              </a:rPr>
              <a:t>房间前面领取实验箱（一组一个，内含</a:t>
            </a:r>
            <a:r>
              <a:rPr lang="zh-CN" altLang="en-US" sz="2400" dirty="0">
                <a:solidFill>
                  <a:srgbClr val="FF0000"/>
                </a:solidFill>
                <a:latin typeface="微软雅黑" panose="020B0503020204020204" pitchFamily="34" charset="-122"/>
                <a:ea typeface="微软雅黑" panose="020B0503020204020204" pitchFamily="34" charset="-122"/>
                <a:sym typeface="+mn-ea"/>
              </a:rPr>
              <a:t>蓝色</a:t>
            </a:r>
            <a:r>
              <a:rPr lang="en-US" altLang="zh-CN" sz="2400" dirty="0">
                <a:solidFill>
                  <a:srgbClr val="FF0000"/>
                </a:solidFill>
                <a:latin typeface="微软雅黑" panose="020B0503020204020204" pitchFamily="34" charset="-122"/>
                <a:ea typeface="微软雅黑" panose="020B0503020204020204" pitchFamily="34" charset="-122"/>
                <a:sym typeface="+mn-ea"/>
              </a:rPr>
              <a:t>USB</a:t>
            </a:r>
            <a:r>
              <a:rPr lang="zh-CN" altLang="en-US" sz="2400" dirty="0">
                <a:latin typeface="微软雅黑" panose="020B0503020204020204" pitchFamily="34" charset="-122"/>
                <a:ea typeface="微软雅黑" panose="020B0503020204020204" pitchFamily="34" charset="-122"/>
                <a:sym typeface="+mn-ea"/>
              </a:rPr>
              <a:t>线（</a:t>
            </a:r>
            <a:r>
              <a:rPr lang="zh-CN" altLang="en-US" sz="2400" dirty="0">
                <a:solidFill>
                  <a:srgbClr val="FF0000"/>
                </a:solidFill>
                <a:latin typeface="微软雅黑" panose="020B0503020204020204" pitchFamily="34" charset="-122"/>
                <a:ea typeface="微软雅黑" panose="020B0503020204020204" pitchFamily="34" charset="-122"/>
                <a:sym typeface="+mn-ea"/>
              </a:rPr>
              <a:t>一组一个</a:t>
            </a:r>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TF</a:t>
            </a:r>
            <a:r>
              <a:rPr lang="zh-CN" altLang="en-US" sz="2400" dirty="0">
                <a:latin typeface="微软雅黑" panose="020B0503020204020204" pitchFamily="34" charset="-122"/>
                <a:ea typeface="微软雅黑" panose="020B0503020204020204" pitchFamily="34" charset="-122"/>
                <a:sym typeface="+mn-ea"/>
              </a:rPr>
              <a:t>卡及读卡器（</a:t>
            </a:r>
            <a:r>
              <a:rPr lang="zh-CN" altLang="en-US" sz="2400" dirty="0">
                <a:solidFill>
                  <a:srgbClr val="FF0000"/>
                </a:solidFill>
                <a:latin typeface="微软雅黑" panose="020B0503020204020204" pitchFamily="34" charset="-122"/>
                <a:ea typeface="微软雅黑" panose="020B0503020204020204" pitchFamily="34" charset="-122"/>
                <a:sym typeface="+mn-ea"/>
              </a:rPr>
              <a:t>一组两套</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solidFill>
                <a:srgbClr val="000000"/>
              </a:solidFill>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sym typeface="+mn-ea"/>
              </a:rPr>
              <a:t>4</a:t>
            </a:r>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PC</a:t>
            </a:r>
            <a:r>
              <a:rPr lang="zh-CN" altLang="en-US" sz="2400" dirty="0">
                <a:latin typeface="微软雅黑" panose="020B0503020204020204" pitchFamily="34" charset="-122"/>
                <a:ea typeface="微软雅黑" panose="020B0503020204020204" pitchFamily="34" charset="-122"/>
                <a:sym typeface="+mn-ea"/>
              </a:rPr>
              <a:t>开机，选择进入“</a:t>
            </a:r>
            <a:r>
              <a:rPr lang="en-US" altLang="zh-CN" sz="2400" b="1" dirty="0">
                <a:solidFill>
                  <a:srgbClr val="FF0000"/>
                </a:solidFill>
                <a:latin typeface="微软雅黑" panose="020B0503020204020204" pitchFamily="34" charset="-122"/>
                <a:ea typeface="微软雅黑" panose="020B0503020204020204" pitchFamily="34" charset="-122"/>
                <a:sym typeface="+mn-ea"/>
              </a:rPr>
              <a:t>CS</a:t>
            </a:r>
            <a:r>
              <a:rPr lang="zh-CN" altLang="en-US" sz="2400" dirty="0">
                <a:latin typeface="微软雅黑" panose="020B0503020204020204" pitchFamily="34" charset="-122"/>
                <a:ea typeface="微软雅黑" panose="020B0503020204020204" pitchFamily="34" charset="-122"/>
                <a:sym typeface="+mn-ea"/>
              </a:rPr>
              <a:t>”系统。成功进入的标志为：桌面右上角有黄色大写字母“</a:t>
            </a:r>
            <a:r>
              <a:rPr lang="en-US" altLang="zh-CN" sz="2400" b="1" dirty="0">
                <a:solidFill>
                  <a:srgbClr val="FF0000"/>
                </a:solidFill>
                <a:latin typeface="微软雅黑" panose="020B0503020204020204" pitchFamily="34" charset="-122"/>
                <a:ea typeface="微软雅黑" panose="020B0503020204020204" pitchFamily="34" charset="-122"/>
                <a:sym typeface="+mn-ea"/>
              </a:rPr>
              <a:t>CS</a:t>
            </a:r>
            <a:r>
              <a:rPr lang="zh-CN" altLang="en-US" sz="2400" dirty="0">
                <a:latin typeface="微软雅黑" panose="020B0503020204020204" pitchFamily="34" charset="-122"/>
                <a:ea typeface="微软雅黑" panose="020B0503020204020204" pitchFamily="34" charset="-122"/>
                <a:sym typeface="+mn-ea"/>
              </a:rPr>
              <a:t>”字样</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sym typeface="+mn-ea"/>
              </a:rPr>
              <a:t>5</a:t>
            </a:r>
            <a:r>
              <a:rPr lang="zh-CN" altLang="en-US" sz="2400" dirty="0">
                <a:latin typeface="微软雅黑" panose="020B0503020204020204" pitchFamily="34" charset="-122"/>
                <a:ea typeface="微软雅黑" panose="020B0503020204020204" pitchFamily="34" charset="-122"/>
                <a:sym typeface="+mn-ea"/>
              </a:rPr>
              <a:t>、如果电脑无法连接网络，请修改</a:t>
            </a:r>
            <a:r>
              <a:rPr lang="en-US" altLang="zh-CN" sz="2400" dirty="0">
                <a:latin typeface="微软雅黑" panose="020B0503020204020204" pitchFamily="34" charset="-122"/>
                <a:ea typeface="微软雅黑" panose="020B0503020204020204" pitchFamily="34" charset="-122"/>
                <a:sym typeface="+mn-ea"/>
              </a:rPr>
              <a:t>IP</a:t>
            </a:r>
            <a:r>
              <a:rPr lang="zh-CN" altLang="en-US" sz="2400" dirty="0">
                <a:latin typeface="微软雅黑" panose="020B0503020204020204" pitchFamily="34" charset="-122"/>
                <a:ea typeface="微软雅黑" panose="020B0503020204020204" pitchFamily="34" charset="-122"/>
                <a:sym typeface="+mn-ea"/>
              </a:rPr>
              <a:t>地址为</a:t>
            </a:r>
            <a:r>
              <a:rPr lang="en-US" altLang="zh-CN" sz="2400" dirty="0">
                <a:latin typeface="微软雅黑" panose="020B0503020204020204" pitchFamily="34" charset="-122"/>
                <a:ea typeface="微软雅黑" panose="020B0503020204020204" pitchFamily="34" charset="-122"/>
                <a:sym typeface="+mn-ea"/>
              </a:rPr>
              <a:t>192.168.</a:t>
            </a:r>
            <a:r>
              <a:rPr lang="zh-CN" altLang="en-US" sz="2400" dirty="0">
                <a:latin typeface="微软雅黑" panose="020B0503020204020204" pitchFamily="34" charset="-122"/>
                <a:ea typeface="微软雅黑" panose="020B0503020204020204" pitchFamily="34" charset="-122"/>
                <a:sym typeface="+mn-ea"/>
              </a:rPr>
              <a:t>“房间号”</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“座位编号”。如</a:t>
            </a:r>
            <a:r>
              <a:rPr lang="en-US" altLang="zh-CN" sz="2400" dirty="0">
                <a:latin typeface="微软雅黑" panose="020B0503020204020204" pitchFamily="34" charset="-122"/>
                <a:ea typeface="微软雅黑" panose="020B0503020204020204" pitchFamily="34" charset="-122"/>
                <a:sym typeface="+mn-ea"/>
              </a:rPr>
              <a:t>205</a:t>
            </a:r>
            <a:r>
              <a:rPr lang="zh-CN" altLang="en-US" sz="2400" dirty="0">
                <a:latin typeface="微软雅黑" panose="020B0503020204020204" pitchFamily="34" charset="-122"/>
                <a:ea typeface="微软雅黑" panose="020B0503020204020204" pitchFamily="34" charset="-122"/>
                <a:sym typeface="+mn-ea"/>
              </a:rPr>
              <a:t>房间</a:t>
            </a:r>
            <a:r>
              <a:rPr lang="en-US" altLang="zh-CN" sz="2400" dirty="0">
                <a:latin typeface="微软雅黑" panose="020B0503020204020204" pitchFamily="34" charset="-122"/>
                <a:ea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sym typeface="+mn-ea"/>
              </a:rPr>
              <a:t>号座位的</a:t>
            </a:r>
            <a:r>
              <a:rPr lang="en-US" altLang="zh-CN" sz="2400" dirty="0">
                <a:latin typeface="微软雅黑" panose="020B0503020204020204" pitchFamily="34" charset="-122"/>
                <a:ea typeface="微软雅黑" panose="020B0503020204020204" pitchFamily="34" charset="-122"/>
                <a:sym typeface="+mn-ea"/>
              </a:rPr>
              <a:t>IP</a:t>
            </a:r>
            <a:r>
              <a:rPr lang="zh-CN" altLang="en-US" sz="2400" dirty="0">
                <a:latin typeface="微软雅黑" panose="020B0503020204020204" pitchFamily="34" charset="-122"/>
                <a:ea typeface="微软雅黑" panose="020B0503020204020204" pitchFamily="34" charset="-122"/>
                <a:sym typeface="+mn-ea"/>
              </a:rPr>
              <a:t>地址为</a:t>
            </a:r>
            <a:r>
              <a:rPr lang="en-US" altLang="zh-CN" sz="2400" dirty="0">
                <a:latin typeface="微软雅黑" panose="020B0503020204020204" pitchFamily="34" charset="-122"/>
                <a:ea typeface="微软雅黑" panose="020B0503020204020204" pitchFamily="34" charset="-122"/>
                <a:sym typeface="+mn-ea"/>
              </a:rPr>
              <a:t>192.168.205.1</a:t>
            </a:r>
            <a:r>
              <a:rPr lang="zh-CN" altLang="en-US" sz="2400" dirty="0">
                <a:latin typeface="微软雅黑" panose="020B0503020204020204" pitchFamily="34" charset="-122"/>
                <a:ea typeface="微软雅黑" panose="020B0503020204020204" pitchFamily="34" charset="-122"/>
                <a:sym typeface="+mn-ea"/>
              </a:rPr>
              <a:t>。或改为自动获取</a:t>
            </a:r>
            <a:r>
              <a:rPr lang="en-US" altLang="zh-CN" sz="2400" dirty="0">
                <a:latin typeface="微软雅黑" panose="020B0503020204020204" pitchFamily="34" charset="-122"/>
                <a:ea typeface="微软雅黑" panose="020B0503020204020204" pitchFamily="34" charset="-122"/>
                <a:sym typeface="+mn-ea"/>
              </a:rPr>
              <a:t>IP</a:t>
            </a:r>
            <a:r>
              <a:rPr lang="zh-CN" altLang="en-US" sz="2400" dirty="0">
                <a:latin typeface="微软雅黑" panose="020B0503020204020204" pitchFamily="34" charset="-122"/>
                <a:ea typeface="微软雅黑" panose="020B0503020204020204" pitchFamily="34" charset="-122"/>
                <a:sym typeface="+mn-ea"/>
              </a:rPr>
              <a:t>地址。</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b="1" dirty="0">
              <a:latin typeface="微软雅黑" panose="020B0503020204020204" pitchFamily="34" charset="-122"/>
              <a:ea typeface="微软雅黑" panose="020B0503020204020204" pitchFamily="34" charset="-122"/>
              <a:sym typeface="+mn-ea"/>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sp>
        <p:nvSpPr>
          <p:cNvPr id="4" name="矩形 3"/>
          <p:cNvSpPr/>
          <p:nvPr/>
        </p:nvSpPr>
        <p:spPr>
          <a:xfrm>
            <a:off x="8553450" y="6448425"/>
            <a:ext cx="3638550"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9635" y="279966"/>
            <a:ext cx="11405270" cy="6066684"/>
          </a:xfrm>
          <a:prstGeom prst="rect">
            <a:avLst/>
          </a:prstGeom>
          <a:noFill/>
        </p:spPr>
        <p:txBody>
          <a:bodyPr wrap="square" rtlCol="0">
            <a:noAutofit/>
          </a:bodyPr>
          <a:lstStyle/>
          <a:p>
            <a:r>
              <a:rPr lang="zh-CN" altLang="en-US" sz="2400" b="1" dirty="0">
                <a:solidFill>
                  <a:sysClr val="windowText" lastClr="000000"/>
                </a:solidFill>
                <a:latin typeface="微软雅黑" panose="020B0503020204020204" pitchFamily="34" charset="-122"/>
                <a:ea typeface="微软雅黑" panose="020B0503020204020204" pitchFamily="34" charset="-122"/>
                <a:sym typeface="+mn-ea"/>
              </a:rPr>
              <a:t>六</a:t>
            </a:r>
            <a:r>
              <a:rPr lang="zh-CN" altLang="en-US" sz="2400" b="1" dirty="0">
                <a:solidFill>
                  <a:sysClr val="windowText" lastClr="000000"/>
                </a:solidFill>
                <a:latin typeface="微软雅黑" panose="020B0503020204020204" pitchFamily="34" charset="-122"/>
                <a:ea typeface="微软雅黑" panose="020B0503020204020204" pitchFamily="34" charset="-122"/>
                <a:sym typeface="+mn-ea"/>
              </a:rPr>
              <a:t>、日志·边界禁忌提醒</a:t>
            </a:r>
            <a:endParaRPr lang="en-US" altLang="zh-CN" sz="2400" b="1" dirty="0">
              <a:solidFill>
                <a:schemeClr val="tx1"/>
              </a:solidFill>
              <a:latin typeface="微软雅黑" panose="020B0503020204020204" pitchFamily="34" charset="-122"/>
              <a:ea typeface="微软雅黑" panose="020B0503020204020204" pitchFamily="34" charset="-122"/>
            </a:endParaRPr>
          </a:p>
          <a:p>
            <a:r>
              <a:rPr lang="en-US" altLang="zh-CN" sz="2400" b="1" dirty="0">
                <a:solidFill>
                  <a:schemeClr val="tx1"/>
                </a:solidFill>
                <a:latin typeface="微软雅黑" panose="020B0503020204020204" pitchFamily="34" charset="-122"/>
                <a:ea typeface="微软雅黑" panose="020B0503020204020204" pitchFamily="34" charset="-122"/>
              </a:rPr>
              <a:t>5</a:t>
            </a:r>
            <a:r>
              <a:rPr lang="zh-CN" altLang="en-US" sz="2400" b="1" dirty="0">
                <a:solidFill>
                  <a:schemeClr val="tx1"/>
                </a:solidFill>
                <a:latin typeface="微软雅黑" panose="020B0503020204020204" pitchFamily="34" charset="-122"/>
                <a:ea typeface="微软雅黑" panose="020B0503020204020204" pitchFamily="34" charset="-122"/>
              </a:rPr>
              <a:t>分钟</a:t>
            </a:r>
            <a:r>
              <a:rPr lang="en-US" altLang="zh-CN" sz="2400" b="1" dirty="0">
                <a:solidFill>
                  <a:schemeClr val="tx1"/>
                </a:solidFill>
                <a:latin typeface="微软雅黑" panose="020B0503020204020204" pitchFamily="34" charset="-122"/>
                <a:ea typeface="微软雅黑" panose="020B0503020204020204" pitchFamily="34" charset="-122"/>
              </a:rPr>
              <a:t>-8XML</a:t>
            </a:r>
            <a:r>
              <a:rPr lang="zh-CN" altLang="en-US" sz="2400" b="1" dirty="0">
                <a:solidFill>
                  <a:schemeClr val="tx1"/>
                </a:solidFill>
                <a:latin typeface="微软雅黑" panose="020B0503020204020204" pitchFamily="34" charset="-122"/>
                <a:ea typeface="微软雅黑" panose="020B0503020204020204" pitchFamily="34" charset="-122"/>
              </a:rPr>
              <a:t>课设过程控制模板填写说明</a:t>
            </a:r>
            <a:endParaRPr lang="zh-CN" altLang="en-US" sz="2400" b="1" dirty="0">
              <a:solidFill>
                <a:schemeClr val="tx1"/>
              </a:solidFill>
              <a:latin typeface="微软雅黑" panose="020B0503020204020204" pitchFamily="34" charset="-122"/>
              <a:ea typeface="微软雅黑" panose="020B0503020204020204" pitchFamily="34" charset="-122"/>
            </a:endParaRPr>
          </a:p>
          <a:p>
            <a:endParaRPr lang="en-US" altLang="zh-CN" sz="2400" b="1" dirty="0">
              <a:solidFill>
                <a:schemeClr val="tx1"/>
              </a:solidFill>
              <a:latin typeface="微软雅黑" panose="020B0503020204020204" pitchFamily="34" charset="-122"/>
              <a:ea typeface="微软雅黑" panose="020B0503020204020204" pitchFamily="34" charset="-122"/>
            </a:endParaRPr>
          </a:p>
          <a:p>
            <a:r>
              <a:rPr lang="zh-CN" altLang="en-US" sz="1900" dirty="0">
                <a:latin typeface="微软雅黑" panose="020B0503020204020204" pitchFamily="34" charset="-122"/>
                <a:ea typeface="微软雅黑" panose="020B0503020204020204" pitchFamily="34" charset="-122"/>
              </a:rPr>
              <a:t>具体请查看（</a:t>
            </a:r>
            <a:r>
              <a:rPr lang="en-US" altLang="zh-CN" sz="1900" dirty="0">
                <a:latin typeface="微软雅黑" panose="020B0503020204020204" pitchFamily="34" charset="-122"/>
                <a:ea typeface="微软雅黑" panose="020B0503020204020204" pitchFamily="34" charset="-122"/>
              </a:rPr>
              <a:t>8XML</a:t>
            </a:r>
            <a:r>
              <a:rPr lang="zh-CN" altLang="en-US" sz="1900" dirty="0">
                <a:latin typeface="微软雅黑" panose="020B0503020204020204" pitchFamily="34" charset="-122"/>
                <a:ea typeface="微软雅黑" panose="020B0503020204020204" pitchFamily="34" charset="-122"/>
              </a:rPr>
              <a:t>课设过程控制文件填写说明</a:t>
            </a:r>
            <a:r>
              <a:rPr lang="en-US" altLang="zh-CN" sz="1900" dirty="0">
                <a:latin typeface="微软雅黑" panose="020B0503020204020204" pitchFamily="34" charset="-122"/>
                <a:ea typeface="微软雅黑" panose="020B0503020204020204" pitchFamily="34" charset="-122"/>
              </a:rPr>
              <a:t>V1.0</a:t>
            </a:r>
            <a:r>
              <a:rPr lang="zh-CN" altLang="en-US" sz="1900" dirty="0">
                <a:latin typeface="微软雅黑" panose="020B0503020204020204" pitchFamily="34" charset="-122"/>
                <a:ea typeface="微软雅黑" panose="020B0503020204020204" pitchFamily="34" charset="-122"/>
              </a:rPr>
              <a:t>）</a:t>
            </a:r>
            <a:endParaRPr lang="zh-CN" altLang="en-US" sz="1900" dirty="0">
              <a:solidFill>
                <a:schemeClr val="tx1"/>
              </a:solidFill>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6350114" y="0"/>
            <a:ext cx="4485714" cy="1533333"/>
          </a:xfrm>
          <a:prstGeom prst="rect">
            <a:avLst/>
          </a:prstGeom>
          <a:ln w="28575">
            <a:solidFill>
              <a:srgbClr val="FF0000"/>
            </a:solidFill>
          </a:ln>
        </p:spPr>
      </p:pic>
      <p:sp>
        <p:nvSpPr>
          <p:cNvPr id="13" name="文本框 12"/>
          <p:cNvSpPr txBox="1"/>
          <p:nvPr/>
        </p:nvSpPr>
        <p:spPr>
          <a:xfrm>
            <a:off x="10928838" y="684903"/>
            <a:ext cx="1099820" cy="368300"/>
          </a:xfrm>
          <a:prstGeom prst="rect">
            <a:avLst/>
          </a:prstGeom>
          <a:noFill/>
        </p:spPr>
        <p:txBody>
          <a:bodyPr wrap="none" rtlCol="0">
            <a:spAutoFit/>
          </a:bodyPr>
          <a:lstStyle/>
          <a:p>
            <a:r>
              <a:rPr lang="zh-CN" altLang="en-US" b="1" dirty="0"/>
              <a:t>重点摘要</a:t>
            </a:r>
            <a:endParaRPr lang="zh-CN" altLang="en-US" b="1" dirty="0"/>
          </a:p>
        </p:txBody>
      </p:sp>
      <p:sp>
        <p:nvSpPr>
          <p:cNvPr id="15" name="文本框 14"/>
          <p:cNvSpPr txBox="1"/>
          <p:nvPr/>
        </p:nvSpPr>
        <p:spPr>
          <a:xfrm>
            <a:off x="10928838" y="2219930"/>
            <a:ext cx="1099820" cy="368300"/>
          </a:xfrm>
          <a:prstGeom prst="rect">
            <a:avLst/>
          </a:prstGeom>
          <a:noFill/>
        </p:spPr>
        <p:txBody>
          <a:bodyPr wrap="none" rtlCol="0">
            <a:spAutoFit/>
          </a:bodyPr>
          <a:lstStyle/>
          <a:p>
            <a:r>
              <a:rPr lang="zh-CN" altLang="en-US" b="1" dirty="0"/>
              <a:t>周组公份</a:t>
            </a:r>
            <a:endParaRPr lang="zh-CN" altLang="en-US" b="1" dirty="0"/>
          </a:p>
        </p:txBody>
      </p:sp>
      <p:sp>
        <p:nvSpPr>
          <p:cNvPr id="16" name="文本框 15"/>
          <p:cNvSpPr txBox="1"/>
          <p:nvPr/>
        </p:nvSpPr>
        <p:spPr>
          <a:xfrm>
            <a:off x="10477853" y="4757210"/>
            <a:ext cx="1099820" cy="368300"/>
          </a:xfrm>
          <a:prstGeom prst="rect">
            <a:avLst/>
          </a:prstGeom>
          <a:noFill/>
        </p:spPr>
        <p:txBody>
          <a:bodyPr wrap="none" rtlCol="0">
            <a:spAutoFit/>
          </a:bodyPr>
          <a:lstStyle/>
          <a:p>
            <a:r>
              <a:rPr lang="zh-CN" altLang="en-US" b="1" dirty="0"/>
              <a:t>周己本份</a:t>
            </a:r>
            <a:endParaRPr lang="zh-CN" altLang="en-US" b="1" dirty="0"/>
          </a:p>
        </p:txBody>
      </p:sp>
      <p:pic>
        <p:nvPicPr>
          <p:cNvPr id="3" name="图片 2" descr="upload_post_object_v2_090338877"/>
          <p:cNvPicPr>
            <a:picLocks noChangeAspect="1"/>
          </p:cNvPicPr>
          <p:nvPr/>
        </p:nvPicPr>
        <p:blipFill>
          <a:blip r:embed="rId2"/>
          <a:stretch>
            <a:fillRect/>
          </a:stretch>
        </p:blipFill>
        <p:spPr>
          <a:xfrm>
            <a:off x="6350129" y="1533363"/>
            <a:ext cx="4401214" cy="1825345"/>
          </a:xfrm>
          <a:prstGeom prst="rect">
            <a:avLst/>
          </a:prstGeom>
        </p:spPr>
      </p:pic>
      <p:pic>
        <p:nvPicPr>
          <p:cNvPr id="6" name="图片 5" descr="upload_post_object_v2_176701228"/>
          <p:cNvPicPr>
            <a:picLocks noChangeAspect="1"/>
          </p:cNvPicPr>
          <p:nvPr/>
        </p:nvPicPr>
        <p:blipFill>
          <a:blip r:embed="rId3"/>
          <a:stretch>
            <a:fillRect/>
          </a:stretch>
        </p:blipFill>
        <p:spPr>
          <a:xfrm>
            <a:off x="6972780" y="3358755"/>
            <a:ext cx="2757814" cy="3396905"/>
          </a:xfrm>
          <a:prstGeom prst="rect">
            <a:avLst/>
          </a:prstGeom>
        </p:spPr>
      </p:pic>
      <p:pic>
        <p:nvPicPr>
          <p:cNvPr id="8" name="图片 7" descr="upload_post_object_v2_462937868"/>
          <p:cNvPicPr>
            <a:picLocks noChangeAspect="1"/>
          </p:cNvPicPr>
          <p:nvPr/>
        </p:nvPicPr>
        <p:blipFill>
          <a:blip r:embed="rId4"/>
          <a:stretch>
            <a:fillRect/>
          </a:stretch>
        </p:blipFill>
        <p:spPr>
          <a:xfrm>
            <a:off x="1016073" y="2358097"/>
            <a:ext cx="3812020" cy="2768730"/>
          </a:xfrm>
          <a:prstGeom prst="rect">
            <a:avLst/>
          </a:prstGeom>
        </p:spPr>
      </p:pic>
      <p:sp>
        <p:nvSpPr>
          <p:cNvPr id="4" name="矩形 3"/>
          <p:cNvSpPr/>
          <p:nvPr/>
        </p:nvSpPr>
        <p:spPr>
          <a:xfrm>
            <a:off x="8409940" y="6448425"/>
            <a:ext cx="3454400"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616" y="250947"/>
            <a:ext cx="11434289" cy="6197296"/>
          </a:xfrm>
          <a:prstGeom prst="rect">
            <a:avLst/>
          </a:prstGeom>
          <a:noFill/>
        </p:spPr>
        <p:txBody>
          <a:bodyPr wrap="square" rtlCol="0">
            <a:noAutofit/>
          </a:bodyPr>
          <a:lstStyle/>
          <a:p>
            <a:pPr>
              <a:lnSpc>
                <a:spcPct val="125000"/>
              </a:lnSpc>
            </a:pPr>
            <a:r>
              <a:rPr lang="zh-CN" altLang="en-US" sz="2800" b="1" dirty="0">
                <a:solidFill>
                  <a:schemeClr val="tx1"/>
                </a:solidFill>
                <a:latin typeface="微软雅黑" panose="020B0503020204020204" pitchFamily="34" charset="-122"/>
                <a:ea typeface="微软雅黑" panose="020B0503020204020204" pitchFamily="34" charset="-122"/>
                <a:sym typeface="+mn-ea"/>
              </a:rPr>
              <a:t>七</a:t>
            </a:r>
            <a:r>
              <a:rPr lang="zh-CN" altLang="en-US" sz="2800" b="1" dirty="0">
                <a:latin typeface="微软雅黑" panose="020B0503020204020204" pitchFamily="34" charset="-122"/>
                <a:ea typeface="微软雅黑" panose="020B0503020204020204" pitchFamily="34" charset="-122"/>
                <a:sym typeface="+mn-ea"/>
              </a:rPr>
              <a:t>、本周后置安排及底线控制</a:t>
            </a:r>
            <a:endParaRPr lang="zh-CN" altLang="en-US" sz="2800" b="1" dirty="0">
              <a:latin typeface="微软雅黑" panose="020B0503020204020204" pitchFamily="34" charset="-122"/>
              <a:ea typeface="微软雅黑" panose="020B0503020204020204" pitchFamily="34" charset="-122"/>
              <a:sym typeface="+mn-ea"/>
            </a:endParaRPr>
          </a:p>
          <a:p>
            <a:pPr>
              <a:lnSpc>
                <a:spcPct val="125000"/>
              </a:lnSpc>
            </a:pPr>
            <a:endParaRPr lang="en-US" altLang="zh-CN" sz="2400" b="1" dirty="0">
              <a:solidFill>
                <a:schemeClr val="tx1"/>
              </a:solidFill>
              <a:latin typeface="微软雅黑" panose="020B0503020204020204" pitchFamily="34" charset="-122"/>
              <a:ea typeface="微软雅黑" panose="020B0503020204020204" pitchFamily="34" charset="-122"/>
            </a:endParaRPr>
          </a:p>
          <a:p>
            <a:pPr>
              <a:lnSpc>
                <a:spcPct val="130000"/>
              </a:lnSpc>
            </a:pPr>
            <a:r>
              <a:rPr lang="en-US" altLang="zh-CN" sz="2400" dirty="0">
                <a:latin typeface="微软雅黑" panose="020B0503020204020204" pitchFamily="34" charset="-122"/>
                <a:ea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sym typeface="+mn-ea"/>
              </a:rPr>
              <a:t>、本周工作完成后，仓库当前版本应标记为</a:t>
            </a:r>
            <a:r>
              <a:rPr lang="en-US" altLang="zh-CN" sz="2400" dirty="0">
                <a:latin typeface="微软雅黑" panose="020B0503020204020204" pitchFamily="34" charset="-122"/>
                <a:ea typeface="微软雅黑" panose="020B0503020204020204" pitchFamily="34" charset="-122"/>
                <a:sym typeface="+mn-ea"/>
              </a:rPr>
              <a:t>v3.1</a:t>
            </a:r>
            <a:endParaRPr lang="en-US" altLang="zh-CN" sz="2400" dirty="0">
              <a:latin typeface="微软雅黑" panose="020B0503020204020204" pitchFamily="34" charset="-122"/>
              <a:ea typeface="微软雅黑" panose="020B0503020204020204" pitchFamily="34" charset="-122"/>
              <a:sym typeface="+mn-ea"/>
            </a:endParaRPr>
          </a:p>
          <a:p>
            <a:pPr>
              <a:lnSpc>
                <a:spcPct val="130000"/>
              </a:lnSpc>
            </a:pPr>
            <a:endParaRPr lang="zh-CN" altLang="en-US" sz="2400" dirty="0">
              <a:latin typeface="微软雅黑" panose="020B0503020204020204" pitchFamily="34" charset="-122"/>
              <a:ea typeface="微软雅黑" panose="020B0503020204020204" pitchFamily="34" charset="-122"/>
              <a:sym typeface="+mn-ea"/>
            </a:endParaRPr>
          </a:p>
          <a:p>
            <a:pPr indent="0">
              <a:lnSpc>
                <a:spcPct val="130000"/>
              </a:lnSpc>
              <a:buNone/>
            </a:pPr>
            <a:r>
              <a:rPr lang="en-US" altLang="zh-CN" sz="2400" dirty="0">
                <a:solidFill>
                  <a:schemeClr val="tx1"/>
                </a:solidFill>
                <a:latin typeface="微软雅黑" panose="020B0503020204020204" pitchFamily="34" charset="-122"/>
                <a:ea typeface="微软雅黑" panose="020B0503020204020204" pitchFamily="34" charset="-122"/>
              </a:rPr>
              <a:t>2</a:t>
            </a:r>
            <a:r>
              <a:rPr lang="zh-CN" altLang="en-US" sz="2400" dirty="0">
                <a:solidFill>
                  <a:schemeClr val="tx1"/>
                </a:solidFill>
                <a:latin typeface="微软雅黑" panose="020B0503020204020204" pitchFamily="34" charset="-122"/>
                <a:ea typeface="微软雅黑" panose="020B0503020204020204" pitchFamily="34" charset="-122"/>
              </a:rPr>
              <a:t>、各</a:t>
            </a:r>
            <a:r>
              <a:rPr lang="zh-CN" altLang="en-US" sz="2400" dirty="0">
                <a:latin typeface="微软雅黑" panose="020B0503020204020204" pitchFamily="34" charset="-122"/>
                <a:ea typeface="微软雅黑" panose="020B0503020204020204" pitchFamily="34" charset="-122"/>
                <a:sym typeface="+mn-ea"/>
              </a:rPr>
              <a:t>主题乘法分析</a:t>
            </a:r>
            <a:r>
              <a:rPr lang="en-US" altLang="zh-CN" sz="2400" dirty="0">
                <a:latin typeface="微软雅黑" panose="020B0503020204020204" pitchFamily="34" charset="-122"/>
                <a:ea typeface="微软雅黑" panose="020B0503020204020204" pitchFamily="34" charset="-122"/>
                <a:sym typeface="+mn-ea"/>
              </a:rPr>
              <a:t>V2.x</a:t>
            </a:r>
            <a:r>
              <a:rPr lang="zh-CN" altLang="en-US" sz="2400" dirty="0">
                <a:latin typeface="微软雅黑" panose="020B0503020204020204" pitchFamily="34" charset="-122"/>
                <a:ea typeface="微软雅黑" panose="020B0503020204020204" pitchFamily="34" charset="-122"/>
                <a:sym typeface="+mn-ea"/>
              </a:rPr>
              <a:t>继续递进</a:t>
            </a:r>
            <a:endParaRPr lang="zh-CN" altLang="en-US" sz="2400" dirty="0">
              <a:latin typeface="微软雅黑" panose="020B0503020204020204" pitchFamily="34" charset="-122"/>
              <a:ea typeface="微软雅黑" panose="020B0503020204020204" pitchFamily="34" charset="-122"/>
              <a:sym typeface="+mn-ea"/>
            </a:endParaRPr>
          </a:p>
          <a:p>
            <a:pPr indent="0">
              <a:lnSpc>
                <a:spcPct val="130000"/>
              </a:lnSpc>
              <a:buNone/>
            </a:pPr>
            <a:endParaRPr lang="zh-CN" altLang="en-US" sz="2400" dirty="0">
              <a:latin typeface="微软雅黑" panose="020B0503020204020204" pitchFamily="34" charset="-122"/>
              <a:ea typeface="微软雅黑" panose="020B0503020204020204" pitchFamily="34" charset="-122"/>
              <a:sym typeface="+mn-ea"/>
            </a:endParaRPr>
          </a:p>
          <a:p>
            <a:pPr indent="0">
              <a:lnSpc>
                <a:spcPct val="130000"/>
              </a:lnSpc>
              <a:buNone/>
            </a:pPr>
            <a:r>
              <a:rPr lang="en-US" altLang="zh-CN" sz="2400" dirty="0">
                <a:solidFill>
                  <a:schemeClr val="tx1"/>
                </a:solidFill>
                <a:latin typeface="微软雅黑" panose="020B0503020204020204" pitchFamily="34" charset="-122"/>
                <a:ea typeface="微软雅黑" panose="020B0503020204020204" pitchFamily="34" charset="-122"/>
                <a:sym typeface="+mn-ea"/>
              </a:rPr>
              <a:t>3</a:t>
            </a:r>
            <a:r>
              <a:rPr lang="zh-CN" altLang="en-US" sz="2400" dirty="0">
                <a:solidFill>
                  <a:schemeClr val="tx1"/>
                </a:solidFill>
                <a:latin typeface="微软雅黑" panose="020B0503020204020204" pitchFamily="34" charset="-122"/>
                <a:ea typeface="微软雅黑" panose="020B0503020204020204" pitchFamily="34" charset="-122"/>
                <a:sym typeface="+mn-ea"/>
              </a:rPr>
              <a:t>、本周底线控制：</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sym typeface="+mn-ea"/>
              </a:rPr>
              <a:t>V2.x递进</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sym typeface="+mn-ea"/>
              </a:rPr>
              <a:t>&amp;</a:t>
            </a:r>
            <a:r>
              <a:rPr lang="en-US" altLang="zh-CN" sz="2400" b="1" dirty="0">
                <a:solidFill>
                  <a:srgbClr val="FF0000"/>
                </a:solidFill>
                <a:highlight>
                  <a:srgbClr val="FFFF00"/>
                </a:highlight>
                <a:latin typeface="微软雅黑" panose="020B0503020204020204" pitchFamily="34" charset="-122"/>
                <a:ea typeface="微软雅黑" panose="020B0503020204020204" pitchFamily="34" charset="-122"/>
                <a:sym typeface="+mn-ea"/>
              </a:rPr>
              <a:t>V3.x</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sym typeface="+mn-ea"/>
              </a:rPr>
              <a:t>各</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sym typeface="+mn-ea"/>
              </a:rPr>
              <a:t>主题小组确定本主题可测输出的实现要求</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sym typeface="+mn-ea"/>
              </a:rPr>
              <a:t>&amp;温控回滚&amp;本周</a:t>
            </a:r>
            <a:r>
              <a:rPr lang="en-US" altLang="zh-CN" sz="2400" b="1" dirty="0">
                <a:solidFill>
                  <a:srgbClr val="FF0000"/>
                </a:solidFill>
                <a:highlight>
                  <a:srgbClr val="FFFF00"/>
                </a:highlight>
                <a:latin typeface="微软雅黑" panose="020B0503020204020204" pitchFamily="34" charset="-122"/>
                <a:ea typeface="微软雅黑" panose="020B0503020204020204" pitchFamily="34" charset="-122"/>
                <a:sym typeface="+mn-ea"/>
              </a:rPr>
              <a:t>8XML</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sym typeface="+mn-ea"/>
              </a:rPr>
              <a:t>的填写。</a:t>
            </a:r>
            <a:endParaRPr lang="zh-CN" altLang="en-US" sz="2400" dirty="0">
              <a:highlight>
                <a:srgbClr val="FFFF00"/>
              </a:highlight>
              <a:latin typeface="微软雅黑" panose="020B0503020204020204" pitchFamily="34" charset="-122"/>
              <a:ea typeface="微软雅黑" panose="020B0503020204020204" pitchFamily="34" charset="-122"/>
              <a:sym typeface="+mn-ea"/>
            </a:endParaRPr>
          </a:p>
          <a:p>
            <a:pPr indent="0">
              <a:lnSpc>
                <a:spcPct val="130000"/>
              </a:lnSpc>
              <a:buNone/>
            </a:pPr>
            <a:endParaRPr lang="en-US" altLang="zh-CN" sz="2400" dirty="0">
              <a:latin typeface="微软雅黑" panose="020B0503020204020204" pitchFamily="34" charset="-122"/>
              <a:ea typeface="微软雅黑" panose="020B0503020204020204" pitchFamily="34" charset="-122"/>
            </a:endParaRPr>
          </a:p>
          <a:p>
            <a:pPr>
              <a:lnSpc>
                <a:spcPct val="130000"/>
              </a:lnSpc>
            </a:pPr>
            <a:r>
              <a:rPr lang="en-US" altLang="zh-CN" sz="2400" dirty="0">
                <a:latin typeface="微软雅黑" panose="020B0503020204020204" pitchFamily="34" charset="-122"/>
                <a:ea typeface="微软雅黑" panose="020B0503020204020204" pitchFamily="34" charset="-122"/>
                <a:sym typeface="+mn-ea"/>
              </a:rPr>
              <a:t>4</a:t>
            </a:r>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20</a:t>
            </a:r>
            <a:r>
              <a:rPr lang="zh-CN" altLang="en-US" sz="2400" dirty="0">
                <a:latin typeface="微软雅黑" panose="020B0503020204020204" pitchFamily="34" charset="-122"/>
                <a:ea typeface="微软雅黑" panose="020B0503020204020204" pitchFamily="34" charset="-122"/>
                <a:sym typeface="+mn-ea"/>
              </a:rPr>
              <a:t>点</a:t>
            </a:r>
            <a:r>
              <a:rPr lang="en-US" altLang="zh-CN" sz="2400" dirty="0">
                <a:latin typeface="微软雅黑" panose="020B0503020204020204" pitchFamily="34" charset="-122"/>
                <a:ea typeface="微软雅黑" panose="020B0503020204020204" pitchFamily="34" charset="-122"/>
                <a:sym typeface="+mn-ea"/>
              </a:rPr>
              <a:t>0</a:t>
            </a:r>
            <a:r>
              <a:rPr lang="zh-CN" altLang="en-US" sz="2400" dirty="0">
                <a:latin typeface="微软雅黑" panose="020B0503020204020204" pitchFamily="34" charset="-122"/>
                <a:ea typeface="微软雅黑" panose="020B0503020204020204" pitchFamily="34" charset="-122"/>
                <a:sym typeface="+mn-ea"/>
              </a:rPr>
              <a:t>0分小组长课后10分钟站会。</a:t>
            </a:r>
            <a:endParaRPr lang="zh-CN" altLang="en-US" sz="2400" dirty="0">
              <a:latin typeface="微软雅黑" panose="020B0503020204020204" pitchFamily="34" charset="-122"/>
              <a:ea typeface="微软雅黑" panose="020B0503020204020204" pitchFamily="34" charset="-122"/>
            </a:endParaRPr>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sp>
        <p:nvSpPr>
          <p:cNvPr id="4" name="矩形 3"/>
          <p:cNvSpPr/>
          <p:nvPr/>
        </p:nvSpPr>
        <p:spPr>
          <a:xfrm>
            <a:off x="8553450" y="6448425"/>
            <a:ext cx="3638550"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8910" y="-635"/>
            <a:ext cx="11845925" cy="6763385"/>
          </a:xfrm>
          <a:prstGeom prst="rect">
            <a:avLst/>
          </a:prstGeom>
          <a:noFill/>
        </p:spPr>
        <p:txBody>
          <a:bodyPr wrap="square" rtlCol="0">
            <a:noAutofit/>
          </a:bodyPr>
          <a:lstStyle/>
          <a:p>
            <a:pPr>
              <a:lnSpc>
                <a:spcPct val="150000"/>
              </a:lnSpc>
            </a:pPr>
            <a:r>
              <a:rPr lang="zh-CN" altLang="en-US" sz="3200" b="1" dirty="0">
                <a:latin typeface="微软雅黑" panose="020B0503020204020204" pitchFamily="34" charset="-122"/>
                <a:ea typeface="微软雅黑" panose="020B0503020204020204" pitchFamily="34" charset="-122"/>
                <a:sym typeface="+mn-ea"/>
              </a:rPr>
              <a:t>第十三周课设实验课内容安排</a:t>
            </a:r>
            <a:endParaRPr lang="zh-CN" altLang="en-US" sz="3200" dirty="0">
              <a:solidFill>
                <a:schemeClr val="tx1"/>
              </a:solidFill>
              <a:latin typeface="微软雅黑" panose="020B0503020204020204" pitchFamily="34" charset="-122"/>
              <a:ea typeface="微软雅黑" panose="020B0503020204020204" pitchFamily="34" charset="-122"/>
            </a:endParaRPr>
          </a:p>
          <a:p>
            <a:pPr indent="0" fontAlgn="auto">
              <a:lnSpc>
                <a:spcPct val="180000"/>
              </a:lnSpc>
            </a:pPr>
            <a:r>
              <a:rPr lang="zh-CN" altLang="en-US" sz="2800" dirty="0">
                <a:solidFill>
                  <a:schemeClr val="tx1"/>
                </a:solidFill>
                <a:latin typeface="微软雅黑" panose="020B0503020204020204" pitchFamily="34" charset="-122"/>
                <a:ea typeface="微软雅黑" panose="020B0503020204020204" pitchFamily="34" charset="-122"/>
              </a:rPr>
              <a:t>一、上周短板问题说明与长板放大</a:t>
            </a:r>
            <a:endParaRPr lang="zh-CN" altLang="en-US" sz="2800" dirty="0">
              <a:solidFill>
                <a:schemeClr val="tx1"/>
              </a:solidFill>
              <a:latin typeface="微软雅黑" panose="020B0503020204020204" pitchFamily="34" charset="-122"/>
              <a:ea typeface="微软雅黑" panose="020B0503020204020204" pitchFamily="34" charset="-122"/>
            </a:endParaRPr>
          </a:p>
          <a:p>
            <a:pPr indent="0" fontAlgn="auto">
              <a:lnSpc>
                <a:spcPct val="180000"/>
              </a:lnSpc>
            </a:pPr>
            <a:r>
              <a:rPr lang="zh-CN" altLang="en-US" sz="2800" dirty="0">
                <a:latin typeface="微软雅黑" panose="020B0503020204020204" pitchFamily="34" charset="-122"/>
                <a:ea typeface="微软雅黑" panose="020B0503020204020204" pitchFamily="34" charset="-122"/>
                <a:sym typeface="+mn-ea"/>
              </a:rPr>
              <a:t>二、本周目标与任务概述</a:t>
            </a:r>
            <a:endParaRPr lang="zh-CN" altLang="en-US" sz="2800" dirty="0">
              <a:solidFill>
                <a:schemeClr val="tx1"/>
              </a:solidFill>
              <a:latin typeface="微软雅黑" panose="020B0503020204020204" pitchFamily="34" charset="-122"/>
              <a:ea typeface="微软雅黑" panose="020B0503020204020204" pitchFamily="34" charset="-122"/>
            </a:endParaRPr>
          </a:p>
          <a:p>
            <a:pPr indent="0" fontAlgn="auto">
              <a:lnSpc>
                <a:spcPct val="180000"/>
              </a:lnSpc>
            </a:pPr>
            <a:r>
              <a:rPr lang="zh-CN" altLang="en-US" sz="2800" dirty="0">
                <a:solidFill>
                  <a:srgbClr val="000000"/>
                </a:solidFill>
                <a:latin typeface="微软雅黑" panose="020B0503020204020204" pitchFamily="34" charset="-122"/>
                <a:ea typeface="微软雅黑" panose="020B0503020204020204" pitchFamily="34" charset="-122"/>
              </a:rPr>
              <a:t>三、</a:t>
            </a:r>
            <a:r>
              <a:rPr lang="zh-CN" altLang="en-US" sz="2800" dirty="0">
                <a:solidFill>
                  <a:srgbClr val="000000"/>
                </a:solidFill>
                <a:latin typeface="微软雅黑" panose="020B0503020204020204" pitchFamily="34" charset="-122"/>
                <a:ea typeface="微软雅黑" panose="020B0503020204020204" pitchFamily="34" charset="-122"/>
                <a:sym typeface="+mn-ea"/>
              </a:rPr>
              <a:t>可测输出点安排与示例</a:t>
            </a:r>
            <a:endParaRPr lang="zh-CN" altLang="en-US" sz="2800" dirty="0">
              <a:solidFill>
                <a:srgbClr val="000000"/>
              </a:solidFill>
              <a:latin typeface="微软雅黑" panose="020B0503020204020204" pitchFamily="34" charset="-122"/>
              <a:ea typeface="微软雅黑" panose="020B0503020204020204" pitchFamily="34" charset="-122"/>
            </a:endParaRPr>
          </a:p>
          <a:p>
            <a:pPr indent="0" fontAlgn="auto">
              <a:lnSpc>
                <a:spcPct val="180000"/>
              </a:lnSpc>
            </a:pPr>
            <a:r>
              <a:rPr lang="zh-CN" altLang="en-US" sz="2800" dirty="0">
                <a:solidFill>
                  <a:srgbClr val="000000"/>
                </a:solidFill>
                <a:latin typeface="微软雅黑" panose="020B0503020204020204" pitchFamily="34" charset="-122"/>
                <a:ea typeface="微软雅黑" panose="020B0503020204020204" pitchFamily="34" charset="-122"/>
              </a:rPr>
              <a:t>四、编程规约-变量命名、代码注释梳理</a:t>
            </a:r>
            <a:endParaRPr lang="zh-CN" altLang="en-US" sz="2800" dirty="0">
              <a:solidFill>
                <a:srgbClr val="000000"/>
              </a:solidFill>
              <a:latin typeface="微软雅黑" panose="020B0503020204020204" pitchFamily="34" charset="-122"/>
              <a:ea typeface="微软雅黑" panose="020B0503020204020204" pitchFamily="34" charset="-122"/>
            </a:endParaRPr>
          </a:p>
          <a:p>
            <a:pPr indent="0" fontAlgn="auto">
              <a:lnSpc>
                <a:spcPct val="180000"/>
              </a:lnSpc>
            </a:pPr>
            <a:r>
              <a:rPr lang="zh-CN" altLang="en-US" sz="2800" dirty="0">
                <a:solidFill>
                  <a:schemeClr val="tx1"/>
                </a:solidFill>
                <a:latin typeface="微软雅黑" panose="020B0503020204020204" pitchFamily="34" charset="-122"/>
                <a:ea typeface="微软雅黑" panose="020B0503020204020204" pitchFamily="34" charset="-122"/>
              </a:rPr>
              <a:t>五、纸</a:t>
            </a:r>
            <a:r>
              <a:rPr lang="en-US" altLang="zh-CN" sz="2800" dirty="0">
                <a:solidFill>
                  <a:schemeClr val="tx1"/>
                </a:solidFill>
                <a:latin typeface="微软雅黑" panose="020B0503020204020204" pitchFamily="34" charset="-122"/>
                <a:ea typeface="微软雅黑" panose="020B0503020204020204" pitchFamily="34" charset="-122"/>
              </a:rPr>
              <a:t>UI</a:t>
            </a:r>
            <a:r>
              <a:rPr lang="zh-CN" altLang="en-US" sz="2800" dirty="0">
                <a:solidFill>
                  <a:schemeClr val="tx1"/>
                </a:solidFill>
                <a:latin typeface="微软雅黑" panose="020B0503020204020204" pitchFamily="34" charset="-122"/>
                <a:ea typeface="微软雅黑" panose="020B0503020204020204" pitchFamily="34" charset="-122"/>
              </a:rPr>
              <a:t>的准备</a:t>
            </a:r>
            <a:endParaRPr lang="zh-CN" altLang="en-US" sz="2800" dirty="0">
              <a:solidFill>
                <a:schemeClr val="tx1"/>
              </a:solidFill>
              <a:latin typeface="微软雅黑" panose="020B0503020204020204" pitchFamily="34" charset="-122"/>
              <a:ea typeface="微软雅黑" panose="020B0503020204020204" pitchFamily="34" charset="-122"/>
            </a:endParaRPr>
          </a:p>
          <a:p>
            <a:pPr indent="0" fontAlgn="auto">
              <a:lnSpc>
                <a:spcPct val="180000"/>
              </a:lnSpc>
            </a:pPr>
            <a:r>
              <a:rPr lang="zh-CN" altLang="en-US" sz="2800" dirty="0">
                <a:solidFill>
                  <a:schemeClr val="tx1"/>
                </a:solidFill>
                <a:latin typeface="微软雅黑" panose="020B0503020204020204" pitchFamily="34" charset="-122"/>
                <a:ea typeface="微软雅黑" panose="020B0503020204020204" pitchFamily="34" charset="-122"/>
              </a:rPr>
              <a:t>六、</a:t>
            </a:r>
            <a:r>
              <a:rPr lang="zh-CN" altLang="en-US" sz="2800" dirty="0">
                <a:solidFill>
                  <a:sysClr val="windowText" lastClr="000000"/>
                </a:solidFill>
                <a:latin typeface="微软雅黑" panose="020B0503020204020204" pitchFamily="34" charset="-122"/>
                <a:ea typeface="微软雅黑" panose="020B0503020204020204" pitchFamily="34" charset="-122"/>
                <a:sym typeface="+mn-ea"/>
              </a:rPr>
              <a:t>日志·边界禁忌提醒</a:t>
            </a:r>
            <a:endParaRPr lang="zh-CN" altLang="en-US" sz="2800" dirty="0">
              <a:solidFill>
                <a:srgbClr val="000000"/>
              </a:solidFill>
              <a:latin typeface="微软雅黑" panose="020B0503020204020204" pitchFamily="34" charset="-122"/>
              <a:ea typeface="微软雅黑" panose="020B0503020204020204" pitchFamily="34" charset="-122"/>
            </a:endParaRPr>
          </a:p>
          <a:p>
            <a:pPr indent="0" fontAlgn="auto">
              <a:lnSpc>
                <a:spcPct val="180000"/>
              </a:lnSpc>
            </a:pPr>
            <a:r>
              <a:rPr lang="zh-CN" altLang="en-US" sz="2800" dirty="0">
                <a:solidFill>
                  <a:schemeClr val="tx1"/>
                </a:solidFill>
                <a:latin typeface="微软雅黑" panose="020B0503020204020204" pitchFamily="34" charset="-122"/>
                <a:ea typeface="微软雅黑" panose="020B0503020204020204" pitchFamily="34" charset="-122"/>
              </a:rPr>
              <a:t>七、本周后置安排及底线控制</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sp>
        <p:nvSpPr>
          <p:cNvPr id="4" name="矩形 3"/>
          <p:cNvSpPr/>
          <p:nvPr/>
        </p:nvSpPr>
        <p:spPr>
          <a:xfrm>
            <a:off x="8553450" y="6448425"/>
            <a:ext cx="3638550" cy="403860"/>
          </a:xfrm>
          <a:prstGeom prst="rect">
            <a:avLst/>
          </a:prstGeom>
        </p:spPr>
        <p:txBody>
          <a:bodyPr wrap="square">
            <a:noAutofit/>
          </a:bodyPr>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0807" y="145820"/>
            <a:ext cx="11434289" cy="6146532"/>
          </a:xfrm>
          <a:prstGeom prst="rect">
            <a:avLst/>
          </a:prstGeom>
          <a:noFill/>
        </p:spPr>
        <p:txBody>
          <a:bodyPr wrap="square" rtlCol="0">
            <a:noAutofit/>
          </a:bodyPr>
          <a:lstStyle/>
          <a:p>
            <a:pPr>
              <a:lnSpc>
                <a:spcPct val="150000"/>
              </a:lnSpc>
            </a:pPr>
            <a:r>
              <a:rPr lang="zh-CN" altLang="en-US" sz="2400" b="1" dirty="0">
                <a:solidFill>
                  <a:schemeClr val="tx1"/>
                </a:solidFill>
                <a:latin typeface="微软雅黑" panose="020B0503020204020204" pitchFamily="34" charset="-122"/>
                <a:ea typeface="微软雅黑" panose="020B0503020204020204" pitchFamily="34" charset="-122"/>
              </a:rPr>
              <a:t>一</a:t>
            </a:r>
            <a:r>
              <a:rPr lang="zh-CN" altLang="en-US" sz="2800" b="1" dirty="0">
                <a:latin typeface="微软雅黑" panose="020B0503020204020204" pitchFamily="34" charset="-122"/>
                <a:ea typeface="微软雅黑" panose="020B0503020204020204" pitchFamily="34" charset="-122"/>
                <a:sym typeface="+mn-ea"/>
              </a:rPr>
              <a:t>、短板问题说明与</a:t>
            </a:r>
            <a:r>
              <a:rPr lang="zh-CN" altLang="en-US" sz="2800" b="1" dirty="0">
                <a:solidFill>
                  <a:schemeClr val="tx1"/>
                </a:solidFill>
                <a:latin typeface="微软雅黑" panose="020B0503020204020204" pitchFamily="34" charset="-122"/>
                <a:ea typeface="微软雅黑" panose="020B0503020204020204" pitchFamily="34" charset="-122"/>
              </a:rPr>
              <a:t>长版</a:t>
            </a:r>
            <a:r>
              <a:rPr lang="zh-CN" altLang="en-US" sz="2800" b="1" dirty="0">
                <a:latin typeface="微软雅黑" panose="020B0503020204020204" pitchFamily="34" charset="-122"/>
                <a:ea typeface="微软雅黑" panose="020B0503020204020204" pitchFamily="34" charset="-122"/>
                <a:sym typeface="+mn-ea"/>
              </a:rPr>
              <a:t>放大</a:t>
            </a:r>
            <a:endParaRPr lang="zh-CN" altLang="en-US" sz="2800" b="1" dirty="0">
              <a:solidFill>
                <a:schemeClr val="tx1"/>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2400" b="1" dirty="0">
                <a:solidFill>
                  <a:schemeClr val="tx1"/>
                </a:solidFill>
                <a:latin typeface="微软雅黑" panose="020B0503020204020204" pitchFamily="34" charset="-122"/>
                <a:ea typeface="微软雅黑" panose="020B0503020204020204" pitchFamily="34" charset="-122"/>
              </a:rPr>
              <a:t>长版放大：</a:t>
            </a:r>
            <a:endParaRPr lang="zh-CN" altLang="en-US" sz="2400" b="1" dirty="0">
              <a:solidFill>
                <a:schemeClr val="tx1"/>
              </a:solidFill>
              <a:latin typeface="微软雅黑" panose="020B0503020204020204" pitchFamily="34" charset="-122"/>
              <a:ea typeface="微软雅黑" panose="020B0503020204020204" pitchFamily="34" charset="-122"/>
            </a:endParaRPr>
          </a:p>
          <a:p>
            <a:pPr marL="0" indent="0" algn="l" defTabSz="0" rtl="0" eaLnBrk="1" latinLnBrk="0" hangingPunct="1">
              <a:lnSpc>
                <a:spcPct val="150000"/>
              </a:lnSpc>
              <a:buNone/>
            </a:pPr>
            <a:r>
              <a:rPr lang="en-US" altLang="zh-CN" sz="2400" b="1" dirty="0">
                <a:solidFill>
                  <a:schemeClr val="tx1"/>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sym typeface="+mn-ea"/>
              </a:rPr>
              <a:t>长板代表小组：</a:t>
            </a:r>
            <a:r>
              <a:rPr lang="en-US" altLang="zh-CN" sz="2400" dirty="0">
                <a:latin typeface="微软雅黑" panose="020B0503020204020204" pitchFamily="34" charset="-122"/>
                <a:ea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sym typeface="+mn-ea"/>
              </a:rPr>
              <a:t>6</a:t>
            </a:r>
            <a:r>
              <a:rPr lang="zh-CN" altLang="en-US" sz="2400" dirty="0">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sym typeface="+mn-ea"/>
              </a:rPr>
              <a:t>11</a:t>
            </a:r>
            <a:r>
              <a:rPr lang="zh-CN" altLang="en-US" sz="2400" dirty="0">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sym typeface="+mn-ea"/>
              </a:rPr>
              <a:t>12</a:t>
            </a:r>
            <a:r>
              <a:rPr lang="zh-CN" altLang="en-US" sz="2400" dirty="0">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sym typeface="+mn-ea"/>
              </a:rPr>
              <a:t>16</a:t>
            </a:r>
            <a:r>
              <a:rPr lang="zh-CN" altLang="en-US" sz="2400" dirty="0">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sym typeface="+mn-ea"/>
              </a:rPr>
              <a:t>17</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solidFill>
                <a:schemeClr val="tx1"/>
              </a:solidFill>
              <a:latin typeface="微软雅黑" panose="020B0503020204020204" pitchFamily="34" charset="-122"/>
              <a:ea typeface="微软雅黑" panose="020B0503020204020204" pitchFamily="34" charset="-122"/>
            </a:endParaRPr>
          </a:p>
          <a:p>
            <a:pPr marL="0" indent="0" algn="l" defTabSz="0" rtl="0" eaLnBrk="1" latinLnBrk="0" hangingPunct="1">
              <a:lnSpc>
                <a:spcPct val="150000"/>
              </a:lnSpc>
              <a:buNone/>
            </a:pPr>
            <a:endParaRPr lang="zh-CN" altLang="en-US" sz="2400" dirty="0">
              <a:solidFill>
                <a:schemeClr val="tx1"/>
              </a:solidFill>
              <a:latin typeface="微软雅黑" panose="020B0503020204020204" pitchFamily="34" charset="-122"/>
              <a:ea typeface="微软雅黑" panose="020B0503020204020204" pitchFamily="34" charset="-122"/>
            </a:endParaRPr>
          </a:p>
          <a:p>
            <a:pPr marL="0" algn="l" defTabSz="914400" rtl="0" eaLnBrk="1" latinLnBrk="0" hangingPunct="1">
              <a:lnSpc>
                <a:spcPct val="150000"/>
              </a:lnSpc>
            </a:pPr>
            <a:r>
              <a:rPr lang="zh-CN" altLang="en-US" sz="2400" b="1" dirty="0">
                <a:latin typeface="微软雅黑" panose="020B0503020204020204" pitchFamily="34" charset="-122"/>
                <a:ea typeface="微软雅黑" panose="020B0503020204020204" pitchFamily="34" charset="-122"/>
                <a:sym typeface="+mn-ea"/>
              </a:rPr>
              <a:t>短板说明：</a:t>
            </a:r>
            <a:endParaRPr lang="zh-CN" altLang="en-US" sz="2400" b="1" dirty="0">
              <a:solidFill>
                <a:schemeClr val="tx1"/>
              </a:solidFill>
              <a:latin typeface="微软雅黑" panose="020B0503020204020204" pitchFamily="34" charset="-122"/>
              <a:ea typeface="微软雅黑" panose="020B0503020204020204" pitchFamily="34" charset="-122"/>
            </a:endParaRPr>
          </a:p>
          <a:p>
            <a:pPr marL="0" indent="0" algn="l" defTabSz="0" rtl="0" eaLnBrk="1" latinLnBrk="0" hangingPunct="1">
              <a:lnSpc>
                <a:spcPct val="150000"/>
              </a:lnSpc>
              <a:buNone/>
            </a:pPr>
            <a:r>
              <a:rPr lang="en-US" altLang="zh-CN" sz="2400" b="1" dirty="0">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sym typeface="+mn-ea"/>
              </a:rPr>
              <a:t>	1</a:t>
            </a:r>
            <a:r>
              <a:rPr lang="zh-CN" altLang="en-US" sz="2400" dirty="0">
                <a:latin typeface="微软雅黑" panose="020B0503020204020204" pitchFamily="34" charset="-122"/>
                <a:ea typeface="微软雅黑" panose="020B0503020204020204" pitchFamily="34" charset="-122"/>
                <a:sym typeface="+mn-ea"/>
              </a:rPr>
              <a:t>、部分小组对段注释的理解不够到位，没有按照给定的格式书写；</a:t>
            </a:r>
            <a:endParaRPr lang="zh-CN" altLang="en-US" sz="2400" dirty="0">
              <a:latin typeface="微软雅黑" panose="020B0503020204020204" pitchFamily="34" charset="-122"/>
              <a:ea typeface="微软雅黑" panose="020B0503020204020204" pitchFamily="34" charset="-122"/>
              <a:sym typeface="+mn-ea"/>
            </a:endParaRPr>
          </a:p>
          <a:p>
            <a:pPr marL="0" indent="0" algn="l" defTabSz="0" rtl="0" eaLnBrk="1" latinLnBrk="0" hangingPunct="1">
              <a:lnSpc>
                <a:spcPct val="150000"/>
              </a:lnSpc>
              <a:buNone/>
            </a:pPr>
            <a:r>
              <a:rPr lang="zh-CN" altLang="en-US" sz="2400" dirty="0">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sym typeface="+mn-ea"/>
              </a:rPr>
              <a:t>、部分小组没有利用好精进问解通道、三栏需求、</a:t>
            </a:r>
            <a:r>
              <a:rPr lang="en-US" altLang="zh-CN" sz="2400" dirty="0">
                <a:latin typeface="微软雅黑" panose="020B0503020204020204" pitchFamily="34" charset="-122"/>
                <a:ea typeface="微软雅黑" panose="020B0503020204020204" pitchFamily="34" charset="-122"/>
                <a:sym typeface="+mn-ea"/>
              </a:rPr>
              <a:t>issue</a:t>
            </a:r>
            <a:r>
              <a:rPr lang="zh-CN" altLang="en-US" sz="2400" dirty="0">
                <a:latin typeface="微软雅黑" panose="020B0503020204020204" pitchFamily="34" charset="-122"/>
                <a:ea typeface="微软雅黑" panose="020B0503020204020204" pitchFamily="34" charset="-122"/>
                <a:sym typeface="+mn-ea"/>
              </a:rPr>
              <a:t>&amp;</a:t>
            </a:r>
            <a:r>
              <a:rPr lang="en-US" altLang="zh-CN" sz="2400" dirty="0">
                <a:latin typeface="微软雅黑" panose="020B0503020204020204" pitchFamily="34" charset="-122"/>
                <a:ea typeface="微软雅黑" panose="020B0503020204020204" pitchFamily="34" charset="-122"/>
                <a:sym typeface="+mn-ea"/>
              </a:rPr>
              <a:t>board</a:t>
            </a:r>
            <a:r>
              <a:rPr lang="zh-CN" altLang="en-US" sz="2400" dirty="0">
                <a:latin typeface="微软雅黑" panose="020B0503020204020204" pitchFamily="34" charset="-122"/>
                <a:ea typeface="微软雅黑" panose="020B0503020204020204" pitchFamily="34" charset="-122"/>
                <a:sym typeface="+mn-ea"/>
              </a:rPr>
              <a:t>等工具；      			深度课设任务较繁杂，需</a:t>
            </a:r>
            <a:r>
              <a:rPr lang="zh-CN" altLang="en-US" sz="2400" b="1" dirty="0">
                <a:solidFill>
                  <a:srgbClr val="FF0000"/>
                </a:solidFill>
                <a:latin typeface="微软雅黑" panose="020B0503020204020204" pitchFamily="34" charset="-122"/>
                <a:ea typeface="微软雅黑" panose="020B0503020204020204" pitchFamily="34" charset="-122"/>
                <a:sym typeface="+mn-ea"/>
              </a:rPr>
              <a:t>加强使用</a:t>
            </a:r>
            <a:r>
              <a:rPr lang="zh-CN" altLang="en-US" sz="2400" dirty="0">
                <a:latin typeface="微软雅黑" panose="020B0503020204020204" pitchFamily="34" charset="-122"/>
                <a:ea typeface="微软雅黑" panose="020B0503020204020204" pitchFamily="34" charset="-122"/>
                <a:sym typeface="+mn-ea"/>
              </a:rPr>
              <a:t>，通过这些工具</a:t>
            </a:r>
            <a:r>
              <a:rPr lang="zh-CN" altLang="en-US" sz="2400" b="1" dirty="0">
                <a:solidFill>
                  <a:srgbClr val="FF0000"/>
                </a:solidFill>
                <a:latin typeface="微软雅黑" panose="020B0503020204020204" pitchFamily="34" charset="-122"/>
                <a:ea typeface="微软雅黑" panose="020B0503020204020204" pitchFamily="34" charset="-122"/>
                <a:sym typeface="+mn-ea"/>
              </a:rPr>
              <a:t>降低完成代码底线任务的难度</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solidFill>
                <a:schemeClr val="tx1"/>
              </a:solidFill>
              <a:latin typeface="微软雅黑" panose="020B0503020204020204" pitchFamily="34" charset="-122"/>
              <a:ea typeface="微软雅黑" panose="020B0503020204020204" pitchFamily="34" charset="-122"/>
            </a:endParaRPr>
          </a:p>
          <a:p>
            <a:pPr marL="0" indent="0" algn="l" defTabSz="0" rtl="0" eaLnBrk="1" latinLnBrk="0" hangingPunct="1">
              <a:lnSpc>
                <a:spcPct val="150000"/>
              </a:lnSpc>
              <a:buNone/>
            </a:pPr>
            <a:endParaRPr lang="zh-CN" altLang="en-US" sz="2400" dirty="0">
              <a:solidFill>
                <a:schemeClr val="tx1"/>
              </a:solidFill>
              <a:latin typeface="微软雅黑" panose="020B0503020204020204" pitchFamily="34" charset="-122"/>
              <a:ea typeface="微软雅黑" panose="020B0503020204020204" pitchFamily="34" charset="-122"/>
            </a:endParaRPr>
          </a:p>
          <a:p>
            <a:pPr marL="0" indent="0" algn="l" defTabSz="0" rtl="0" eaLnBrk="1" latinLnBrk="0" hangingPunct="1">
              <a:lnSpc>
                <a:spcPct val="150000"/>
              </a:lnSpc>
              <a:buNone/>
            </a:pPr>
            <a:endParaRPr lang="zh-CN" altLang="en-US" sz="2400" dirty="0">
              <a:solidFill>
                <a:schemeClr val="tx1"/>
              </a:solidFill>
              <a:latin typeface="微软雅黑" panose="020B0503020204020204" pitchFamily="34" charset="-122"/>
              <a:ea typeface="微软雅黑" panose="020B0503020204020204" pitchFamily="34" charset="-122"/>
            </a:endParaRPr>
          </a:p>
          <a:p>
            <a:pPr marL="0" indent="0" algn="l" defTabSz="0" rtl="0" eaLnBrk="1" latinLnBrk="0" hangingPunct="1">
              <a:lnSpc>
                <a:spcPct val="150000"/>
              </a:lnSpc>
              <a:buNone/>
            </a:pPr>
            <a:r>
              <a:rPr lang="zh-CN" altLang="en-US" sz="2400" dirty="0">
                <a:solidFill>
                  <a:schemeClr val="tx1"/>
                </a:solidFill>
                <a:latin typeface="微软雅黑" panose="020B0503020204020204" pitchFamily="34" charset="-122"/>
                <a:ea typeface="微软雅黑" panose="020B0503020204020204" pitchFamily="34" charset="-122"/>
              </a:rPr>
              <a:t>						          </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sp>
        <p:nvSpPr>
          <p:cNvPr id="4" name="矩形 3"/>
          <p:cNvSpPr/>
          <p:nvPr/>
        </p:nvSpPr>
        <p:spPr>
          <a:xfrm>
            <a:off x="8553450" y="6448425"/>
            <a:ext cx="3638550"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632" y="191972"/>
            <a:ext cx="11603628" cy="5961790"/>
          </a:xfrm>
          <a:prstGeom prst="rect">
            <a:avLst/>
          </a:prstGeom>
          <a:noFill/>
        </p:spPr>
        <p:txBody>
          <a:bodyPr wrap="square" rtlCol="0">
            <a:noAutofit/>
          </a:bodyPr>
          <a:lstStyle/>
          <a:p>
            <a:pPr indent="0">
              <a:buNone/>
            </a:pPr>
            <a:r>
              <a:rPr lang="zh-CN" altLang="en-US" sz="2800" b="1" dirty="0">
                <a:latin typeface="微软雅黑" panose="020B0503020204020204" pitchFamily="34" charset="-122"/>
                <a:ea typeface="微软雅黑" panose="020B0503020204020204" pitchFamily="34" charset="-122"/>
              </a:rPr>
              <a:t>二、本周目标与任务概述</a:t>
            </a:r>
            <a:endParaRPr lang="en-US" altLang="zh-CN" sz="2800" b="1" dirty="0">
              <a:latin typeface="微软雅黑" panose="020B0503020204020204" pitchFamily="34" charset="-122"/>
              <a:ea typeface="微软雅黑" panose="020B0503020204020204" pitchFamily="34" charset="-122"/>
            </a:endParaRPr>
          </a:p>
          <a:p>
            <a:pPr indent="0">
              <a:buNone/>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、本周</a:t>
            </a:r>
            <a:r>
              <a:rPr lang="en-US" altLang="zh-CN" sz="2400" dirty="0">
                <a:latin typeface="微软雅黑" panose="020B0503020204020204" pitchFamily="34" charset="-122"/>
                <a:ea typeface="微软雅黑" panose="020B0503020204020204" pitchFamily="34" charset="-122"/>
              </a:rPr>
              <a:t>CH5</a:t>
            </a:r>
            <a:r>
              <a:rPr lang="zh-CN" altLang="en-US" sz="2400" dirty="0">
                <a:latin typeface="微软雅黑" panose="020B0503020204020204" pitchFamily="34" charset="-122"/>
                <a:ea typeface="微软雅黑" panose="020B0503020204020204" pitchFamily="34" charset="-122"/>
              </a:rPr>
              <a:t>课程目标和 </a:t>
            </a:r>
            <a:r>
              <a:rPr lang="en-US" altLang="zh-CN" sz="2400" dirty="0">
                <a:latin typeface="微软雅黑" panose="020B0503020204020204" pitchFamily="34" charset="-122"/>
                <a:ea typeface="微软雅黑" panose="020B0503020204020204" pitchFamily="34" charset="-122"/>
              </a:rPr>
              <a:t>W13</a:t>
            </a:r>
            <a:r>
              <a:rPr lang="zh-CN" altLang="en-US" sz="2400" dirty="0">
                <a:latin typeface="微软雅黑" panose="020B0503020204020204" pitchFamily="34" charset="-122"/>
                <a:ea typeface="微软雅黑" panose="020B0503020204020204" pitchFamily="34" charset="-122"/>
              </a:rPr>
              <a:t>组织目标</a:t>
            </a:r>
            <a:endParaRPr lang="zh-CN" altLang="en-US" sz="2400" dirty="0">
              <a:latin typeface="微软雅黑" panose="020B0503020204020204" pitchFamily="34" charset="-122"/>
              <a:ea typeface="微软雅黑" panose="020B0503020204020204" pitchFamily="34" charset="-122"/>
            </a:endParaRPr>
          </a:p>
          <a:p>
            <a:pPr indent="0">
              <a:buNone/>
            </a:pPr>
            <a:r>
              <a:rPr lang="zh-CN" altLang="en-US" sz="2400" dirty="0">
                <a:latin typeface="微软雅黑" panose="020B0503020204020204" pitchFamily="34" charset="-122"/>
                <a:ea typeface="微软雅黑" panose="020B0503020204020204" pitchFamily="34" charset="-122"/>
                <a:sym typeface="+mn-ea"/>
              </a:rPr>
              <a:t>		</a:t>
            </a:r>
            <a:endParaRPr lang="zh-CN" altLang="en-US" sz="2400" dirty="0">
              <a:latin typeface="微软雅黑" panose="020B0503020204020204" pitchFamily="34" charset="-122"/>
              <a:ea typeface="微软雅黑" panose="020B0503020204020204" pitchFamily="34" charset="-122"/>
              <a:sym typeface="+mn-ea"/>
            </a:endParaRPr>
          </a:p>
          <a:p>
            <a:pPr indent="0">
              <a:buNone/>
            </a:pPr>
            <a:r>
              <a:rPr lang="zh-CN" altLang="en-US" sz="2400" dirty="0">
                <a:latin typeface="微软雅黑" panose="020B0503020204020204" pitchFamily="34" charset="-122"/>
                <a:ea typeface="微软雅黑" panose="020B0503020204020204" pitchFamily="34" charset="-122"/>
                <a:sym typeface="+mn-ea"/>
              </a:rPr>
              <a:t>				</a:t>
            </a:r>
            <a:endParaRPr lang="zh-CN" altLang="en-US" sz="2400" dirty="0">
              <a:latin typeface="微软雅黑" panose="020B0503020204020204" pitchFamily="34" charset="-122"/>
              <a:ea typeface="微软雅黑" panose="020B0503020204020204" pitchFamily="34" charset="-122"/>
              <a:sym typeface="+mn-ea"/>
            </a:endParaRPr>
          </a:p>
          <a:p>
            <a:pPr indent="0">
              <a:buNone/>
            </a:pP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a:p>
            <a:pPr indent="0">
              <a:buNone/>
            </a:pP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a:p>
            <a:pPr indent="0">
              <a:buNone/>
            </a:pP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a:p>
            <a:pPr indent="0">
              <a:buNone/>
            </a:pPr>
            <a:r>
              <a:rPr lang="zh-CN" altLang="en-US" sz="2400" dirty="0">
                <a:solidFill>
                  <a:srgbClr val="FF0000"/>
                </a:solidFill>
                <a:latin typeface="微软雅黑" panose="020B0503020204020204" pitchFamily="34" charset="-122"/>
                <a:ea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sym typeface="+mn-ea"/>
              </a:rPr>
              <a:t>     </a:t>
            </a:r>
            <a:r>
              <a:rPr lang="zh-CN" altLang="en-US" sz="2400" dirty="0">
                <a:solidFill>
                  <a:srgbClr val="FF0000"/>
                </a:solidFill>
                <a:latin typeface="微软雅黑" panose="020B0503020204020204" pitchFamily="34" charset="-122"/>
                <a:ea typeface="微软雅黑" panose="020B0503020204020204" pitchFamily="34" charset="-122"/>
                <a:sym typeface="+mn-ea"/>
              </a:rPr>
              <a:t>记得住·说得出·内心渴望</a:t>
            </a: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a:p>
            <a:pPr marL="342900" indent="-342900">
              <a:buChar char="•"/>
            </a:pPr>
            <a:endParaRPr lang="zh-CN" altLang="en-US" sz="2400" dirty="0">
              <a:solidFill>
                <a:srgbClr val="FF0000"/>
              </a:solidFill>
              <a:latin typeface="微软雅黑" panose="020B0503020204020204" pitchFamily="34" charset="-122"/>
              <a:ea typeface="微软雅黑" panose="020B0503020204020204" pitchFamily="34" charset="-122"/>
            </a:endParaRPr>
          </a:p>
          <a:p>
            <a:pPr indent="0">
              <a:buNone/>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、本周任务总体描述</a:t>
            </a:r>
            <a:endParaRPr lang="zh-CN" altLang="en-US" sz="2400" dirty="0">
              <a:latin typeface="微软雅黑" panose="020B0503020204020204" pitchFamily="34" charset="-122"/>
              <a:ea typeface="微软雅黑" panose="020B0503020204020204" pitchFamily="34" charset="-122"/>
            </a:endParaRPr>
          </a:p>
          <a:p>
            <a:pPr indent="0">
              <a:buNone/>
            </a:pPr>
            <a:endParaRPr lang="zh-CN" altLang="en-US" sz="2400" dirty="0">
              <a:latin typeface="微软雅黑" panose="020B0503020204020204" pitchFamily="34" charset="-122"/>
              <a:ea typeface="微软雅黑" panose="020B0503020204020204" pitchFamily="34" charset="-122"/>
            </a:endParaRPr>
          </a:p>
          <a:p>
            <a:pPr marL="342900" indent="-342900">
              <a:buChar char="•"/>
            </a:pPr>
            <a:r>
              <a:rPr lang="en-US" altLang="zh-CN" sz="2400" dirty="0">
                <a:latin typeface="微软雅黑" panose="020B0503020204020204" pitchFamily="34" charset="-122"/>
                <a:ea typeface="微软雅黑" panose="020B0503020204020204" pitchFamily="34" charset="-122"/>
                <a:sym typeface="+mn-ea"/>
              </a:rPr>
              <a:t>V3.x</a:t>
            </a:r>
            <a:r>
              <a:rPr lang="zh-CN" altLang="en-US" sz="2400" dirty="0">
                <a:latin typeface="微软雅黑" panose="020B0503020204020204" pitchFamily="34" charset="-122"/>
                <a:ea typeface="微软雅黑" panose="020B0503020204020204" pitchFamily="34" charset="-122"/>
                <a:sym typeface="+mn-ea"/>
              </a:rPr>
              <a:t>可测输出点安排</a:t>
            </a:r>
            <a:r>
              <a:rPr lang="en-US" altLang="zh-CN" sz="2400" dirty="0">
                <a:latin typeface="微软雅黑" panose="020B0503020204020204" pitchFamily="34" charset="-122"/>
                <a:ea typeface="微软雅黑" panose="020B0503020204020204" pitchFamily="34" charset="-122"/>
                <a:sym typeface="+mn-ea"/>
              </a:rPr>
              <a:t> · </a:t>
            </a:r>
            <a:r>
              <a:rPr lang="zh-CN" altLang="en-US" sz="2400" dirty="0">
                <a:latin typeface="微软雅黑" panose="020B0503020204020204" pitchFamily="34" charset="-122"/>
                <a:ea typeface="微软雅黑" panose="020B0503020204020204" pitchFamily="34" charset="-122"/>
                <a:sym typeface="+mn-ea"/>
              </a:rPr>
              <a:t>主题代码底座温控设置完成</a:t>
            </a:r>
            <a:endParaRPr lang="zh-CN" altLang="en-US" sz="2400" dirty="0">
              <a:latin typeface="微软雅黑" panose="020B0503020204020204" pitchFamily="34" charset="-122"/>
              <a:ea typeface="微软雅黑" panose="020B0503020204020204" pitchFamily="34" charset="-122"/>
              <a:sym typeface="+mn-ea"/>
            </a:endParaRPr>
          </a:p>
          <a:p>
            <a:pPr marL="342900" indent="-342900">
              <a:buChar char="•"/>
            </a:pPr>
            <a:endParaRPr lang="zh-CN" altLang="en-US" sz="2400" dirty="0">
              <a:latin typeface="微软雅黑" panose="020B0503020204020204" pitchFamily="34" charset="-122"/>
              <a:ea typeface="微软雅黑" panose="020B0503020204020204" pitchFamily="34" charset="-122"/>
              <a:sym typeface="+mn-ea"/>
            </a:endParaRPr>
          </a:p>
          <a:p>
            <a:pPr marL="342900" indent="-342900">
              <a:buChar char="•"/>
            </a:pPr>
            <a:r>
              <a:rPr lang="en-US" altLang="zh-CN" sz="2400" dirty="0">
                <a:latin typeface="微软雅黑" panose="020B0503020204020204" pitchFamily="34" charset="-122"/>
                <a:ea typeface="微软雅黑" panose="020B0503020204020204" pitchFamily="34" charset="-122"/>
                <a:sym typeface="+mn-ea"/>
              </a:rPr>
              <a:t>V2.x</a:t>
            </a:r>
            <a:r>
              <a:rPr lang="zh-CN" altLang="en-US" sz="2400" dirty="0">
                <a:latin typeface="微软雅黑" panose="020B0503020204020204" pitchFamily="34" charset="-122"/>
                <a:ea typeface="微软雅黑" panose="020B0503020204020204" pitchFamily="34" charset="-122"/>
                <a:sym typeface="+mn-ea"/>
              </a:rPr>
              <a:t>主题深度课设本组精进继续推进 · 段注释与课设目标结合修正</a:t>
            </a:r>
            <a:endParaRPr lang="zh-CN" altLang="en-US" sz="2400" dirty="0">
              <a:latin typeface="微软雅黑" panose="020B0503020204020204" pitchFamily="34" charset="-122"/>
              <a:ea typeface="微软雅黑" panose="020B0503020204020204" pitchFamily="34" charset="-122"/>
            </a:endParaRPr>
          </a:p>
          <a:p>
            <a:pPr marL="342900" indent="-342900">
              <a:buChar char="•"/>
            </a:pPr>
            <a:endParaRPr lang="zh-CN" altLang="en-US" sz="2400" dirty="0">
              <a:latin typeface="微软雅黑" panose="020B0503020204020204" pitchFamily="34" charset="-122"/>
              <a:ea typeface="微软雅黑" panose="020B0503020204020204" pitchFamily="34" charset="-122"/>
              <a:sym typeface="+mn-ea"/>
            </a:endParaRPr>
          </a:p>
          <a:p>
            <a:pPr marL="342900" indent="-342900">
              <a:buChar char="•"/>
            </a:pPr>
            <a:r>
              <a:rPr lang="zh-CN" altLang="en-US" sz="2400" dirty="0">
                <a:latin typeface="微软雅黑" panose="020B0503020204020204" pitchFamily="34" charset="-122"/>
                <a:ea typeface="微软雅黑" panose="020B0503020204020204" pitchFamily="34" charset="-122"/>
                <a:sym typeface="+mn-ea"/>
              </a:rPr>
              <a:t>继续本组</a:t>
            </a:r>
            <a:r>
              <a:rPr lang="en-US" altLang="zh-CN" sz="2400" dirty="0">
                <a:latin typeface="微软雅黑" panose="020B0503020204020204" pitchFamily="34" charset="-122"/>
                <a:ea typeface="微软雅黑" panose="020B0503020204020204" pitchFamily="34" charset="-122"/>
                <a:sym typeface="+mn-ea"/>
              </a:rPr>
              <a:t>Launcher</a:t>
            </a:r>
            <a:r>
              <a:rPr lang="zh-CN" altLang="en-US" sz="2400" dirty="0">
                <a:latin typeface="微软雅黑" panose="020B0503020204020204" pitchFamily="34" charset="-122"/>
                <a:ea typeface="微软雅黑" panose="020B0503020204020204" pitchFamily="34" charset="-122"/>
                <a:sym typeface="+mn-ea"/>
              </a:rPr>
              <a:t>定制</a:t>
            </a:r>
            <a:endParaRPr lang="zh-CN" altLang="en-US" sz="2400" dirty="0">
              <a:latin typeface="微软雅黑" panose="020B0503020204020204" pitchFamily="34" charset="-122"/>
              <a:ea typeface="微软雅黑" panose="020B0503020204020204" pitchFamily="34" charset="-122"/>
              <a:sym typeface="+mn-ea"/>
            </a:endParaRPr>
          </a:p>
          <a:p>
            <a:pPr marL="342900" indent="-342900">
              <a:buChar char="•"/>
            </a:pPr>
            <a:endParaRPr lang="zh-CN" altLang="en-US" sz="2400" dirty="0">
              <a:latin typeface="微软雅黑" panose="020B0503020204020204" pitchFamily="34" charset="-122"/>
              <a:ea typeface="微软雅黑" panose="020B0503020204020204" pitchFamily="34" charset="-122"/>
              <a:sym typeface="+mn-ea"/>
            </a:endParaRPr>
          </a:p>
          <a:p>
            <a:pPr marL="342900" indent="-342900">
              <a:buChar char="•"/>
            </a:pPr>
            <a:endParaRPr lang="en-US" altLang="zh-CN" sz="2400" dirty="0">
              <a:latin typeface="微软雅黑" panose="020B0503020204020204" pitchFamily="34" charset="-122"/>
              <a:ea typeface="微软雅黑" panose="020B0503020204020204" pitchFamily="34" charset="-122"/>
              <a:sym typeface="+mn-ea"/>
            </a:endParaRPr>
          </a:p>
          <a:p>
            <a:pPr marL="342900" indent="-342900">
              <a:buChar char="•"/>
            </a:pPr>
            <a:endParaRPr lang="zh-CN" altLang="en-US" sz="2400" dirty="0">
              <a:latin typeface="微软雅黑" panose="020B0503020204020204" pitchFamily="34" charset="-122"/>
              <a:ea typeface="微软雅黑" panose="020B0503020204020204" pitchFamily="34" charset="-122"/>
              <a:sym typeface="+mn-ea"/>
            </a:endParaRPr>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sp>
        <p:nvSpPr>
          <p:cNvPr id="7" name="矩形 6"/>
          <p:cNvSpPr/>
          <p:nvPr/>
        </p:nvSpPr>
        <p:spPr>
          <a:xfrm>
            <a:off x="8489315" y="6448425"/>
            <a:ext cx="3702685"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pic>
        <p:nvPicPr>
          <p:cNvPr id="3" name="图片 2"/>
          <p:cNvPicPr>
            <a:picLocks noChangeAspect="1"/>
          </p:cNvPicPr>
          <p:nvPr/>
        </p:nvPicPr>
        <p:blipFill>
          <a:blip r:embed="rId1"/>
          <a:stretch>
            <a:fillRect/>
          </a:stretch>
        </p:blipFill>
        <p:spPr>
          <a:xfrm>
            <a:off x="1126490" y="1264285"/>
            <a:ext cx="9662160" cy="14344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632" y="191972"/>
            <a:ext cx="11603628" cy="5961790"/>
          </a:xfrm>
          <a:prstGeom prst="rect">
            <a:avLst/>
          </a:prstGeom>
          <a:noFill/>
        </p:spPr>
        <p:txBody>
          <a:bodyPr wrap="square" rtlCol="0">
            <a:noAutofit/>
          </a:bodyPr>
          <a:lstStyle/>
          <a:p>
            <a:pPr indent="0">
              <a:buNone/>
            </a:pPr>
            <a:r>
              <a:rPr lang="zh-CN" altLang="en-US" sz="2800" b="1" dirty="0">
                <a:latin typeface="微软雅黑" panose="020B0503020204020204" pitchFamily="34" charset="-122"/>
                <a:ea typeface="微软雅黑" panose="020B0503020204020204" pitchFamily="34" charset="-122"/>
              </a:rPr>
              <a:t>二、本周目标与任务概述</a:t>
            </a:r>
            <a:endParaRPr lang="en-US" altLang="zh-CN" sz="2800" b="1" dirty="0">
              <a:latin typeface="微软雅黑" panose="020B0503020204020204" pitchFamily="34" charset="-122"/>
              <a:ea typeface="微软雅黑" panose="020B0503020204020204" pitchFamily="34" charset="-122"/>
            </a:endParaRPr>
          </a:p>
          <a:p>
            <a:pPr indent="0">
              <a:buNone/>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、问题种类及化解路径</a:t>
            </a:r>
            <a:endParaRPr lang="zh-CN" altLang="en-US" sz="2400" dirty="0">
              <a:latin typeface="微软雅黑" panose="020B0503020204020204" pitchFamily="34" charset="-122"/>
              <a:ea typeface="微软雅黑" panose="020B0503020204020204" pitchFamily="34" charset="-122"/>
            </a:endParaRPr>
          </a:p>
          <a:p>
            <a:pPr indent="0">
              <a:buNone/>
            </a:pPr>
            <a:endParaRPr lang="zh-CN" altLang="en-US" sz="2400" dirty="0">
              <a:latin typeface="微软雅黑" panose="020B0503020204020204" pitchFamily="34" charset="-122"/>
              <a:ea typeface="微软雅黑" panose="020B0503020204020204" pitchFamily="34" charset="-122"/>
              <a:sym typeface="+mn-ea"/>
            </a:endParaRPr>
          </a:p>
          <a:p>
            <a:pPr indent="0">
              <a:buNone/>
            </a:pPr>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sym typeface="+mn-ea"/>
              </a:rPr>
              <a:t>）课程与课设交叉类问题（授课配合）</a:t>
            </a:r>
            <a:endParaRPr lang="zh-CN" altLang="en-US" sz="2400" dirty="0">
              <a:latin typeface="微软雅黑" panose="020B0503020204020204" pitchFamily="34" charset="-122"/>
              <a:ea typeface="微软雅黑" panose="020B0503020204020204" pitchFamily="34" charset="-122"/>
              <a:sym typeface="+mn-ea"/>
            </a:endParaRPr>
          </a:p>
          <a:p>
            <a:pPr marL="1257300" lvl="2" indent="-342900">
              <a:buChar char="•"/>
            </a:pPr>
            <a:r>
              <a:rPr lang="zh-CN" altLang="en-US" sz="2400" dirty="0">
                <a:latin typeface="微软雅黑" panose="020B0503020204020204" pitchFamily="34" charset="-122"/>
                <a:ea typeface="微软雅黑" panose="020B0503020204020204" pitchFamily="34" charset="-122"/>
                <a:sym typeface="+mn-ea"/>
              </a:rPr>
              <a:t>课程目标</a:t>
            </a:r>
            <a:endParaRPr lang="zh-CN" altLang="en-US" sz="2400" dirty="0">
              <a:latin typeface="微软雅黑" panose="020B0503020204020204" pitchFamily="34" charset="-122"/>
              <a:ea typeface="微软雅黑" panose="020B0503020204020204" pitchFamily="34" charset="-122"/>
              <a:sym typeface="+mn-ea"/>
            </a:endParaRPr>
          </a:p>
          <a:p>
            <a:pPr marL="1257300" lvl="2" indent="-342900">
              <a:buChar char="•"/>
            </a:pPr>
            <a:r>
              <a:rPr lang="zh-CN" altLang="en-US" sz="2400" dirty="0">
                <a:latin typeface="微软雅黑" panose="020B0503020204020204" pitchFamily="34" charset="-122"/>
                <a:ea typeface="微软雅黑" panose="020B0503020204020204" pitchFamily="34" charset="-122"/>
                <a:sym typeface="+mn-ea"/>
              </a:rPr>
              <a:t>组织目标</a:t>
            </a:r>
            <a:endParaRPr lang="zh-CN" altLang="en-US" sz="2400" dirty="0">
              <a:latin typeface="微软雅黑" panose="020B0503020204020204" pitchFamily="34" charset="-122"/>
              <a:ea typeface="微软雅黑" panose="020B0503020204020204" pitchFamily="34" charset="-122"/>
              <a:sym typeface="+mn-ea"/>
            </a:endParaRPr>
          </a:p>
          <a:p>
            <a:pPr indent="0">
              <a:buNone/>
            </a:pPr>
            <a:endParaRPr lang="zh-CN" altLang="en-US" sz="2400" dirty="0">
              <a:latin typeface="微软雅黑" panose="020B0503020204020204" pitchFamily="34" charset="-122"/>
              <a:ea typeface="微软雅黑" panose="020B0503020204020204" pitchFamily="34" charset="-122"/>
              <a:sym typeface="+mn-ea"/>
            </a:endParaRPr>
          </a:p>
          <a:p>
            <a:pPr indent="0">
              <a:buNone/>
            </a:pPr>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sym typeface="+mn-ea"/>
              </a:rPr>
              <a:t>）文档代码精进类问题（助教牵引重点）</a:t>
            </a:r>
            <a:endParaRPr lang="zh-CN" altLang="en-US" sz="2400" dirty="0">
              <a:latin typeface="微软雅黑" panose="020B0503020204020204" pitchFamily="34" charset="-122"/>
              <a:ea typeface="微软雅黑" panose="020B0503020204020204" pitchFamily="34" charset="-122"/>
              <a:sym typeface="+mn-ea"/>
            </a:endParaRPr>
          </a:p>
          <a:p>
            <a:pPr marL="1257300" lvl="2" indent="-342900">
              <a:buChar char="•"/>
            </a:pPr>
            <a:r>
              <a:rPr lang="zh-CN" altLang="en-US" sz="2400" dirty="0">
                <a:latin typeface="微软雅黑" panose="020B0503020204020204" pitchFamily="34" charset="-122"/>
                <a:ea typeface="微软雅黑" panose="020B0503020204020204" pitchFamily="34" charset="-122"/>
                <a:sym typeface="+mn-ea"/>
              </a:rPr>
              <a:t>文档修改精进</a:t>
            </a:r>
            <a:endParaRPr lang="zh-CN" altLang="en-US" sz="2400" dirty="0">
              <a:latin typeface="微软雅黑" panose="020B0503020204020204" pitchFamily="34" charset="-122"/>
              <a:ea typeface="微软雅黑" panose="020B0503020204020204" pitchFamily="34" charset="-122"/>
              <a:sym typeface="+mn-ea"/>
            </a:endParaRPr>
          </a:p>
          <a:p>
            <a:pPr marL="1257300" lvl="2" indent="-342900">
              <a:buChar char="•"/>
            </a:pPr>
            <a:r>
              <a:rPr lang="zh-CN" altLang="en-US" sz="2400" dirty="0">
                <a:latin typeface="微软雅黑" panose="020B0503020204020204" pitchFamily="34" charset="-122"/>
                <a:ea typeface="微软雅黑" panose="020B0503020204020204" pitchFamily="34" charset="-122"/>
                <a:sym typeface="+mn-ea"/>
              </a:rPr>
              <a:t>代码修改精进</a:t>
            </a:r>
            <a:endParaRPr lang="zh-CN" altLang="en-US" sz="2400" dirty="0">
              <a:latin typeface="微软雅黑" panose="020B0503020204020204" pitchFamily="34" charset="-122"/>
              <a:ea typeface="微软雅黑" panose="020B0503020204020204" pitchFamily="34" charset="-122"/>
              <a:sym typeface="+mn-ea"/>
            </a:endParaRPr>
          </a:p>
          <a:p>
            <a:pPr indent="0">
              <a:buNone/>
            </a:pPr>
            <a:endParaRPr lang="zh-CN" altLang="en-US" sz="2400" dirty="0">
              <a:latin typeface="微软雅黑" panose="020B0503020204020204" pitchFamily="34" charset="-122"/>
              <a:ea typeface="微软雅黑" panose="020B0503020204020204" pitchFamily="34" charset="-122"/>
              <a:sym typeface="+mn-ea"/>
            </a:endParaRPr>
          </a:p>
          <a:p>
            <a:pPr indent="0">
              <a:buNone/>
            </a:pPr>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3</a:t>
            </a:r>
            <a:r>
              <a:rPr lang="zh-CN" altLang="en-US" sz="2400" dirty="0">
                <a:latin typeface="微软雅黑" panose="020B0503020204020204" pitchFamily="34" charset="-122"/>
                <a:ea typeface="微软雅黑" panose="020B0503020204020204" pitchFamily="34" charset="-122"/>
                <a:sym typeface="+mn-ea"/>
              </a:rPr>
              <a:t>）装备环境操作类问题（组内组件自洽）</a:t>
            </a:r>
            <a:endParaRPr lang="zh-CN" altLang="en-US" sz="2400" dirty="0">
              <a:latin typeface="微软雅黑" panose="020B0503020204020204" pitchFamily="34" charset="-122"/>
              <a:ea typeface="微软雅黑" panose="020B0503020204020204" pitchFamily="34" charset="-122"/>
              <a:sym typeface="+mn-ea"/>
            </a:endParaRPr>
          </a:p>
          <a:p>
            <a:pPr marL="1257300" lvl="2" indent="-342900">
              <a:buChar char="•"/>
            </a:pPr>
            <a:r>
              <a:rPr lang="en-US" altLang="zh-CN" sz="2400" dirty="0">
                <a:latin typeface="微软雅黑" panose="020B0503020204020204" pitchFamily="34" charset="-122"/>
                <a:ea typeface="微软雅黑" panose="020B0503020204020204" pitchFamily="34" charset="-122"/>
                <a:sym typeface="+mn-ea"/>
              </a:rPr>
              <a:t>Eclipse</a:t>
            </a:r>
            <a:r>
              <a:rPr lang="zh-CN" altLang="en-US" sz="2400" dirty="0">
                <a:latin typeface="微软雅黑" panose="020B0503020204020204" pitchFamily="34" charset="-122"/>
                <a:ea typeface="微软雅黑" panose="020B0503020204020204" pitchFamily="34" charset="-122"/>
                <a:sym typeface="+mn-ea"/>
              </a:rPr>
              <a:t> 操作问题</a:t>
            </a:r>
            <a:endParaRPr lang="zh-CN" altLang="en-US" sz="2400" dirty="0">
              <a:latin typeface="微软雅黑" panose="020B0503020204020204" pitchFamily="34" charset="-122"/>
              <a:ea typeface="微软雅黑" panose="020B0503020204020204" pitchFamily="34" charset="-122"/>
              <a:sym typeface="+mn-ea"/>
            </a:endParaRPr>
          </a:p>
          <a:p>
            <a:pPr marL="1257300" lvl="2" indent="-342900">
              <a:buChar char="•"/>
            </a:pPr>
            <a:r>
              <a:rPr lang="en-US" altLang="zh-CN" sz="2400" dirty="0">
                <a:latin typeface="微软雅黑" panose="020B0503020204020204" pitchFamily="34" charset="-122"/>
                <a:ea typeface="微软雅黑" panose="020B0503020204020204" pitchFamily="34" charset="-122"/>
                <a:sym typeface="+mn-ea"/>
              </a:rPr>
              <a:t>Gitlab</a:t>
            </a:r>
            <a:r>
              <a:rPr lang="zh-CN" altLang="en-US" sz="2400" dirty="0">
                <a:latin typeface="微软雅黑" panose="020B0503020204020204" pitchFamily="34" charset="-122"/>
                <a:ea typeface="微软雅黑" panose="020B0503020204020204" pitchFamily="34" charset="-122"/>
                <a:sym typeface="+mn-ea"/>
              </a:rPr>
              <a:t> 操作问题</a:t>
            </a:r>
            <a:endParaRPr lang="zh-CN" altLang="en-US" sz="2400" dirty="0">
              <a:latin typeface="微软雅黑" panose="020B0503020204020204" pitchFamily="34" charset="-122"/>
              <a:ea typeface="微软雅黑" panose="020B0503020204020204" pitchFamily="34" charset="-122"/>
              <a:sym typeface="+mn-ea"/>
            </a:endParaRPr>
          </a:p>
          <a:p>
            <a:pPr indent="0">
              <a:buNone/>
            </a:pPr>
            <a:r>
              <a:rPr lang="zh-CN" altLang="en-US" sz="2400" dirty="0">
                <a:latin typeface="微软雅黑" panose="020B0503020204020204" pitchFamily="34" charset="-122"/>
                <a:ea typeface="微软雅黑" panose="020B0503020204020204" pitchFamily="34" charset="-122"/>
                <a:sym typeface="+mn-ea"/>
              </a:rPr>
              <a:t>				</a:t>
            </a:r>
            <a:endParaRPr lang="zh-CN" altLang="en-US" sz="2400" dirty="0">
              <a:latin typeface="微软雅黑" panose="020B0503020204020204" pitchFamily="34" charset="-122"/>
              <a:ea typeface="微软雅黑" panose="020B0503020204020204" pitchFamily="34" charset="-122"/>
              <a:sym typeface="+mn-ea"/>
            </a:endParaRPr>
          </a:p>
          <a:p>
            <a:pPr indent="0">
              <a:buNone/>
            </a:pP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a:p>
            <a:pPr indent="0">
              <a:buNone/>
            </a:pP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a:p>
            <a:pPr indent="0">
              <a:buNone/>
            </a:pP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a:p>
            <a:pPr indent="0">
              <a:buNone/>
            </a:pPr>
            <a:r>
              <a:rPr lang="zh-CN" altLang="en-US" sz="2400" dirty="0">
                <a:solidFill>
                  <a:srgbClr val="FF0000"/>
                </a:solidFill>
                <a:latin typeface="微软雅黑" panose="020B0503020204020204" pitchFamily="34" charset="-122"/>
                <a:ea typeface="微软雅黑" panose="020B0503020204020204" pitchFamily="34" charset="-122"/>
                <a:sym typeface="+mn-ea"/>
              </a:rPr>
              <a:t>				</a:t>
            </a: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a:p>
            <a:pPr marL="342900" indent="-342900">
              <a:buChar char="•"/>
            </a:pPr>
            <a:endParaRPr lang="zh-CN" altLang="en-US" sz="2400" dirty="0">
              <a:solidFill>
                <a:srgbClr val="FF0000"/>
              </a:solidFill>
              <a:latin typeface="微软雅黑" panose="020B0503020204020204" pitchFamily="34" charset="-122"/>
              <a:ea typeface="微软雅黑" panose="020B0503020204020204" pitchFamily="34" charset="-122"/>
            </a:endParaRPr>
          </a:p>
          <a:p>
            <a:pPr marL="342900" indent="-342900">
              <a:buChar char="•"/>
            </a:pPr>
            <a:endParaRPr lang="zh-CN" altLang="en-US" sz="2400" dirty="0">
              <a:latin typeface="微软雅黑" panose="020B0503020204020204" pitchFamily="34" charset="-122"/>
              <a:ea typeface="微软雅黑" panose="020B0503020204020204" pitchFamily="34" charset="-122"/>
            </a:endParaRPr>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sp>
        <p:nvSpPr>
          <p:cNvPr id="4" name="矩形 3"/>
          <p:cNvSpPr/>
          <p:nvPr/>
        </p:nvSpPr>
        <p:spPr>
          <a:xfrm>
            <a:off x="8423910" y="6448425"/>
            <a:ext cx="3768090"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pic>
        <p:nvPicPr>
          <p:cNvPr id="3" name="图片 2" descr="upload_post_object_v2_761752416"/>
          <p:cNvPicPr>
            <a:picLocks noChangeAspect="1"/>
          </p:cNvPicPr>
          <p:nvPr/>
        </p:nvPicPr>
        <p:blipFill>
          <a:blip r:embed="rId1"/>
          <a:stretch>
            <a:fillRect/>
          </a:stretch>
        </p:blipFill>
        <p:spPr>
          <a:xfrm>
            <a:off x="6528113" y="1148459"/>
            <a:ext cx="4833278" cy="45609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632" y="191972"/>
            <a:ext cx="11603628" cy="5961790"/>
          </a:xfrm>
          <a:prstGeom prst="rect">
            <a:avLst/>
          </a:prstGeom>
          <a:noFill/>
        </p:spPr>
        <p:txBody>
          <a:bodyPr wrap="square" rtlCol="0">
            <a:noAutofit/>
          </a:bodyPr>
          <a:lstStyle/>
          <a:p>
            <a:r>
              <a:rPr lang="zh-CN" altLang="en-US" sz="2800" b="1" dirty="0">
                <a:latin typeface="微软雅黑" panose="020B0503020204020204" pitchFamily="34" charset="-122"/>
                <a:ea typeface="微软雅黑" panose="020B0503020204020204" pitchFamily="34" charset="-122"/>
              </a:rPr>
              <a:t>三、</a:t>
            </a:r>
            <a:r>
              <a:rPr lang="zh-CN" altLang="en-US" sz="2800" b="1" dirty="0">
                <a:solidFill>
                  <a:srgbClr val="000000"/>
                </a:solidFill>
                <a:latin typeface="微软雅黑" panose="020B0503020204020204" pitchFamily="34" charset="-122"/>
                <a:ea typeface="微软雅黑" panose="020B0503020204020204" pitchFamily="34" charset="-122"/>
                <a:sym typeface="+mn-ea"/>
              </a:rPr>
              <a:t>可测输出点安排与示例</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r>
              <a:rPr lang="zh-CN" altLang="en-US" sz="2400" dirty="0">
                <a:latin typeface="微软雅黑" panose="020B0503020204020204" pitchFamily="34" charset="-122"/>
                <a:ea typeface="微软雅黑" panose="020B0503020204020204" pitchFamily="34" charset="-122"/>
                <a:sym typeface="+mn-ea"/>
              </a:rPr>
              <a:t>可测输出点：在软件测试中，被测试系统输出的结果可以被测量和验证的特定位置或事件。</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r>
              <a:rPr lang="zh-CN" altLang="en-US" sz="2400" dirty="0">
                <a:solidFill>
                  <a:schemeClr val="tx1"/>
                </a:solidFill>
                <a:latin typeface="微软雅黑" panose="020B0503020204020204" pitchFamily="34" charset="-122"/>
                <a:ea typeface="微软雅黑" panose="020B0503020204020204" pitchFamily="34" charset="-122"/>
                <a:sym typeface="+mn-ea"/>
              </a:rPr>
              <a:t>我们可以通过可测输出点来检测系统是否正常地运行，例如输出日志、显示在屏幕上或返回给调用者的值等。</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
            </a:pPr>
            <a:r>
              <a:rPr lang="zh-CN" altLang="en-US" sz="2400" dirty="0">
                <a:solidFill>
                  <a:schemeClr val="tx1"/>
                </a:solidFill>
                <a:latin typeface="微软雅黑" panose="020B0503020204020204" pitchFamily="34" charset="-122"/>
                <a:ea typeface="微软雅黑" panose="020B0503020204020204" pitchFamily="34" charset="-122"/>
                <a:sym typeface="+mn-ea"/>
              </a:rPr>
              <a:t>“可测”概念：可以检测出系统的</a:t>
            </a:r>
            <a:r>
              <a:rPr lang="zh-CN" altLang="en-US" sz="2400" b="1" dirty="0">
                <a:solidFill>
                  <a:schemeClr val="tx1"/>
                </a:solidFill>
                <a:latin typeface="微软雅黑" panose="020B0503020204020204" pitchFamily="34" charset="-122"/>
                <a:ea typeface="微软雅黑" panose="020B0503020204020204" pitchFamily="34" charset="-122"/>
                <a:sym typeface="+mn-ea"/>
              </a:rPr>
              <a:t>当前状态&amp;边界状态</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
            </a:pPr>
            <a:r>
              <a:rPr lang="zh-CN" altLang="en-US" sz="2400" dirty="0">
                <a:solidFill>
                  <a:schemeClr val="tx1"/>
                </a:solidFill>
                <a:latin typeface="微软雅黑" panose="020B0503020204020204" pitchFamily="34" charset="-122"/>
                <a:ea typeface="微软雅黑" panose="020B0503020204020204" pitchFamily="34" charset="-122"/>
                <a:sym typeface="+mn-ea"/>
              </a:rPr>
              <a:t>“输出点”概念：分为</a:t>
            </a:r>
            <a:r>
              <a:rPr lang="zh-CN" altLang="en-US" sz="2400" b="1" dirty="0">
                <a:solidFill>
                  <a:schemeClr val="tx1"/>
                </a:solidFill>
                <a:latin typeface="微软雅黑" panose="020B0503020204020204" pitchFamily="34" charset="-122"/>
                <a:ea typeface="微软雅黑" panose="020B0503020204020204" pitchFamily="34" charset="-122"/>
                <a:sym typeface="+mn-ea"/>
              </a:rPr>
              <a:t>大的节奏点（各个主要步骤）以及边界点</a:t>
            </a:r>
            <a:endParaRPr lang="en-US" altLang="zh-CN" sz="2400" b="1"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b="1" dirty="0">
              <a:latin typeface="微软雅黑" panose="020B0503020204020204" pitchFamily="34" charset="-122"/>
              <a:ea typeface="微软雅黑" panose="020B0503020204020204" pitchFamily="34" charset="-122"/>
              <a:sym typeface="+mn-ea"/>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sp>
        <p:nvSpPr>
          <p:cNvPr id="4" name="矩形 3"/>
          <p:cNvSpPr/>
          <p:nvPr/>
        </p:nvSpPr>
        <p:spPr>
          <a:xfrm>
            <a:off x="8590915" y="6448425"/>
            <a:ext cx="3601085"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632" y="191972"/>
            <a:ext cx="11603628" cy="5961790"/>
          </a:xfrm>
          <a:prstGeom prst="rect">
            <a:avLst/>
          </a:prstGeom>
          <a:noFill/>
        </p:spPr>
        <p:txBody>
          <a:bodyPr wrap="square" rtlCol="0">
            <a:noAutofit/>
          </a:bodyPr>
          <a:lstStyle/>
          <a:p>
            <a:r>
              <a:rPr lang="zh-CN" altLang="en-US" sz="2800" b="1" dirty="0">
                <a:latin typeface="微软雅黑" panose="020B0503020204020204" pitchFamily="34" charset="-122"/>
                <a:ea typeface="微软雅黑" panose="020B0503020204020204" pitchFamily="34" charset="-122"/>
              </a:rPr>
              <a:t>三、</a:t>
            </a:r>
            <a:r>
              <a:rPr lang="zh-CN" altLang="en-US" sz="2800" b="1" dirty="0">
                <a:solidFill>
                  <a:srgbClr val="000000"/>
                </a:solidFill>
                <a:latin typeface="微软雅黑" panose="020B0503020204020204" pitchFamily="34" charset="-122"/>
                <a:ea typeface="微软雅黑" panose="020B0503020204020204" pitchFamily="34" charset="-122"/>
                <a:sym typeface="+mn-ea"/>
              </a:rPr>
              <a:t>可测输出点安排与示例</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r>
              <a:rPr lang="zh-CN" altLang="en-US" sz="2400" dirty="0">
                <a:latin typeface="微软雅黑" panose="020B0503020204020204" pitchFamily="34" charset="-122"/>
                <a:ea typeface="微软雅黑" panose="020B0503020204020204" pitchFamily="34" charset="-122"/>
                <a:sym typeface="+mn-ea"/>
              </a:rPr>
              <a:t>如何通过可测输出点建立简单的测试状态：</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pPr marL="457200" indent="-457200">
              <a:buAutoNum type="arabicPeriod"/>
            </a:pPr>
            <a:r>
              <a:rPr lang="zh-CN" altLang="en-US" sz="2400" dirty="0">
                <a:solidFill>
                  <a:schemeClr val="tx1"/>
                </a:solidFill>
                <a:latin typeface="微软雅黑" panose="020B0503020204020204" pitchFamily="34" charset="-122"/>
                <a:ea typeface="微软雅黑" panose="020B0503020204020204" pitchFamily="34" charset="-122"/>
                <a:sym typeface="+mn-ea"/>
              </a:rPr>
              <a:t>确定需要测试的输出点，可能包括函数返回值、日志、屏幕显示等。</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marL="457200" indent="-457200">
              <a:buAutoNum type="arabicPeriod"/>
            </a:pPr>
            <a:r>
              <a:rPr lang="zh-CN" altLang="en-US" sz="2400" dirty="0">
                <a:solidFill>
                  <a:schemeClr val="tx1"/>
                </a:solidFill>
                <a:latin typeface="微软雅黑" panose="020B0503020204020204" pitchFamily="34" charset="-122"/>
                <a:ea typeface="微软雅黑" panose="020B0503020204020204" pitchFamily="34" charset="-122"/>
                <a:sym typeface="+mn-ea"/>
              </a:rPr>
              <a:t>确定预期结果：确定对于每个可测输出点，预期的输出是什么。</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marL="457200" indent="-457200">
              <a:buAutoNum type="arabicPeriod"/>
            </a:pPr>
            <a:r>
              <a:rPr lang="zh-CN" altLang="en-US" sz="2400" dirty="0">
                <a:solidFill>
                  <a:schemeClr val="tx1"/>
                </a:solidFill>
                <a:latin typeface="微软雅黑" panose="020B0503020204020204" pitchFamily="34" charset="-122"/>
                <a:ea typeface="微软雅黑" panose="020B0503020204020204" pitchFamily="34" charset="-122"/>
                <a:sym typeface="+mn-ea"/>
              </a:rPr>
              <a:t>编写测试用例：目的是在确定的可测输出点上测试系统。测试用例应该涵盖不同的输入和预期输出。</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marL="457200" indent="-457200">
              <a:buAutoNum type="arabicPeriod"/>
            </a:pPr>
            <a:r>
              <a:rPr lang="zh-CN" altLang="en-US" sz="2400" dirty="0">
                <a:solidFill>
                  <a:schemeClr val="tx1"/>
                </a:solidFill>
                <a:latin typeface="微软雅黑" panose="020B0503020204020204" pitchFamily="34" charset="-122"/>
                <a:ea typeface="微软雅黑" panose="020B0503020204020204" pitchFamily="34" charset="-122"/>
                <a:sym typeface="+mn-ea"/>
              </a:rPr>
              <a:t>运行测试用例：运行测试用例并记录实际输出结果。如果实际输出结果与预期结果不匹配，则测试失败。</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marL="457200" indent="-457200">
              <a:buAutoNum type="arabicPeriod"/>
            </a:pPr>
            <a:r>
              <a:rPr lang="zh-CN" altLang="en-US" sz="2400" dirty="0">
                <a:solidFill>
                  <a:schemeClr val="tx1"/>
                </a:solidFill>
                <a:latin typeface="微软雅黑" panose="020B0503020204020204" pitchFamily="34" charset="-122"/>
                <a:ea typeface="微软雅黑" panose="020B0503020204020204" pitchFamily="34" charset="-122"/>
                <a:sym typeface="+mn-ea"/>
              </a:rPr>
              <a:t>分析测试结果：最后需要分析测试结果，以确定是否需要修复问题或缺陷。</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marL="457200" indent="-457200">
              <a:buAutoNum type="arabicPeriod"/>
            </a:pP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indent="0">
              <a:buNone/>
            </a:pPr>
            <a:r>
              <a:rPr lang="zh-CN" altLang="en-US" sz="2400" dirty="0">
                <a:solidFill>
                  <a:schemeClr val="tx1"/>
                </a:solidFill>
                <a:latin typeface="微软雅黑" panose="020B0503020204020204" pitchFamily="34" charset="-122"/>
                <a:ea typeface="微软雅黑" panose="020B0503020204020204" pitchFamily="34" charset="-122"/>
                <a:sym typeface="+mn-ea"/>
              </a:rPr>
              <a:t>（如果测试失败，则需要调查并修复问题。如果测试成功，则可以继续进行更广泛的测试）</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marL="457200" indent="-457200">
              <a:buAutoNum type="arabicPeriod"/>
            </a:pP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endParaRPr lang="en-US" altLang="zh-CN" sz="2400" b="1"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b="1" dirty="0">
              <a:latin typeface="微软雅黑" panose="020B0503020204020204" pitchFamily="34" charset="-122"/>
              <a:ea typeface="微软雅黑" panose="020B0503020204020204" pitchFamily="34" charset="-122"/>
              <a:sym typeface="+mn-ea"/>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sp>
        <p:nvSpPr>
          <p:cNvPr id="4" name="矩形 3"/>
          <p:cNvSpPr/>
          <p:nvPr/>
        </p:nvSpPr>
        <p:spPr>
          <a:xfrm>
            <a:off x="8525510" y="6448425"/>
            <a:ext cx="3666490"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632" y="191972"/>
            <a:ext cx="11603628" cy="5961790"/>
          </a:xfrm>
          <a:prstGeom prst="rect">
            <a:avLst/>
          </a:prstGeom>
          <a:noFill/>
        </p:spPr>
        <p:txBody>
          <a:bodyPr wrap="square" rtlCol="0">
            <a:noAutofit/>
          </a:bodyPr>
          <a:lstStyle/>
          <a:p>
            <a:r>
              <a:rPr lang="zh-CN" altLang="en-US" sz="2800" b="1" dirty="0">
                <a:latin typeface="微软雅黑" panose="020B0503020204020204" pitchFamily="34" charset="-122"/>
                <a:ea typeface="微软雅黑" panose="020B0503020204020204" pitchFamily="34" charset="-122"/>
                <a:sym typeface="+mn-ea"/>
              </a:rPr>
              <a:t>各主题</a:t>
            </a:r>
            <a:r>
              <a:rPr lang="en-US" altLang="zh-CN" sz="2800" b="1" dirty="0">
                <a:latin typeface="微软雅黑" panose="020B0503020204020204" pitchFamily="34" charset="-122"/>
                <a:ea typeface="微软雅黑" panose="020B0503020204020204" pitchFamily="34" charset="-122"/>
                <a:sym typeface="+mn-ea"/>
              </a:rPr>
              <a:t>v3.0</a:t>
            </a:r>
            <a:r>
              <a:rPr lang="zh-CN" altLang="en-US" sz="2800" b="1" dirty="0">
                <a:latin typeface="微软雅黑" panose="020B0503020204020204" pitchFamily="34" charset="-122"/>
                <a:ea typeface="微软雅黑" panose="020B0503020204020204" pitchFamily="34" charset="-122"/>
                <a:sym typeface="+mn-ea"/>
              </a:rPr>
              <a:t>版本目标建议说明</a:t>
            </a:r>
            <a:endParaRPr lang="zh-CN" altLang="en-US" sz="2800" b="1" dirty="0">
              <a:solidFill>
                <a:schemeClr val="tx1"/>
              </a:solidFill>
              <a:latin typeface="微软雅黑" panose="020B0503020204020204" pitchFamily="34" charset="-122"/>
              <a:ea typeface="微软雅黑" panose="020B0503020204020204" pitchFamily="34" charset="-122"/>
            </a:endParaRPr>
          </a:p>
          <a:p>
            <a:r>
              <a:rPr lang="zh-CN" altLang="en-US" sz="2400" b="1" dirty="0">
                <a:solidFill>
                  <a:schemeClr val="tx1"/>
                </a:solidFill>
                <a:latin typeface="微软雅黑" panose="020B0503020204020204" pitchFamily="34" charset="-122"/>
                <a:ea typeface="微软雅黑" panose="020B0503020204020204" pitchFamily="34" charset="-122"/>
              </a:rPr>
              <a:t>车联</a:t>
            </a:r>
            <a:r>
              <a:rPr lang="en-US" altLang="zh-CN" sz="2400" b="1" dirty="0">
                <a:solidFill>
                  <a:schemeClr val="tx1"/>
                </a:solidFill>
                <a:latin typeface="微软雅黑" panose="020B0503020204020204" pitchFamily="34" charset="-122"/>
                <a:ea typeface="微软雅黑" panose="020B0503020204020204" pitchFamily="34" charset="-122"/>
              </a:rPr>
              <a:t>I</a:t>
            </a:r>
            <a:endParaRPr lang="zh-CN" altLang="en-US"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	</a:t>
            </a:r>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a:p>
            <a:endParaRPr sz="2400"/>
          </a:p>
        </p:txBody>
      </p:sp>
      <p:sp>
        <p:nvSpPr>
          <p:cNvPr id="5" name="灯片编号占位符 2"/>
          <p:cNvSpPr txBox="1"/>
          <p:nvPr/>
        </p:nvSpPr>
        <p:spPr bwMode="auto">
          <a:xfrm>
            <a:off x="4677467" y="6448279"/>
            <a:ext cx="1850593" cy="418822"/>
          </a:xfrm>
          <a:prstGeom prst="rect">
            <a:avLst/>
          </a:prstGeom>
          <a:noFill/>
          <a:ln w="9525">
            <a:noFill/>
            <a:miter lim="800000"/>
          </a:ln>
          <a:effectLst/>
        </p:spPr>
        <p:txBody>
          <a:bodyPr/>
          <a:lstStyle>
            <a:defPPr>
              <a:defRPr lang="zh-CN"/>
            </a:defPPr>
            <a:lvl1pPr algn="r" rtl="0" fontAlgn="base">
              <a:spcBef>
                <a:spcPct val="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zh-CN" altLang="en-US" sz="1800" b="1" dirty="0">
                <a:latin typeface="微软雅黑" panose="020B0503020204020204" pitchFamily="34" charset="-122"/>
                <a:ea typeface="微软雅黑" panose="020B0503020204020204" pitchFamily="34" charset="-122"/>
              </a:rPr>
              <a:t>第</a:t>
            </a:r>
            <a:fld id="{68FC42CA-56B0-49CD-AA8B-5B623FEDF814}" type="slidenum">
              <a:rPr lang="en-US" altLang="zh-CN" sz="1800" b="1" dirty="0" smtClean="0">
                <a:latin typeface="微软雅黑" panose="020B0503020204020204" pitchFamily="34" charset="-122"/>
                <a:ea typeface="微软雅黑" panose="020B0503020204020204" pitchFamily="34" charset="-122"/>
              </a:rPr>
            </a:fld>
            <a:r>
              <a:rPr lang="zh-CN" altLang="en-US" sz="1800" b="1" dirty="0">
                <a:latin typeface="微软雅黑" panose="020B0503020204020204" pitchFamily="34" charset="-122"/>
                <a:ea typeface="微软雅黑" panose="020B0503020204020204" pitchFamily="34" charset="-122"/>
              </a:rPr>
              <a:t>页共</a:t>
            </a:r>
            <a:r>
              <a:rPr lang="en-US" altLang="zh-CN" sz="1800" b="1" dirty="0">
                <a:latin typeface="微软雅黑" panose="020B0503020204020204" pitchFamily="34" charset="-122"/>
                <a:ea typeface="微软雅黑" panose="020B0503020204020204" pitchFamily="34" charset="-122"/>
              </a:rPr>
              <a:t>21</a:t>
            </a:r>
            <a:r>
              <a:rPr lang="zh-CN" altLang="en-US" sz="1800" b="1" dirty="0">
                <a:latin typeface="微软雅黑" panose="020B0503020204020204" pitchFamily="34" charset="-122"/>
                <a:ea typeface="微软雅黑" panose="020B0503020204020204" pitchFamily="34" charset="-122"/>
              </a:rPr>
              <a:t>页</a:t>
            </a:r>
            <a:endParaRPr lang="en-US" altLang="zh-CN" sz="18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44958" y="1036386"/>
            <a:ext cx="8451989" cy="5516102"/>
          </a:xfrm>
          <a:prstGeom prst="rect">
            <a:avLst/>
          </a:prstGeom>
          <a:noFill/>
        </p:spPr>
        <p:txBody>
          <a:bodyPr wrap="square" rtlCol="0" anchor="t">
            <a:noAutofit/>
          </a:bodyPr>
          <a:p>
            <a:r>
              <a:rPr lang="en-US" altLang="zh-CN" sz="2400" dirty="0">
                <a:latin typeface="微软雅黑" panose="020B0503020204020204" pitchFamily="34" charset="-122"/>
                <a:ea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sym typeface="+mn-ea"/>
              </a:rPr>
              <a:t>、温控&amp;电量&amp;</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机制响应完善（</a:t>
            </a:r>
            <a:r>
              <a:rPr lang="zh-CN" altLang="en-US" sz="2400" dirty="0">
                <a:solidFill>
                  <a:srgbClr val="FF0000"/>
                </a:solidFill>
                <a:highlight>
                  <a:srgbClr val="FFFF00"/>
                </a:highlight>
                <a:latin typeface="微软雅黑" panose="020B0503020204020204" pitchFamily="34" charset="-122"/>
                <a:ea typeface="微软雅黑" panose="020B0503020204020204" pitchFamily="34" charset="-122"/>
                <a:sym typeface="+mn-ea"/>
              </a:rPr>
              <a:t>必做，验收</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sym typeface="+mn-ea"/>
              </a:rPr>
              <a:t>、异常边界可测设定建议（有进展即可）：</a:t>
            </a:r>
            <a:endParaRPr lang="zh-CN" altLang="en-US" sz="2400" dirty="0">
              <a:solidFill>
                <a:schemeClr val="tx1"/>
              </a:solidFill>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引入</a:t>
            </a:r>
            <a:r>
              <a:rPr lang="en-US" altLang="zh-CN" sz="2000" dirty="0">
                <a:latin typeface="微软雅黑" panose="020B0503020204020204" pitchFamily="34" charset="-122"/>
                <a:ea typeface="微软雅黑" panose="020B0503020204020204" pitchFamily="34" charset="-122"/>
                <a:sym typeface="+mn-ea"/>
              </a:rPr>
              <a:t>UI</a:t>
            </a:r>
            <a:r>
              <a:rPr lang="zh-CN" altLang="en-US" sz="2000" dirty="0">
                <a:latin typeface="微软雅黑" panose="020B0503020204020204" pitchFamily="34" charset="-122"/>
                <a:ea typeface="微软雅黑" panose="020B0503020204020204" pitchFamily="34" charset="-122"/>
                <a:sym typeface="+mn-ea"/>
              </a:rPr>
              <a:t>片段搭建可测&amp;可调试窗口，筛选并实时呈现系统运行中重要数据、状态、当前操作和响应等（可观测）：</a:t>
            </a:r>
            <a:endParaRPr lang="zh-CN" altLang="en-US" sz="2000" dirty="0">
              <a:latin typeface="微软雅黑" panose="020B0503020204020204" pitchFamily="34" charset="-122"/>
              <a:ea typeface="微软雅黑" panose="020B0503020204020204" pitchFamily="34" charset="-122"/>
              <a:sym typeface="+mn-ea"/>
            </a:endParaRPr>
          </a:p>
          <a:p>
            <a:r>
              <a:rPr lang="zh-CN" altLang="en-US" sz="2000" dirty="0">
                <a:latin typeface="微软雅黑" panose="020B0503020204020204" pitchFamily="34" charset="-122"/>
                <a:ea typeface="微软雅黑" panose="020B0503020204020204" pitchFamily="34" charset="-122"/>
                <a:sym typeface="+mn-ea"/>
              </a:rPr>
              <a:t>		车队各状态值（剩余电量等）</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当前小车姿态</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当前操作和响应执行情况（结果、时间等）</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探索系统异常边界：</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a.</a:t>
            </a:r>
            <a:r>
              <a:rPr lang="zh-CN" altLang="en-US" sz="2000" dirty="0">
                <a:latin typeface="微软雅黑" panose="020B0503020204020204" pitchFamily="34" charset="-122"/>
                <a:ea typeface="微软雅黑" panose="020B0503020204020204" pitchFamily="34" charset="-122"/>
                <a:sym typeface="+mn-ea"/>
              </a:rPr>
              <a:t>车队组队异常：</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什么条件下无法组队？可视化展示异常？</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b.</a:t>
            </a:r>
            <a:r>
              <a:rPr lang="zh-CN" altLang="en-US" sz="2000" dirty="0">
                <a:latin typeface="微软雅黑" panose="020B0503020204020204" pitchFamily="34" charset="-122"/>
                <a:ea typeface="微软雅黑" panose="020B0503020204020204" pitchFamily="34" charset="-122"/>
                <a:sym typeface="+mn-ea"/>
              </a:rPr>
              <a:t>系统运行异常&amp;</a:t>
            </a:r>
            <a:r>
              <a:rPr lang="en-US" altLang="zh-CN" sz="2000" dirty="0">
                <a:latin typeface="微软雅黑" panose="020B0503020204020204" pitchFamily="34" charset="-122"/>
                <a:ea typeface="微软雅黑" panose="020B0503020204020204" pitchFamily="34" charset="-122"/>
                <a:sym typeface="+mn-ea"/>
              </a:rPr>
              <a:t>bug</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特定条件？（无响应）</a:t>
            </a:r>
            <a:endParaRPr lang="zh-CN" altLang="en-US" sz="2000" dirty="0">
              <a:solidFill>
                <a:schemeClr val="tx1"/>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a:t>
            </a:r>
            <a:endParaRPr lang="en-US" altLang="zh-CN" sz="2000" dirty="0">
              <a:solidFill>
                <a:schemeClr val="tx1"/>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（寻找各种苛刻条件使用</a:t>
            </a:r>
            <a:r>
              <a:rPr lang="en-US" altLang="zh-CN" sz="2000" dirty="0">
                <a:latin typeface="微软雅黑" panose="020B0503020204020204" pitchFamily="34" charset="-122"/>
                <a:ea typeface="微软雅黑" panose="020B0503020204020204" pitchFamily="34" charset="-122"/>
                <a:sym typeface="+mn-ea"/>
              </a:rPr>
              <a:t>Eo</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smart</a:t>
            </a:r>
            <a:r>
              <a:rPr lang="zh-CN" altLang="en-US" sz="2000" dirty="0">
                <a:latin typeface="微软雅黑" panose="020B0503020204020204" pitchFamily="34" charset="-122"/>
                <a:ea typeface="微软雅黑" panose="020B0503020204020204" pitchFamily="34" charset="-122"/>
                <a:sym typeface="+mn-ea"/>
              </a:rPr>
              <a:t>，暴露正常与异常边界）</a:t>
            </a:r>
            <a:endParaRPr lang="zh-CN" altLang="en-US" sz="2000" dirty="0">
              <a:latin typeface="微软雅黑" panose="020B0503020204020204" pitchFamily="34" charset="-122"/>
              <a:ea typeface="微软雅黑" panose="020B0503020204020204" pitchFamily="34" charset="-122"/>
              <a:sym typeface="+mn-ea"/>
            </a:endParaRPr>
          </a:p>
          <a:p>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）对观测到的异常处理</a:t>
            </a:r>
            <a:endParaRPr lang="zh-CN" altLang="en-US" dirty="0">
              <a:latin typeface="微软雅黑" panose="020B0503020204020204" pitchFamily="34" charset="-122"/>
              <a:ea typeface="微软雅黑" panose="020B0503020204020204" pitchFamily="34" charset="-122"/>
            </a:endParaRPr>
          </a:p>
        </p:txBody>
      </p:sp>
      <p:pic>
        <p:nvPicPr>
          <p:cNvPr id="7" name="图片 6" descr="upload_post_object_v2_883316244"/>
          <p:cNvPicPr>
            <a:picLocks noChangeAspect="1"/>
          </p:cNvPicPr>
          <p:nvPr/>
        </p:nvPicPr>
        <p:blipFill>
          <a:blip r:embed="rId1"/>
          <a:stretch>
            <a:fillRect/>
          </a:stretch>
        </p:blipFill>
        <p:spPr>
          <a:xfrm>
            <a:off x="8794907" y="2912515"/>
            <a:ext cx="2856607" cy="2231724"/>
          </a:xfrm>
          <a:prstGeom prst="rect">
            <a:avLst/>
          </a:prstGeom>
        </p:spPr>
      </p:pic>
      <p:sp>
        <p:nvSpPr>
          <p:cNvPr id="8" name="矩形 7"/>
          <p:cNvSpPr/>
          <p:nvPr/>
        </p:nvSpPr>
        <p:spPr>
          <a:xfrm>
            <a:off x="8498205" y="6448425"/>
            <a:ext cx="3693795" cy="403860"/>
          </a:xfrm>
          <a:prstGeom prst="rect">
            <a:avLst/>
          </a:prstGeom>
        </p:spPr>
        <p:txBody>
          <a:bodyPr wrap="square">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第十三周</a:t>
            </a:r>
            <a:r>
              <a:rPr lang="en-US" altLang="zh-CN" sz="2000" b="1" dirty="0">
                <a:solidFill>
                  <a:srgbClr val="000000"/>
                </a:solidFill>
                <a:latin typeface="微软雅黑" panose="020B0503020204020204" pitchFamily="34" charset="-122"/>
                <a:ea typeface="微软雅黑" panose="020B0503020204020204" pitchFamily="34" charset="-122"/>
                <a:sym typeface="+mn-ea"/>
              </a:rPr>
              <a:t>OMO</a:t>
            </a:r>
            <a:r>
              <a:rPr lang="zh-CN" altLang="en-US" sz="2000" b="1" dirty="0">
                <a:solidFill>
                  <a:srgbClr val="000000"/>
                </a:solidFill>
                <a:latin typeface="微软雅黑" panose="020B0503020204020204" pitchFamily="34" charset="-122"/>
                <a:ea typeface="微软雅黑" panose="020B0503020204020204" pitchFamily="34" charset="-122"/>
                <a:sym typeface="+mn-ea"/>
              </a:rPr>
              <a:t>课设实验</a:t>
            </a:r>
            <a:r>
              <a:rPr lang="zh-CN" altLang="en-US" sz="2000" b="1" dirty="0">
                <a:solidFill>
                  <a:srgbClr val="000000"/>
                </a:solidFill>
                <a:latin typeface="微软雅黑" panose="020B0503020204020204" pitchFamily="34" charset="-122"/>
                <a:ea typeface="微软雅黑" panose="020B0503020204020204" pitchFamily="34" charset="-122"/>
                <a:sym typeface="+mn-ea"/>
              </a:rPr>
              <a:t>安排</a:t>
            </a:r>
            <a:endParaRPr lang="zh-CN" altLang="en-US" sz="2000" b="1" dirty="0"/>
          </a:p>
        </p:txBody>
      </p:sp>
    </p:spTree>
  </p:cSld>
  <p:clrMapOvr>
    <a:masterClrMapping/>
  </p:clrMapOvr>
</p:sld>
</file>

<file path=ppt/tags/tag1.xml><?xml version="1.0" encoding="utf-8"?>
<p:tagLst xmlns:p="http://schemas.openxmlformats.org/presentationml/2006/main">
  <p:tag name="commondata" val="eyJoZGlkIjoiMjcyMDQxNDcxMTI4ZmJiZmM3YzFhNWE2NmFjZTZmMD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4159</Words>
  <Application>WPS 演示</Application>
  <PresentationFormat>宽屏</PresentationFormat>
  <Paragraphs>461</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微软雅黑</vt:lpstr>
      <vt:lpstr>Times New Roman</vt:lpstr>
      <vt:lpstr>Wingdings</vt:lpstr>
      <vt:lpstr>等线 Light</vt:lpstr>
      <vt:lpstr>Arial Unicode MS</vt:lpstr>
      <vt:lpstr>等线</vt:lpstr>
      <vt:lpstr>Calibri</vt:lpstr>
      <vt:lpstr>Office 主题​​</vt:lpstr>
      <vt:lpstr>NK2024春· 嵌入式系统课程设计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NK2024春· 嵌入式系统课程设计</dc:title>
  <dc:creator>nk</dc:creator>
  <cp:lastModifiedBy>祁水</cp:lastModifiedBy>
  <cp:revision>30</cp:revision>
  <dcterms:created xsi:type="dcterms:W3CDTF">2024-05-14T07:53:00Z</dcterms:created>
  <dcterms:modified xsi:type="dcterms:W3CDTF">2024-05-15T05:14:00Z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
  </property>
</Properties>
</file>