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8" r:id="rId3"/>
    <p:sldId id="487" r:id="rId4"/>
    <p:sldId id="654" r:id="rId5"/>
    <p:sldId id="578" r:id="rId6"/>
    <p:sldId id="655" r:id="rId7"/>
    <p:sldId id="670" r:id="rId8"/>
    <p:sldId id="623" r:id="rId9"/>
    <p:sldId id="640" r:id="rId10"/>
    <p:sldId id="641" r:id="rId11"/>
    <p:sldId id="642" r:id="rId12"/>
    <p:sldId id="643" r:id="rId13"/>
    <p:sldId id="599" r:id="rId14"/>
    <p:sldId id="644" r:id="rId15"/>
    <p:sldId id="615" r:id="rId16"/>
    <p:sldId id="645" r:id="rId17"/>
    <p:sldId id="646" r:id="rId18"/>
    <p:sldId id="647" r:id="rId19"/>
    <p:sldId id="652" r:id="rId20"/>
    <p:sldId id="671" r:id="rId21"/>
    <p:sldId id="40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4A9F9-F22F-4EA9-880E-7DB8266DC8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11EEC-F0B1-4FB5-9816-E5EFC82818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59" y="1736483"/>
            <a:ext cx="9144000" cy="1425479"/>
          </a:xfrm>
        </p:spPr>
        <p:txBody>
          <a:bodyPr>
            <a:noAutofit/>
          </a:bodyPr>
          <a:lstStyle/>
          <a:p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NK2024</a:t>
            </a:r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春</a:t>
            </a:r>
            <a: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·</a:t>
            </a:r>
            <a:br>
              <a:rPr lang="en-US" altLang="zh-CN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</a:br>
            <a:r>
              <a:rPr lang="zh-CN" altLang="en-US" sz="4800" b="1" dirty="0">
                <a:solidFill>
                  <a:srgbClr val="7030A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嵌入式系统课程设计</a:t>
            </a:r>
            <a:endParaRPr lang="zh-CN" altLang="en-US" sz="4800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195033" y="3731565"/>
            <a:ext cx="9801764" cy="206202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课设实验安排</a:t>
            </a:r>
            <a:endParaRPr kumimoji="1" lang="en-US" altLang="zh-CN" sz="25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车联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&amp;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II/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纸联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III/</a:t>
            </a:r>
            <a:r>
              <a:rPr kumimoji="1" lang="zh-CN" altLang="en-US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体联</a:t>
            </a:r>
            <a:r>
              <a:rPr kumimoji="1" lang="en-US" altLang="zh-CN" sz="25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IV</a:t>
            </a:r>
            <a:endParaRPr kumimoji="1" lang="en-US" altLang="zh-CN" sz="25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kumimoji="1" lang="en-US" altLang="zh-CN" sz="25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kumimoji="1" lang="zh-CN" altLang="en-US" sz="1800" b="1" dirty="0">
                <a:solidFill>
                  <a:srgbClr val="5B9BD5"/>
                </a:solidFill>
                <a:latin typeface="微软雅黑" charset="0"/>
                <a:ea typeface="微软雅黑" charset="0"/>
                <a:sym typeface="+mn-ea"/>
              </a:rPr>
              <a:t>主题发动牵引的强化</a:t>
            </a:r>
            <a:r>
              <a:rPr kumimoji="1" lang="en-US" altLang="zh-CN" sz="1800" b="1" dirty="0">
                <a:solidFill>
                  <a:srgbClr val="5B9BD5"/>
                </a:solidFill>
                <a:latin typeface="微软雅黑" charset="0"/>
                <a:ea typeface="微软雅黑" charset="0"/>
                <a:sym typeface="+mn-ea"/>
              </a:rPr>
              <a:t>V2.x</a:t>
            </a:r>
            <a:r>
              <a:rPr kumimoji="1" lang="zh-CN" altLang="en-US" sz="1800" b="1" dirty="0">
                <a:solidFill>
                  <a:srgbClr val="5B9BD5"/>
                </a:solidFill>
                <a:latin typeface="微软雅黑" charset="0"/>
                <a:ea typeface="微软雅黑" charset="0"/>
                <a:sym typeface="+mn-ea"/>
              </a:rPr>
              <a:t>真实目标击穿精进火种样例 · 细化段注释承上启下规范细节落地 </a:t>
            </a:r>
            <a:endParaRPr kumimoji="1" lang="zh-CN" altLang="en-US" sz="1800" b="1" dirty="0">
              <a:solidFill>
                <a:srgbClr val="5B9BD5"/>
              </a:solidFill>
              <a:latin typeface="微软雅黑" charset="0"/>
              <a:ea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0" y="351671"/>
            <a:ext cx="7315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三、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主题代码底座温控设置建议与判别标准</a:t>
            </a:r>
            <a:endParaRPr lang="zh-CN" altLang="en-US" sz="28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976973"/>
            <a:ext cx="7315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读取物理数字键盘按键样例（以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onKeyDown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为例）：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7" name="图片 6" descr="upload_post_object_v2_6336690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918" y="1363671"/>
            <a:ext cx="8092770" cy="50846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0" y="351671"/>
            <a:ext cx="7315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三、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主题代码底座温控设置建议与判别标准</a:t>
            </a:r>
            <a:endParaRPr lang="zh-CN" altLang="en-US" sz="28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4247" y="873665"/>
            <a:ext cx="73152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模拟熄灭屏幕建议（模拟效果越真实越好）：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a.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 将屏幕亮度调到最小，且禁用触摸屏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b. 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使用纯黑色覆盖整个屏幕，且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禁用触摸屏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</a:rPr>
              <a:t>四、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可测输出点的安排与规划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可测输出点：在软件测试中，被测试系统输出的结果可以被测量和验证的特定位置或事件。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我们可以通过可测输出点来检测系统是否正常地运行，例如输出日志、显示在屏幕上或返回给调用者的值等。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“可测”概念：可以检测出系统的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当前状态&amp;边界状态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Font typeface="Wingdings" panose="05000000000000000000" charset="0"/>
              <a:buChar char="•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“输出点”概念：分为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大的节奏点（各个主要步骤）以及边界点</a:t>
            </a:r>
            <a:endParaRPr lang="en-US" altLang="zh-CN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</a:rPr>
              <a:t>四、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可测输出点的安排与规划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如何通过可测输出点建立简单的测试状态：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确定需要测试的输出点，可能包括函数返回值、日志、屏幕显示等。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确定预期结果：确定对于每个可测输出点，预期的输出是什么。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编写测试用例：目的是在确定的可测输出点上测试系统。测试用例应该涵盖不同的输入和预期输出。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运行测试用例：运行测试用例并记录实际输出结果。如果实际输出结果与预期结果不匹配，则测试失败。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分析测试结果：最后需要分析测试结果，以确定是否需要修复问题或缺陷。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  <a:sym typeface="+mn-ea"/>
              </a:rPr>
              <a:t>（如果测试失败，则需要调查并修复问题。如果测试成功，则可以继续进行更广泛的测试）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  <a:sym typeface="+mn-ea"/>
            </a:endParaRPr>
          </a:p>
          <a:p>
            <a:pPr marL="457200" indent="-457200">
              <a:buAutoNum type="arabicPeriod"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四、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本组</a:t>
            </a:r>
            <a:r>
              <a:rPr lang="en-US" altLang="zh-CN" sz="2800" b="1" dirty="0"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梳理与判别标准</a:t>
            </a:r>
            <a:endParaRPr lang="zh-CN" altLang="en-US" sz="2800" b="1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什么是“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帮助原则”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?</a:t>
            </a:r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“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帮助原则”是指设计和实现软件系统时，尽量减少对用户的帮助和指导，使用户能够自行解决问题。这个原则主要是为了提高用户体验和系统可行性而设计的。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（我们这里的用户场景为各小组的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结伴组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五、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各主题</a:t>
            </a:r>
            <a:r>
              <a:rPr lang="en-US" altLang="zh-CN" sz="2800" b="1" dirty="0">
                <a:latin typeface="微软雅黑" charset="0"/>
                <a:ea typeface="微软雅黑" charset="0"/>
                <a:sym typeface="+mn-ea"/>
              </a:rPr>
              <a:t>v3.0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版本目标建议说明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车联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I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4958" y="1036386"/>
            <a:ext cx="8451989" cy="551610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、温控&amp;电量&amp;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...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机制响应完善（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必做，验收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、异常边界可测设定建议（有进展即可）：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片段搭建可测&amp;可调试窗口，筛选并实时呈现系统运行中重要数据、状态、当前操作和响应等（可观测）：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车队各状态值（剩余电量等）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当前小车姿态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当前操作和响应执行情况（结果、时间等）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...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（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探索系统异常边界：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a.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车队组队异常：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什么条件下无法组队？可视化展示异常？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系统运行异常&amp;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bug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特定条件？（无响应）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...</a:t>
            </a: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（寻找各种苛刻条件使用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Eo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-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smart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，暴露正常与异常边界）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（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）对观测到的异常处理</a:t>
            </a:r>
            <a:endParaRPr lang="zh-CN" altLang="en-US" dirty="0">
              <a:latin typeface="微软雅黑" charset="0"/>
              <a:ea typeface="微软雅黑" charset="0"/>
            </a:endParaRPr>
          </a:p>
        </p:txBody>
      </p:sp>
      <p:pic>
        <p:nvPicPr>
          <p:cNvPr id="7" name="图片 6" descr="upload_post_object_v2_8833162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907" y="2912515"/>
            <a:ext cx="2856607" cy="223172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五、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各主题</a:t>
            </a:r>
            <a:r>
              <a:rPr lang="en-US" altLang="zh-CN" sz="2800" b="1" dirty="0">
                <a:latin typeface="微软雅黑" charset="0"/>
                <a:ea typeface="微软雅黑" charset="0"/>
                <a:sym typeface="+mn-ea"/>
              </a:rPr>
              <a:t>v3.0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版本目标建议说明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车联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II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、温控&amp;电量&amp;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...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机制响应完善（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必做，验收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、异常边界可测设定建议（有进展即可）：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片段搭建可测&amp;可调试窗口，筛选并实时呈现系统运行中重要数据、状态、当前操作和响应等（可观测）：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单车各状态值（剩余电量等）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登录界面信息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当前操作和响应执行情况（结果、时间等）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...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（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探索系统异常边界：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a.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响应异常：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对何种输出响应异常？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系统运行异常&amp;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bug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特定条件？（无响应）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...</a:t>
            </a: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（寻找各种苛刻条件使用共享助力单车，暴露正常与异常边界）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（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）对观测到的异常处理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upload_post_object_v2_9890601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4907" y="2714848"/>
            <a:ext cx="2576048" cy="265256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五、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各主题</a:t>
            </a:r>
            <a:r>
              <a:rPr lang="en-US" altLang="zh-CN" sz="2800" b="1" dirty="0">
                <a:latin typeface="微软雅黑" charset="0"/>
                <a:ea typeface="微软雅黑" charset="0"/>
                <a:sym typeface="+mn-ea"/>
              </a:rPr>
              <a:t>v3.0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版本目标建议说明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纸联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III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、温控&amp;电量&amp;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...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机制响应完善（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必做，验收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、异常边界可测设定建议（有进展即可）：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片段搭建可测&amp;可调试窗口，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筛选并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实时呈现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系统运行中重要数据、状态、当前操作和响应等（可观测）：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点阵笔各状态值（剩余电量等）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当前笔迹点信息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当前操作和响应执行情况（结果、时间等）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...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（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探索系统异常边界：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a.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点阵笔产出笔迹点异常：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不产生点（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正常产点边界？点阵纸张产点盲区？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系统运行异常&amp;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bug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特定条件？下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ANR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（无响应）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...</a:t>
            </a: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（寻找各种苛刻条件使用同学笔记，暴露正常与异常边界）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（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）对观测到的异常处理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7" name="图片 6" descr="upload_post_object_v2_258956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7350" y="2537790"/>
            <a:ext cx="1606131" cy="38049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五、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各主题</a:t>
            </a:r>
            <a:r>
              <a:rPr lang="en-US" altLang="zh-CN" sz="2800" b="1" dirty="0">
                <a:latin typeface="微软雅黑" charset="0"/>
                <a:ea typeface="微软雅黑" charset="0"/>
                <a:sym typeface="+mn-ea"/>
              </a:rPr>
              <a:t>v3.0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版本目标建议说明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体联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IV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、温控&amp;电量&amp;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...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机制响应完善（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</a:rPr>
              <a:t>必做，验收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、异常边界可测设定建议（有进展即可）：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引入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片段搭建可测&amp;可调试窗口，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筛选并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实时呈现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系统运行中重要数据、状态、当前操作和响应等（可观测）：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五时表各状态值（剩余电量等）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当前五时表工作状态信息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当前操作和响应执行情况（结果、时间等）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...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（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探索系统异常边界：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a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五时表工作状态异常：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不产生点（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正常产点边界？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b.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系统运行异常&amp;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bug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：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	特定条件？（无响应）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...</a:t>
            </a: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000" dirty="0"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000" dirty="0">
                <a:latin typeface="微软雅黑" charset="0"/>
                <a:ea typeface="微软雅黑" charset="0"/>
                <a:sym typeface="+mn-ea"/>
              </a:rPr>
              <a:t>（寻找各种苛刻条件对五时表的工作状态进行监测，暴露正常与异常边界）</a:t>
            </a:r>
            <a:endParaRPr lang="zh-CN" altLang="en-US" sz="20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（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）对观测到的异常处理</a:t>
            </a:r>
            <a:endParaRPr lang="zh-CN" altLang="en-US" sz="20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</a:t>
            </a:r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sz="2400"/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 descr="upload_post_object_v2_4506218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1933" y="2238772"/>
            <a:ext cx="2423015" cy="32689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9635" y="279966"/>
            <a:ext cx="11405270" cy="60666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六</a:t>
            </a:r>
            <a:r>
              <a:rPr lang="zh-CN" altLang="en-US" sz="2400" b="1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、日志·边界禁忌提醒</a:t>
            </a:r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分钟</a:t>
            </a: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-8XML</a:t>
            </a: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课设过程控制模板填写说明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1900" dirty="0">
                <a:latin typeface="微软雅黑" charset="0"/>
                <a:ea typeface="微软雅黑" charset="0"/>
              </a:rPr>
              <a:t>具体请查看（</a:t>
            </a:r>
            <a:r>
              <a:rPr lang="en-US" altLang="zh-CN" sz="1900" dirty="0">
                <a:latin typeface="微软雅黑" charset="0"/>
                <a:ea typeface="微软雅黑" charset="0"/>
              </a:rPr>
              <a:t>8XML</a:t>
            </a:r>
            <a:r>
              <a:rPr lang="zh-CN" altLang="en-US" sz="1900" dirty="0">
                <a:latin typeface="微软雅黑" charset="0"/>
                <a:ea typeface="微软雅黑" charset="0"/>
              </a:rPr>
              <a:t>课设过程控制文件填写说明</a:t>
            </a:r>
            <a:r>
              <a:rPr lang="en-US" altLang="zh-CN" sz="1900" dirty="0">
                <a:latin typeface="微软雅黑" charset="0"/>
                <a:ea typeface="微软雅黑" charset="0"/>
              </a:rPr>
              <a:t>V1.0</a:t>
            </a:r>
            <a:r>
              <a:rPr lang="zh-CN" altLang="en-US" sz="1900" dirty="0">
                <a:latin typeface="微软雅黑" charset="0"/>
                <a:ea typeface="微软雅黑" charset="0"/>
              </a:rPr>
              <a:t>）</a:t>
            </a:r>
            <a:endParaRPr lang="zh-CN" altLang="en-US" sz="19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114" y="0"/>
            <a:ext cx="4485714" cy="1533333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0928838" y="684903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重点摘要</a:t>
            </a:r>
            <a:endParaRPr lang="zh-CN" alt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0928838" y="221993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周组公份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0477853" y="4757210"/>
            <a:ext cx="1099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周己本份</a:t>
            </a:r>
            <a:endParaRPr lang="zh-CN" altLang="en-US" b="1" dirty="0"/>
          </a:p>
        </p:txBody>
      </p:sp>
      <p:pic>
        <p:nvPicPr>
          <p:cNvPr id="3" name="图片 2" descr="upload_post_object_v2_0903388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29" y="1533363"/>
            <a:ext cx="4401214" cy="1825345"/>
          </a:xfrm>
          <a:prstGeom prst="rect">
            <a:avLst/>
          </a:prstGeom>
        </p:spPr>
      </p:pic>
      <p:pic>
        <p:nvPicPr>
          <p:cNvPr id="6" name="图片 5" descr="upload_post_object_v2_1767012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780" y="3358755"/>
            <a:ext cx="2757814" cy="3396905"/>
          </a:xfrm>
          <a:prstGeom prst="rect">
            <a:avLst/>
          </a:prstGeom>
        </p:spPr>
      </p:pic>
      <p:pic>
        <p:nvPicPr>
          <p:cNvPr id="8" name="图片 7" descr="upload_post_object_v2_4629378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73" y="2358097"/>
            <a:ext cx="3812020" cy="27687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latin typeface="微软雅黑" charset="0"/>
                <a:ea typeface="微软雅黑" charset="0"/>
              </a:rPr>
              <a:t>课设实验课前置安排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、请组长组织组员按照座位表安排快速入座。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、请组长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到教室前面质量监控表上完成本组签到（来的打对勾，没来打叉，未到场打问号）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、各小组到助教处领取小组标牌，凭借各组小组标牌到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房间前面领取实验箱（一组一个，内含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蓝色</a:t>
            </a:r>
            <a:r>
              <a:rPr lang="en-US" altLang="zh-CN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USB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线（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一组一个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））、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TF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卡及读卡器（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一组两套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）。</a:t>
            </a:r>
            <a:endParaRPr lang="zh-CN" altLang="en-US" sz="2400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PC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开机，选择进入“</a:t>
            </a: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”系统。成功进入的标志为：桌面右上角有黄色大写字母“</a:t>
            </a:r>
            <a:r>
              <a:rPr lang="en-US" altLang="zh-CN" sz="2400" b="1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CS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”字样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、如果电脑无法连接网络，请修改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192.168.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“房间号”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.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“座位编号”。如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205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房间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号座位的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192.168.205.1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。或改为自动获取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IP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地址。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b="1" dirty="0"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616" y="250947"/>
            <a:ext cx="11434289" cy="6197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七、本周后置安排及底线控制</a:t>
            </a:r>
            <a:endParaRPr lang="en-US" altLang="zh-CN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、本周工作完成后，仓库当前版本应标记为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v3.0</a:t>
            </a: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、本节课设实验课工作底线控制：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各主体深度课设版本建议目标&amp;温度回滚&amp;本周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8XML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sym typeface="+mn-ea"/>
              </a:rPr>
              <a:t>的填写。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30000"/>
              </a:lnSpc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、各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主题乘法分析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V2.x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继续递进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lnSpc>
                <a:spcPct val="130000"/>
              </a:lnSpc>
              <a:buNone/>
            </a:pPr>
            <a:endParaRPr lang="en-US" altLang="zh-CN" sz="2400" dirty="0">
              <a:latin typeface="微软雅黑" charset="0"/>
              <a:ea typeface="微软雅黑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4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20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点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0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0分小组长课后10分钟站会。</a:t>
            </a:r>
            <a:endParaRPr lang="zh-CN" altLang="en-US" sz="2400" dirty="0"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>
                <a:latin typeface="微软雅黑" charset="0"/>
                <a:ea typeface="微软雅黑" charset="0"/>
                <a:sym typeface="+mn-ea"/>
              </a:rPr>
              <a:t>第十二周课设实验课内容安排</a:t>
            </a:r>
            <a:endParaRPr lang="zh-CN" altLang="en-US" sz="3200" b="1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一</a:t>
            </a:r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、上周短板问题说明与长板放大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二、本周目标与任务概述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三、主题代码底座温控设置建议与判别标准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8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800" dirty="0">
                <a:latin typeface="微软雅黑" charset="0"/>
                <a:ea typeface="微软雅黑" charset="0"/>
                <a:sym typeface="+mn-ea"/>
              </a:rPr>
              <a:t>四、</a:t>
            </a:r>
            <a:r>
              <a:rPr lang="zh-CN" altLang="en-US" sz="28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可测输出点安排与规划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en-US" altLang="zh-CN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五、</a:t>
            </a:r>
            <a:r>
              <a:rPr lang="zh-CN" altLang="en-US" sz="28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日志·边界禁忌提醒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8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六、其他</a:t>
            </a:r>
            <a:endParaRPr lang="zh-CN" altLang="en-US" sz="28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807" y="145820"/>
            <a:ext cx="11434289" cy="61465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一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、短板问题说明与</a:t>
            </a:r>
            <a:r>
              <a:rPr lang="zh-CN" altLang="en-US" sz="28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长版</a:t>
            </a:r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放大</a:t>
            </a:r>
            <a:endParaRPr lang="zh-CN" altLang="en-US" sz="28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长版放大：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						          	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长板代表小组：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8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15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16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17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#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algn="l" defTabSz="914400" rtl="0" eaLnBrk="1" latinLnBrk="0" hangingPunct="1">
              <a:lnSpc>
                <a:spcPct val="150000"/>
              </a:lnSpc>
            </a:pPr>
            <a:r>
              <a:rPr lang="zh-CN" altLang="en-US" sz="2400" b="1" dirty="0">
                <a:latin typeface="微软雅黑" charset="0"/>
                <a:ea typeface="微软雅黑" charset="0"/>
                <a:sym typeface="+mn-ea"/>
              </a:rPr>
              <a:t>短板说明：</a:t>
            </a:r>
            <a:endParaRPr lang="zh-CN" altLang="en-US" sz="2400" b="1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en-US" altLang="zh-CN" sz="2400" b="1" dirty="0">
                <a:latin typeface="微软雅黑" charset="0"/>
                <a:ea typeface="微软雅黑" charset="0"/>
                <a:sym typeface="+mn-ea"/>
              </a:rPr>
              <a:t>									         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 	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、部分小组对段注释的理解不够深，没有按照给定的格式书写；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          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、部分小组没有利用好精进问解通道、三栏需求、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issue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&amp;</a:t>
            </a:r>
            <a:r>
              <a:rPr lang="en-US" altLang="zh-CN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board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等工具；      			深度课设任务较繁杂，需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加强使用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，通过这些工具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降低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完成代</a:t>
            </a: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</a:rPr>
              <a:t>码底线任务的难度</a:t>
            </a: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  <a:p>
            <a:pPr marL="0" indent="0" algn="l" defTabSz="0" rtl="0" eaLnBrk="1" latinLnBrk="0" hangingPunct="1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charset="0"/>
                <a:ea typeface="微软雅黑" charset="0"/>
              </a:rPr>
              <a:t>						          </a:t>
            </a:r>
            <a:endParaRPr lang="zh-CN" altLang="en-US" sz="2400" dirty="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</a:rPr>
              <a:t>二、本周目标与任务概述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r>
              <a:rPr lang="en-US" altLang="zh-CN" sz="2400" dirty="0">
                <a:latin typeface="微软雅黑" charset="0"/>
                <a:ea typeface="微软雅黑" charset="0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、本周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CH5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课程目标和 </a:t>
            </a:r>
            <a:r>
              <a:rPr lang="en-US" altLang="zh-CN" sz="2400" dirty="0">
                <a:latin typeface="微软雅黑" charset="0"/>
                <a:ea typeface="微软雅黑" charset="0"/>
              </a:rPr>
              <a:t>W12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组织目标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		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				记得住·说得出·内心渴望</a:t>
            </a: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、本周任务总体描述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主题深度课设本组精进继续推进 · 段注释与课设目标结合进行修正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安卓系统定制烧卡继续 · 完善本组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Launcher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定制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endParaRPr lang="en-US" altLang="zh-CN" sz="2400" dirty="0"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主题代码底座温控设置发动 · 可测输出点安排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3090587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735" y="1397602"/>
            <a:ext cx="8432943" cy="1200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4632" y="191972"/>
            <a:ext cx="11603628" cy="5961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zh-CN" altLang="en-US" sz="2800" b="1" dirty="0">
                <a:latin typeface="微软雅黑" charset="0"/>
                <a:ea typeface="微软雅黑" charset="0"/>
              </a:rPr>
              <a:t>二、本周目标与任务概述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  <a:p>
            <a:pPr indent="0">
              <a:buNone/>
            </a:pPr>
            <a:r>
              <a:rPr lang="en-US" altLang="zh-CN" sz="2400" dirty="0">
                <a:latin typeface="微软雅黑" charset="0"/>
                <a:ea typeface="微软雅黑" charset="0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</a:rPr>
              <a:t>、问题种类及化解路径</a:t>
            </a:r>
            <a:endParaRPr lang="zh-CN" altLang="en-US" sz="2400" dirty="0">
              <a:latin typeface="微软雅黑" charset="0"/>
              <a:ea typeface="微软雅黑" charset="0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1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）课程与课设交叉类问题（授课配合）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课程目标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组织目标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2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）文档代码精进类问题（助教牵引重点）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文档修改精进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代码修改精进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（</a:t>
            </a: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3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）装备环境操作类问题（组内组件自洽）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Eclipse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 操作问题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marL="1257300" lvl="2" indent="-342900">
              <a:buChar char="•"/>
            </a:pPr>
            <a:r>
              <a:rPr lang="en-US" altLang="zh-CN" sz="2400" dirty="0">
                <a:latin typeface="微软雅黑" charset="0"/>
                <a:ea typeface="微软雅黑" charset="0"/>
                <a:sym typeface="+mn-ea"/>
              </a:rPr>
              <a:t>Gitlab</a:t>
            </a: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 操作问题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latin typeface="微软雅黑" charset="0"/>
                <a:ea typeface="微软雅黑" charset="0"/>
                <a:sym typeface="+mn-ea"/>
              </a:rPr>
              <a:t>				</a:t>
            </a:r>
            <a:endParaRPr lang="zh-CN" altLang="en-US" sz="2400" dirty="0"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charset="0"/>
                <a:ea typeface="微软雅黑" charset="0"/>
                <a:sym typeface="+mn-ea"/>
              </a:rPr>
              <a:t>				</a:t>
            </a:r>
            <a:endParaRPr lang="zh-CN" altLang="en-US" sz="2400" dirty="0">
              <a:solidFill>
                <a:srgbClr val="FF0000"/>
              </a:solidFill>
              <a:latin typeface="微软雅黑" charset="0"/>
              <a:ea typeface="微软雅黑" charset="0"/>
              <a:sym typeface="+mn-ea"/>
            </a:endParaRPr>
          </a:p>
          <a:p>
            <a:pPr marL="342900" indent="-342900"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Char char="•"/>
            </a:pP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  <p:pic>
        <p:nvPicPr>
          <p:cNvPr id="3" name="图片 2" descr="upload_post_object_v2_761752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8113" y="1148459"/>
            <a:ext cx="4833278" cy="45609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230" y="451721"/>
            <a:ext cx="11674030" cy="4801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判别标准：</a:t>
            </a:r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a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. 深度课设下“正常”、“最简”两种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UI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状态切换流畅</a:t>
            </a:r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b. 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“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最简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”状态呈现模拟温控逻辑合理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c. 通过温控设置能够关闭屏幕正常状态/响应指标正常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拨码开关字节位定义（“8”-“1” &gt;&gt; bit7-bit0）：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bit6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（第“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7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”位开关）：系统状态切换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		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在浅度课设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bit6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定义的基础上（切换浅度课设中的中级UI与高级UI），	切换深度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课设中的无屏最简与大屏正常状态</a:t>
            </a:r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endParaRPr lang="zh-CN" altLang="en-US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endParaRPr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0" y="351671"/>
            <a:ext cx="7315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三、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主题代码底座温控设置建议与判别标准</a:t>
            </a:r>
            <a:endParaRPr lang="zh-CN" altLang="en-US" sz="28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230" y="451721"/>
            <a:ext cx="11674030" cy="4801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温控内涵：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通过编程提前设定温控范围，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通过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温度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变化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调控深度课设下的最简系统状态</a:t>
            </a:r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温控目的：避免因系统温度异常造成设备故障损坏或无法正常运转</a:t>
            </a:r>
            <a:endParaRPr lang="en-US" altLang="zh-CN"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实现方式建议：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温度模拟可以通过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板载物理数字键盘的“上”、“下”方向键来完成，		温度示数由数码管前两位显示。当温度超出设定的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温控范围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时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，自动关		闭大屏正常状态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，转为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无屏最简状态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；</a:t>
            </a:r>
            <a:endParaRPr sz="2400" dirty="0">
              <a:solidFill>
                <a:sysClr val="windowText" lastClr="000000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0" y="351671"/>
            <a:ext cx="7315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三、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主题代码底座温控设置建议与判别标准</a:t>
            </a:r>
            <a:endParaRPr lang="zh-CN" altLang="en-US" sz="28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6" name="图片 5" descr="upload_post_object_v2_8443850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878" y="3142645"/>
            <a:ext cx="10586283" cy="314963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9004" y="4762790"/>
            <a:ext cx="11422532" cy="1454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提供的回调方法有</a:t>
            </a:r>
            <a:r>
              <a:rPr lang="zh-CN" altLang="en-US" sz="2400" dirty="0">
                <a:solidFill>
                  <a:srgbClr val="7030A0"/>
                </a:solidFill>
                <a:latin typeface="微软雅黑" charset="0"/>
                <a:ea typeface="微软雅黑" charset="0"/>
                <a:sym typeface="+mn-ea"/>
              </a:rPr>
              <a:t>onKeyUp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、</a:t>
            </a:r>
            <a:r>
              <a:rPr lang="en-US" altLang="zh-CN" sz="2400" dirty="0">
                <a:solidFill>
                  <a:srgbClr val="7030A0"/>
                </a:solidFill>
                <a:latin typeface="微软雅黑" charset="0"/>
                <a:ea typeface="微软雅黑" charset="0"/>
                <a:sym typeface="+mn-ea"/>
              </a:rPr>
              <a:t>o</a:t>
            </a:r>
            <a:r>
              <a:rPr lang="zh-CN" altLang="en-US" sz="2400" dirty="0">
                <a:solidFill>
                  <a:srgbClr val="7030A0"/>
                </a:solidFill>
                <a:latin typeface="微软雅黑" charset="0"/>
                <a:ea typeface="微软雅黑" charset="0"/>
                <a:sym typeface="+mn-ea"/>
              </a:rPr>
              <a:t>nKeyDown</a:t>
            </a:r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和</a:t>
            </a:r>
            <a:r>
              <a:rPr lang="zh-CN" altLang="en-US" sz="2400" dirty="0">
                <a:solidFill>
                  <a:srgbClr val="7030A0"/>
                </a:solidFill>
                <a:latin typeface="微软雅黑" charset="0"/>
                <a:ea typeface="微软雅黑" charset="0"/>
                <a:sym typeface="+mn-ea"/>
              </a:rPr>
              <a:t>onKeyLongPress</a:t>
            </a:r>
            <a:endParaRPr lang="zh-CN" altLang="en-US" sz="2400" dirty="0">
              <a:solidFill>
                <a:srgbClr val="7030A0"/>
              </a:solidFill>
              <a:latin typeface="微软雅黑" charset="0"/>
              <a:ea typeface="微软雅黑" charset="0"/>
              <a:sym typeface="+mn-ea"/>
            </a:endParaRPr>
          </a:p>
          <a:p>
            <a:endParaRPr lang="zh-CN" altLang="en-US" sz="2400" dirty="0">
              <a:solidFill>
                <a:srgbClr val="7030A0"/>
              </a:solidFill>
              <a:latin typeface="微软雅黑" charset="0"/>
              <a:ea typeface="微软雅黑" charset="0"/>
              <a:sym typeface="+mn-ea"/>
            </a:endParaRPr>
          </a:p>
          <a:p>
            <a:r>
              <a:rPr lang="zh-CN" altLang="en-US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导入：</a:t>
            </a:r>
            <a:r>
              <a:rPr lang="en-US" altLang="zh-CN" sz="2400" dirty="0">
                <a:solidFill>
                  <a:srgbClr val="7030A0"/>
                </a:solidFill>
                <a:latin typeface="微软雅黑" charset="0"/>
                <a:ea typeface="微软雅黑" charset="0"/>
                <a:sym typeface="+mn-ea"/>
              </a:rPr>
              <a:t>import</a:t>
            </a:r>
            <a:r>
              <a:rPr lang="en-US" altLang="zh-CN" sz="2400" dirty="0">
                <a:solidFill>
                  <a:sysClr val="windowText" lastClr="000000"/>
                </a:solidFill>
                <a:latin typeface="微软雅黑" charset="0"/>
                <a:ea typeface="微软雅黑" charset="0"/>
                <a:sym typeface="+mn-ea"/>
              </a:rPr>
              <a:t> android.view.KeyEvent;</a:t>
            </a:r>
            <a:endParaRPr sz="2400" dirty="0">
              <a:solidFill>
                <a:sysClr val="windowText" lastClr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5" name="灯片编号占位符 2"/>
          <p:cNvSpPr txBox="1"/>
          <p:nvPr/>
        </p:nvSpPr>
        <p:spPr bwMode="auto">
          <a:xfrm>
            <a:off x="4677467" y="6448279"/>
            <a:ext cx="1850593" cy="4188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第</a:t>
            </a:r>
            <a:fld id="{68FC42CA-56B0-49CD-AA8B-5B623FEDF814}" type="slidenum"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</a:fld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页共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页</a:t>
            </a:r>
            <a:endParaRPr lang="en-US" altLang="zh-CN" sz="1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230" y="351671"/>
            <a:ext cx="73152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微软雅黑" charset="0"/>
                <a:ea typeface="微软雅黑" charset="0"/>
                <a:sym typeface="+mn-ea"/>
              </a:rPr>
              <a:t>三、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主题代码底座温控设置建议与判别标准</a:t>
            </a:r>
            <a:endParaRPr lang="zh-CN" altLang="en-US" sz="2800" b="1" dirty="0">
              <a:solidFill>
                <a:srgbClr val="000000"/>
              </a:solidFill>
              <a:latin typeface="微软雅黑" charset="0"/>
              <a:ea typeface="微软雅黑" charset="0"/>
              <a:sym typeface="+mn-ea"/>
            </a:endParaRPr>
          </a:p>
        </p:txBody>
      </p:sp>
      <p:pic>
        <p:nvPicPr>
          <p:cNvPr id="4" name="图片 3" descr="upload_post_object_v2_946855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1956"/>
            <a:ext cx="12192000" cy="38208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794870" y="6448310"/>
            <a:ext cx="3397169" cy="4040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第十二周</a:t>
            </a:r>
            <a:r>
              <a:rPr lang="en-US" altLang="zh-CN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OMO</a:t>
            </a:r>
            <a:r>
              <a:rPr lang="zh-CN" altLang="en-US" sz="2000" b="1" dirty="0">
                <a:solidFill>
                  <a:srgbClr val="000000"/>
                </a:solidFill>
                <a:latin typeface="微软雅黑" charset="0"/>
                <a:ea typeface="微软雅黑" charset="0"/>
                <a:sym typeface="+mn-ea"/>
              </a:rPr>
              <a:t>课设实验</a:t>
            </a:r>
            <a:r>
              <a:rPr lang="zh-CN" altLang="en-US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+mn-ea"/>
              </a:rPr>
              <a:t>安排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Office WWO_feishu_20230531100529-62b4f7f279</Application>
  <PresentationFormat>宽屏</PresentationFormat>
  <Paragraphs>396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汉仪旗黑KW 55S</vt:lpstr>
      <vt:lpstr>微软雅黑</vt:lpstr>
      <vt:lpstr>Times New Roman</vt:lpstr>
      <vt:lpstr>汉仪书宋二KW</vt:lpstr>
      <vt:lpstr>Wingdings</vt:lpstr>
      <vt:lpstr>Office 主题​​</vt:lpstr>
      <vt:lpstr>NK2024春· 嵌入式系统课程设计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NK2024春· 嵌入式系统课程设计</dc:title>
  <dc:creator>nk</dc:creator>
  <cp:lastModifiedBy>kp l</cp:lastModifiedBy>
  <dcterms:created xsi:type="dcterms:W3CDTF">2024-05-08T09:50:16Z</dcterms:created>
  <dcterms:modified xsi:type="dcterms:W3CDTF">2024-05-08T09:50:16Z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