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8" r:id="rId3"/>
    <p:sldId id="487" r:id="rId4"/>
    <p:sldId id="376" r:id="rId5"/>
    <p:sldId id="578" r:id="rId6"/>
    <p:sldId id="709" r:id="rId7"/>
    <p:sldId id="710" r:id="rId8"/>
    <p:sldId id="712" r:id="rId9"/>
    <p:sldId id="665" r:id="rId10"/>
    <p:sldId id="707" r:id="rId11"/>
    <p:sldId id="714" r:id="rId12"/>
    <p:sldId id="69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59" y="1736483"/>
            <a:ext cx="9144000" cy="1425479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NK2024</a:t>
            </a:r>
            <a:r>
              <a:rPr lang="zh-CN" altLang="en-US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春</a:t>
            </a:r>
            <a: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·</a:t>
            </a:r>
            <a:b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嵌入式系统课程设计</a:t>
            </a:r>
            <a:endParaRPr lang="zh-CN" altLang="en-US" sz="4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95100" y="3710344"/>
            <a:ext cx="9801764" cy="2062028"/>
          </a:xfrm>
        </p:spPr>
        <p:txBody>
          <a:bodyPr>
            <a:normAutofit/>
          </a:bodyPr>
          <a:lstStyle/>
          <a:p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课设实验安排</a:t>
            </a:r>
            <a:endParaRPr kumimoji="1" lang="en-US" altLang="zh-CN" sz="25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车联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I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&amp;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II/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纸联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III/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体联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IV</a:t>
            </a:r>
            <a:endParaRPr kumimoji="1" lang="zh-CN" altLang="en-US" sz="2800" b="1" dirty="0">
              <a:solidFill>
                <a:srgbClr val="00206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8692" y="4744009"/>
            <a:ext cx="9632378" cy="59414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800" b="1">
                <a:solidFill>
                  <a:srgbClr val="5B9BD5"/>
                </a:solidFill>
                <a:latin typeface="微软雅黑" charset="0"/>
                <a:ea typeface="微软雅黑" charset="0"/>
                <a:cs typeface="+mn-cs"/>
              </a:rPr>
              <a:t>V4</a:t>
            </a:r>
            <a:r>
              <a:rPr lang="zh-CN" sz="1800" b="1">
                <a:solidFill>
                  <a:srgbClr val="5B9BD5"/>
                </a:solidFill>
                <a:latin typeface="微软雅黑"/>
                <a:ea typeface="微软雅黑"/>
                <a:cs typeface="+mn-cs"/>
              </a:rPr>
              <a:t>.x目标重构</a:t>
            </a:r>
            <a:r>
              <a:rPr lang="zh-CN" sz="1800" b="1">
                <a:solidFill>
                  <a:srgbClr val="FF0000"/>
                </a:solidFill>
                <a:latin typeface="微软雅黑"/>
                <a:ea typeface="微软雅黑"/>
                <a:cs typeface="+mn-cs"/>
              </a:rPr>
              <a:t>击穿</a:t>
            </a:r>
            <a:r>
              <a:t> </a:t>
            </a:r>
            <a:r>
              <a:rPr lang="en-US" sz="1800" b="1">
                <a:solidFill>
                  <a:srgbClr val="5B9BD5"/>
                </a:solidFill>
                <a:latin typeface="微软雅黑" charset="0"/>
                <a:ea typeface="微软雅黑" charset="0"/>
                <a:cs typeface="+mn-cs"/>
              </a:rPr>
              <a:t>· V4.x</a:t>
            </a:r>
            <a:r>
              <a:rPr lang="zh-CN" sz="1800" b="1">
                <a:solidFill>
                  <a:srgbClr val="5B9BD5"/>
                </a:solidFill>
                <a:latin typeface="微软雅黑"/>
                <a:ea typeface="微软雅黑"/>
                <a:cs typeface="+mn-cs"/>
              </a:rPr>
              <a:t>功耗优化</a:t>
            </a:r>
            <a:r>
              <a:rPr lang="en-US" sz="1800" b="1">
                <a:solidFill>
                  <a:srgbClr val="5B9BD5"/>
                </a:solidFill>
                <a:latin typeface="微软雅黑" charset="0"/>
                <a:ea typeface="微软雅黑" charset="0"/>
              </a:rPr>
              <a:t> </a:t>
            </a:r>
            <a:r>
              <a:rPr lang="en-US" sz="1800" b="1">
                <a:solidFill>
                  <a:srgbClr val="5B9BD5"/>
                </a:solidFill>
                <a:latin typeface="微软雅黑" charset="0"/>
                <a:ea typeface="微软雅黑" charset="0"/>
                <a:cs typeface="+mn-cs"/>
              </a:rPr>
              <a:t>· </a:t>
            </a:r>
            <a:r>
              <a:rPr lang="zh-CN" sz="1800" b="1">
                <a:solidFill>
                  <a:srgbClr val="5B9BD5"/>
                </a:solidFill>
                <a:latin typeface="微软雅黑"/>
                <a:ea typeface="微软雅黑"/>
                <a:cs typeface="+mn-cs"/>
              </a:rPr>
              <a:t>强弱结伴合作精进</a:t>
            </a:r>
            <a:r>
              <a:rPr lang="zh-CN" sz="1800" b="1">
                <a:solidFill>
                  <a:srgbClr val="FF0000"/>
                </a:solidFill>
                <a:latin typeface="微软雅黑"/>
                <a:ea typeface="微软雅黑"/>
                <a:cs typeface="+mn-cs"/>
              </a:rPr>
              <a:t>验收</a:t>
            </a:r>
            <a:r>
              <a:rPr lang="zh-CN" sz="1800" b="1">
                <a:solidFill>
                  <a:srgbClr val="5B9BD5"/>
                </a:solidFill>
                <a:latin typeface="微软雅黑"/>
                <a:ea typeface="微软雅黑"/>
                <a:cs typeface="+mn-cs"/>
              </a:rPr>
              <a:t> · </a:t>
            </a:r>
            <a:r>
              <a:rPr lang="zh-CN" altLang="en-US" sz="1800" b="1">
                <a:solidFill>
                  <a:srgbClr val="5B9BD5"/>
                </a:solidFill>
                <a:latin typeface="微软雅黑"/>
                <a:ea typeface="微软雅黑"/>
                <a:cs typeface="+mn-cs"/>
              </a:rPr>
              <a:t>实验课设收尾工作</a:t>
            </a:r>
            <a:r>
              <a:rPr lang="zh-CN" sz="1800" b="1">
                <a:solidFill>
                  <a:srgbClr val="5B9BD5"/>
                </a:solidFill>
                <a:latin typeface="微软雅黑"/>
                <a:ea typeface="微软雅黑"/>
                <a:cs typeface="+mn-cs"/>
              </a:rPr>
              <a:t> </a:t>
            </a:r>
            <a:r>
              <a:rPr lang="zh-CN" sz="1800" b="1">
                <a:solidFill>
                  <a:srgbClr val="FF0000"/>
                </a:solidFill>
                <a:latin typeface="微软雅黑"/>
                <a:ea typeface="微软雅黑"/>
                <a:cs typeface="+mn-cs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13" y="77313"/>
            <a:ext cx="8606741" cy="6498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二、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期末课设实验收尾安排</a:t>
            </a:r>
            <a:endParaRPr lang="zh-CN" altLang="en-US" sz="28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latin typeface="微软雅黑" charset="0"/>
                <a:ea typeface="微软雅黑" charset="0"/>
              </a:rPr>
              <a:t> 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endParaRPr lang="zh-CN" altLang="en-US" sz="2400" dirty="0">
              <a:latin typeface="微软雅黑" charset="0"/>
              <a:ea typeface="微软雅黑" charset="0"/>
            </a:endParaRPr>
          </a:p>
          <a:p>
            <a:endParaRPr lang="en-US" altLang="zh-CN" sz="2400" dirty="0">
              <a:latin typeface="微软雅黑" charset="0"/>
              <a:ea typeface="微软雅黑" charset="0"/>
            </a:endParaRPr>
          </a:p>
          <a:p>
            <a:endParaRPr lang="en-US" altLang="zh-CN" sz="2400" dirty="0">
              <a:latin typeface="微软雅黑" charset="0"/>
              <a:ea typeface="微软雅黑" charset="0"/>
            </a:endParaRPr>
          </a:p>
          <a:p>
            <a:endParaRPr lang="en-US" altLang="zh-CN" sz="2400" dirty="0">
              <a:latin typeface="微软雅黑" charset="0"/>
              <a:ea typeface="微软雅黑" charset="0"/>
            </a:endParaRPr>
          </a:p>
          <a:p>
            <a:endParaRPr sz="2400"/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1087" y="6379631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3" name="图片 2" descr="upload_post_object_v2_9352682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054" y="696425"/>
            <a:ext cx="7128766" cy="5879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10482928" y="1943194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32186" y="876690"/>
            <a:ext cx="3991775" cy="550298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记得住·说得出·内心渴望，能够牵引这个小组成员日常课设任务行为及课程理解深度！！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b="1">
                <a:latin typeface="微软雅黑" charset="0"/>
                <a:ea typeface="微软雅黑" charset="0"/>
                <a:cs typeface="微软雅黑" charset="0"/>
              </a:rPr>
              <a:t>A级别：自己熟话</a:t>
            </a:r>
            <a:r>
              <a:rPr>
                <a:latin typeface="微软雅黑" charset="0"/>
                <a:ea typeface="微软雅黑" charset="0"/>
                <a:cs typeface="微软雅黑" charset="0"/>
              </a:rPr>
              <a:t> 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1。目标主题特征明显，有课程交叉意识 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2。目标上线及下限量化相对准确 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3。目标小组统一性、针对性明显 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 b="1">
                <a:latin typeface="微软雅黑" charset="0"/>
                <a:ea typeface="微软雅黑" charset="0"/>
                <a:cs typeface="微软雅黑" charset="0"/>
              </a:rPr>
              <a:t>B级别：别人熟话 用自己的话说出来。</a:t>
            </a:r>
            <a:r>
              <a:rPr>
                <a:latin typeface="微软雅黑" charset="0"/>
                <a:ea typeface="微软雅黑" charset="0"/>
                <a:cs typeface="微软雅黑" charset="0"/>
              </a:rPr>
              <a:t> 1。目标有向上及左右对齐分解 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2。目标符合SMART要求、具有OKR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复盘对齐系统动态性 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3。组型公份私份存在区分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 b="1">
                <a:latin typeface="微软雅黑" charset="0"/>
                <a:ea typeface="微软雅黑" charset="0"/>
                <a:cs typeface="微软雅黑" charset="0"/>
              </a:rPr>
              <a:t> C级别：别人生话 </a:t>
            </a:r>
            <a:endParaRPr b="1">
              <a:latin typeface="微软雅黑" charset="0"/>
              <a:ea typeface="微软雅黑" charset="0"/>
              <a:cs typeface="微软雅黑" charset="0"/>
            </a:endParaRPr>
          </a:p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1。区分目标与任务</a:t>
            </a:r>
            <a:endParaRPr>
              <a:latin typeface="微软雅黑" charset="0"/>
              <a:ea typeface="微软雅黑" charset="0"/>
              <a:cs typeface="微软雅黑" charset="0"/>
            </a:endParaRPr>
          </a:p>
          <a:p>
            <a:r>
              <a:rPr>
                <a:latin typeface="微软雅黑" charset="0"/>
                <a:ea typeface="微软雅黑" charset="0"/>
                <a:cs typeface="微软雅黑" charset="0"/>
              </a:rPr>
              <a:t>2。有组织公份意识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三、本周后置安排</a:t>
            </a:r>
            <a:endParaRPr lang="zh-CN" altLang="en-US" sz="28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本周工作完成后，仓库当前版本应标记为v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4.1/v4.2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、20点00分小组长课后10分钟站会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、请大家离开时，将实验箱、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USB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线、数字万用表、读卡器及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TF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卡等各种设备收拾到位。其中：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  <a:latin typeface="微软雅黑" charset="0"/>
              <a:ea typeface="微软雅黑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a.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实验箱内不要有多余物品，原有硬件不要自行带走，蓝色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USB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线保证每个实验箱内至少有一个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  <a:latin typeface="微软雅黑" charset="0"/>
              <a:ea typeface="微软雅黑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b.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所有改装电源线、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TF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卡及读卡器统一上交助教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  <a:latin typeface="微软雅黑" charset="0"/>
              <a:ea typeface="微软雅黑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c.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如有设备损坏或硬件遗失等情况，请到助教处进行登记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  <a:latin typeface="微软雅黑" charset="0"/>
              <a:ea typeface="微软雅黑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d.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小组座位周围不要遗留多余垃圾，物品摆放归位，请大家共同维护教室卫生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sz="2400"/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1087" y="6379631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微软雅黑" charset="0"/>
                <a:ea typeface="微软雅黑" charset="0"/>
              </a:rPr>
              <a:t>课设实验课前置安排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、请组长组织组员按照座位表安排快速入座。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、请组长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到教室前面质量监控表上完成本组签到（来的打对勾，没来打叉，未到场打问号）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、各小组到助教处领取小组标牌，凭借各组小组标牌到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205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房间前面领取实验箱（一组一个，内含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蓝色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USB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线（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一组一个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））、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TF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卡及读卡器（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一组两套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）。</a:t>
            </a:r>
            <a:endParaRPr lang="zh-CN" altLang="en-US" sz="2400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PC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开机，选择进入“</a:t>
            </a:r>
            <a:r>
              <a: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CS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”系统。成功进入的标志为：桌面右上角有黄色大写字母“</a:t>
            </a:r>
            <a:r>
              <a: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CS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”字样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、如果电脑无法连接网络，请修改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地址为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192.168.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“房间号”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“座位编号”。如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205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房间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号座位的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地址为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192.168.205.1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。或改为自动获取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地址。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1087" y="6379631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3079" y="94761"/>
            <a:ext cx="11845802" cy="58710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微软雅黑" charset="0"/>
                <a:ea typeface="微软雅黑" charset="0"/>
                <a:sym typeface="+mn-ea"/>
              </a:rPr>
              <a:t>第十六周课设实验课内容安排</a:t>
            </a:r>
            <a:endParaRPr lang="zh-CN" altLang="en-US" sz="36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algn="l"/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一、上周短板问题说明与长板放大</a:t>
            </a:r>
            <a:endParaRPr lang="zh-CN" sz="28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endParaRPr lang="zh-CN" sz="28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二、本周目标与任务概述</a:t>
            </a:r>
            <a:endParaRPr lang="zh-CN" sz="28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endParaRPr lang="zh-CN" sz="28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三、</a:t>
            </a: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各主题</a:t>
            </a:r>
            <a:r>
              <a:rPr lang="en-US" altLang="zh-CN" sz="2800" dirty="0">
                <a:latin typeface="微软雅黑" charset="0"/>
                <a:ea typeface="微软雅黑" charset="0"/>
                <a:sym typeface="+mn-ea"/>
              </a:rPr>
              <a:t>v4.X</a:t>
            </a: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功耗优化方案说明</a:t>
            </a:r>
            <a:endParaRPr lang="zh-CN" sz="28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endParaRPr lang="zh-CN" sz="2800">
              <a:solidFill>
                <a:srgbClr val="FF0000"/>
              </a:solidFill>
              <a:latin typeface="微软雅黑"/>
              <a:ea typeface="微软雅黑"/>
              <a:cs typeface="+mn-cs"/>
            </a:endParaRPr>
          </a:p>
          <a:p>
            <a:pPr algn="l"/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四、</a:t>
            </a:r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本学期</a:t>
            </a:r>
            <a:r>
              <a:rPr lang="zh-CN" altLang="en-US" sz="2800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课设实验收尾安排</a:t>
            </a:r>
            <a:endParaRPr lang="zh-CN" sz="28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endParaRPr lang="zh-CN" sz="28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r>
              <a:rPr lang="zh-CN" altLang="en-US" sz="28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五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、本周任务安排及底线控制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1087" y="6379631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807" y="145820"/>
            <a:ext cx="11434289" cy="6146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一、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长版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放大与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短板问题说明</a:t>
            </a:r>
            <a:endParaRPr lang="zh-CN" altLang="en-US" sz="2800" b="1" dirty="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长版放大：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							          	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长板代表小组：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13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17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18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短板说明：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									          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		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、对于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V4.X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的双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O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目标重构没有本小组特色点，缺乏一定张力。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         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、部分小组进度较缓，尚未达到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1000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行码释底线。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				          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0148" y="6367389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807" y="145820"/>
            <a:ext cx="11434289" cy="6146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二、本周目标与任务概述</a:t>
            </a:r>
            <a:endParaRPr lang="zh-CN" altLang="en-US" sz="2800" b="1" dirty="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、本周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CH5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课程目标和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W16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组织目标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algn="l"/>
            <a:r>
              <a:rPr lang="zh-CN" sz="2400">
                <a:solidFill>
                  <a:srgbClr val="FF0000"/>
                </a:solidFill>
                <a:latin typeface="微软雅黑"/>
                <a:ea typeface="微软雅黑"/>
                <a:cs typeface="+mn-cs"/>
              </a:rPr>
              <a:t>				       </a:t>
            </a:r>
            <a:endParaRPr lang="zh-CN" sz="2400">
              <a:solidFill>
                <a:srgbClr val="FF0000"/>
              </a:solidFill>
              <a:latin typeface="微软雅黑"/>
              <a:ea typeface="微软雅黑"/>
              <a:cs typeface="+mn-cs"/>
            </a:endParaRPr>
          </a:p>
          <a:p>
            <a:pPr algn="l"/>
            <a:r>
              <a:rPr lang="zh-CN" sz="2400">
                <a:solidFill>
                  <a:srgbClr val="FF0000"/>
                </a:solidFill>
                <a:latin typeface="微软雅黑"/>
                <a:ea typeface="微软雅黑"/>
                <a:cs typeface="+mn-cs"/>
              </a:rPr>
              <a:t>				       记得住·说得出·内心渴望</a:t>
            </a:r>
            <a:endParaRPr lang="zh-CN" sz="2400">
              <a:solidFill>
                <a:srgbClr val="FF0000"/>
              </a:solidFill>
              <a:latin typeface="微软雅黑"/>
              <a:ea typeface="微软雅黑"/>
              <a:cs typeface="+mn-cs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、本周任务总体描述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V4.X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功耗优化：休眠待机功耗修正继续，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V4.X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双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目标本组化修正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本学期课设实验收尾安排：代码仓库、上交材料整理、结伴组互验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342900" indent="-342900" algn="l" defTabSz="914400" rtl="0" eaLnBrk="1" latinLnBrk="0" hangingPunct="1">
              <a:lnSpc>
                <a:spcPct val="150000"/>
              </a:lnSpc>
              <a:buChar char="•"/>
            </a:pP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0148" y="6367389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4" name="图片 3" descr="upload_post_object_v2_0073948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943" y="1694631"/>
            <a:ext cx="6121301" cy="13900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/>
        </p:nvSpPr>
        <p:spPr>
          <a:xfrm>
            <a:off x="459297" y="310847"/>
            <a:ext cx="4101465" cy="52197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sz="2800" b="1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二、本周目标与任务概述</a:t>
            </a:r>
            <a:endParaRPr lang="zh-CN" altLang="en-US" sz="2800" b="1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0560" y="943701"/>
            <a:ext cx="7276942" cy="578677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sz="2400">
                <a:solidFill>
                  <a:srgbClr val="000000"/>
                </a:solidFill>
                <a:latin typeface="微软雅黑" charset="0"/>
                <a:ea typeface="微软雅黑" charset="0"/>
                <a:cs typeface="+mn-cs"/>
              </a:rPr>
              <a:t>3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、问题种类及化解路径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（</a:t>
            </a:r>
            <a:r>
              <a:rPr lang="en-US" sz="2400">
                <a:solidFill>
                  <a:srgbClr val="000000"/>
                </a:solidFill>
                <a:latin typeface="微软雅黑" charset="0"/>
                <a:ea typeface="微软雅黑" charset="0"/>
                <a:cs typeface="+mn-cs"/>
              </a:rPr>
              <a:t>1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）课程与课设交叉类问题（授课配合）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marL="800100" lvl="1" indent="-342900" algn="l">
              <a:buChar char="•"/>
            </a:pP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课程目标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marL="800100" lvl="1" indent="-342900" algn="l">
              <a:buChar char="•"/>
            </a:pP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组织目标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（</a:t>
            </a:r>
            <a:r>
              <a:rPr lang="en-US" sz="2400">
                <a:solidFill>
                  <a:srgbClr val="000000"/>
                </a:solidFill>
                <a:latin typeface="微软雅黑" charset="0"/>
                <a:ea typeface="微软雅黑" charset="0"/>
                <a:cs typeface="+mn-cs"/>
              </a:rPr>
              <a:t>2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）文档代码精进类问题（助教牵引重点）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marL="800100" lvl="1" indent="-342900" algn="l">
              <a:buChar char="•"/>
            </a:pP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文档修改精进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marL="800100" lvl="1" indent="-342900" algn="l">
              <a:buChar char="•"/>
            </a:pP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代码修改精进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lvl="1" indent="0" algn="l">
              <a:buNone/>
            </a:pP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（</a:t>
            </a:r>
            <a:r>
              <a:rPr lang="en-US" sz="2400">
                <a:solidFill>
                  <a:srgbClr val="000000"/>
                </a:solidFill>
                <a:latin typeface="微软雅黑" charset="0"/>
                <a:ea typeface="微软雅黑" charset="0"/>
                <a:cs typeface="+mn-cs"/>
              </a:rPr>
              <a:t>3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）装备环境操作类问题（组内组件自洽）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marL="800100" lvl="1" indent="-342900" algn="l">
              <a:buChar char="•"/>
            </a:pPr>
            <a:r>
              <a:rPr lang="en-US" sz="2400">
                <a:solidFill>
                  <a:srgbClr val="000000"/>
                </a:solidFill>
                <a:latin typeface="微软雅黑" charset="0"/>
                <a:ea typeface="微软雅黑" charset="0"/>
                <a:cs typeface="+mn-cs"/>
              </a:rPr>
              <a:t>Eclipse</a:t>
            </a:r>
            <a:r>
              <a:t> 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操作问题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marL="800100" lvl="1" indent="-342900" algn="l">
              <a:buChar char="•"/>
            </a:pPr>
            <a:r>
              <a:rPr lang="en-US" sz="2400">
                <a:solidFill>
                  <a:srgbClr val="000000"/>
                </a:solidFill>
                <a:latin typeface="微软雅黑" charset="0"/>
                <a:ea typeface="微软雅黑" charset="0"/>
                <a:cs typeface="+mn-cs"/>
              </a:rPr>
              <a:t>Gitlab</a:t>
            </a:r>
            <a:r>
              <a:t> </a:t>
            </a:r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  <a:cs typeface="+mn-cs"/>
              </a:rPr>
              <a:t>操作问题</a:t>
            </a:r>
            <a:endParaRPr lang="zh-CN" sz="2400">
              <a:solidFill>
                <a:srgbClr val="000000"/>
              </a:solidFill>
              <a:latin typeface="微软雅黑"/>
              <a:ea typeface="微软雅黑"/>
              <a:cs typeface="+mn-cs"/>
            </a:endParaRPr>
          </a:p>
          <a:p>
            <a:pPr algn="l"/>
            <a:r>
              <a:rPr lang="en-US" sz="2400">
                <a:solidFill>
                  <a:srgbClr val="000000"/>
                </a:solidFill>
                <a:latin typeface="微软雅黑" charset="0"/>
                <a:ea typeface="微软雅黑" charset="0"/>
              </a:rPr>
              <a:t>				</a:t>
            </a:r>
            <a:endParaRPr lang="zh-CN" altLang="en-US"/>
          </a:p>
        </p:txBody>
      </p:sp>
      <p:pic>
        <p:nvPicPr>
          <p:cNvPr id="6" name="图片 5" descr="upload_post_object_v2_1066089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4055" y="1416144"/>
            <a:ext cx="4259406" cy="4025610"/>
          </a:xfrm>
          <a:prstGeom prst="rect">
            <a:avLst/>
          </a:prstGeom>
        </p:spPr>
      </p:pic>
      <p:sp>
        <p:nvSpPr>
          <p:cNvPr id="7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20148" y="6367389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807" y="145820"/>
            <a:ext cx="11434289" cy="6146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三、各主题</a:t>
            </a:r>
            <a:r>
              <a:rPr lang="en-US" altLang="zh-CN" sz="2800" b="1" dirty="0">
                <a:latin typeface="微软雅黑" charset="0"/>
                <a:ea typeface="微软雅黑" charset="0"/>
                <a:sym typeface="+mn-ea"/>
              </a:rPr>
              <a:t>v4.X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功耗优化方案说明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	        之前已经通过数字键盘输入模拟温度的变化，当温度超过设定的阈值时，进行对应的异常响应（即屏幕亮度降为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，回滚到最简系统），可以理解为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是一种模拟的系统休眠状态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，当温度回归正常后恢复正常，退出系统休眠。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        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在之前的基础上，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本次课程的任务是：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914400" lvl="1" indent="-457200" algn="l" defTabSz="0" rtl="0" eaLnBrk="1" latinLnBrk="0" hangingPunct="1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对休眠后的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最简系统进行进一步裁剪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，进一步降低功耗（主要是对“用电大户”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16*16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点阵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的操作）；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914400" lvl="1" indent="-457200" algn="l" defTabSz="0" rtl="0" eaLnBrk="1" latinLnBrk="0" hangingPunct="1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使用数字万用表对对应不同状态的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功耗进行测量并记录拍照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等。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1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     不同状态包括：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lvl="1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         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正常工作状态		                最简系统状态                裁剪后的最简系统状态</a:t>
            </a: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0148" y="6367389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cxnSp>
        <p:nvCxnSpPr>
          <p:cNvPr id="4" name="直接箭头连接符 3"/>
          <p:cNvCxnSpPr/>
          <p:nvPr userDrawn="1"/>
        </p:nvCxnSpPr>
        <p:spPr>
          <a:xfrm>
            <a:off x="3469942" y="6075141"/>
            <a:ext cx="1390609" cy="1"/>
          </a:xfrm>
          <a:prstGeom prst="straightConnector1">
            <a:avLst/>
          </a:prstGeom>
          <a:ln w="317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 userDrawn="1"/>
        </p:nvCxnSpPr>
        <p:spPr>
          <a:xfrm>
            <a:off x="6729189" y="6075073"/>
            <a:ext cx="1390609" cy="1"/>
          </a:xfrm>
          <a:prstGeom prst="straightConnector1">
            <a:avLst/>
          </a:prstGeom>
          <a:ln w="317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3570860" y="5616037"/>
            <a:ext cx="1289658" cy="36957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温度阈值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826930" y="5454024"/>
            <a:ext cx="1384165" cy="36957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更严苛的</a:t>
            </a:r>
            <a:endParaRPr lang="zh-CN" altLang="en-US"/>
          </a:p>
          <a:p>
            <a:r>
              <a:rPr lang="zh-CN" altLang="en-US"/>
              <a:t>温度阈值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779676" y="6161570"/>
            <a:ext cx="1289658" cy="6098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温度回到阈值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570896" y="6161615"/>
            <a:ext cx="1289658" cy="609888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温度正常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13" y="141077"/>
            <a:ext cx="11603628" cy="64343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四、本学期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课设实验收尾安排</a:t>
            </a:r>
            <a:endParaRPr lang="zh-CN" altLang="en-US" sz="28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1、完善主题代码仓库（可运行、全组合计1000行以上、无明显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bug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、逻辑基本完整）：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a.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除法分析、乘法放大、加法包容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b.Launcher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定制完整（本组浅度、深度课设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&amp;结伴组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浅度、深度课设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、查漏补缺，按要求整理期末所有待上交材料，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包括代码、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XML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、照片、演示视频、规划表等材料（具体请参考课设报告模版附件）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、结伴组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互验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：结伴组之间互相验证对方小组课设的相关功能，助教在旁监督。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、准备最终小组展示与课设报告。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各组展示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ppt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请于下周三前完成一版并发给各主题助教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sz="2400"/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1087" y="6379631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013" y="141077"/>
            <a:ext cx="9625056" cy="64343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二、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期末课设实验收尾安排</a:t>
            </a:r>
            <a:endParaRPr lang="zh-CN" altLang="en-US" sz="2800" b="1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latin typeface="微软雅黑" charset="0"/>
                <a:ea typeface="微软雅黑" charset="0"/>
              </a:rPr>
              <a:t> 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endParaRPr lang="zh-CN" altLang="en-US" sz="2400" dirty="0">
              <a:latin typeface="微软雅黑" charset="0"/>
              <a:ea typeface="微软雅黑" charset="0"/>
            </a:endParaRPr>
          </a:p>
          <a:p>
            <a:endParaRPr lang="en-US" altLang="zh-CN" sz="2400" dirty="0">
              <a:latin typeface="微软雅黑" charset="0"/>
              <a:ea typeface="微软雅黑" charset="0"/>
            </a:endParaRPr>
          </a:p>
          <a:p>
            <a:endParaRPr lang="en-US" altLang="zh-CN" sz="2400" dirty="0">
              <a:latin typeface="微软雅黑" charset="0"/>
              <a:ea typeface="微软雅黑" charset="0"/>
            </a:endParaRPr>
          </a:p>
          <a:p>
            <a:endParaRPr lang="en-US" altLang="zh-CN" sz="2400" dirty="0">
              <a:latin typeface="微软雅黑" charset="0"/>
              <a:ea typeface="微软雅黑" charset="0"/>
            </a:endParaRPr>
          </a:p>
          <a:p>
            <a:endParaRPr sz="2400"/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1087" y="6379631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第十六周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7" name="图片 6" descr="upload_post_object_v2_651943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512" y="1047873"/>
            <a:ext cx="8990661" cy="5152095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472174" y="2709892"/>
            <a:ext cx="2719864" cy="166158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500">
                <a:latin typeface="微软雅黑" charset="0"/>
                <a:ea typeface="微软雅黑" charset="0"/>
                <a:cs typeface="微软雅黑" charset="0"/>
              </a:rPr>
              <a:t>上交截至日期（纸+电子）：</a:t>
            </a:r>
            <a:r>
              <a:rPr lang="en-US" altLang="zh-CN" sz="25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25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月</a:t>
            </a:r>
            <a:r>
              <a:rPr lang="en-US" altLang="zh-CN" sz="25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16</a:t>
            </a:r>
            <a:r>
              <a:rPr lang="zh-CN" altLang="en-US" sz="25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日（周日）</a:t>
            </a:r>
            <a:endParaRPr lang="zh-CN" altLang="en-US" sz="25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WPS Office WWO_feishu_20230531100529-62b4f7f279</Application>
  <PresentationFormat>宽屏</PresentationFormat>
  <Paragraphs>205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汉仪旗黑KW 55S</vt:lpstr>
      <vt:lpstr>微软雅黑</vt:lpstr>
      <vt:lpstr>微软雅黑</vt:lpstr>
      <vt:lpstr>Times New Roman</vt:lpstr>
      <vt:lpstr>汉仪书宋二KW</vt:lpstr>
      <vt:lpstr>等线</vt:lpstr>
      <vt:lpstr>汉仪中等线KW</vt:lpstr>
      <vt:lpstr>Office 主题​​</vt:lpstr>
      <vt:lpstr>NK2024春· 嵌入式系统课程设计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NK2024春· 嵌入式系统课程设计</dc:title>
  <dc:creator>nk</dc:creator>
  <cp:lastModifiedBy>kp l</cp:lastModifiedBy>
  <dcterms:created xsi:type="dcterms:W3CDTF">2024-06-05T09:01:20Z</dcterms:created>
  <dcterms:modified xsi:type="dcterms:W3CDTF">2024-06-05T09:01:20Z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/>
  </property>
</Properties>
</file>