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1"/>
  </p:handoutMasterIdLst>
  <p:sldIdLst>
    <p:sldId id="404" r:id="rId3"/>
    <p:sldId id="405" r:id="rId5"/>
    <p:sldId id="300" r:id="rId6"/>
    <p:sldId id="278" r:id="rId7"/>
    <p:sldId id="325" r:id="rId8"/>
    <p:sldId id="327" r:id="rId9"/>
    <p:sldId id="371" r:id="rId10"/>
    <p:sldId id="332" r:id="rId11"/>
    <p:sldId id="328" r:id="rId12"/>
    <p:sldId id="333" r:id="rId13"/>
    <p:sldId id="330" r:id="rId14"/>
    <p:sldId id="331" r:id="rId15"/>
    <p:sldId id="334" r:id="rId16"/>
    <p:sldId id="372" r:id="rId17"/>
    <p:sldId id="335" r:id="rId18"/>
    <p:sldId id="336" r:id="rId19"/>
    <p:sldId id="374" r:id="rId20"/>
    <p:sldId id="337" r:id="rId21"/>
    <p:sldId id="339" r:id="rId22"/>
    <p:sldId id="341" r:id="rId23"/>
    <p:sldId id="342" r:id="rId24"/>
    <p:sldId id="375" r:id="rId25"/>
    <p:sldId id="376" r:id="rId26"/>
    <p:sldId id="385" r:id="rId27"/>
    <p:sldId id="386" r:id="rId28"/>
    <p:sldId id="340" r:id="rId29"/>
    <p:sldId id="377" r:id="rId30"/>
    <p:sldId id="378" r:id="rId31"/>
    <p:sldId id="387" r:id="rId32"/>
    <p:sldId id="379" r:id="rId33"/>
    <p:sldId id="380" r:id="rId34"/>
    <p:sldId id="343" r:id="rId35"/>
    <p:sldId id="344" r:id="rId36"/>
    <p:sldId id="381" r:id="rId37"/>
    <p:sldId id="382" r:id="rId38"/>
    <p:sldId id="345" r:id="rId39"/>
    <p:sldId id="383" r:id="rId40"/>
    <p:sldId id="384" r:id="rId41"/>
    <p:sldId id="346" r:id="rId42"/>
    <p:sldId id="307" r:id="rId43"/>
    <p:sldId id="388" r:id="rId44"/>
    <p:sldId id="389" r:id="rId45"/>
    <p:sldId id="390" r:id="rId46"/>
    <p:sldId id="391" r:id="rId47"/>
    <p:sldId id="392" r:id="rId48"/>
    <p:sldId id="403" r:id="rId49"/>
    <p:sldId id="393" r:id="rId50"/>
    <p:sldId id="394" r:id="rId51"/>
    <p:sldId id="395" r:id="rId52"/>
    <p:sldId id="396" r:id="rId53"/>
    <p:sldId id="397" r:id="rId54"/>
    <p:sldId id="398" r:id="rId55"/>
    <p:sldId id="399" r:id="rId56"/>
    <p:sldId id="400" r:id="rId57"/>
    <p:sldId id="401" r:id="rId58"/>
    <p:sldId id="402" r:id="rId59"/>
    <p:sldId id="308" r:id="rId60"/>
  </p:sldIdLst>
  <p:sldSz cx="12192000" cy="6858000"/>
  <p:notesSz cx="6858000" cy="9144000"/>
  <p:custDataLst>
    <p:tags r:id="rId6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95859"/>
    <a:srgbClr val="123439"/>
    <a:srgbClr val="A2BFC1"/>
    <a:srgbClr val="123539"/>
    <a:srgbClr val="395959"/>
    <a:srgbClr val="A0C7C8"/>
    <a:srgbClr val="D6F1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3" d="100"/>
          <a:sy n="93" d="100"/>
        </p:scale>
        <p:origin x="744" y="76"/>
      </p:cViewPr>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369.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思源黑体 CN Light" panose="020B0300000000000000"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黑体 CN Light" panose="020B0300000000000000" pitchFamily="34" charset="-122"/>
              </a:rPr>
            </a:fld>
            <a:endParaRPr lang="zh-CN" altLang="en-US" dirty="0">
              <a:ea typeface="思源黑体 CN Light" panose="020B0300000000000000"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思源黑体 CN Light" panose="020B0300000000000000"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黑体 CN Light" panose="020B0300000000000000" pitchFamily="34" charset="-122"/>
              </a:rPr>
            </a:fld>
            <a:endParaRPr lang="zh-CN" altLang="en-US" dirty="0">
              <a:ea typeface="思源黑体 CN Light" panose="020B0300000000000000"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Normal" panose="020B0400000000000000" pitchFamily="34" charset="-122"/>
                <a:ea typeface="思源黑体 CN Normal" panose="020B0400000000000000" pitchFamily="34" charset="-122"/>
              </a:defRPr>
            </a:lvl1pPr>
          </a:lstStyle>
          <a:p>
            <a:fld id="{55F34A8D-3C4B-49CA-B522-451D0970926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Normal" panose="020B0400000000000000" pitchFamily="34" charset="-122"/>
                <a:ea typeface="思源黑体 CN Normal" panose="020B0400000000000000" pitchFamily="34" charset="-122"/>
              </a:defRPr>
            </a:lvl1pPr>
          </a:lstStyle>
          <a:p>
            <a:fld id="{957F689F-C29B-4067-B332-9085AEC33D5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1pPr>
    <a:lvl2pPr marL="4572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2pPr>
    <a:lvl3pPr marL="9144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3pPr>
    <a:lvl4pPr marL="13716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4pPr>
    <a:lvl5pPr marL="18288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fld>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fld>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CC2BEC-97A0-4B41-98C0-982C717DE2F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81AC27C-A77C-4EAF-AE57-4009713907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1AC27C-A77C-4EAF-AE57-4009713907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1AC27C-A77C-4EAF-AE57-4009713907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1AC27C-A77C-4EAF-AE57-4009713907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81AC27C-A77C-4EAF-AE57-4009713907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81AC27C-A77C-4EAF-AE57-4009713907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7356C7-3C3F-410A-AE9A-B881164C5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81AC27C-A77C-4EAF-AE57-4009713907B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7356C7-3C3F-410A-AE9A-B881164C5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81AC27C-A77C-4EAF-AE57-4009713907B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7356C7-3C3F-410A-AE9A-B881164C5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1AC27C-A77C-4EAF-AE57-4009713907B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7356C7-3C3F-410A-AE9A-B881164C5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81AC27C-A77C-4EAF-AE57-4009713907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7356C7-3C3F-410A-AE9A-B881164C5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81AC27C-A77C-4EAF-AE57-4009713907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7356C7-3C3F-410A-AE9A-B881164C5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D81AC27C-A77C-4EAF-AE57-4009713907B0}"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3A7356C7-3C3F-410A-AE9A-B881164C506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黑体 CN Light" panose="020B0300000000000000" pitchFamily="34" charset="-122"/>
          <a:ea typeface="思源黑体 CN Light" panose="020B03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Normal" panose="020B0400000000000000" pitchFamily="34" charset="-122"/>
          <a:ea typeface="思源黑体 CN Normal" panose="020B04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Normal" panose="020B0400000000000000" pitchFamily="34" charset="-122"/>
          <a:ea typeface="思源黑体 CN Normal" panose="020B04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notesSlide" Target="../notesSlides/notesSlide1.xml"/><Relationship Id="rId10"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108.xml"/><Relationship Id="rId7" Type="http://schemas.openxmlformats.org/officeDocument/2006/relationships/image" Target="../media/image1.png"/><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1" Type="http://schemas.openxmlformats.org/officeDocument/2006/relationships/notesSlide" Target="../notesSlides/notesSlide10.xml"/><Relationship Id="rId10" Type="http://schemas.openxmlformats.org/officeDocument/2006/relationships/slideLayout" Target="../slideLayouts/slideLayout7.xml"/><Relationship Id="rId1" Type="http://schemas.openxmlformats.org/officeDocument/2006/relationships/tags" Target="../tags/tag102.xml"/></Relationships>
</file>

<file path=ppt/slides/_rels/slide11.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2" Type="http://schemas.openxmlformats.org/officeDocument/2006/relationships/notesSlide" Target="../notesSlides/notesSlide11.xml"/><Relationship Id="rId11" Type="http://schemas.openxmlformats.org/officeDocument/2006/relationships/slideLayout" Target="../slideLayouts/slideLayout7.xml"/><Relationship Id="rId10" Type="http://schemas.openxmlformats.org/officeDocument/2006/relationships/tags" Target="../tags/tag118.xml"/><Relationship Id="rId1" Type="http://schemas.openxmlformats.org/officeDocument/2006/relationships/tags" Target="../tags/tag109.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image" Target="../media/image3.png"/><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13.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2" Type="http://schemas.openxmlformats.org/officeDocument/2006/relationships/notesSlide" Target="../notesSlides/notesSlide13.xml"/><Relationship Id="rId11" Type="http://schemas.openxmlformats.org/officeDocument/2006/relationships/slideLayout" Target="../slideLayouts/slideLayout7.xml"/><Relationship Id="rId10" Type="http://schemas.openxmlformats.org/officeDocument/2006/relationships/tags" Target="../tags/tag134.xml"/><Relationship Id="rId1" Type="http://schemas.openxmlformats.org/officeDocument/2006/relationships/tags" Target="../tags/tag125.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7.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image" Target="../media/image4.png"/><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image" Target="../media/image5.png"/><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7.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image" Target="../media/image7.png"/><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7.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image" Target="../media/image8.png"/><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2.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1" Type="http://schemas.openxmlformats.org/officeDocument/2006/relationships/notesSlide" Target="../notesSlides/notesSlide2.xml"/><Relationship Id="rId10" Type="http://schemas.openxmlformats.org/officeDocument/2006/relationships/slideLayout" Target="../slideLayouts/slideLayout1.xml"/><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7.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image" Target="../media/image9.png"/><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7.xml"/><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image" Target="../media/image10.png"/><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7.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7.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7.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7.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7.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s>
</file>

<file path=ppt/slides/_rels/slide3.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4" Type="http://schemas.openxmlformats.org/officeDocument/2006/relationships/notesSlide" Target="../notesSlides/notesSlide3.xml"/><Relationship Id="rId13" Type="http://schemas.openxmlformats.org/officeDocument/2006/relationships/slideLayout" Target="../slideLayouts/slideLayout2.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19.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7.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7.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7.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7.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7.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7.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7.xml"/><Relationship Id="rId5" Type="http://schemas.openxmlformats.org/officeDocument/2006/relationships/tags" Target="../tags/tag259.xml"/><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7.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slideLayout" Target="../slideLayouts/slideLayout7.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s>
</file>

<file path=ppt/slides/_rels/slide4.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2" Type="http://schemas.openxmlformats.org/officeDocument/2006/relationships/notesSlide" Target="../notesSlides/notesSlide4.xml"/><Relationship Id="rId11" Type="http://schemas.openxmlformats.org/officeDocument/2006/relationships/slideLayout" Target="../slideLayouts/slideLayout7.xml"/><Relationship Id="rId10" Type="http://schemas.openxmlformats.org/officeDocument/2006/relationships/tags" Target="../tags/tag40.xml"/><Relationship Id="rId1" Type="http://schemas.openxmlformats.org/officeDocument/2006/relationships/tags" Target="../tags/tag31.xml"/></Relationships>
</file>

<file path=ppt/slides/_rels/slide40.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2" Type="http://schemas.openxmlformats.org/officeDocument/2006/relationships/notesSlide" Target="../notesSlides/notesSlide40.xml"/><Relationship Id="rId11" Type="http://schemas.openxmlformats.org/officeDocument/2006/relationships/slideLayout" Target="../slideLayouts/slideLayout7.xml"/><Relationship Id="rId10" Type="http://schemas.openxmlformats.org/officeDocument/2006/relationships/tags" Target="../tags/tag279.xml"/><Relationship Id="rId1" Type="http://schemas.openxmlformats.org/officeDocument/2006/relationships/tags" Target="../tags/tag270.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slideLayout" Target="../slideLayouts/slideLayout7.xml"/><Relationship Id="rId5" Type="http://schemas.openxmlformats.org/officeDocument/2006/relationships/tags" Target="../tags/tag284.xml"/><Relationship Id="rId4" Type="http://schemas.openxmlformats.org/officeDocument/2006/relationships/tags" Target="../tags/tag283.xml"/><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7.xml"/><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7.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slideLayout" Target="../slideLayouts/slideLayout7.xml"/><Relationship Id="rId5" Type="http://schemas.openxmlformats.org/officeDocument/2006/relationships/tags" Target="../tags/tag299.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slideLayout" Target="../slideLayouts/slideLayout7.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46.xml"/><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tags" Target="../tags/tag309.xml"/><Relationship Id="rId4" Type="http://schemas.openxmlformats.org/officeDocument/2006/relationships/tags" Target="../tags/tag308.xml"/><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47.xml"/><Relationship Id="rId6" Type="http://schemas.openxmlformats.org/officeDocument/2006/relationships/slideLayout" Target="../slideLayouts/slideLayout7.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slideLayout" Target="../slideLayouts/slideLayout7.xml"/><Relationship Id="rId5" Type="http://schemas.openxmlformats.org/officeDocument/2006/relationships/tags" Target="../tags/tag319.xml"/><Relationship Id="rId4" Type="http://schemas.openxmlformats.org/officeDocument/2006/relationships/tags" Target="../tags/tag318.xml"/><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9.xml"/><Relationship Id="rId6" Type="http://schemas.openxmlformats.org/officeDocument/2006/relationships/slideLayout" Target="../slideLayouts/slideLayout7.xml"/><Relationship Id="rId5" Type="http://schemas.openxmlformats.org/officeDocument/2006/relationships/tags" Target="../tags/tag324.xml"/><Relationship Id="rId4" Type="http://schemas.openxmlformats.org/officeDocument/2006/relationships/tags" Target="../tags/tag323.xml"/><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s>
</file>

<file path=ppt/slides/_rels/slide5.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9" Type="http://schemas.openxmlformats.org/officeDocument/2006/relationships/notesSlide" Target="../notesSlides/notesSlide5.xml"/><Relationship Id="rId18" Type="http://schemas.openxmlformats.org/officeDocument/2006/relationships/slideLayout" Target="../slideLayouts/slideLayout7.xml"/><Relationship Id="rId17" Type="http://schemas.openxmlformats.org/officeDocument/2006/relationships/tags" Target="../tags/tag57.xml"/><Relationship Id="rId16" Type="http://schemas.openxmlformats.org/officeDocument/2006/relationships/tags" Target="../tags/tag56.xml"/><Relationship Id="rId15" Type="http://schemas.openxmlformats.org/officeDocument/2006/relationships/tags" Target="../tags/tag55.xml"/><Relationship Id="rId14" Type="http://schemas.openxmlformats.org/officeDocument/2006/relationships/tags" Target="../tags/tag54.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tags" Target="../tags/tag41.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50.xml"/><Relationship Id="rId6" Type="http://schemas.openxmlformats.org/officeDocument/2006/relationships/slideLayout" Target="../slideLayouts/slideLayout7.xml"/><Relationship Id="rId5" Type="http://schemas.openxmlformats.org/officeDocument/2006/relationships/tags" Target="../tags/tag329.xml"/><Relationship Id="rId4" Type="http://schemas.openxmlformats.org/officeDocument/2006/relationships/tags" Target="../tags/tag328.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51.xml"/><Relationship Id="rId6" Type="http://schemas.openxmlformats.org/officeDocument/2006/relationships/slideLayout" Target="../slideLayouts/slideLayout7.xml"/><Relationship Id="rId5" Type="http://schemas.openxmlformats.org/officeDocument/2006/relationships/tags" Target="../tags/tag334.xml"/><Relationship Id="rId4" Type="http://schemas.openxmlformats.org/officeDocument/2006/relationships/tags" Target="../tags/tag333.xml"/><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s>
</file>

<file path=ppt/slides/_rels/slide52.xml.rels><?xml version="1.0" encoding="UTF-8" standalone="yes"?>
<Relationships xmlns="http://schemas.openxmlformats.org/package/2006/relationships"><Relationship Id="rId8" Type="http://schemas.openxmlformats.org/officeDocument/2006/relationships/notesSlide" Target="../notesSlides/notesSlide52.xml"/><Relationship Id="rId7"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tags" Target="../tags/tag339.xml"/><Relationship Id="rId4" Type="http://schemas.openxmlformats.org/officeDocument/2006/relationships/tags" Target="../tags/tag338.xml"/><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tags" Target="../tags/tag335.xml"/></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53.xml"/><Relationship Id="rId6" Type="http://schemas.openxmlformats.org/officeDocument/2006/relationships/slideLayout" Target="../slideLayouts/slideLayout7.xml"/><Relationship Id="rId5" Type="http://schemas.openxmlformats.org/officeDocument/2006/relationships/tags" Target="../tags/tag344.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tags" Target="../tags/tag341.xml"/><Relationship Id="rId1" Type="http://schemas.openxmlformats.org/officeDocument/2006/relationships/tags" Target="../tags/tag340.xml"/></Relationships>
</file>

<file path=ppt/slides/_rels/slide54.xml.rels><?xml version="1.0" encoding="UTF-8" standalone="yes"?>
<Relationships xmlns="http://schemas.openxmlformats.org/package/2006/relationships"><Relationship Id="rId7" Type="http://schemas.openxmlformats.org/officeDocument/2006/relationships/notesSlide" Target="../notesSlides/notesSlide54.xml"/><Relationship Id="rId6" Type="http://schemas.openxmlformats.org/officeDocument/2006/relationships/slideLayout" Target="../slideLayouts/slideLayout7.xml"/><Relationship Id="rId5" Type="http://schemas.openxmlformats.org/officeDocument/2006/relationships/tags" Target="../tags/tag349.xml"/><Relationship Id="rId4" Type="http://schemas.openxmlformats.org/officeDocument/2006/relationships/tags" Target="../tags/tag348.xml"/><Relationship Id="rId3" Type="http://schemas.openxmlformats.org/officeDocument/2006/relationships/tags" Target="../tags/tag347.xml"/><Relationship Id="rId2" Type="http://schemas.openxmlformats.org/officeDocument/2006/relationships/tags" Target="../tags/tag346.xml"/><Relationship Id="rId1" Type="http://schemas.openxmlformats.org/officeDocument/2006/relationships/tags" Target="../tags/tag345.xml"/></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55.xml"/><Relationship Id="rId6" Type="http://schemas.openxmlformats.org/officeDocument/2006/relationships/slideLayout" Target="../slideLayouts/slideLayout7.xml"/><Relationship Id="rId5" Type="http://schemas.openxmlformats.org/officeDocument/2006/relationships/tags" Target="../tags/tag354.xml"/><Relationship Id="rId4" Type="http://schemas.openxmlformats.org/officeDocument/2006/relationships/tags" Target="../tags/tag353.xml"/><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56.xml"/><Relationship Id="rId6" Type="http://schemas.openxmlformats.org/officeDocument/2006/relationships/slideLayout" Target="../slideLayouts/slideLayout7.xml"/><Relationship Id="rId5" Type="http://schemas.openxmlformats.org/officeDocument/2006/relationships/tags" Target="../tags/tag359.xml"/><Relationship Id="rId4" Type="http://schemas.openxmlformats.org/officeDocument/2006/relationships/tags" Target="../tags/tag358.xml"/><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tags" Target="../tags/tag355.xml"/></Relationships>
</file>

<file path=ppt/slides/_rels/slide57.xml.rels><?xml version="1.0" encoding="UTF-8" standalone="yes"?>
<Relationships xmlns="http://schemas.openxmlformats.org/package/2006/relationships"><Relationship Id="rId9" Type="http://schemas.openxmlformats.org/officeDocument/2006/relationships/tags" Target="../tags/tag368.xml"/><Relationship Id="rId8" Type="http://schemas.openxmlformats.org/officeDocument/2006/relationships/tags" Target="../tags/tag367.xml"/><Relationship Id="rId7" Type="http://schemas.openxmlformats.org/officeDocument/2006/relationships/tags" Target="../tags/tag366.xml"/><Relationship Id="rId6" Type="http://schemas.openxmlformats.org/officeDocument/2006/relationships/tags" Target="../tags/tag365.xml"/><Relationship Id="rId5" Type="http://schemas.openxmlformats.org/officeDocument/2006/relationships/tags" Target="../tags/tag364.xml"/><Relationship Id="rId4" Type="http://schemas.openxmlformats.org/officeDocument/2006/relationships/tags" Target="../tags/tag363.xml"/><Relationship Id="rId3" Type="http://schemas.openxmlformats.org/officeDocument/2006/relationships/tags" Target="../tags/tag362.xml"/><Relationship Id="rId2" Type="http://schemas.openxmlformats.org/officeDocument/2006/relationships/tags" Target="../tags/tag361.xml"/><Relationship Id="rId11" Type="http://schemas.openxmlformats.org/officeDocument/2006/relationships/notesSlide" Target="../notesSlides/notesSlide57.xml"/><Relationship Id="rId10" Type="http://schemas.openxmlformats.org/officeDocument/2006/relationships/slideLayout" Target="../slideLayouts/slideLayout1.xml"/><Relationship Id="rId1" Type="http://schemas.openxmlformats.org/officeDocument/2006/relationships/tags" Target="../tags/tag360.xml"/></Relationships>
</file>

<file path=ppt/slides/_rels/slide6.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6" Type="http://schemas.openxmlformats.org/officeDocument/2006/relationships/notesSlide" Target="../notesSlides/notesSlide6.xml"/><Relationship Id="rId25" Type="http://schemas.openxmlformats.org/officeDocument/2006/relationships/slideLayout" Target="../slideLayouts/slideLayout7.xml"/><Relationship Id="rId24" Type="http://schemas.openxmlformats.org/officeDocument/2006/relationships/tags" Target="../tags/tag81.xml"/><Relationship Id="rId23" Type="http://schemas.openxmlformats.org/officeDocument/2006/relationships/tags" Target="../tags/tag80.xml"/><Relationship Id="rId22" Type="http://schemas.openxmlformats.org/officeDocument/2006/relationships/tags" Target="../tags/tag79.xml"/><Relationship Id="rId21" Type="http://schemas.openxmlformats.org/officeDocument/2006/relationships/tags" Target="../tags/tag78.xml"/><Relationship Id="rId20" Type="http://schemas.openxmlformats.org/officeDocument/2006/relationships/tags" Target="../tags/tag77.xml"/><Relationship Id="rId2" Type="http://schemas.openxmlformats.org/officeDocument/2006/relationships/tags" Target="../tags/tag59.xml"/><Relationship Id="rId19" Type="http://schemas.openxmlformats.org/officeDocument/2006/relationships/tags" Target="../tags/tag76.xml"/><Relationship Id="rId18" Type="http://schemas.openxmlformats.org/officeDocument/2006/relationships/tags" Target="../tags/tag75.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2" Type="http://schemas.openxmlformats.org/officeDocument/2006/relationships/notesSlide" Target="../notesSlides/notesSlide8.xml"/><Relationship Id="rId11" Type="http://schemas.openxmlformats.org/officeDocument/2006/relationships/slideLayout" Target="../slideLayouts/slideLayout7.xml"/><Relationship Id="rId10" Type="http://schemas.openxmlformats.org/officeDocument/2006/relationships/tags" Target="../tags/tag96.xml"/><Relationship Id="rId1" Type="http://schemas.openxmlformats.org/officeDocument/2006/relationships/tags" Target="../tags/tag8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A-稻壳儿搜索【幻雨工作室】_3"/>
          <p:cNvSpPr txBox="1">
            <a:spLocks noChangeArrowheads="1"/>
          </p:cNvSpPr>
          <p:nvPr>
            <p:custDataLst>
              <p:tags r:id="rId1"/>
            </p:custDataLst>
          </p:nvPr>
        </p:nvSpPr>
        <p:spPr bwMode="auto">
          <a:xfrm>
            <a:off x="3678612" y="1305342"/>
            <a:ext cx="743178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6600" b="1" spc="300" dirty="0">
                <a:solidFill>
                  <a:srgbClr val="123539"/>
                </a:solidFill>
                <a:latin typeface="思源黑体 CN Medium" panose="020B0600000000000000" pitchFamily="34" charset="-122"/>
                <a:ea typeface="思源黑体 CN Medium" panose="020B0600000000000000" pitchFamily="34" charset="-122"/>
              </a:rPr>
              <a:t>信息安全数学基础</a:t>
            </a:r>
            <a:endParaRPr lang="en-US" altLang="zh-CN" sz="6600" b="1" spc="300" dirty="0">
              <a:solidFill>
                <a:srgbClr val="123539"/>
              </a:solidFill>
              <a:latin typeface="思源黑体 CN Medium" panose="020B0600000000000000" pitchFamily="34" charset="-122"/>
              <a:ea typeface="思源黑体 CN Medium" panose="020B0600000000000000" pitchFamily="34" charset="-122"/>
            </a:endParaRPr>
          </a:p>
          <a:p>
            <a:pPr algn="ctr" eaLnBrk="1" hangingPunct="1"/>
            <a:r>
              <a:rPr lang="zh-CN" altLang="en-US" sz="6600" b="1" spc="300" dirty="0">
                <a:solidFill>
                  <a:srgbClr val="123539"/>
                </a:solidFill>
                <a:latin typeface="思源黑体 CN Medium" panose="020B0600000000000000" pitchFamily="34" charset="-122"/>
                <a:ea typeface="思源黑体 CN Medium" panose="020B0600000000000000" pitchFamily="34" charset="-122"/>
              </a:rPr>
              <a:t>小组展示</a:t>
            </a:r>
            <a:endParaRPr lang="zh-CN" altLang="en-US" sz="6600" b="1" spc="300" dirty="0">
              <a:solidFill>
                <a:srgbClr val="123539"/>
              </a:solidFill>
              <a:latin typeface="思源黑体 CN Medium" panose="020B0600000000000000" pitchFamily="34" charset="-122"/>
              <a:ea typeface="思源黑体 CN Medium" panose="020B0600000000000000" pitchFamily="34" charset="-122"/>
            </a:endParaRPr>
          </a:p>
        </p:txBody>
      </p:sp>
      <p:sp>
        <p:nvSpPr>
          <p:cNvPr id="37" name="PA-稻壳儿搜索【幻雨工作室】_11"/>
          <p:cNvSpPr/>
          <p:nvPr>
            <p:custDataLst>
              <p:tags r:id="rId2"/>
            </p:custDataLst>
          </p:nvPr>
        </p:nvSpPr>
        <p:spPr>
          <a:xfrm rot="17378366" flipH="1">
            <a:off x="8739368" y="2126174"/>
            <a:ext cx="6572855" cy="2624503"/>
          </a:xfrm>
          <a:custGeom>
            <a:avLst/>
            <a:gdLst>
              <a:gd name="connsiteX0" fmla="*/ 0 w 6572855"/>
              <a:gd name="connsiteY0" fmla="*/ 319530 h 2624503"/>
              <a:gd name="connsiteX1" fmla="*/ 113707 w 6572855"/>
              <a:gd name="connsiteY1" fmla="*/ 896 h 2624503"/>
              <a:gd name="connsiteX2" fmla="*/ 3753137 w 6572855"/>
              <a:gd name="connsiteY2" fmla="*/ 896 h 2624503"/>
              <a:gd name="connsiteX3" fmla="*/ 3753871 w 6572855"/>
              <a:gd name="connsiteY3" fmla="*/ 0 h 2624503"/>
              <a:gd name="connsiteX4" fmla="*/ 3754965 w 6572855"/>
              <a:gd name="connsiteY4" fmla="*/ 896 h 2624503"/>
              <a:gd name="connsiteX5" fmla="*/ 3759714 w 6572855"/>
              <a:gd name="connsiteY5" fmla="*/ 896 h 2624503"/>
              <a:gd name="connsiteX6" fmla="*/ 3759714 w 6572855"/>
              <a:gd name="connsiteY6" fmla="*/ 4781 h 2624503"/>
              <a:gd name="connsiteX7" fmla="*/ 6572855 w 6572855"/>
              <a:gd name="connsiteY7" fmla="*/ 2305578 h 2624503"/>
              <a:gd name="connsiteX8" fmla="*/ 6459044 w 6572855"/>
              <a:gd name="connsiteY8" fmla="*/ 2624503 h 2624503"/>
              <a:gd name="connsiteX9" fmla="*/ 6052997 w 6572855"/>
              <a:gd name="connsiteY9" fmla="*/ 2479601 h 2624503"/>
              <a:gd name="connsiteX10" fmla="*/ 3589444 w 6572855"/>
              <a:gd name="connsiteY10" fmla="*/ 464722 h 2624503"/>
              <a:gd name="connsiteX11" fmla="*/ 406860 w 6572855"/>
              <a:gd name="connsiteY11" fmla="*/ 464722 h 262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72855" h="2624503">
                <a:moveTo>
                  <a:pt x="0" y="319530"/>
                </a:moveTo>
                <a:lnTo>
                  <a:pt x="113707" y="896"/>
                </a:lnTo>
                <a:lnTo>
                  <a:pt x="3753137" y="896"/>
                </a:lnTo>
                <a:lnTo>
                  <a:pt x="3753871" y="0"/>
                </a:lnTo>
                <a:lnTo>
                  <a:pt x="3754965" y="896"/>
                </a:lnTo>
                <a:lnTo>
                  <a:pt x="3759714" y="896"/>
                </a:lnTo>
                <a:lnTo>
                  <a:pt x="3759714" y="4781"/>
                </a:lnTo>
                <a:lnTo>
                  <a:pt x="6572855" y="2305578"/>
                </a:lnTo>
                <a:lnTo>
                  <a:pt x="6459044" y="2624503"/>
                </a:lnTo>
                <a:lnTo>
                  <a:pt x="6052997" y="2479601"/>
                </a:lnTo>
                <a:lnTo>
                  <a:pt x="3589444" y="464722"/>
                </a:lnTo>
                <a:lnTo>
                  <a:pt x="406860" y="464722"/>
                </a:lnTo>
                <a:close/>
              </a:path>
            </a:pathLst>
          </a:custGeom>
          <a:solidFill>
            <a:schemeClr val="accent1">
              <a:lumMod val="20000"/>
              <a:lumOff val="8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思源黑体 CN Normal" panose="020B0400000000000000" pitchFamily="34" charset="-122"/>
              <a:ea typeface="思源黑体 CN Normal" panose="020B0400000000000000" pitchFamily="34" charset="-122"/>
            </a:endParaRPr>
          </a:p>
        </p:txBody>
      </p:sp>
      <p:sp>
        <p:nvSpPr>
          <p:cNvPr id="3" name="PA-矩形 2"/>
          <p:cNvSpPr/>
          <p:nvPr>
            <p:custDataLst>
              <p:tags r:id="rId3"/>
            </p:custDataLst>
          </p:nvPr>
        </p:nvSpPr>
        <p:spPr>
          <a:xfrm>
            <a:off x="1408386" y="943303"/>
            <a:ext cx="1860331" cy="4971394"/>
          </a:xfrm>
          <a:prstGeom prst="rect">
            <a:avLst/>
          </a:prstGeom>
          <a:solidFill>
            <a:srgbClr val="395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 name="PA-矩形 3"/>
          <p:cNvSpPr/>
          <p:nvPr>
            <p:custDataLst>
              <p:tags r:id="rId4"/>
            </p:custDataLst>
          </p:nvPr>
        </p:nvSpPr>
        <p:spPr>
          <a:xfrm>
            <a:off x="9889184" y="6106510"/>
            <a:ext cx="325821" cy="325821"/>
          </a:xfrm>
          <a:prstGeom prst="rect">
            <a:avLst/>
          </a:prstGeom>
          <a:solidFill>
            <a:srgbClr val="3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39" name="PA-矩形 38"/>
          <p:cNvSpPr/>
          <p:nvPr>
            <p:custDataLst>
              <p:tags r:id="rId5"/>
            </p:custDataLst>
          </p:nvPr>
        </p:nvSpPr>
        <p:spPr>
          <a:xfrm>
            <a:off x="10388441" y="6106508"/>
            <a:ext cx="325821" cy="325821"/>
          </a:xfrm>
          <a:prstGeom prst="rect">
            <a:avLst/>
          </a:prstGeom>
          <a:solidFill>
            <a:srgbClr val="A0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0" name="PA-矩形 39"/>
          <p:cNvSpPr/>
          <p:nvPr>
            <p:custDataLst>
              <p:tags r:id="rId6"/>
            </p:custDataLst>
          </p:nvPr>
        </p:nvSpPr>
        <p:spPr>
          <a:xfrm>
            <a:off x="10887698" y="6106509"/>
            <a:ext cx="325821" cy="325821"/>
          </a:xfrm>
          <a:prstGeom prst="rect">
            <a:avLst/>
          </a:prstGeom>
          <a:solidFill>
            <a:srgbClr val="D6F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1" name="PA-矩形 40"/>
          <p:cNvSpPr/>
          <p:nvPr>
            <p:custDataLst>
              <p:tags r:id="rId7"/>
            </p:custDataLst>
          </p:nvPr>
        </p:nvSpPr>
        <p:spPr>
          <a:xfrm>
            <a:off x="11386955" y="6106508"/>
            <a:ext cx="325821" cy="325821"/>
          </a:xfrm>
          <a:prstGeom prst="rect">
            <a:avLst/>
          </a:prstGeom>
          <a:solidFill>
            <a:srgbClr val="A2BF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3" name="PA-research_180415"/>
          <p:cNvSpPr>
            <a:spLocks noChangeAspect="1"/>
          </p:cNvSpPr>
          <p:nvPr>
            <p:custDataLst>
              <p:tags r:id="rId8"/>
            </p:custDataLst>
          </p:nvPr>
        </p:nvSpPr>
        <p:spPr bwMode="auto">
          <a:xfrm>
            <a:off x="2529378" y="1305526"/>
            <a:ext cx="470481" cy="609684"/>
          </a:xfrm>
          <a:custGeom>
            <a:avLst/>
            <a:gdLst>
              <a:gd name="connsiteX0" fmla="*/ 187633 w 468413"/>
              <a:gd name="connsiteY0" fmla="*/ 448867 h 607004"/>
              <a:gd name="connsiteX1" fmla="*/ 358190 w 468413"/>
              <a:gd name="connsiteY1" fmla="*/ 448867 h 607004"/>
              <a:gd name="connsiteX2" fmla="*/ 358190 w 468413"/>
              <a:gd name="connsiteY2" fmla="*/ 467708 h 607004"/>
              <a:gd name="connsiteX3" fmla="*/ 187633 w 468413"/>
              <a:gd name="connsiteY3" fmla="*/ 467708 h 607004"/>
              <a:gd name="connsiteX4" fmla="*/ 110153 w 468413"/>
              <a:gd name="connsiteY4" fmla="*/ 448867 h 607004"/>
              <a:gd name="connsiteX5" fmla="*/ 156656 w 468413"/>
              <a:gd name="connsiteY5" fmla="*/ 448867 h 607004"/>
              <a:gd name="connsiteX6" fmla="*/ 156656 w 468413"/>
              <a:gd name="connsiteY6" fmla="*/ 467708 h 607004"/>
              <a:gd name="connsiteX7" fmla="*/ 110153 w 468413"/>
              <a:gd name="connsiteY7" fmla="*/ 467708 h 607004"/>
              <a:gd name="connsiteX8" fmla="*/ 187633 w 468413"/>
              <a:gd name="connsiteY8" fmla="*/ 356003 h 607004"/>
              <a:gd name="connsiteX9" fmla="*/ 358190 w 468413"/>
              <a:gd name="connsiteY9" fmla="*/ 356003 h 607004"/>
              <a:gd name="connsiteX10" fmla="*/ 358190 w 468413"/>
              <a:gd name="connsiteY10" fmla="*/ 374844 h 607004"/>
              <a:gd name="connsiteX11" fmla="*/ 187633 w 468413"/>
              <a:gd name="connsiteY11" fmla="*/ 374844 h 607004"/>
              <a:gd name="connsiteX12" fmla="*/ 110153 w 468413"/>
              <a:gd name="connsiteY12" fmla="*/ 356003 h 607004"/>
              <a:gd name="connsiteX13" fmla="*/ 156656 w 468413"/>
              <a:gd name="connsiteY13" fmla="*/ 356003 h 607004"/>
              <a:gd name="connsiteX14" fmla="*/ 156656 w 468413"/>
              <a:gd name="connsiteY14" fmla="*/ 374844 h 607004"/>
              <a:gd name="connsiteX15" fmla="*/ 110153 w 468413"/>
              <a:gd name="connsiteY15" fmla="*/ 374844 h 607004"/>
              <a:gd name="connsiteX16" fmla="*/ 187633 w 468413"/>
              <a:gd name="connsiteY16" fmla="*/ 263209 h 607004"/>
              <a:gd name="connsiteX17" fmla="*/ 358190 w 468413"/>
              <a:gd name="connsiteY17" fmla="*/ 263209 h 607004"/>
              <a:gd name="connsiteX18" fmla="*/ 358190 w 468413"/>
              <a:gd name="connsiteY18" fmla="*/ 281979 h 607004"/>
              <a:gd name="connsiteX19" fmla="*/ 187633 w 468413"/>
              <a:gd name="connsiteY19" fmla="*/ 281979 h 607004"/>
              <a:gd name="connsiteX20" fmla="*/ 110153 w 468413"/>
              <a:gd name="connsiteY20" fmla="*/ 263209 h 607004"/>
              <a:gd name="connsiteX21" fmla="*/ 156656 w 468413"/>
              <a:gd name="connsiteY21" fmla="*/ 263209 h 607004"/>
              <a:gd name="connsiteX22" fmla="*/ 156656 w 468413"/>
              <a:gd name="connsiteY22" fmla="*/ 281979 h 607004"/>
              <a:gd name="connsiteX23" fmla="*/ 110153 w 468413"/>
              <a:gd name="connsiteY23" fmla="*/ 281979 h 607004"/>
              <a:gd name="connsiteX24" fmla="*/ 187633 w 468413"/>
              <a:gd name="connsiteY24" fmla="*/ 170274 h 607004"/>
              <a:gd name="connsiteX25" fmla="*/ 358190 w 468413"/>
              <a:gd name="connsiteY25" fmla="*/ 170274 h 607004"/>
              <a:gd name="connsiteX26" fmla="*/ 358190 w 468413"/>
              <a:gd name="connsiteY26" fmla="*/ 189044 h 607004"/>
              <a:gd name="connsiteX27" fmla="*/ 187633 w 468413"/>
              <a:gd name="connsiteY27" fmla="*/ 189044 h 607004"/>
              <a:gd name="connsiteX28" fmla="*/ 110153 w 468413"/>
              <a:gd name="connsiteY28" fmla="*/ 170274 h 607004"/>
              <a:gd name="connsiteX29" fmla="*/ 156656 w 468413"/>
              <a:gd name="connsiteY29" fmla="*/ 170274 h 607004"/>
              <a:gd name="connsiteX30" fmla="*/ 156656 w 468413"/>
              <a:gd name="connsiteY30" fmla="*/ 189044 h 607004"/>
              <a:gd name="connsiteX31" fmla="*/ 110153 w 468413"/>
              <a:gd name="connsiteY31" fmla="*/ 189044 h 607004"/>
              <a:gd name="connsiteX32" fmla="*/ 73013 w 468413"/>
              <a:gd name="connsiteY32" fmla="*/ 96229 h 607004"/>
              <a:gd name="connsiteX33" fmla="*/ 73013 w 468413"/>
              <a:gd name="connsiteY33" fmla="*/ 534009 h 607004"/>
              <a:gd name="connsiteX34" fmla="*/ 395306 w 468413"/>
              <a:gd name="connsiteY34" fmla="*/ 534009 h 607004"/>
              <a:gd name="connsiteX35" fmla="*/ 395306 w 468413"/>
              <a:gd name="connsiteY35" fmla="*/ 96229 h 607004"/>
              <a:gd name="connsiteX36" fmla="*/ 365724 w 468413"/>
              <a:gd name="connsiteY36" fmla="*/ 96229 h 607004"/>
              <a:gd name="connsiteX37" fmla="*/ 342737 w 468413"/>
              <a:gd name="connsiteY37" fmla="*/ 111655 h 607004"/>
              <a:gd name="connsiteX38" fmla="*/ 125676 w 468413"/>
              <a:gd name="connsiteY38" fmla="*/ 111655 h 607004"/>
              <a:gd name="connsiteX39" fmla="*/ 102595 w 468413"/>
              <a:gd name="connsiteY39" fmla="*/ 96229 h 607004"/>
              <a:gd name="connsiteX40" fmla="*/ 18842 w 468413"/>
              <a:gd name="connsiteY40" fmla="*/ 49760 h 607004"/>
              <a:gd name="connsiteX41" fmla="*/ 18842 w 468413"/>
              <a:gd name="connsiteY41" fmla="*/ 588191 h 607004"/>
              <a:gd name="connsiteX42" fmla="*/ 449571 w 468413"/>
              <a:gd name="connsiteY42" fmla="*/ 588191 h 607004"/>
              <a:gd name="connsiteX43" fmla="*/ 449571 w 468413"/>
              <a:gd name="connsiteY43" fmla="*/ 49760 h 607004"/>
              <a:gd name="connsiteX44" fmla="*/ 367608 w 468413"/>
              <a:gd name="connsiteY44" fmla="*/ 49760 h 607004"/>
              <a:gd name="connsiteX45" fmla="*/ 367608 w 468413"/>
              <a:gd name="connsiteY45" fmla="*/ 77416 h 607004"/>
              <a:gd name="connsiteX46" fmla="*/ 414148 w 468413"/>
              <a:gd name="connsiteY46" fmla="*/ 77416 h 607004"/>
              <a:gd name="connsiteX47" fmla="*/ 414148 w 468413"/>
              <a:gd name="connsiteY47" fmla="*/ 552823 h 607004"/>
              <a:gd name="connsiteX48" fmla="*/ 54171 w 468413"/>
              <a:gd name="connsiteY48" fmla="*/ 552823 h 607004"/>
              <a:gd name="connsiteX49" fmla="*/ 54171 w 468413"/>
              <a:gd name="connsiteY49" fmla="*/ 77416 h 607004"/>
              <a:gd name="connsiteX50" fmla="*/ 100710 w 468413"/>
              <a:gd name="connsiteY50" fmla="*/ 77416 h 607004"/>
              <a:gd name="connsiteX51" fmla="*/ 100710 w 468413"/>
              <a:gd name="connsiteY51" fmla="*/ 49760 h 607004"/>
              <a:gd name="connsiteX52" fmla="*/ 164417 w 468413"/>
              <a:gd name="connsiteY52" fmla="*/ 46432 h 607004"/>
              <a:gd name="connsiteX53" fmla="*/ 303925 w 468413"/>
              <a:gd name="connsiteY53" fmla="*/ 46432 h 607004"/>
              <a:gd name="connsiteX54" fmla="*/ 303925 w 468413"/>
              <a:gd name="connsiteY54" fmla="*/ 65273 h 607004"/>
              <a:gd name="connsiteX55" fmla="*/ 164417 w 468413"/>
              <a:gd name="connsiteY55" fmla="*/ 65273 h 607004"/>
              <a:gd name="connsiteX56" fmla="*/ 125676 w 468413"/>
              <a:gd name="connsiteY56" fmla="*/ 18813 h 607004"/>
              <a:gd name="connsiteX57" fmla="*/ 119552 w 468413"/>
              <a:gd name="connsiteY57" fmla="*/ 24927 h 607004"/>
              <a:gd name="connsiteX58" fmla="*/ 119552 w 468413"/>
              <a:gd name="connsiteY58" fmla="*/ 86822 h 607004"/>
              <a:gd name="connsiteX59" fmla="*/ 125676 w 468413"/>
              <a:gd name="connsiteY59" fmla="*/ 92842 h 607004"/>
              <a:gd name="connsiteX60" fmla="*/ 342737 w 468413"/>
              <a:gd name="connsiteY60" fmla="*/ 92842 h 607004"/>
              <a:gd name="connsiteX61" fmla="*/ 348766 w 468413"/>
              <a:gd name="connsiteY61" fmla="*/ 86822 h 607004"/>
              <a:gd name="connsiteX62" fmla="*/ 348766 w 468413"/>
              <a:gd name="connsiteY62" fmla="*/ 24927 h 607004"/>
              <a:gd name="connsiteX63" fmla="*/ 342737 w 468413"/>
              <a:gd name="connsiteY63" fmla="*/ 18813 h 607004"/>
              <a:gd name="connsiteX64" fmla="*/ 125676 w 468413"/>
              <a:gd name="connsiteY64" fmla="*/ 0 h 607004"/>
              <a:gd name="connsiteX65" fmla="*/ 342737 w 468413"/>
              <a:gd name="connsiteY65" fmla="*/ 0 h 607004"/>
              <a:gd name="connsiteX66" fmla="*/ 367608 w 468413"/>
              <a:gd name="connsiteY66" fmla="*/ 24927 h 607004"/>
              <a:gd name="connsiteX67" fmla="*/ 367608 w 468413"/>
              <a:gd name="connsiteY67" fmla="*/ 30947 h 607004"/>
              <a:gd name="connsiteX68" fmla="*/ 468413 w 468413"/>
              <a:gd name="connsiteY68" fmla="*/ 30947 h 607004"/>
              <a:gd name="connsiteX69" fmla="*/ 468413 w 468413"/>
              <a:gd name="connsiteY69" fmla="*/ 607004 h 607004"/>
              <a:gd name="connsiteX70" fmla="*/ 0 w 468413"/>
              <a:gd name="connsiteY70" fmla="*/ 607004 h 607004"/>
              <a:gd name="connsiteX71" fmla="*/ 0 w 468413"/>
              <a:gd name="connsiteY71" fmla="*/ 30947 h 607004"/>
              <a:gd name="connsiteX72" fmla="*/ 100710 w 468413"/>
              <a:gd name="connsiteY72" fmla="*/ 30947 h 607004"/>
              <a:gd name="connsiteX73" fmla="*/ 100710 w 468413"/>
              <a:gd name="connsiteY73" fmla="*/ 24927 h 607004"/>
              <a:gd name="connsiteX74" fmla="*/ 125676 w 468413"/>
              <a:gd name="connsiteY74"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68413" h="607004">
                <a:moveTo>
                  <a:pt x="187633" y="448867"/>
                </a:moveTo>
                <a:lnTo>
                  <a:pt x="358190" y="448867"/>
                </a:lnTo>
                <a:lnTo>
                  <a:pt x="358190" y="467708"/>
                </a:lnTo>
                <a:lnTo>
                  <a:pt x="187633" y="467708"/>
                </a:lnTo>
                <a:close/>
                <a:moveTo>
                  <a:pt x="110153" y="448867"/>
                </a:moveTo>
                <a:lnTo>
                  <a:pt x="156656" y="448867"/>
                </a:lnTo>
                <a:lnTo>
                  <a:pt x="156656" y="467708"/>
                </a:lnTo>
                <a:lnTo>
                  <a:pt x="110153" y="467708"/>
                </a:lnTo>
                <a:close/>
                <a:moveTo>
                  <a:pt x="187633" y="356003"/>
                </a:moveTo>
                <a:lnTo>
                  <a:pt x="358190" y="356003"/>
                </a:lnTo>
                <a:lnTo>
                  <a:pt x="358190" y="374844"/>
                </a:lnTo>
                <a:lnTo>
                  <a:pt x="187633" y="374844"/>
                </a:lnTo>
                <a:close/>
                <a:moveTo>
                  <a:pt x="110153" y="356003"/>
                </a:moveTo>
                <a:lnTo>
                  <a:pt x="156656" y="356003"/>
                </a:lnTo>
                <a:lnTo>
                  <a:pt x="156656" y="374844"/>
                </a:lnTo>
                <a:lnTo>
                  <a:pt x="110153" y="374844"/>
                </a:lnTo>
                <a:close/>
                <a:moveTo>
                  <a:pt x="187633" y="263209"/>
                </a:moveTo>
                <a:lnTo>
                  <a:pt x="358190" y="263209"/>
                </a:lnTo>
                <a:lnTo>
                  <a:pt x="358190" y="281979"/>
                </a:lnTo>
                <a:lnTo>
                  <a:pt x="187633" y="281979"/>
                </a:lnTo>
                <a:close/>
                <a:moveTo>
                  <a:pt x="110153" y="263209"/>
                </a:moveTo>
                <a:lnTo>
                  <a:pt x="156656" y="263209"/>
                </a:lnTo>
                <a:lnTo>
                  <a:pt x="156656" y="281979"/>
                </a:lnTo>
                <a:lnTo>
                  <a:pt x="110153" y="281979"/>
                </a:lnTo>
                <a:close/>
                <a:moveTo>
                  <a:pt x="187633" y="170274"/>
                </a:moveTo>
                <a:lnTo>
                  <a:pt x="358190" y="170274"/>
                </a:lnTo>
                <a:lnTo>
                  <a:pt x="358190" y="189044"/>
                </a:lnTo>
                <a:lnTo>
                  <a:pt x="187633" y="189044"/>
                </a:lnTo>
                <a:close/>
                <a:moveTo>
                  <a:pt x="110153" y="170274"/>
                </a:moveTo>
                <a:lnTo>
                  <a:pt x="156656" y="170274"/>
                </a:lnTo>
                <a:lnTo>
                  <a:pt x="156656" y="189044"/>
                </a:lnTo>
                <a:lnTo>
                  <a:pt x="110153" y="189044"/>
                </a:lnTo>
                <a:close/>
                <a:moveTo>
                  <a:pt x="73013" y="96229"/>
                </a:moveTo>
                <a:lnTo>
                  <a:pt x="73013" y="534009"/>
                </a:lnTo>
                <a:lnTo>
                  <a:pt x="395306" y="534009"/>
                </a:lnTo>
                <a:lnTo>
                  <a:pt x="395306" y="96229"/>
                </a:lnTo>
                <a:lnTo>
                  <a:pt x="365724" y="96229"/>
                </a:lnTo>
                <a:cubicBezTo>
                  <a:pt x="362050" y="105259"/>
                  <a:pt x="353100" y="111655"/>
                  <a:pt x="342737" y="111655"/>
                </a:cubicBezTo>
                <a:lnTo>
                  <a:pt x="125676" y="111655"/>
                </a:lnTo>
                <a:cubicBezTo>
                  <a:pt x="115219" y="111655"/>
                  <a:pt x="106269" y="105259"/>
                  <a:pt x="102595" y="96229"/>
                </a:cubicBezTo>
                <a:close/>
                <a:moveTo>
                  <a:pt x="18842" y="49760"/>
                </a:moveTo>
                <a:lnTo>
                  <a:pt x="18842" y="588191"/>
                </a:lnTo>
                <a:lnTo>
                  <a:pt x="449571" y="588191"/>
                </a:lnTo>
                <a:lnTo>
                  <a:pt x="449571" y="49760"/>
                </a:lnTo>
                <a:lnTo>
                  <a:pt x="367608" y="49760"/>
                </a:lnTo>
                <a:lnTo>
                  <a:pt x="367608" y="77416"/>
                </a:lnTo>
                <a:lnTo>
                  <a:pt x="414148" y="77416"/>
                </a:lnTo>
                <a:lnTo>
                  <a:pt x="414148" y="552823"/>
                </a:lnTo>
                <a:lnTo>
                  <a:pt x="54171" y="552823"/>
                </a:lnTo>
                <a:lnTo>
                  <a:pt x="54171" y="77416"/>
                </a:lnTo>
                <a:lnTo>
                  <a:pt x="100710" y="77416"/>
                </a:lnTo>
                <a:lnTo>
                  <a:pt x="100710" y="49760"/>
                </a:lnTo>
                <a:close/>
                <a:moveTo>
                  <a:pt x="164417" y="46432"/>
                </a:moveTo>
                <a:lnTo>
                  <a:pt x="303925" y="46432"/>
                </a:lnTo>
                <a:lnTo>
                  <a:pt x="303925" y="65273"/>
                </a:lnTo>
                <a:lnTo>
                  <a:pt x="164417" y="65273"/>
                </a:lnTo>
                <a:close/>
                <a:moveTo>
                  <a:pt x="125676" y="18813"/>
                </a:moveTo>
                <a:cubicBezTo>
                  <a:pt x="122379" y="18813"/>
                  <a:pt x="119552" y="21635"/>
                  <a:pt x="119552" y="24927"/>
                </a:cubicBezTo>
                <a:lnTo>
                  <a:pt x="119552" y="86822"/>
                </a:lnTo>
                <a:cubicBezTo>
                  <a:pt x="119552" y="90114"/>
                  <a:pt x="122379" y="92842"/>
                  <a:pt x="125676" y="92842"/>
                </a:cubicBezTo>
                <a:lnTo>
                  <a:pt x="342737" y="92842"/>
                </a:lnTo>
                <a:cubicBezTo>
                  <a:pt x="346034" y="92842"/>
                  <a:pt x="348766" y="90114"/>
                  <a:pt x="348766" y="86822"/>
                </a:cubicBezTo>
                <a:lnTo>
                  <a:pt x="348766" y="24927"/>
                </a:lnTo>
                <a:cubicBezTo>
                  <a:pt x="348766" y="21635"/>
                  <a:pt x="346034" y="18813"/>
                  <a:pt x="342737" y="18813"/>
                </a:cubicBezTo>
                <a:close/>
                <a:moveTo>
                  <a:pt x="125676" y="0"/>
                </a:moveTo>
                <a:lnTo>
                  <a:pt x="342737" y="0"/>
                </a:lnTo>
                <a:cubicBezTo>
                  <a:pt x="356397" y="0"/>
                  <a:pt x="367608" y="11194"/>
                  <a:pt x="367608" y="24927"/>
                </a:cubicBezTo>
                <a:lnTo>
                  <a:pt x="367608" y="30947"/>
                </a:lnTo>
                <a:lnTo>
                  <a:pt x="468413" y="30947"/>
                </a:lnTo>
                <a:lnTo>
                  <a:pt x="468413" y="607004"/>
                </a:lnTo>
                <a:lnTo>
                  <a:pt x="0" y="607004"/>
                </a:lnTo>
                <a:lnTo>
                  <a:pt x="0" y="30947"/>
                </a:lnTo>
                <a:lnTo>
                  <a:pt x="100710" y="30947"/>
                </a:lnTo>
                <a:lnTo>
                  <a:pt x="100710" y="24927"/>
                </a:lnTo>
                <a:cubicBezTo>
                  <a:pt x="100710" y="11194"/>
                  <a:pt x="111921" y="0"/>
                  <a:pt x="125676" y="0"/>
                </a:cubicBezTo>
                <a:close/>
              </a:path>
            </a:pathLst>
          </a:custGeom>
          <a:solidFill>
            <a:schemeClr val="bg1"/>
          </a:solidFill>
          <a:ln>
            <a:noFill/>
          </a:ln>
        </p:spPr>
        <p:txBody>
          <a:bodyPr/>
          <a:lstStyle/>
          <a:p>
            <a:endParaRPr lang="zh-CN" altLang="en-US"/>
          </a:p>
        </p:txBody>
      </p:sp>
      <p:sp>
        <p:nvSpPr>
          <p:cNvPr id="5" name="PA-稻壳儿搜索【幻雨工作室】_3"/>
          <p:cNvSpPr txBox="1">
            <a:spLocks noChangeArrowheads="1"/>
          </p:cNvSpPr>
          <p:nvPr>
            <p:custDataLst>
              <p:tags r:id="rId9"/>
            </p:custDataLst>
          </p:nvPr>
        </p:nvSpPr>
        <p:spPr bwMode="auto">
          <a:xfrm>
            <a:off x="3678612" y="4246395"/>
            <a:ext cx="74317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4000" b="1" spc="300" dirty="0">
                <a:solidFill>
                  <a:srgbClr val="123539"/>
                </a:solidFill>
                <a:latin typeface="思源黑体 CN Medium" panose="020B0600000000000000" pitchFamily="34" charset="-122"/>
                <a:ea typeface="思源黑体 CN Medium" panose="020B0600000000000000" pitchFamily="34" charset="-122"/>
              </a:rPr>
              <a:t>主题：同态加密</a:t>
            </a:r>
            <a:endParaRPr lang="zh-CN" altLang="en-US" sz="4000" b="1" spc="300" dirty="0">
              <a:solidFill>
                <a:srgbClr val="123539"/>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稻壳儿搜索【幻雨工作室】_1_1"/>
          <p:cNvSpPr>
            <a:spLocks noChangeArrowheads="1"/>
          </p:cNvSpPr>
          <p:nvPr>
            <p:custDataLst>
              <p:tags r:id="rId1"/>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solidFill>
                  <a:schemeClr val="bg1"/>
                </a:solidFill>
                <a:latin typeface="思源黑体 CN Medium" panose="020B0600000000000000" pitchFamily="34" charset="-122"/>
                <a:ea typeface="思源黑体 CN Medium" panose="020B0600000000000000" pitchFamily="34" charset="-122"/>
              </a:rPr>
              <a:t>02</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45" name="PA-稻壳儿搜索【幻雨工作室】_3_1"/>
          <p:cNvSpPr/>
          <p:nvPr>
            <p:custDataLst>
              <p:tags r:id="rId2"/>
            </p:custDataLst>
          </p:nvPr>
        </p:nvSpPr>
        <p:spPr>
          <a:xfrm>
            <a:off x="1366520" y="977265"/>
            <a:ext cx="3952240" cy="470535"/>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sz="160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rPr>
              <a:t>Classification of homomorphic encryption</a:t>
            </a:r>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6" name="PA-稻壳儿搜索【幻雨工作室】_2_1"/>
          <p:cNvSpPr txBox="1"/>
          <p:nvPr>
            <p:custDataLst>
              <p:tags r:id="rId3"/>
            </p:custDataLst>
          </p:nvPr>
        </p:nvSpPr>
        <p:spPr>
          <a:xfrm>
            <a:off x="1366520" y="445135"/>
            <a:ext cx="444881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同态加密的分类</a:t>
            </a:r>
            <a:endParaRPr lang="en-US" altLang="zh-CN" sz="32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7" name="PA-矩形 5_1"/>
          <p:cNvSpPr/>
          <p:nvPr>
            <p:custDataLst>
              <p:tags r:id="rId4"/>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5"/>
            </p:custDataLst>
          </p:nvPr>
        </p:nvSpPr>
        <p:spPr>
          <a:xfrm>
            <a:off x="1084319" y="1447800"/>
            <a:ext cx="8898255" cy="117919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​下面列举了一些近年来的同态加密的发展过程：</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custDataLst>
              <p:tags r:id="rId6"/>
            </p:custDataLst>
          </p:nvPr>
        </p:nvPicPr>
        <p:blipFill>
          <a:blip r:embed="rId7"/>
          <a:stretch>
            <a:fillRect/>
          </a:stretch>
        </p:blipFill>
        <p:spPr>
          <a:xfrm>
            <a:off x="610425" y="2394160"/>
            <a:ext cx="4784090" cy="2639695"/>
          </a:xfrm>
          <a:prstGeom prst="rect">
            <a:avLst/>
          </a:prstGeom>
        </p:spPr>
      </p:pic>
      <p:pic>
        <p:nvPicPr>
          <p:cNvPr id="4" name="图片 3"/>
          <p:cNvPicPr>
            <a:picLocks noChangeAspect="1"/>
          </p:cNvPicPr>
          <p:nvPr>
            <p:custDataLst>
              <p:tags r:id="rId8"/>
            </p:custDataLst>
          </p:nvPr>
        </p:nvPicPr>
        <p:blipFill>
          <a:blip r:embed="rId9"/>
          <a:stretch>
            <a:fillRect/>
          </a:stretch>
        </p:blipFill>
        <p:spPr>
          <a:xfrm>
            <a:off x="5394515" y="2394160"/>
            <a:ext cx="5586730" cy="2639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3439"/>
        </a:solidFill>
        <a:effectLst/>
      </p:bgPr>
    </p:bg>
    <p:spTree>
      <p:nvGrpSpPr>
        <p:cNvPr id="1" name=""/>
        <p:cNvGrpSpPr/>
        <p:nvPr/>
      </p:nvGrpSpPr>
      <p:grpSpPr>
        <a:xfrm>
          <a:off x="0" y="0"/>
          <a:ext cx="0" cy="0"/>
          <a:chOff x="0" y="0"/>
          <a:chExt cx="0" cy="0"/>
        </a:xfrm>
      </p:grpSpPr>
      <p:sp>
        <p:nvSpPr>
          <p:cNvPr id="3" name="PA_PA-矩形 10"/>
          <p:cNvSpPr/>
          <p:nvPr>
            <p:custDataLst>
              <p:tags r:id="rId1"/>
            </p:custDataLst>
          </p:nvPr>
        </p:nvSpPr>
        <p:spPr>
          <a:xfrm>
            <a:off x="1243899" y="1823389"/>
            <a:ext cx="9704201" cy="3434708"/>
          </a:xfrm>
          <a:prstGeom prst="rect">
            <a:avLst/>
          </a:prstGeom>
          <a:solidFill>
            <a:schemeClr val="bg1"/>
          </a:solidFill>
          <a:ln w="50800">
            <a:solidFill>
              <a:srgbClr val="A0C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grpSp>
        <p:nvGrpSpPr>
          <p:cNvPr id="4" name="PA-组合 3"/>
          <p:cNvGrpSpPr/>
          <p:nvPr>
            <p:custDataLst>
              <p:tags r:id="rId2"/>
            </p:custDataLst>
          </p:nvPr>
        </p:nvGrpSpPr>
        <p:grpSpPr>
          <a:xfrm>
            <a:off x="10497250" y="3008930"/>
            <a:ext cx="901700" cy="695326"/>
            <a:chOff x="10866438" y="3185886"/>
            <a:chExt cx="901700" cy="695326"/>
          </a:xfrm>
          <a:solidFill>
            <a:srgbClr val="92D050"/>
          </a:solidFill>
        </p:grpSpPr>
        <p:sp>
          <p:nvSpPr>
            <p:cNvPr id="5" name="PA-矩形 4"/>
            <p:cNvSpPr/>
            <p:nvPr>
              <p:custDataLst>
                <p:tags r:id="rId3"/>
              </p:custDataLst>
            </p:nvPr>
          </p:nvSpPr>
          <p:spPr>
            <a:xfrm rot="5400000">
              <a:off x="10969625" y="3082699"/>
              <a:ext cx="695326" cy="901700"/>
            </a:xfrm>
            <a:prstGeom prst="rect">
              <a:avLst/>
            </a:prstGeom>
            <a:solidFill>
              <a:srgbClr val="A2BFC1"/>
            </a:solidFill>
            <a:ln>
              <a:noFill/>
            </a:ln>
            <a:effectLst>
              <a:outerShdw blurRad="406400" dist="63500" dir="5400000" algn="t"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6" name="PA-燕尾形 5"/>
            <p:cNvSpPr/>
            <p:nvPr>
              <p:custDataLst>
                <p:tags r:id="rId4"/>
              </p:custDataLst>
            </p:nvPr>
          </p:nvSpPr>
          <p:spPr>
            <a:xfrm>
              <a:off x="11171238" y="3349399"/>
              <a:ext cx="292100" cy="3683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grpSp>
        <p:nvGrpSpPr>
          <p:cNvPr id="7" name="PA-组合 6"/>
          <p:cNvGrpSpPr/>
          <p:nvPr>
            <p:custDataLst>
              <p:tags r:id="rId5"/>
            </p:custDataLst>
          </p:nvPr>
        </p:nvGrpSpPr>
        <p:grpSpPr>
          <a:xfrm>
            <a:off x="770343" y="2959944"/>
            <a:ext cx="901700" cy="695326"/>
            <a:chOff x="423863" y="3185886"/>
            <a:chExt cx="901700" cy="695326"/>
          </a:xfrm>
          <a:solidFill>
            <a:srgbClr val="92D050"/>
          </a:solidFill>
        </p:grpSpPr>
        <p:sp>
          <p:nvSpPr>
            <p:cNvPr id="8" name="PA-矩形 7"/>
            <p:cNvSpPr/>
            <p:nvPr>
              <p:custDataLst>
                <p:tags r:id="rId6"/>
              </p:custDataLst>
            </p:nvPr>
          </p:nvSpPr>
          <p:spPr>
            <a:xfrm rot="5400000">
              <a:off x="527050" y="3082699"/>
              <a:ext cx="695326" cy="901700"/>
            </a:xfrm>
            <a:prstGeom prst="rect">
              <a:avLst/>
            </a:prstGeom>
            <a:solidFill>
              <a:srgbClr val="A2BFC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Normal" panose="020B0400000000000000" pitchFamily="34" charset="-122"/>
                <a:ea typeface="思源黑体 CN Medium" panose="020B0600000000000000" pitchFamily="34" charset="-122"/>
              </a:endParaRPr>
            </a:p>
          </p:txBody>
        </p:sp>
        <p:sp>
          <p:nvSpPr>
            <p:cNvPr id="9" name="PA-燕尾形 8"/>
            <p:cNvSpPr/>
            <p:nvPr>
              <p:custDataLst>
                <p:tags r:id="rId7"/>
              </p:custDataLst>
            </p:nvPr>
          </p:nvSpPr>
          <p:spPr>
            <a:xfrm flipH="1">
              <a:off x="728663" y="3349399"/>
              <a:ext cx="292100" cy="368300"/>
            </a:xfrm>
            <a:prstGeom prst="chevron">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Normal" panose="020B0400000000000000" pitchFamily="34" charset="-122"/>
                <a:ea typeface="思源黑体 CN Medium" panose="020B0600000000000000" pitchFamily="34" charset="-122"/>
              </a:endParaRPr>
            </a:p>
          </p:txBody>
        </p:sp>
      </p:grpSp>
      <p:sp>
        <p:nvSpPr>
          <p:cNvPr id="10" name="PA-文本框 9"/>
          <p:cNvSpPr txBox="1"/>
          <p:nvPr>
            <p:custDataLst>
              <p:tags r:id="rId8"/>
            </p:custDataLst>
          </p:nvPr>
        </p:nvSpPr>
        <p:spPr>
          <a:xfrm>
            <a:off x="4975860" y="2879090"/>
            <a:ext cx="4954905"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同态加密的数学定义</a:t>
            </a:r>
            <a:endParaRPr lang="zh-CN" altLang="en-US" sz="40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1" name="PA-文本框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custDataLst>
              <p:tags r:id="rId9"/>
            </p:custDataLst>
          </p:nvPr>
        </p:nvSpPr>
        <p:spPr>
          <a:xfrm>
            <a:off x="4975860" y="3601720"/>
            <a:ext cx="5008880" cy="27559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rPr>
              <a:t>Mathematical definition of homomorphic encryption</a:t>
            </a:r>
            <a:endParaRPr kumimoji="0" sz="1200" b="0" i="0" u="none" strike="noStrike" kern="1200" cap="none" spc="0" normalizeH="0" baseline="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endParaRPr>
          </a:p>
        </p:txBody>
      </p:sp>
      <p:sp>
        <p:nvSpPr>
          <p:cNvPr id="13" name="PA-文本框 11"/>
          <p:cNvSpPr txBox="1"/>
          <p:nvPr>
            <p:custDataLst>
              <p:tags r:id="rId10"/>
            </p:custDataLst>
          </p:nvPr>
        </p:nvSpPr>
        <p:spPr>
          <a:xfrm flipH="1">
            <a:off x="2291106" y="2633318"/>
            <a:ext cx="2672080" cy="1445260"/>
          </a:xfrm>
          <a:prstGeom prst="rect">
            <a:avLst/>
          </a:prstGeom>
          <a:noFill/>
        </p:spPr>
        <p:txBody>
          <a:bodyPr wrap="square" rtlCol="0">
            <a:spAutoFit/>
          </a:bodyPr>
          <a:lstStyle/>
          <a:p>
            <a:pPr algn="ctr"/>
            <a:r>
              <a:rPr lang="en-US" sz="8800" dirty="0">
                <a:solidFill>
                  <a:srgbClr val="123439"/>
                </a:solidFill>
                <a:latin typeface="思源黑体 CN Light" panose="020B0300000000000000" pitchFamily="34" charset="-122"/>
                <a:ea typeface="思源黑体 CN Light" panose="020B0300000000000000" pitchFamily="34" charset="-122"/>
              </a:rPr>
              <a:t>03</a:t>
            </a:r>
            <a:endParaRPr lang="id-ID" sz="8800" dirty="0">
              <a:solidFill>
                <a:srgbClr val="123439"/>
              </a:solidFill>
              <a:latin typeface="思源黑体 CN Light" panose="020B0300000000000000" pitchFamily="34" charset="-122"/>
              <a:ea typeface="思源黑体 CN Light"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0" presetClass="entr" presetSubtype="0" repeatCount="200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3500" fill="hold">
                                              <p:stCondLst>
                                                <p:cond delay="0"/>
                                              </p:stCondLst>
                                            </p:cTn>
                                            <p:tgtEl>
                                              <p:spTgt spid="3"/>
                                            </p:tgtEl>
                                            <p:attrNameLst>
                                              <p:attrName>ppt_x</p:attrName>
                                            </p:attrNameLst>
                                          </p:cBhvr>
                                          <p:tavLst>
                                            <p:tav tm="0" fmla="#ppt_x-0.03*(sin(16*$^2)*(1-$))">
                                              <p:val>
                                                <p:fltVal val="0"/>
                                              </p:val>
                                            </p:tav>
                                            <p:tav tm="100000">
                                              <p:val>
                                                <p:fltVal val="1"/>
                                              </p:val>
                                            </p:tav>
                                          </p:tavLst>
                                        </p:anim>
                                      </p:childTnLst>
                                    </p:cTn>
                                  </p:par>
                                </p:childTnLst>
                              </p:cTn>
                            </p:par>
                            <p:par>
                              <p:cTn id="11" fill="hold">
                                <p:stCondLst>
                                  <p:cond delay="500"/>
                                </p:stCondLst>
                                <p:childTnLst>
                                  <p:par>
                                    <p:cTn id="12" presetID="2" presetClass="entr" presetSubtype="2" fill="hold" nodeType="afterEffect" p14:presetBounceEnd="51000">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14:bounceEnd="51000">
                                          <p:cBhvr additive="base">
                                            <p:cTn id="14" dur="1000" fill="hold"/>
                                            <p:tgtEl>
                                              <p:spTgt spid="4"/>
                                            </p:tgtEl>
                                            <p:attrNameLst>
                                              <p:attrName>ppt_x</p:attrName>
                                            </p:attrNameLst>
                                          </p:cBhvr>
                                          <p:tavLst>
                                            <p:tav tm="0">
                                              <p:val>
                                                <p:strVal val="1+#ppt_w/2"/>
                                              </p:val>
                                            </p:tav>
                                            <p:tav tm="100000">
                                              <p:val>
                                                <p:strVal val="#ppt_x"/>
                                              </p:val>
                                            </p:tav>
                                          </p:tavLst>
                                        </p:anim>
                                        <p:anim calcmode="lin" valueType="num" p14:bounceEnd="51000">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14:presetBounceEnd="51000">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14:bounceEnd="51000">
                                          <p:cBhvr additive="base">
                                            <p:cTn id="18" dur="1000" fill="hold"/>
                                            <p:tgtEl>
                                              <p:spTgt spid="7"/>
                                            </p:tgtEl>
                                            <p:attrNameLst>
                                              <p:attrName>ppt_x</p:attrName>
                                            </p:attrNameLst>
                                          </p:cBhvr>
                                          <p:tavLst>
                                            <p:tav tm="0">
                                              <p:val>
                                                <p:strVal val="0-#ppt_w/2"/>
                                              </p:val>
                                            </p:tav>
                                            <p:tav tm="100000">
                                              <p:val>
                                                <p:strVal val="#ppt_x"/>
                                              </p:val>
                                            </p:tav>
                                          </p:tavLst>
                                        </p:anim>
                                        <p:anim calcmode="lin" valueType="num" p14:bounceEnd="51000">
                                          <p:cBhvr additive="base">
                                            <p:cTn id="19" dur="1000" fill="hold"/>
                                            <p:tgtEl>
                                              <p:spTgt spid="7"/>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10" grpId="0"/>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0" presetClass="entr" presetSubtype="0" repeatCount="200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3500" fill="hold">
                                              <p:stCondLst>
                                                <p:cond delay="0"/>
                                              </p:stCondLst>
                                            </p:cTn>
                                            <p:tgtEl>
                                              <p:spTgt spid="3"/>
                                            </p:tgtEl>
                                            <p:attrNameLst>
                                              <p:attrName>ppt_x</p:attrName>
                                            </p:attrNameLst>
                                          </p:cBhvr>
                                          <p:tavLst>
                                            <p:tav tm="0" fmla="#ppt_x-0.03*(sin(16*$^2)*(1-$))">
                                              <p:val>
                                                <p:fltVal val="0"/>
                                              </p:val>
                                            </p:tav>
                                            <p:tav tm="100000">
                                              <p:val>
                                                <p:fltVal val="1"/>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1+#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0-#ppt_w/2"/>
                                              </p:val>
                                            </p:tav>
                                            <p:tav tm="100000">
                                              <p:val>
                                                <p:strVal val="#ppt_x"/>
                                              </p:val>
                                            </p:tav>
                                          </p:tavLst>
                                        </p:anim>
                                        <p:anim calcmode="lin" valueType="num">
                                          <p:cBhvr additive="base">
                                            <p:cTn id="19" dur="1000" fill="hold"/>
                                            <p:tgtEl>
                                              <p:spTgt spid="7"/>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10" grpId="0"/>
          <p:bldP spid="13"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稻壳儿搜索【幻雨工作室】_1_1"/>
          <p:cNvSpPr>
            <a:spLocks noChangeArrowheads="1"/>
          </p:cNvSpPr>
          <p:nvPr>
            <p:custDataLst>
              <p:tags r:id="rId1"/>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solidFill>
                  <a:schemeClr val="bg1"/>
                </a:solidFill>
                <a:latin typeface="思源黑体 CN Medium" panose="020B0600000000000000" pitchFamily="34" charset="-122"/>
                <a:ea typeface="思源黑体 CN Medium" panose="020B0600000000000000" pitchFamily="34" charset="-122"/>
              </a:rPr>
              <a:t>03</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45" name="PA-稻壳儿搜索【幻雨工作室】_3_1"/>
          <p:cNvSpPr/>
          <p:nvPr>
            <p:custDataLst>
              <p:tags r:id="rId2"/>
            </p:custDataLst>
          </p:nvPr>
        </p:nvSpPr>
        <p:spPr>
          <a:xfrm>
            <a:off x="1366520" y="977265"/>
            <a:ext cx="4730115" cy="470535"/>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sz="160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rPr>
              <a:t>Mathematical definition of homomorphic encryption</a:t>
            </a:r>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6" name="PA-稻壳儿搜索【幻雨工作室】_2_1"/>
          <p:cNvSpPr txBox="1"/>
          <p:nvPr>
            <p:custDataLst>
              <p:tags r:id="rId3"/>
            </p:custDataLst>
          </p:nvPr>
        </p:nvSpPr>
        <p:spPr>
          <a:xfrm>
            <a:off x="1366520" y="445135"/>
            <a:ext cx="444881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同态加密的数学定义</a:t>
            </a:r>
            <a:endParaRPr lang="en-US" altLang="zh-CN" sz="32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7" name="PA-矩形 5_1"/>
          <p:cNvSpPr/>
          <p:nvPr>
            <p:custDataLst>
              <p:tags r:id="rId4"/>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mc:Choice xmlns:a14="http://schemas.microsoft.com/office/drawing/2010/main" Requires="a14">
          <p:sp>
            <p:nvSpPr>
              <p:cNvPr id="18" name="文本框 17"/>
              <p:cNvSpPr txBox="1"/>
              <p:nvPr>
                <p:custDataLst>
                  <p:tags r:id="rId5"/>
                </p:custDataLst>
              </p:nvPr>
            </p:nvSpPr>
            <p:spPr>
              <a:xfrm>
                <a:off x="1343025" y="1431925"/>
                <a:ext cx="8898255" cy="4714240"/>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我们给出一个公式：</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 </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𝑀</m:t>
                    </m:r>
                    <m:r>
                      <a:rPr lang="zh-CN" altLang="en-US" sz="2000"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t>（</m:t>
                    </m:r>
                    <m:r>
                      <a:rPr lang="en-US" altLang="zh-CN" sz="2000"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t>1</m:t>
                    </m:r>
                    <m:r>
                      <a:rPr lang="zh-CN" altLang="en-US" sz="2000"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t>）</m:t>
                    </m:r>
                  </m:oMath>
                </a14:m>
                <a: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a:t> </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在定义中我们假设加密算法E应用于所有可能的信息集合。如果加密算法E满足公式</a:t>
                </a:r>
                <a:r>
                  <a:rPr lang="zh-CN" altLang="en-US" sz="2000" dirty="0">
                    <a:solidFill>
                      <a:srgbClr val="123339"/>
                    </a:solidFill>
                    <a:latin typeface="思源黑体 CN Medium" panose="020B0600000000000000" pitchFamily="34" charset="-122"/>
                    <a:ea typeface="思源黑体 CN Medium" panose="020B0600000000000000" pitchFamily="34" charset="-122"/>
                  </a:rPr>
                  <a:t>（</a:t>
                </a:r>
                <a:r>
                  <a:rPr lang="en-US" altLang="zh-CN" sz="2000" dirty="0">
                    <a:solidFill>
                      <a:srgbClr val="123339"/>
                    </a:solidFill>
                    <a:latin typeface="思源黑体 CN Medium" panose="020B0600000000000000" pitchFamily="34" charset="-122"/>
                    <a:ea typeface="思源黑体 CN Medium" panose="020B0600000000000000" pitchFamily="34" charset="-122"/>
                  </a:rPr>
                  <a:t>1</a:t>
                </a:r>
                <a:r>
                  <a:rPr lang="zh-CN" altLang="en-US" sz="2000" dirty="0">
                    <a:solidFill>
                      <a:srgbClr val="123339"/>
                    </a:solidFill>
                    <a:latin typeface="思源黑体 CN Medium" panose="020B0600000000000000" pitchFamily="34" charset="-122"/>
                    <a:ea typeface="思源黑体 CN Medium" panose="020B0600000000000000" pitchFamily="34" charset="-122"/>
                  </a:rPr>
                  <a:t>）</a:t>
                </a:r>
                <a:r>
                  <a:rPr lang="en-US" altLang="zh-CN" sz="2000" dirty="0">
                    <a:solidFill>
                      <a:srgbClr val="123339"/>
                    </a:solidFill>
                    <a:latin typeface="思源黑体 CN Medium" panose="020B0600000000000000" pitchFamily="34" charset="-122"/>
                    <a:ea typeface="思源黑体 CN Medium" panose="020B0600000000000000" pitchFamily="34" charset="-122"/>
                  </a:rPr>
                  <a:t>，则称其在*运算上具有同态加密的特性。目前的同态加密算法主要支持两种运算上的同态性：加法和乘法。</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需要强调的是，公式</a:t>
                </a:r>
                <a:r>
                  <a:rPr lang="zh-CN" altLang="en-US" sz="2000" dirty="0">
                    <a:solidFill>
                      <a:srgbClr val="123339"/>
                    </a:solidFill>
                    <a:latin typeface="思源黑体 CN Medium" panose="020B0600000000000000" pitchFamily="34" charset="-122"/>
                    <a:ea typeface="思源黑体 CN Medium" panose="020B0600000000000000" pitchFamily="34" charset="-122"/>
                  </a:rPr>
                  <a:t>（</a:t>
                </a:r>
                <a:r>
                  <a:rPr lang="en-US" altLang="zh-CN" sz="2000" dirty="0">
                    <a:solidFill>
                      <a:srgbClr val="123339"/>
                    </a:solidFill>
                    <a:latin typeface="思源黑体 CN Medium" panose="020B0600000000000000" pitchFamily="34" charset="-122"/>
                    <a:ea typeface="思源黑体 CN Medium" panose="020B0600000000000000" pitchFamily="34" charset="-122"/>
                  </a:rPr>
                  <a:t>1</a:t>
                </a:r>
                <a:r>
                  <a:rPr lang="zh-CN" altLang="en-US" sz="2000" dirty="0">
                    <a:solidFill>
                      <a:srgbClr val="123339"/>
                    </a:solidFill>
                    <a:latin typeface="思源黑体 CN Medium" panose="020B0600000000000000" pitchFamily="34" charset="-122"/>
                    <a:ea typeface="思源黑体 CN Medium" panose="020B0600000000000000" pitchFamily="34" charset="-122"/>
                  </a:rPr>
                  <a:t>）</a:t>
                </a:r>
                <a:r>
                  <a:rPr lang="en-US" altLang="zh-CN" sz="2000" dirty="0">
                    <a:solidFill>
                      <a:srgbClr val="123339"/>
                    </a:solidFill>
                    <a:latin typeface="思源黑体 CN Medium" panose="020B0600000000000000" pitchFamily="34" charset="-122"/>
                    <a:ea typeface="思源黑体 CN Medium" panose="020B0600000000000000" pitchFamily="34" charset="-122"/>
                  </a:rPr>
                  <a:t>仅用于更清晰地说明同态加密的性质，实际的同态加密算法可能略有不同。例如，Paillier算法对加法具有同态性，根据公式，其密文的求和应等于密文的求和，但实际情况是密文的乘积等于求和后的密文。因此，我们通常只关注密文结果是否与预期的计算结果相同，而不会具体要求密文上的计算方式（通常由加密算法确定）。</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p:txBody>
          </p:sp>
        </mc:Choice>
        <mc:Fallback>
          <p:sp>
            <p:nvSpPr>
              <p:cNvPr id="18" name="文本框 17"/>
              <p:cNvSpPr txBox="1">
                <a:spLocks noRot="1" noChangeAspect="1" noMove="1" noResize="1" noEditPoints="1" noAdjustHandles="1" noChangeArrowheads="1" noChangeShapeType="1" noTextEdit="1"/>
              </p:cNvSpPr>
              <p:nvPr>
                <p:custDataLst>
                  <p:tags r:id="rId6"/>
                </p:custDataLst>
              </p:nvPr>
            </p:nvSpPr>
            <p:spPr>
              <a:xfrm>
                <a:off x="1343025" y="1431925"/>
                <a:ext cx="8898255" cy="4714240"/>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3439"/>
        </a:solidFill>
        <a:effectLst/>
      </p:bgPr>
    </p:bg>
    <p:spTree>
      <p:nvGrpSpPr>
        <p:cNvPr id="1" name=""/>
        <p:cNvGrpSpPr/>
        <p:nvPr/>
      </p:nvGrpSpPr>
      <p:grpSpPr>
        <a:xfrm>
          <a:off x="0" y="0"/>
          <a:ext cx="0" cy="0"/>
          <a:chOff x="0" y="0"/>
          <a:chExt cx="0" cy="0"/>
        </a:xfrm>
      </p:grpSpPr>
      <p:sp>
        <p:nvSpPr>
          <p:cNvPr id="3" name="PA_PA-矩形 10"/>
          <p:cNvSpPr/>
          <p:nvPr>
            <p:custDataLst>
              <p:tags r:id="rId1"/>
            </p:custDataLst>
          </p:nvPr>
        </p:nvSpPr>
        <p:spPr>
          <a:xfrm>
            <a:off x="1243899" y="1823389"/>
            <a:ext cx="9704201" cy="3434708"/>
          </a:xfrm>
          <a:prstGeom prst="rect">
            <a:avLst/>
          </a:prstGeom>
          <a:solidFill>
            <a:schemeClr val="bg1"/>
          </a:solidFill>
          <a:ln w="50800">
            <a:solidFill>
              <a:srgbClr val="A0C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grpSp>
        <p:nvGrpSpPr>
          <p:cNvPr id="4" name="PA-组合 3"/>
          <p:cNvGrpSpPr/>
          <p:nvPr>
            <p:custDataLst>
              <p:tags r:id="rId2"/>
            </p:custDataLst>
          </p:nvPr>
        </p:nvGrpSpPr>
        <p:grpSpPr>
          <a:xfrm>
            <a:off x="10497250" y="3008930"/>
            <a:ext cx="901700" cy="695326"/>
            <a:chOff x="10866438" y="3185886"/>
            <a:chExt cx="901700" cy="695326"/>
          </a:xfrm>
          <a:solidFill>
            <a:srgbClr val="92D050"/>
          </a:solidFill>
        </p:grpSpPr>
        <p:sp>
          <p:nvSpPr>
            <p:cNvPr id="5" name="PA-矩形 4"/>
            <p:cNvSpPr/>
            <p:nvPr>
              <p:custDataLst>
                <p:tags r:id="rId3"/>
              </p:custDataLst>
            </p:nvPr>
          </p:nvSpPr>
          <p:spPr>
            <a:xfrm rot="5400000">
              <a:off x="10969625" y="3082699"/>
              <a:ext cx="695326" cy="901700"/>
            </a:xfrm>
            <a:prstGeom prst="rect">
              <a:avLst/>
            </a:prstGeom>
            <a:solidFill>
              <a:srgbClr val="A2BFC1"/>
            </a:solidFill>
            <a:ln>
              <a:noFill/>
            </a:ln>
            <a:effectLst>
              <a:outerShdw blurRad="406400" dist="63500" dir="5400000" algn="t"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6" name="PA-燕尾形 5"/>
            <p:cNvSpPr/>
            <p:nvPr>
              <p:custDataLst>
                <p:tags r:id="rId4"/>
              </p:custDataLst>
            </p:nvPr>
          </p:nvSpPr>
          <p:spPr>
            <a:xfrm>
              <a:off x="11171238" y="3349399"/>
              <a:ext cx="292100" cy="3683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grpSp>
        <p:nvGrpSpPr>
          <p:cNvPr id="7" name="PA-组合 6"/>
          <p:cNvGrpSpPr/>
          <p:nvPr>
            <p:custDataLst>
              <p:tags r:id="rId5"/>
            </p:custDataLst>
          </p:nvPr>
        </p:nvGrpSpPr>
        <p:grpSpPr>
          <a:xfrm>
            <a:off x="770343" y="2959944"/>
            <a:ext cx="901700" cy="695326"/>
            <a:chOff x="423863" y="3185886"/>
            <a:chExt cx="901700" cy="695326"/>
          </a:xfrm>
          <a:solidFill>
            <a:srgbClr val="92D050"/>
          </a:solidFill>
        </p:grpSpPr>
        <p:sp>
          <p:nvSpPr>
            <p:cNvPr id="8" name="PA-矩形 7"/>
            <p:cNvSpPr/>
            <p:nvPr>
              <p:custDataLst>
                <p:tags r:id="rId6"/>
              </p:custDataLst>
            </p:nvPr>
          </p:nvSpPr>
          <p:spPr>
            <a:xfrm rot="5400000">
              <a:off x="527050" y="3082699"/>
              <a:ext cx="695326" cy="901700"/>
            </a:xfrm>
            <a:prstGeom prst="rect">
              <a:avLst/>
            </a:prstGeom>
            <a:solidFill>
              <a:srgbClr val="A2BFC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Normal" panose="020B0400000000000000" pitchFamily="34" charset="-122"/>
                <a:ea typeface="思源黑体 CN Medium" panose="020B0600000000000000" pitchFamily="34" charset="-122"/>
              </a:endParaRPr>
            </a:p>
          </p:txBody>
        </p:sp>
        <p:sp>
          <p:nvSpPr>
            <p:cNvPr id="9" name="PA-燕尾形 8"/>
            <p:cNvSpPr/>
            <p:nvPr>
              <p:custDataLst>
                <p:tags r:id="rId7"/>
              </p:custDataLst>
            </p:nvPr>
          </p:nvSpPr>
          <p:spPr>
            <a:xfrm flipH="1">
              <a:off x="728663" y="3349399"/>
              <a:ext cx="292100" cy="368300"/>
            </a:xfrm>
            <a:prstGeom prst="chevron">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Normal" panose="020B0400000000000000" pitchFamily="34" charset="-122"/>
                <a:ea typeface="思源黑体 CN Medium" panose="020B0600000000000000" pitchFamily="34" charset="-122"/>
              </a:endParaRPr>
            </a:p>
          </p:txBody>
        </p:sp>
      </p:grpSp>
      <p:sp>
        <p:nvSpPr>
          <p:cNvPr id="10" name="PA-文本框 9"/>
          <p:cNvSpPr txBox="1"/>
          <p:nvPr>
            <p:custDataLst>
              <p:tags r:id="rId8"/>
            </p:custDataLst>
          </p:nvPr>
        </p:nvSpPr>
        <p:spPr>
          <a:xfrm>
            <a:off x="4975860" y="2879090"/>
            <a:ext cx="4954905"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同态加密的常用算法</a:t>
            </a:r>
            <a:endParaRPr lang="zh-CN" altLang="en-US" sz="40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1" name="PA-文本框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custDataLst>
              <p:tags r:id="rId9"/>
            </p:custDataLst>
          </p:nvPr>
        </p:nvSpPr>
        <p:spPr>
          <a:xfrm>
            <a:off x="4975860" y="3601720"/>
            <a:ext cx="4741545" cy="27559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rPr>
              <a:t>Common algorithms of homomorphic encryption</a:t>
            </a:r>
            <a:endParaRPr kumimoji="0" sz="1200" b="0" i="0" u="none" strike="noStrike" kern="1200" cap="none" spc="0" normalizeH="0" baseline="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endParaRPr>
          </a:p>
        </p:txBody>
      </p:sp>
      <p:sp>
        <p:nvSpPr>
          <p:cNvPr id="13" name="PA-文本框 11"/>
          <p:cNvSpPr txBox="1"/>
          <p:nvPr>
            <p:custDataLst>
              <p:tags r:id="rId10"/>
            </p:custDataLst>
          </p:nvPr>
        </p:nvSpPr>
        <p:spPr>
          <a:xfrm flipH="1">
            <a:off x="2291106" y="2633318"/>
            <a:ext cx="2672080" cy="1445260"/>
          </a:xfrm>
          <a:prstGeom prst="rect">
            <a:avLst/>
          </a:prstGeom>
          <a:noFill/>
        </p:spPr>
        <p:txBody>
          <a:bodyPr wrap="square" rtlCol="0">
            <a:spAutoFit/>
          </a:bodyPr>
          <a:lstStyle/>
          <a:p>
            <a:pPr algn="ctr"/>
            <a:r>
              <a:rPr lang="en-US" sz="8800" dirty="0">
                <a:solidFill>
                  <a:srgbClr val="123439"/>
                </a:solidFill>
                <a:latin typeface="思源黑体 CN Light" panose="020B0300000000000000" pitchFamily="34" charset="-122"/>
                <a:ea typeface="思源黑体 CN Light" panose="020B0300000000000000" pitchFamily="34" charset="-122"/>
              </a:rPr>
              <a:t>04</a:t>
            </a:r>
            <a:endParaRPr lang="id-ID" sz="8800" dirty="0">
              <a:solidFill>
                <a:srgbClr val="123439"/>
              </a:solidFill>
              <a:latin typeface="思源黑体 CN Light" panose="020B0300000000000000" pitchFamily="34" charset="-122"/>
              <a:ea typeface="思源黑体 CN Light"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0" presetClass="entr" presetSubtype="0" repeatCount="200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3500" fill="hold">
                                              <p:stCondLst>
                                                <p:cond delay="0"/>
                                              </p:stCondLst>
                                            </p:cTn>
                                            <p:tgtEl>
                                              <p:spTgt spid="3"/>
                                            </p:tgtEl>
                                            <p:attrNameLst>
                                              <p:attrName>ppt_x</p:attrName>
                                            </p:attrNameLst>
                                          </p:cBhvr>
                                          <p:tavLst>
                                            <p:tav tm="0" fmla="#ppt_x-0.03*(sin(16*$^2)*(1-$))">
                                              <p:val>
                                                <p:fltVal val="0"/>
                                              </p:val>
                                            </p:tav>
                                            <p:tav tm="100000">
                                              <p:val>
                                                <p:fltVal val="1"/>
                                              </p:val>
                                            </p:tav>
                                          </p:tavLst>
                                        </p:anim>
                                      </p:childTnLst>
                                    </p:cTn>
                                  </p:par>
                                </p:childTnLst>
                              </p:cTn>
                            </p:par>
                            <p:par>
                              <p:cTn id="11" fill="hold">
                                <p:stCondLst>
                                  <p:cond delay="500"/>
                                </p:stCondLst>
                                <p:childTnLst>
                                  <p:par>
                                    <p:cTn id="12" presetID="2" presetClass="entr" presetSubtype="2" fill="hold" nodeType="afterEffect" p14:presetBounceEnd="51000">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14:bounceEnd="51000">
                                          <p:cBhvr additive="base">
                                            <p:cTn id="14" dur="1000" fill="hold"/>
                                            <p:tgtEl>
                                              <p:spTgt spid="4"/>
                                            </p:tgtEl>
                                            <p:attrNameLst>
                                              <p:attrName>ppt_x</p:attrName>
                                            </p:attrNameLst>
                                          </p:cBhvr>
                                          <p:tavLst>
                                            <p:tav tm="0">
                                              <p:val>
                                                <p:strVal val="1+#ppt_w/2"/>
                                              </p:val>
                                            </p:tav>
                                            <p:tav tm="100000">
                                              <p:val>
                                                <p:strVal val="#ppt_x"/>
                                              </p:val>
                                            </p:tav>
                                          </p:tavLst>
                                        </p:anim>
                                        <p:anim calcmode="lin" valueType="num" p14:bounceEnd="51000">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14:presetBounceEnd="51000">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14:bounceEnd="51000">
                                          <p:cBhvr additive="base">
                                            <p:cTn id="18" dur="1000" fill="hold"/>
                                            <p:tgtEl>
                                              <p:spTgt spid="7"/>
                                            </p:tgtEl>
                                            <p:attrNameLst>
                                              <p:attrName>ppt_x</p:attrName>
                                            </p:attrNameLst>
                                          </p:cBhvr>
                                          <p:tavLst>
                                            <p:tav tm="0">
                                              <p:val>
                                                <p:strVal val="0-#ppt_w/2"/>
                                              </p:val>
                                            </p:tav>
                                            <p:tav tm="100000">
                                              <p:val>
                                                <p:strVal val="#ppt_x"/>
                                              </p:val>
                                            </p:tav>
                                          </p:tavLst>
                                        </p:anim>
                                        <p:anim calcmode="lin" valueType="num" p14:bounceEnd="51000">
                                          <p:cBhvr additive="base">
                                            <p:cTn id="19" dur="1000" fill="hold"/>
                                            <p:tgtEl>
                                              <p:spTgt spid="7"/>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10" grpId="0"/>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0" presetClass="entr" presetSubtype="0" repeatCount="200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3500" fill="hold">
                                              <p:stCondLst>
                                                <p:cond delay="0"/>
                                              </p:stCondLst>
                                            </p:cTn>
                                            <p:tgtEl>
                                              <p:spTgt spid="3"/>
                                            </p:tgtEl>
                                            <p:attrNameLst>
                                              <p:attrName>ppt_x</p:attrName>
                                            </p:attrNameLst>
                                          </p:cBhvr>
                                          <p:tavLst>
                                            <p:tav tm="0" fmla="#ppt_x-0.03*(sin(16*$^2)*(1-$))">
                                              <p:val>
                                                <p:fltVal val="0"/>
                                              </p:val>
                                            </p:tav>
                                            <p:tav tm="100000">
                                              <p:val>
                                                <p:fltVal val="1"/>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1+#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0-#ppt_w/2"/>
                                              </p:val>
                                            </p:tav>
                                            <p:tav tm="100000">
                                              <p:val>
                                                <p:strVal val="#ppt_x"/>
                                              </p:val>
                                            </p:tav>
                                          </p:tavLst>
                                        </p:anim>
                                        <p:anim calcmode="lin" valueType="num">
                                          <p:cBhvr additive="base">
                                            <p:cTn id="19" dur="1000" fill="hold"/>
                                            <p:tgtEl>
                                              <p:spTgt spid="7"/>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10" grpId="0"/>
          <p:bldP spid="13"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稻壳儿搜索【幻雨工作室】_1_1"/>
          <p:cNvSpPr>
            <a:spLocks noChangeArrowheads="1"/>
          </p:cNvSpPr>
          <p:nvPr>
            <p:custDataLst>
              <p:tags r:id="rId1"/>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a:p>
            <a:pPr algn="ctr"/>
            <a:r>
              <a:rPr lang="en-US" altLang="zh-CN" b="1" dirty="0">
                <a:solidFill>
                  <a:schemeClr val="bg1"/>
                </a:solidFill>
                <a:latin typeface="思源黑体 CN Medium" panose="020B0600000000000000" pitchFamily="34" charset="-122"/>
                <a:ea typeface="思源黑体 CN Medium" panose="020B0600000000000000" pitchFamily="34" charset="-122"/>
                <a:sym typeface="+mn-ea"/>
              </a:rPr>
              <a:t>4.1</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a:p>
            <a:pPr algn="ct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45" name="PA-稻壳儿搜索【幻雨工作室】_3_1"/>
          <p:cNvSpPr/>
          <p:nvPr>
            <p:custDataLst>
              <p:tags r:id="rId2"/>
            </p:custDataLst>
          </p:nvPr>
        </p:nvSpPr>
        <p:spPr>
          <a:xfrm>
            <a:off x="1366520" y="977265"/>
            <a:ext cx="3572510" cy="470535"/>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6" name="PA-稻壳儿搜索【幻雨工作室】_2_1"/>
          <p:cNvSpPr txBox="1"/>
          <p:nvPr>
            <p:custDataLst>
              <p:tags r:id="rId3"/>
            </p:custDataLst>
          </p:nvPr>
        </p:nvSpPr>
        <p:spPr>
          <a:xfrm>
            <a:off x="1366462" y="445249"/>
            <a:ext cx="3101877"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半同态加密算法</a:t>
            </a:r>
            <a:endPar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7" name="PA-矩形 5_1"/>
          <p:cNvSpPr/>
          <p:nvPr>
            <p:custDataLst>
              <p:tags r:id="rId4"/>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5"/>
            </p:custDataLst>
          </p:nvPr>
        </p:nvSpPr>
        <p:spPr>
          <a:xfrm>
            <a:off x="1343025" y="1431925"/>
            <a:ext cx="8898255" cy="4258310"/>
          </a:xfrm>
          <a:prstGeom prst="rect">
            <a:avLst/>
          </a:prstGeom>
          <a:noFill/>
        </p:spPr>
        <p:txBody>
          <a:bodyPr wrap="square" rtlCol="0">
            <a:noAutofit/>
          </a:bodyPr>
          <a:lstStyle/>
          <a:p>
            <a:pPr indent="609600" fontAlgn="auto">
              <a:lnSpc>
                <a:spcPct val="150000"/>
              </a:lnSpc>
              <a:extLst>
                <a:ext uri="{35155182-B16C-46BC-9424-99874614C6A1}">
                  <wpsdc:indentchars xmlns:wpsdc="http://www.wps.cn/officeDocument/2017/drawingmlCustomData" val="200" checksum="4158780845"/>
                </a:ext>
              </a:extLst>
            </a:pPr>
            <a:r>
              <a:rPr lang="zh-CN" altLang="en-US" sz="2400" dirty="0">
                <a:solidFill>
                  <a:srgbClr val="123339"/>
                </a:solidFill>
                <a:latin typeface="思源黑体 CN Medium" panose="020B0600000000000000" pitchFamily="34" charset="-122"/>
                <a:ea typeface="思源黑体 CN Medium" panose="020B0600000000000000" pitchFamily="34" charset="-122"/>
                <a:sym typeface="+mn-ea"/>
              </a:rPr>
              <a:t>对于一个半同态加密算法，其密文形式仅仅对部分运算方式满足同态性，有代表性的密码学算法体系如下：</a:t>
            </a:r>
            <a:endParaRPr lang="zh-CN" altLang="en-US" sz="2400" dirty="0">
              <a:solidFill>
                <a:srgbClr val="123339"/>
              </a:solidFill>
              <a:latin typeface="思源黑体 CN Medium" panose="020B0600000000000000" pitchFamily="34" charset="-122"/>
              <a:ea typeface="思源黑体 CN Medium" panose="020B0600000000000000" pitchFamily="34" charset="-122"/>
              <a:sym typeface="+mn-ea"/>
            </a:endParaRPr>
          </a:p>
          <a:p>
            <a:pPr indent="609600" fontAlgn="auto">
              <a:lnSpc>
                <a:spcPct val="150000"/>
              </a:lnSpc>
              <a:extLst>
                <a:ext uri="{35155182-B16C-46BC-9424-99874614C6A1}">
                  <wpsdc:indentchars xmlns:wpsdc="http://www.wps.cn/officeDocument/2017/drawingmlCustomData" val="200" checksum="4158780845"/>
                </a:ext>
              </a:extLst>
            </a:pPr>
            <a:r>
              <a:rPr lang="zh-CN" altLang="en-US" sz="2400" dirty="0">
                <a:solidFill>
                  <a:srgbClr val="123339"/>
                </a:solidFill>
                <a:latin typeface="思源黑体 CN Medium" panose="020B0600000000000000" pitchFamily="34" charset="-122"/>
                <a:ea typeface="思源黑体 CN Medium" panose="020B0600000000000000" pitchFamily="34" charset="-122"/>
                <a:sym typeface="+mn-ea"/>
              </a:rPr>
              <a:t>加法运算同态性： Paillier</a:t>
            </a:r>
            <a:endParaRPr lang="zh-CN" altLang="en-US" sz="2400" dirty="0">
              <a:solidFill>
                <a:srgbClr val="123339"/>
              </a:solidFill>
              <a:latin typeface="思源黑体 CN Medium" panose="020B0600000000000000" pitchFamily="34" charset="-122"/>
              <a:ea typeface="思源黑体 CN Medium" panose="020B0600000000000000" pitchFamily="34" charset="-122"/>
              <a:sym typeface="+mn-ea"/>
            </a:endParaRPr>
          </a:p>
          <a:p>
            <a:pPr indent="609600" fontAlgn="auto">
              <a:lnSpc>
                <a:spcPct val="150000"/>
              </a:lnSpc>
              <a:extLst>
                <a:ext uri="{35155182-B16C-46BC-9424-99874614C6A1}">
                  <wpsdc:indentchars xmlns:wpsdc="http://www.wps.cn/officeDocument/2017/drawingmlCustomData" val="200" checksum="4158780845"/>
                </a:ext>
              </a:extLst>
            </a:pPr>
            <a:r>
              <a:rPr lang="zh-CN" altLang="en-US" sz="2400" dirty="0">
                <a:solidFill>
                  <a:srgbClr val="123339"/>
                </a:solidFill>
                <a:latin typeface="思源黑体 CN Medium" panose="020B0600000000000000" pitchFamily="34" charset="-122"/>
                <a:ea typeface="思源黑体 CN Medium" panose="020B0600000000000000" pitchFamily="34" charset="-122"/>
                <a:sym typeface="+mn-ea"/>
              </a:rPr>
              <a:t>乘法运算同态性：RSA 、ElGamal</a:t>
            </a:r>
            <a:endParaRPr lang="zh-CN" altLang="en-US" sz="2400" dirty="0">
              <a:solidFill>
                <a:srgbClr val="123339"/>
              </a:solidFill>
              <a:latin typeface="思源黑体 CN Medium" panose="020B0600000000000000" pitchFamily="34" charset="-122"/>
              <a:ea typeface="思源黑体 CN Medium" panose="020B0600000000000000" pitchFamily="34" charset="-122"/>
              <a:sym typeface="+mn-ea"/>
            </a:endParaRPr>
          </a:p>
          <a:p>
            <a:pPr indent="609600" fontAlgn="auto">
              <a:lnSpc>
                <a:spcPct val="150000"/>
              </a:lnSpc>
              <a:extLst>
                <a:ext uri="{35155182-B16C-46BC-9424-99874614C6A1}">
                  <wpsdc:indentchars xmlns:wpsdc="http://www.wps.cn/officeDocument/2017/drawingmlCustomData" val="200" checksum="4158780845"/>
                </a:ext>
              </a:extLst>
            </a:pPr>
            <a:r>
              <a:rPr lang="zh-CN" altLang="en-US" sz="2400" dirty="0">
                <a:solidFill>
                  <a:srgbClr val="123339"/>
                </a:solidFill>
                <a:latin typeface="思源黑体 CN Medium" panose="020B0600000000000000" pitchFamily="34" charset="-122"/>
                <a:ea typeface="思源黑体 CN Medium" panose="020B0600000000000000" pitchFamily="34" charset="-122"/>
                <a:sym typeface="+mn-ea"/>
              </a:rPr>
              <a:t>半同态加密算法的优点在于构造相对简单，工程实现效率高，目前已经可以达到商用的性能要求。</a:t>
            </a:r>
            <a:endParaRPr lang="zh-CN" altLang="en-US" sz="2400" dirty="0">
              <a:solidFill>
                <a:srgbClr val="123339"/>
              </a:solidFill>
              <a:latin typeface="思源黑体 CN Medium" panose="020B0600000000000000" pitchFamily="34" charset="-122"/>
              <a:ea typeface="思源黑体 CN Medium" panose="020B06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mc:Choice xmlns:a14="http://schemas.microsoft.com/office/drawing/2010/main" Requires="a14">
          <p:sp>
            <p:nvSpPr>
              <p:cNvPr id="18" name="文本框 17"/>
              <p:cNvSpPr txBox="1"/>
              <p:nvPr>
                <p:custDataLst>
                  <p:tags r:id="rId2"/>
                </p:custDataLst>
              </p:nvPr>
            </p:nvSpPr>
            <p:spPr>
              <a:xfrm>
                <a:off x="1343025" y="1299845"/>
                <a:ext cx="8898255" cy="5196840"/>
              </a:xfrm>
              <a:prstGeom prst="rect">
                <a:avLst/>
              </a:prstGeom>
              <a:noFill/>
            </p:spPr>
            <p:txBody>
              <a:bodyPr wrap="square" rtlCol="0">
                <a:noAutofit/>
              </a:bodyPr>
              <a:lstStyle/>
              <a:p>
                <a:pPr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该算法是一种半同态加密算法的乘法运算。我们首先需要生成密钥，我们有以下的步骤：</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1.</a:t>
                </a:r>
                <a:r>
                  <a:rPr lang="zh-CN" altLang="en-US" sz="2000" b="1" dirty="0">
                    <a:solidFill>
                      <a:srgbClr val="123339"/>
                    </a:solidFill>
                    <a:latin typeface="思源黑体 CN Medium" panose="020B0600000000000000" pitchFamily="34" charset="-122"/>
                    <a:ea typeface="思源黑体 CN Medium" panose="020B0600000000000000" pitchFamily="34" charset="-122"/>
                  </a:rPr>
                  <a:t>选择质数</a:t>
                </a:r>
                <a:r>
                  <a:rPr lang="zh-CN" altLang="en-US" sz="2000" dirty="0">
                    <a:solidFill>
                      <a:srgbClr val="123339"/>
                    </a:solidFill>
                    <a:latin typeface="思源黑体 CN Medium" panose="020B0600000000000000" pitchFamily="34" charset="-122"/>
                    <a:ea typeface="思源黑体 CN Medium" panose="020B0600000000000000" pitchFamily="34" charset="-122"/>
                  </a:rPr>
                  <a:t>：随机选择两个大且不同的质数</a:t>
                </a:r>
                <a:r>
                  <a:rPr lang="en-US" altLang="zh-CN" sz="2000" dirty="0">
                    <a:solidFill>
                      <a:srgbClr val="123339"/>
                    </a:solidFill>
                    <a:latin typeface="思源黑体 CN Medium" panose="020B0600000000000000" pitchFamily="34" charset="-122"/>
                    <a:ea typeface="思源黑体 CN Medium" panose="020B0600000000000000" pitchFamily="34" charset="-122"/>
                  </a:rPr>
                  <a:t>p</a:t>
                </a:r>
                <a:r>
                  <a:rPr lang="zh-CN" altLang="en-US" sz="2000" dirty="0">
                    <a:solidFill>
                      <a:srgbClr val="123339"/>
                    </a:solidFill>
                    <a:latin typeface="思源黑体 CN Medium" panose="020B0600000000000000" pitchFamily="34" charset="-122"/>
                    <a:ea typeface="思源黑体 CN Medium" panose="020B0600000000000000" pitchFamily="34" charset="-122"/>
                  </a:rPr>
                  <a:t>和</a:t>
                </a:r>
                <a:r>
                  <a:rPr lang="en-US" altLang="zh-CN" sz="2000" dirty="0">
                    <a:solidFill>
                      <a:srgbClr val="123339"/>
                    </a:solidFill>
                    <a:latin typeface="思源黑体 CN Medium" panose="020B0600000000000000" pitchFamily="34" charset="-122"/>
                    <a:ea typeface="思源黑体 CN Medium" panose="020B0600000000000000" pitchFamily="34" charset="-122"/>
                  </a:rPr>
                  <a:t>q</a:t>
                </a:r>
                <a:r>
                  <a:rPr lang="zh-CN" altLang="en-US" sz="2000" dirty="0">
                    <a:solidFill>
                      <a:srgbClr val="123339"/>
                    </a:solidFill>
                    <a:latin typeface="思源黑体 CN Medium" panose="020B0600000000000000" pitchFamily="34" charset="-122"/>
                    <a:ea typeface="思源黑体 CN Medium" panose="020B0600000000000000" pitchFamily="34" charset="-122"/>
                  </a:rPr>
                  <a:t>。</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2.</a:t>
                </a:r>
                <a:r>
                  <a:rPr lang="zh-CN" altLang="en-US" sz="2000" b="1" dirty="0">
                    <a:solidFill>
                      <a:srgbClr val="123339"/>
                    </a:solidFill>
                    <a:latin typeface="思源黑体 CN Medium" panose="020B0600000000000000" pitchFamily="34" charset="-122"/>
                    <a:ea typeface="思源黑体 CN Medium" panose="020B0600000000000000" pitchFamily="34" charset="-122"/>
                  </a:rPr>
                  <a:t>计算模数</a:t>
                </a:r>
                <a:r>
                  <a:rPr lang="zh-CN" altLang="en-US" sz="2000" dirty="0">
                    <a:solidFill>
                      <a:srgbClr val="123339"/>
                    </a:solidFill>
                    <a:latin typeface="思源黑体 CN Medium" panose="020B0600000000000000" pitchFamily="34" charset="-122"/>
                    <a:ea typeface="思源黑体 CN Medium" panose="020B0600000000000000" pitchFamily="34" charset="-122"/>
                  </a:rPr>
                  <a:t>：计算p和q的乘积n = p</a:t>
                </a:r>
                <a:r>
                  <a:rPr lang="en-US" altLang="zh-CN" sz="2000" dirty="0">
                    <a:solidFill>
                      <a:srgbClr val="123339"/>
                    </a:solidFill>
                    <a:latin typeface="思源黑体 CN Medium" panose="020B0600000000000000" pitchFamily="34" charset="-122"/>
                    <a:ea typeface="思源黑体 CN Medium" panose="020B0600000000000000" pitchFamily="34" charset="-122"/>
                  </a:rPr>
                  <a:t> * </a:t>
                </a:r>
                <a:r>
                  <a:rPr lang="zh-CN" altLang="en-US" sz="2000" dirty="0">
                    <a:solidFill>
                      <a:srgbClr val="123339"/>
                    </a:solidFill>
                    <a:latin typeface="思源黑体 CN Medium" panose="020B0600000000000000" pitchFamily="34" charset="-122"/>
                    <a:ea typeface="思源黑体 CN Medium" panose="020B0600000000000000" pitchFamily="34" charset="-122"/>
                  </a:rPr>
                  <a:t>q。这个n将作为公钥和私钥的一部分，并且是公开的。</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3.</a:t>
                </a:r>
                <a:r>
                  <a:rPr lang="zh-CN" altLang="en-US" sz="2000" b="1" dirty="0">
                    <a:solidFill>
                      <a:srgbClr val="123339"/>
                    </a:solidFill>
                    <a:latin typeface="思源黑体 CN Medium" panose="020B0600000000000000" pitchFamily="34" charset="-122"/>
                    <a:ea typeface="思源黑体 CN Medium" panose="020B0600000000000000" pitchFamily="34" charset="-122"/>
                  </a:rPr>
                  <a:t>计算欧拉函数</a:t>
                </a:r>
                <a:r>
                  <a:rPr lang="zh-CN" altLang="en-US" sz="2000" dirty="0">
                    <a:solidFill>
                      <a:srgbClr val="123339"/>
                    </a:solidFill>
                    <a:latin typeface="思源黑体 CN Medium" panose="020B0600000000000000" pitchFamily="34" charset="-122"/>
                    <a:ea typeface="思源黑体 CN Medium" panose="020B0600000000000000" pitchFamily="34" charset="-122"/>
                  </a:rPr>
                  <a:t>：计算φ(n) = (p - 1) </a:t>
                </a:r>
                <a:r>
                  <a:rPr lang="en-US" altLang="zh-CN" sz="2000" dirty="0">
                    <a:solidFill>
                      <a:srgbClr val="123339"/>
                    </a:solidFill>
                    <a:latin typeface="思源黑体 CN Medium" panose="020B0600000000000000" pitchFamily="34" charset="-122"/>
                    <a:ea typeface="思源黑体 CN Medium" panose="020B0600000000000000" pitchFamily="34" charset="-122"/>
                  </a:rPr>
                  <a:t>*</a:t>
                </a:r>
                <a:r>
                  <a:rPr lang="zh-CN" altLang="en-US" sz="2000" dirty="0">
                    <a:solidFill>
                      <a:srgbClr val="123339"/>
                    </a:solidFill>
                    <a:latin typeface="思源黑体 CN Medium" panose="020B0600000000000000" pitchFamily="34" charset="-122"/>
                    <a:ea typeface="思源黑体 CN Medium" panose="020B0600000000000000" pitchFamily="34" charset="-122"/>
                  </a:rPr>
                  <a:t> (q - 1)。注意，φ(n)是私钥生成的关键部分，但不应该被公开。</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4.</a:t>
                </a:r>
                <a:r>
                  <a:rPr lang="zh-CN" altLang="en-US" sz="2000" b="1" dirty="0">
                    <a:solidFill>
                      <a:srgbClr val="123339"/>
                    </a:solidFill>
                    <a:latin typeface="思源黑体 CN Medium" panose="020B0600000000000000" pitchFamily="34" charset="-122"/>
                    <a:ea typeface="思源黑体 CN Medium" panose="020B0600000000000000" pitchFamily="34" charset="-122"/>
                  </a:rPr>
                  <a:t>选择加密指数</a:t>
                </a:r>
                <a:r>
                  <a:rPr lang="zh-CN" altLang="en-US" sz="2000" dirty="0">
                    <a:solidFill>
                      <a:srgbClr val="123339"/>
                    </a:solidFill>
                    <a:latin typeface="思源黑体 CN Medium" panose="020B0600000000000000" pitchFamily="34" charset="-122"/>
                    <a:ea typeface="思源黑体 CN Medium" panose="020B0600000000000000" pitchFamily="34" charset="-122"/>
                  </a:rPr>
                  <a:t>：选择一个整数e，使得1 &lt; e &lt; φ(n)，并且e与φ(n)互质。这个e将作为公钥的一部分，用于加密操作。</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5.</a:t>
                </a:r>
                <a:r>
                  <a:rPr lang="zh-CN" altLang="en-US" sz="2000" b="1" dirty="0">
                    <a:solidFill>
                      <a:srgbClr val="123339"/>
                    </a:solidFill>
                    <a:latin typeface="思源黑体 CN Medium" panose="020B0600000000000000" pitchFamily="34" charset="-122"/>
                    <a:ea typeface="思源黑体 CN Medium" panose="020B0600000000000000" pitchFamily="34" charset="-122"/>
                  </a:rPr>
                  <a:t>计算解密指数</a:t>
                </a:r>
                <a:r>
                  <a:rPr lang="zh-CN" altLang="en-US" sz="2000" dirty="0">
                    <a:solidFill>
                      <a:srgbClr val="123339"/>
                    </a:solidFill>
                    <a:latin typeface="思源黑体 CN Medium" panose="020B0600000000000000" pitchFamily="34" charset="-122"/>
                    <a:ea typeface="思源黑体 CN Medium" panose="020B0600000000000000" pitchFamily="34" charset="-122"/>
                  </a:rPr>
                  <a:t>：找到一个整数d，使得(e </a:t>
                </a:r>
                <a:r>
                  <a:rPr lang="en-US" altLang="zh-CN" sz="2000" dirty="0">
                    <a:solidFill>
                      <a:srgbClr val="123339"/>
                    </a:solidFill>
                    <a:latin typeface="思源黑体 CN Medium" panose="020B0600000000000000" pitchFamily="34" charset="-122"/>
                    <a:ea typeface="思源黑体 CN Medium" panose="020B0600000000000000" pitchFamily="34" charset="-122"/>
                  </a:rPr>
                  <a:t>*</a:t>
                </a:r>
                <a:r>
                  <a:rPr lang="zh-CN" altLang="en-US" sz="2000" dirty="0">
                    <a:solidFill>
                      <a:srgbClr val="123339"/>
                    </a:solidFill>
                    <a:latin typeface="思源黑体 CN Medium" panose="020B0600000000000000" pitchFamily="34" charset="-122"/>
                    <a:ea typeface="思源黑体 CN Medium" panose="020B0600000000000000" pitchFamily="34" charset="-122"/>
                  </a:rPr>
                  <a:t> d - 1)能被φ(n)整除。换句话说，求解模反元素d，满足e </a:t>
                </a:r>
                <a:r>
                  <a:rPr lang="en-US" altLang="zh-CN" sz="2000" dirty="0">
                    <a:solidFill>
                      <a:srgbClr val="123339"/>
                    </a:solidFill>
                    <a:latin typeface="思源黑体 CN Medium" panose="020B0600000000000000" pitchFamily="34" charset="-122"/>
                    <a:ea typeface="思源黑体 CN Medium" panose="020B0600000000000000" pitchFamily="34" charset="-122"/>
                  </a:rPr>
                  <a:t>*</a:t>
                </a:r>
                <a:r>
                  <a:rPr lang="zh-CN" altLang="en-US" sz="2000" dirty="0">
                    <a:solidFill>
                      <a:srgbClr val="123339"/>
                    </a:solidFill>
                    <a:latin typeface="思源黑体 CN Medium" panose="020B0600000000000000" pitchFamily="34" charset="-122"/>
                    <a:ea typeface="思源黑体 CN Medium" panose="020B0600000000000000" pitchFamily="34" charset="-122"/>
                  </a:rPr>
                  <a:t> d ≡ 1 (mod</a:t>
                </a:r>
                <a:r>
                  <a:rPr lang="en-US" altLang="zh-CN" sz="2000" dirty="0">
                    <a:solidFill>
                      <a:srgbClr val="123339"/>
                    </a:solidFill>
                    <a:latin typeface="思源黑体 CN Medium" panose="020B0600000000000000" pitchFamily="34" charset="-122"/>
                    <a:ea typeface="思源黑体 CN Medium" panose="020B0600000000000000" pitchFamily="34" charset="-122"/>
                  </a:rPr>
                  <a:t> </a:t>
                </a:r>
                <a:r>
                  <a:rPr lang="zh-CN" altLang="en-US" sz="2000" dirty="0">
                    <a:solidFill>
                      <a:srgbClr val="123339"/>
                    </a:solidFill>
                    <a:latin typeface="思源黑体 CN Medium" panose="020B0600000000000000" pitchFamily="34" charset="-122"/>
                    <a:ea typeface="思源黑体 CN Medium" panose="020B0600000000000000" pitchFamily="34" charset="-122"/>
                  </a:rPr>
                  <a:t>φ(n))。这个d将作为私钥的一部分，用于解密操作。</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​这样，我们就得到了我们的公钥(n, e)和私钥(n, d)。</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我们利用</a:t>
                </a:r>
                <a:r>
                  <a:rPr lang="zh-CN" altLang="en-US" sz="2000" i="1" dirty="0">
                    <a:solidFill>
                      <a:srgbClr val="123339"/>
                    </a:solidFill>
                    <a:latin typeface="思源黑体 CN Medium" panose="020B0600000000000000" pitchFamily="34" charset="-122"/>
                    <a:ea typeface="思源黑体 CN Medium" panose="020B0600000000000000" pitchFamily="34" charset="-122"/>
                    <a:sym typeface="+mn-ea"/>
                  </a:rPr>
                  <a:t>C = </a:t>
                </a:r>
                <a14:m>
                  <m:oMath xmlns:m="http://schemas.openxmlformats.org/officeDocument/2006/math">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𝑀</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𝑒</m:t>
                        </m:r>
                      </m:sup>
                    </m:sSup>
                  </m:oMath>
                </a14:m>
                <a:r>
                  <a:rPr lang="zh-CN" altLang="en-US" sz="2000" i="1" dirty="0">
                    <a:solidFill>
                      <a:srgbClr val="123339"/>
                    </a:solidFill>
                    <a:latin typeface="思源黑体 CN Medium" panose="020B0600000000000000" pitchFamily="34" charset="-122"/>
                    <a:ea typeface="思源黑体 CN Medium" panose="020B0600000000000000" pitchFamily="34" charset="-122"/>
                    <a:sym typeface="+mn-ea"/>
                  </a:rPr>
                  <a:t>(mod n)</a:t>
                </a: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来进行加密，利用</a:t>
                </a:r>
                <a:r>
                  <a:rPr lang="zh-CN" altLang="en-US" sz="2000" i="1" dirty="0">
                    <a:solidFill>
                      <a:srgbClr val="123339"/>
                    </a:solidFill>
                    <a:latin typeface="思源黑体 CN Medium" panose="020B0600000000000000" pitchFamily="34" charset="-122"/>
                    <a:ea typeface="思源黑体 CN Medium" panose="020B0600000000000000" pitchFamily="34" charset="-122"/>
                    <a:sym typeface="+mn-ea"/>
                  </a:rPr>
                  <a:t>M = </a:t>
                </a:r>
                <a14:m>
                  <m:oMath xmlns:m="http://schemas.openxmlformats.org/officeDocument/2006/math">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𝐶</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𝑑</m:t>
                        </m:r>
                      </m:sup>
                    </m:sSup>
                  </m:oMath>
                </a14:m>
                <a:r>
                  <a:rPr lang="zh-CN" altLang="en-US" sz="2000" i="1" dirty="0">
                    <a:solidFill>
                      <a:srgbClr val="123339"/>
                    </a:solidFill>
                    <a:latin typeface="思源黑体 CN Medium" panose="020B0600000000000000" pitchFamily="34" charset="-122"/>
                    <a:ea typeface="思源黑体 CN Medium" panose="020B0600000000000000" pitchFamily="34" charset="-122"/>
                    <a:sym typeface="+mn-ea"/>
                  </a:rPr>
                  <a:t>(mod n)</a:t>
                </a: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来进行解密。</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mc:Choice>
        <mc:Fallback>
          <p:sp>
            <p:nvSpPr>
              <p:cNvPr id="18" name="文本框 17"/>
              <p:cNvSpPr txBox="1">
                <a:spLocks noRot="1" noChangeAspect="1" noMove="1" noResize="1" noEditPoints="1" noAdjustHandles="1" noChangeArrowheads="1" noChangeShapeType="1" noTextEdit="1"/>
              </p:cNvSpPr>
              <p:nvPr>
                <p:custDataLst>
                  <p:tags r:id="rId3"/>
                </p:custDataLst>
              </p:nvPr>
            </p:nvSpPr>
            <p:spPr>
              <a:xfrm>
                <a:off x="1343025" y="1299845"/>
                <a:ext cx="8898255" cy="5196840"/>
              </a:xfrm>
              <a:prstGeom prst="rect">
                <a:avLst/>
              </a:prstGeom>
              <a:blipFill rotWithShape="1">
                <a:blip r:embed="rId4"/>
                <a:stretch>
                  <a:fillRect/>
                </a:stretch>
              </a:blipFill>
            </p:spPr>
            <p:txBody>
              <a:bodyPr/>
              <a:lstStyle/>
              <a:p>
                <a:r>
                  <a:rPr lang="zh-CN" altLang="en-US">
                    <a:noFill/>
                  </a:rPr>
                  <a:t> </a:t>
                </a:r>
              </a:p>
            </p:txBody>
          </p:sp>
        </mc:Fallback>
      </mc:AlternateContent>
      <p:sp>
        <p:nvSpPr>
          <p:cNvPr id="25" name="PA-稻壳儿搜索【幻雨工作室】_1_1"/>
          <p:cNvSpPr>
            <a:spLocks noChangeArrowheads="1"/>
          </p:cNvSpPr>
          <p:nvPr>
            <p:custDataLst>
              <p:tags r:id="rId5"/>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b="1" dirty="0">
                <a:solidFill>
                  <a:schemeClr val="bg1"/>
                </a:solidFill>
                <a:latin typeface="思源黑体 CN Medium" panose="020B0600000000000000" pitchFamily="34" charset="-122"/>
                <a:ea typeface="思源黑体 CN Medium" panose="020B0600000000000000" pitchFamily="34" charset="-122"/>
              </a:rPr>
              <a:t>(1)</a:t>
            </a:r>
            <a:endParaRPr lang="en-US" altLang="zh-CN"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6"/>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7"/>
            </p:custDataLst>
          </p:nvPr>
        </p:nvSpPr>
        <p:spPr>
          <a:xfrm>
            <a:off x="1366462" y="607809"/>
            <a:ext cx="3101877"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RSA加密算法</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mc:Choice xmlns:a14="http://schemas.microsoft.com/office/drawing/2010/main" Requires="a14">
          <p:sp>
            <p:nvSpPr>
              <p:cNvPr id="18" name="文本框 17"/>
              <p:cNvSpPr txBox="1"/>
              <p:nvPr>
                <p:custDataLst>
                  <p:tags r:id="rId2"/>
                </p:custDataLst>
              </p:nvPr>
            </p:nvSpPr>
            <p:spPr>
              <a:xfrm>
                <a:off x="1343025" y="1299845"/>
                <a:ext cx="8898255" cy="388048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RSA</a:t>
                </a:r>
                <a:r>
                  <a:rPr lang="zh-CN" altLang="en-US" sz="2000" dirty="0">
                    <a:solidFill>
                      <a:srgbClr val="123339"/>
                    </a:solidFill>
                    <a:latin typeface="思源黑体 CN Medium" panose="020B0600000000000000" pitchFamily="34" charset="-122"/>
                    <a:ea typeface="思源黑体 CN Medium" panose="020B0600000000000000" pitchFamily="34" charset="-122"/>
                  </a:rPr>
                  <a:t>加密算法同态性证明：</a:t>
                </a:r>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lvl="1"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m:oMathPara>
                </a14:m>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lvl="1"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Sup>
                        <m:sSub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𝑒</m:t>
                          </m:r>
                        </m:sup>
                      </m:sSub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𝑚𝑜𝑑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Sup>
                        <m:sSub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𝑒</m:t>
                          </m:r>
                        </m:sup>
                      </m:sSub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𝑚𝑜𝑑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m:oMathPara>
                </a14:m>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lvl="1"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𝑒</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𝑚𝑜𝑑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m:oMathPara>
                </a14:m>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lvl="1"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m:oMathPara>
                </a14:m>
                <a:endParaRPr lang="zh-CN" altLang="en-US" sz="2000"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endParaRPr>
              </a:p>
              <a:p>
                <a:pPr marL="0" lvl="1"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RSA算法的同态性质表明，可以直接使用</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和</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计算</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，而无需解密。</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marL="0" lvl="1"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但</a:t>
                </a:r>
                <a:r>
                  <a:rPr lang="en-US" altLang="zh-CN" sz="2000" dirty="0">
                    <a:solidFill>
                      <a:srgbClr val="123339"/>
                    </a:solidFill>
                    <a:latin typeface="思源黑体 CN Medium" panose="020B0600000000000000" pitchFamily="34" charset="-122"/>
                    <a:ea typeface="思源黑体 CN Medium" panose="020B0600000000000000" pitchFamily="34" charset="-122"/>
                  </a:rPr>
                  <a:t>RSA</a:t>
                </a:r>
                <a:r>
                  <a:rPr lang="zh-CN" altLang="en-US" sz="2000" dirty="0">
                    <a:solidFill>
                      <a:srgbClr val="123339"/>
                    </a:solidFill>
                    <a:latin typeface="思源黑体 CN Medium" panose="020B0600000000000000" pitchFamily="34" charset="-122"/>
                    <a:ea typeface="思源黑体 CN Medium" panose="020B0600000000000000" pitchFamily="34" charset="-122"/>
                  </a:rPr>
                  <a:t>只是在乘法上是同态的。因此，它不允许密文的同态加法。</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lvl="1" indent="508000" fontAlgn="auto">
                  <a:lnSpc>
                    <a:spcPts val="28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mc:Choice>
        <mc:Fallback>
          <p:sp>
            <p:nvSpPr>
              <p:cNvPr id="18" name="文本框 17"/>
              <p:cNvSpPr txBox="1">
                <a:spLocks noRot="1" noChangeAspect="1" noMove="1" noResize="1" noEditPoints="1" noAdjustHandles="1" noChangeArrowheads="1" noChangeShapeType="1" noTextEdit="1"/>
              </p:cNvSpPr>
              <p:nvPr>
                <p:custDataLst>
                  <p:tags r:id="rId3"/>
                </p:custDataLst>
              </p:nvPr>
            </p:nvSpPr>
            <p:spPr>
              <a:xfrm>
                <a:off x="1343025" y="1299845"/>
                <a:ext cx="8898255" cy="3880485"/>
              </a:xfrm>
              <a:prstGeom prst="rect">
                <a:avLst/>
              </a:prstGeom>
              <a:blipFill rotWithShape="1">
                <a:blip r:embed="rId4"/>
                <a:stretch>
                  <a:fillRect b="-5171"/>
                </a:stretch>
              </a:blipFill>
            </p:spPr>
            <p:txBody>
              <a:bodyPr/>
              <a:lstStyle/>
              <a:p>
                <a:r>
                  <a:rPr lang="zh-CN" altLang="en-US">
                    <a:noFill/>
                  </a:rPr>
                  <a:t> </a:t>
                </a:r>
              </a:p>
            </p:txBody>
          </p:sp>
        </mc:Fallback>
      </mc:AlternateContent>
      <p:sp>
        <p:nvSpPr>
          <p:cNvPr id="25" name="PA-稻壳儿搜索【幻雨工作室】_1_1"/>
          <p:cNvSpPr>
            <a:spLocks noChangeArrowheads="1"/>
          </p:cNvSpPr>
          <p:nvPr>
            <p:custDataLst>
              <p:tags r:id="rId5"/>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(1)</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6"/>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7"/>
            </p:custDataLst>
          </p:nvPr>
        </p:nvSpPr>
        <p:spPr>
          <a:xfrm>
            <a:off x="1366462" y="607809"/>
            <a:ext cx="3101877"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RSA加密算法</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254760" y="1290320"/>
            <a:ext cx="8898255" cy="3880485"/>
          </a:xfrm>
          <a:prstGeom prst="rect">
            <a:avLst/>
          </a:prstGeom>
          <a:noFill/>
        </p:spPr>
        <p:txBody>
          <a:bodyPr wrap="square" rtlCol="0">
            <a:noAutofit/>
          </a:bodyPr>
          <a:lstStyle/>
          <a:p>
            <a:pPr lvl="1" indent="508000" fontAlgn="auto">
              <a:lnSpc>
                <a:spcPts val="28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(1)</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366462" y="607809"/>
            <a:ext cx="3101877"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RSA加密算法</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6"/>
          <a:stretch>
            <a:fillRect/>
          </a:stretch>
        </p:blipFill>
        <p:spPr>
          <a:xfrm>
            <a:off x="601345" y="2146300"/>
            <a:ext cx="10989310" cy="3836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mc:Choice xmlns:a14="http://schemas.microsoft.com/office/drawing/2010/main" Requires="a14">
          <p:sp>
            <p:nvSpPr>
              <p:cNvPr id="18" name="文本框 17"/>
              <p:cNvSpPr txBox="1"/>
              <p:nvPr>
                <p:custDataLst>
                  <p:tags r:id="rId2"/>
                </p:custDataLst>
              </p:nvPr>
            </p:nvSpPr>
            <p:spPr>
              <a:xfrm>
                <a:off x="1343025" y="1299845"/>
                <a:ext cx="8898255" cy="519684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该算法是一种半同态加密算法的乘法运算。它的安全性取决于计算有限域上的离散对数难题。我们首先需要生成密钥，我们有以下的步骤：</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sz="2000" b="1" dirty="0">
                    <a:solidFill>
                      <a:srgbClr val="123339"/>
                    </a:solidFill>
                    <a:latin typeface="思源黑体 CN Medium" panose="020B0600000000000000" pitchFamily="34" charset="-122"/>
                    <a:ea typeface="思源黑体 CN Medium" panose="020B0600000000000000" pitchFamily="34" charset="-122"/>
                  </a:rPr>
                  <a:t>生成密钥</a:t>
                </a:r>
                <a:r>
                  <a:rPr sz="2000" dirty="0">
                    <a:solidFill>
                      <a:srgbClr val="123339"/>
                    </a:solidFill>
                    <a:latin typeface="思源黑体 CN Medium" panose="020B0600000000000000" pitchFamily="34" charset="-122"/>
                    <a:ea typeface="思源黑体 CN Medium" panose="020B0600000000000000" pitchFamily="34" charset="-122"/>
                  </a:rPr>
                  <a:t>：使用生成器g生成具有阶数n的循环群G。在循环群中，可以使用其自身元素之一的幂生成群的所有元素。</a:t>
                </a:r>
                <a:endParaRPr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sz="2000" dirty="0">
                    <a:solidFill>
                      <a:srgbClr val="123339"/>
                    </a:solidFill>
                    <a:latin typeface="思源黑体 CN Medium" panose="020B0600000000000000" pitchFamily="34" charset="-122"/>
                    <a:ea typeface="思源黑体 CN Medium" panose="020B0600000000000000" pitchFamily="34" charset="-122"/>
                  </a:rPr>
                  <a:t>然后</a:t>
                </a:r>
                <a:r>
                  <a:rPr lang="zh-CN" sz="2000" dirty="0">
                    <a:solidFill>
                      <a:srgbClr val="123339"/>
                    </a:solidFill>
                    <a:latin typeface="思源黑体 CN Medium" panose="020B0600000000000000" pitchFamily="34" charset="-122"/>
                    <a:ea typeface="思源黑体 CN Medium" panose="020B0600000000000000" pitchFamily="34" charset="-122"/>
                  </a:rPr>
                  <a:t>，</a:t>
                </a:r>
                <a:r>
                  <a:rPr sz="2000" dirty="0">
                    <a:solidFill>
                      <a:srgbClr val="123339"/>
                    </a:solidFill>
                    <a:latin typeface="思源黑体 CN Medium" panose="020B0600000000000000" pitchFamily="34" charset="-122"/>
                    <a:ea typeface="思源黑体 CN Medium" panose="020B0600000000000000" pitchFamily="34" charset="-122"/>
                  </a:rPr>
                  <a:t>随机选择</a:t>
                </a:r>
                <a14:m>
                  <m:oMath xmlns:m="http://schemas.openxmlformats.org/officeDocument/2006/math">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𝑦</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𝑍</m:t>
                        </m:r>
                      </m:e>
                      <m:sub>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e>
                          <m: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up>
                        </m:sSup>
                      </m:sub>
                    </m:sSub>
                  </m:oMath>
                </a14:m>
                <a:r>
                  <a:rPr lang="en-US" sz="2000" dirty="0">
                    <a:solidFill>
                      <a:srgbClr val="123339"/>
                    </a:solidFill>
                    <a:latin typeface="思源黑体 CN Medium" panose="020B0600000000000000" pitchFamily="34" charset="-122"/>
                    <a:ea typeface="思源黑体 CN Medium" panose="020B0600000000000000" pitchFamily="34" charset="-122"/>
                  </a:rPr>
                  <a:t>,</a:t>
                </a:r>
                <a:r>
                  <a:rPr sz="2000" dirty="0">
                    <a:solidFill>
                      <a:srgbClr val="123339"/>
                    </a:solidFill>
                    <a:latin typeface="思源黑体 CN Medium" panose="020B0600000000000000" pitchFamily="34" charset="-122"/>
                    <a:ea typeface="思源黑体 CN Medium" panose="020B0600000000000000" pitchFamily="34" charset="-122"/>
                  </a:rPr>
                  <a:t>计算</a:t>
                </a:r>
                <a14:m>
                  <m:oMath xmlns:m="http://schemas.openxmlformats.org/officeDocument/2006/math">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ℎ</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𝑔𝑦</m:t>
                    </m:r>
                  </m:oMath>
                </a14:m>
                <a:r>
                  <a:rPr sz="2000" dirty="0">
                    <a:solidFill>
                      <a:srgbClr val="123339"/>
                    </a:solidFill>
                    <a:latin typeface="思源黑体 CN Medium" panose="020B0600000000000000" pitchFamily="34" charset="-122"/>
                    <a:ea typeface="思源黑体 CN Medium" panose="020B0600000000000000" pitchFamily="34" charset="-122"/>
                  </a:rPr>
                  <a:t>。</a:t>
                </a:r>
                <a:r>
                  <a:rPr lang="zh-CN" sz="2000" dirty="0">
                    <a:solidFill>
                      <a:srgbClr val="123339"/>
                    </a:solidFill>
                    <a:latin typeface="思源黑体 CN Medium" panose="020B0600000000000000" pitchFamily="34" charset="-122"/>
                    <a:ea typeface="思源黑体 CN Medium" panose="020B0600000000000000" pitchFamily="34" charset="-122"/>
                  </a:rPr>
                  <a:t>最后生成公钥</a:t>
                </a:r>
                <a:r>
                  <a:rPr sz="2000" dirty="0">
                    <a:solidFill>
                      <a:srgbClr val="123339"/>
                    </a:solidFill>
                    <a:latin typeface="思源黑体 CN Medium" panose="020B0600000000000000" pitchFamily="34" charset="-122"/>
                    <a:ea typeface="思源黑体 CN Medium" panose="020B0600000000000000" pitchFamily="34" charset="-122"/>
                  </a:rPr>
                  <a:t>(G，n，g，h)，</a:t>
                </a:r>
                <a:r>
                  <a:rPr lang="zh-CN" sz="2000" dirty="0">
                    <a:solidFill>
                      <a:srgbClr val="123339"/>
                    </a:solidFill>
                    <a:latin typeface="思源黑体 CN Medium" panose="020B0600000000000000" pitchFamily="34" charset="-122"/>
                    <a:ea typeface="思源黑体 CN Medium" panose="020B0600000000000000" pitchFamily="34" charset="-122"/>
                  </a:rPr>
                  <a:t>私钥</a:t>
                </a:r>
                <a:r>
                  <a:rPr sz="2000" dirty="0">
                    <a:solidFill>
                      <a:srgbClr val="123339"/>
                    </a:solidFill>
                    <a:latin typeface="思源黑体 CN Medium" panose="020B0600000000000000" pitchFamily="34" charset="-122"/>
                    <a:ea typeface="思源黑体 CN Medium" panose="020B0600000000000000" pitchFamily="34" charset="-122"/>
                  </a:rPr>
                  <a:t>x。</a:t>
                </a:r>
                <a:endParaRPr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sz="2000" b="1" dirty="0">
                    <a:solidFill>
                      <a:srgbClr val="123339"/>
                    </a:solidFill>
                    <a:latin typeface="思源黑体 CN Medium" panose="020B0600000000000000" pitchFamily="34" charset="-122"/>
                    <a:ea typeface="思源黑体 CN Medium" panose="020B0600000000000000" pitchFamily="34" charset="-122"/>
                  </a:rPr>
                  <a:t>加密</a:t>
                </a:r>
                <a:r>
                  <a:rPr sz="2000" dirty="0">
                    <a:solidFill>
                      <a:srgbClr val="123339"/>
                    </a:solidFill>
                    <a:latin typeface="思源黑体 CN Medium" panose="020B0600000000000000" pitchFamily="34" charset="-122"/>
                    <a:ea typeface="思源黑体 CN Medium" panose="020B0600000000000000" pitchFamily="34" charset="-122"/>
                  </a:rPr>
                  <a:t>：消息</a:t>
                </a:r>
                <a:r>
                  <a:rPr lang="en-US" sz="2000" dirty="0">
                    <a:solidFill>
                      <a:srgbClr val="123339"/>
                    </a:solidFill>
                    <a:latin typeface="思源黑体 CN Medium" panose="020B0600000000000000" pitchFamily="34" charset="-122"/>
                    <a:ea typeface="思源黑体 CN Medium" panose="020B0600000000000000" pitchFamily="34" charset="-122"/>
                  </a:rPr>
                  <a:t>m</a:t>
                </a:r>
                <a:r>
                  <a:rPr sz="2000" dirty="0">
                    <a:solidFill>
                      <a:srgbClr val="123339"/>
                    </a:solidFill>
                    <a:latin typeface="思源黑体 CN Medium" panose="020B0600000000000000" pitchFamily="34" charset="-122"/>
                    <a:ea typeface="思源黑体 CN Medium" panose="020B0600000000000000" pitchFamily="34" charset="-122"/>
                  </a:rPr>
                  <a:t>使用</a:t>
                </a:r>
                <a:r>
                  <a:rPr lang="en-US" sz="2000" dirty="0">
                    <a:solidFill>
                      <a:srgbClr val="123339"/>
                    </a:solidFill>
                    <a:latin typeface="思源黑体 CN Medium" panose="020B0600000000000000" pitchFamily="34" charset="-122"/>
                    <a:ea typeface="思源黑体 CN Medium" panose="020B0600000000000000" pitchFamily="34" charset="-122"/>
                  </a:rPr>
                  <a:t>g</a:t>
                </a:r>
                <a:r>
                  <a:rPr sz="2000" dirty="0">
                    <a:solidFill>
                      <a:srgbClr val="123339"/>
                    </a:solidFill>
                    <a:latin typeface="思源黑体 CN Medium" panose="020B0600000000000000" pitchFamily="34" charset="-122"/>
                    <a:ea typeface="思源黑体 CN Medium" panose="020B0600000000000000" pitchFamily="34" charset="-122"/>
                  </a:rPr>
                  <a:t>和</a:t>
                </a:r>
                <a:r>
                  <a:rPr lang="en-US" sz="2000" dirty="0">
                    <a:solidFill>
                      <a:srgbClr val="123339"/>
                    </a:solidFill>
                    <a:latin typeface="思源黑体 CN Medium" panose="020B0600000000000000" pitchFamily="34" charset="-122"/>
                    <a:ea typeface="思源黑体 CN Medium" panose="020B0600000000000000" pitchFamily="34" charset="-122"/>
                  </a:rPr>
                  <a:t>x</a:t>
                </a:r>
                <a:r>
                  <a:rPr sz="2000" dirty="0">
                    <a:solidFill>
                      <a:srgbClr val="123339"/>
                    </a:solidFill>
                    <a:latin typeface="思源黑体 CN Medium" panose="020B0600000000000000" pitchFamily="34" charset="-122"/>
                    <a:ea typeface="思源黑体 CN Medium" panose="020B0600000000000000" pitchFamily="34" charset="-122"/>
                  </a:rPr>
                  <a:t>进行加密，其中x是从集合{1</a:t>
                </a:r>
                <a:r>
                  <a:rPr lang="en-US" sz="2000" dirty="0">
                    <a:solidFill>
                      <a:srgbClr val="123339"/>
                    </a:solidFill>
                    <a:latin typeface="思源黑体 CN Medium" panose="020B0600000000000000" pitchFamily="34" charset="-122"/>
                    <a:ea typeface="思源黑体 CN Medium" panose="020B0600000000000000" pitchFamily="34" charset="-122"/>
                  </a:rPr>
                  <a:t>,</a:t>
                </a:r>
                <a:r>
                  <a:rPr sz="2000" dirty="0">
                    <a:solidFill>
                      <a:srgbClr val="123339"/>
                    </a:solidFill>
                    <a:latin typeface="思源黑体 CN Medium" panose="020B0600000000000000" pitchFamily="34" charset="-122"/>
                    <a:ea typeface="思源黑体 CN Medium" panose="020B0600000000000000" pitchFamily="34" charset="-122"/>
                  </a:rPr>
                  <a:t>2</a:t>
                </a:r>
                <a:r>
                  <a:rPr lang="en-US" sz="2000" dirty="0">
                    <a:solidFill>
                      <a:srgbClr val="123339"/>
                    </a:solidFill>
                    <a:latin typeface="思源黑体 CN Medium" panose="020B0600000000000000" pitchFamily="34" charset="-122"/>
                    <a:ea typeface="思源黑体 CN Medium" panose="020B0600000000000000" pitchFamily="34" charset="-122"/>
                  </a:rPr>
                  <a:t>,</a:t>
                </a:r>
                <a:r>
                  <a:rPr sz="2000" dirty="0">
                    <a:solidFill>
                      <a:srgbClr val="123339"/>
                    </a:solidFill>
                    <a:latin typeface="思源黑体 CN Medium" panose="020B0600000000000000" pitchFamily="34" charset="-122"/>
                    <a:ea typeface="思源黑体 CN Medium" panose="020B0600000000000000" pitchFamily="34" charset="-122"/>
                  </a:rPr>
                  <a:t>...</a:t>
                </a:r>
                <a:r>
                  <a:rPr lang="en-US" sz="2000" dirty="0">
                    <a:solidFill>
                      <a:srgbClr val="123339"/>
                    </a:solidFill>
                    <a:latin typeface="思源黑体 CN Medium" panose="020B0600000000000000" pitchFamily="34" charset="-122"/>
                    <a:ea typeface="思源黑体 CN Medium" panose="020B0600000000000000" pitchFamily="34" charset="-122"/>
                  </a:rPr>
                  <a:t>,</a:t>
                </a:r>
                <a:r>
                  <a:rPr sz="2000" dirty="0">
                    <a:solidFill>
                      <a:srgbClr val="123339"/>
                    </a:solidFill>
                    <a:latin typeface="思源黑体 CN Medium" panose="020B0600000000000000" pitchFamily="34" charset="-122"/>
                    <a:ea typeface="思源黑体 CN Medium" panose="020B0600000000000000" pitchFamily="34" charset="-122"/>
                  </a:rPr>
                  <a:t>n−1} 中随机选择的，加密算法的输出是密文对 </a:t>
                </a:r>
                <a14:m>
                  <m:oMath xmlns:m="http://schemas.openxmlformats.org/officeDocument/2006/math">
                    <m:r>
                      <a:rPr lang="en-US" sz="2000" dirty="0">
                        <a:solidFill>
                          <a:srgbClr val="123339"/>
                        </a:solidFill>
                        <a:latin typeface="Cambria Math" panose="02040503050406030204" charset="0"/>
                        <a:ea typeface="MS Mincho" charset="0"/>
                        <a:cs typeface="Cambria Math" panose="02040503050406030204" charset="0"/>
                        <a:sym typeface="+mn-ea"/>
                      </a:rPr>
                      <m:t>(</m:t>
                    </m:r>
                    <m:r>
                      <a:rPr sz="2000"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t>𝑐</m:t>
                    </m:r>
                    <m:r>
                      <a:rPr sz="2000"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t>=(</m:t>
                    </m:r>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𝑐</m:t>
                        </m:r>
                      </m:e>
                      <m:sub>
                        <m:r>
                          <a:rPr lang="en-US" sz="2000" i="1" dirty="0">
                            <a:solidFill>
                              <a:srgbClr val="123339"/>
                            </a:solidFill>
                            <a:latin typeface="Cambria Math" panose="02040503050406030204" charset="0"/>
                            <a:ea typeface="MS Mincho" charset="0"/>
                            <a:cs typeface="Cambria Math" panose="02040503050406030204" charset="0"/>
                          </a:rPr>
                          <m:t>1</m:t>
                        </m:r>
                      </m:sub>
                    </m:sSub>
                    <m:r>
                      <a:rPr lang="en-US" sz="2000" i="1" dirty="0">
                        <a:solidFill>
                          <a:srgbClr val="123339"/>
                        </a:solidFill>
                        <a:latin typeface="Cambria Math" panose="02040503050406030204" charset="0"/>
                        <a:ea typeface="MS Mincho" charset="0"/>
                        <a:cs typeface="Cambria Math" panose="02040503050406030204" charset="0"/>
                      </a:rPr>
                      <m:t>,</m:t>
                    </m:r>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𝑐</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sz="2000" i="1" dirty="0">
                        <a:solidFill>
                          <a:srgbClr val="123339"/>
                        </a:solidFill>
                        <a:latin typeface="Cambria Math" panose="02040503050406030204" charset="0"/>
                        <a:ea typeface="MS Mincho" charset="0"/>
                        <a:cs typeface="Cambria Math" panose="02040503050406030204" charset="0"/>
                      </a:rPr>
                      <m:t>))</m:t>
                    </m:r>
                  </m:oMath>
                </a14:m>
                <a:r>
                  <a:rPr sz="2000" dirty="0">
                    <a:solidFill>
                      <a:srgbClr val="123339"/>
                    </a:solidFill>
                    <a:latin typeface="思源黑体 CN Medium" panose="020B0600000000000000" pitchFamily="34" charset="-122"/>
                    <a:ea typeface="思源黑体 CN Medium" panose="020B0600000000000000" pitchFamily="34" charset="-122"/>
                  </a:rPr>
                  <a:t>，通过以下公式计算:</a:t>
                </a:r>
                <a:endParaRPr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centerGroup"/>
                    </m:oMathParaPr>
                    <m:oMath xmlns:m="http://schemas.openxmlformats.org/officeDocument/2006/math">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𝑐</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m:t>
                          </m:r>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ℎ</m:t>
                          </m:r>
                        </m:e>
                        <m: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m:t>
                          </m:r>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m:t>
                          </m:r>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𝑥𝑦</m:t>
                          </m:r>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𝑐</m:t>
                          </m:r>
                        </m:e>
                        <m:sub>
                          <m:r>
                            <a:rPr lang="en-US" sz="2000" i="1" dirty="0">
                              <a:solidFill>
                                <a:srgbClr val="123339"/>
                              </a:solidFill>
                              <a:latin typeface="Cambria Math" panose="02040503050406030204" charset="0"/>
                              <a:ea typeface="MS Mincho" charset="0"/>
                              <a:cs typeface="Cambria Math" panose="02040503050406030204" charset="0"/>
                            </a:rPr>
                            <m:t>1</m:t>
                          </m:r>
                        </m:sub>
                      </m:s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𝑐</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m:oMathPara>
                </a14:m>
                <a:endParaRPr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sz="2000" dirty="0">
                    <a:solidFill>
                      <a:srgbClr val="123339"/>
                    </a:solidFill>
                    <a:latin typeface="思源黑体 CN Medium" panose="020B0600000000000000" pitchFamily="34" charset="-122"/>
                    <a:ea typeface="思源黑体 CN Medium" panose="020B0600000000000000" pitchFamily="34" charset="-122"/>
                  </a:rPr>
                  <a:t>解密：要解密密文</a:t>
                </a:r>
                <a:r>
                  <a:rPr lang="en-US" sz="2000" dirty="0">
                    <a:solidFill>
                      <a:srgbClr val="123339"/>
                    </a:solidFill>
                    <a:latin typeface="思源黑体 CN Medium" panose="020B0600000000000000" pitchFamily="34" charset="-122"/>
                    <a:ea typeface="思源黑体 CN Medium" panose="020B0600000000000000" pitchFamily="34" charset="-122"/>
                  </a:rPr>
                  <a:t>c</a:t>
                </a:r>
                <a:r>
                  <a:rPr sz="2000" dirty="0">
                    <a:solidFill>
                      <a:srgbClr val="123339"/>
                    </a:solidFill>
                    <a:latin typeface="思源黑体 CN Medium" panose="020B0600000000000000" pitchFamily="34" charset="-122"/>
                    <a:ea typeface="思源黑体 CN Medium" panose="020B0600000000000000" pitchFamily="34" charset="-122"/>
                  </a:rPr>
                  <a:t>，首先</a:t>
                </a:r>
                <a:r>
                  <a:rPr sz="2000" dirty="0">
                    <a:solidFill>
                      <a:srgbClr val="123339"/>
                    </a:solidFill>
                    <a:latin typeface="思源黑体 CN Medium" panose="020B0600000000000000" pitchFamily="34" charset="-122"/>
                    <a:ea typeface="思源黑体 CN Medium" panose="020B0600000000000000" pitchFamily="34" charset="-122"/>
                    <a:sym typeface="+mn-ea"/>
                  </a:rPr>
                  <a:t>计算</a:t>
                </a:r>
                <a14:m>
                  <m:oMath xmlns:m="http://schemas.openxmlformats.org/officeDocument/2006/math">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𝑠</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Sup>
                      <m:sSub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𝑐</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𝑦</m:t>
                        </m:r>
                      </m:sup>
                    </m:sSubSup>
                  </m:oMath>
                </a14:m>
                <a:r>
                  <a:rPr sz="2000" dirty="0">
                    <a:solidFill>
                      <a:srgbClr val="123339"/>
                    </a:solidFill>
                    <a:latin typeface="思源黑体 CN Medium" panose="020B0600000000000000" pitchFamily="34" charset="-122"/>
                    <a:ea typeface="思源黑体 CN Medium" panose="020B0600000000000000" pitchFamily="34" charset="-122"/>
                  </a:rPr>
                  <a:t>，其中</a:t>
                </a:r>
                <a:r>
                  <a:rPr lang="en-US" sz="2000" dirty="0">
                    <a:solidFill>
                      <a:srgbClr val="123339"/>
                    </a:solidFill>
                    <a:latin typeface="思源黑体 CN Medium" panose="020B0600000000000000" pitchFamily="34" charset="-122"/>
                    <a:ea typeface="思源黑体 CN Medium" panose="020B0600000000000000" pitchFamily="34" charset="-122"/>
                  </a:rPr>
                  <a:t>y</a:t>
                </a:r>
                <a:r>
                  <a:rPr sz="2000" dirty="0">
                    <a:solidFill>
                      <a:srgbClr val="123339"/>
                    </a:solidFill>
                    <a:latin typeface="思源黑体 CN Medium" panose="020B0600000000000000" pitchFamily="34" charset="-122"/>
                    <a:ea typeface="思源黑体 CN Medium" panose="020B0600000000000000" pitchFamily="34" charset="-122"/>
                  </a:rPr>
                  <a:t>是密钥</a:t>
                </a:r>
                <a:r>
                  <a:rPr lang="zh-CN" sz="2000" dirty="0">
                    <a:solidFill>
                      <a:srgbClr val="123339"/>
                    </a:solidFill>
                    <a:latin typeface="思源黑体 CN Medium" panose="020B0600000000000000" pitchFamily="34" charset="-122"/>
                    <a:ea typeface="思源黑体 CN Medium" panose="020B0600000000000000" pitchFamily="34" charset="-122"/>
                  </a:rPr>
                  <a:t>，根据以下公式解密：</a:t>
                </a:r>
                <a:endParaRPr 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centerGroup"/>
                    </m:oMathParaPr>
                    <m:oMath xmlns:m="http://schemas.openxmlformats.org/officeDocument/2006/math">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𝑐</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𝑠</m:t>
                          </m:r>
                        </m:e>
                        <m: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𝑥𝑦</m:t>
                          </m:r>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𝑥𝑦</m:t>
                          </m:r>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oMath>
                  </m:oMathPara>
                </a14:m>
                <a:endPar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p:txBody>
          </p:sp>
        </mc:Choice>
        <mc:Fallback>
          <p:sp>
            <p:nvSpPr>
              <p:cNvPr id="18" name="文本框 17"/>
              <p:cNvSpPr txBox="1">
                <a:spLocks noRot="1" noChangeAspect="1" noMove="1" noResize="1" noEditPoints="1" noAdjustHandles="1" noChangeArrowheads="1" noChangeShapeType="1" noTextEdit="1"/>
              </p:cNvSpPr>
              <p:nvPr>
                <p:custDataLst>
                  <p:tags r:id="rId3"/>
                </p:custDataLst>
              </p:nvPr>
            </p:nvSpPr>
            <p:spPr>
              <a:xfrm>
                <a:off x="1343025" y="1299845"/>
                <a:ext cx="8898255" cy="5196840"/>
              </a:xfrm>
              <a:prstGeom prst="rect">
                <a:avLst/>
              </a:prstGeom>
              <a:blipFill rotWithShape="1">
                <a:blip r:embed="rId4"/>
                <a:stretch>
                  <a:fillRect r="-1491"/>
                </a:stretch>
              </a:blipFill>
            </p:spPr>
            <p:txBody>
              <a:bodyPr/>
              <a:lstStyle/>
              <a:p>
                <a:r>
                  <a:rPr lang="zh-CN" altLang="en-US">
                    <a:noFill/>
                  </a:rPr>
                  <a:t> </a:t>
                </a:r>
              </a:p>
            </p:txBody>
          </p:sp>
        </mc:Fallback>
      </mc:AlternateContent>
      <p:sp>
        <p:nvSpPr>
          <p:cNvPr id="25" name="PA-稻壳儿搜索【幻雨工作室】_1_1"/>
          <p:cNvSpPr>
            <a:spLocks noChangeArrowheads="1"/>
          </p:cNvSpPr>
          <p:nvPr>
            <p:custDataLst>
              <p:tags r:id="rId5"/>
            </p:custDataLst>
          </p:nvPr>
        </p:nvSpPr>
        <p:spPr bwMode="auto">
          <a:xfrm>
            <a:off x="433393" y="461399"/>
            <a:ext cx="93306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000" b="1" dirty="0">
                <a:solidFill>
                  <a:schemeClr val="bg1"/>
                </a:solidFill>
                <a:latin typeface="思源黑体 CN Medium" panose="020B0600000000000000" pitchFamily="34" charset="-122"/>
                <a:ea typeface="思源黑体 CN Medium" panose="020B0600000000000000" pitchFamily="34" charset="-122"/>
              </a:rPr>
              <a:t>（</a:t>
            </a:r>
            <a:r>
              <a:rPr lang="en-US" altLang="zh-CN" sz="2000" b="1" dirty="0">
                <a:solidFill>
                  <a:schemeClr val="bg1"/>
                </a:solidFill>
                <a:latin typeface="思源黑体 CN Medium" panose="020B0600000000000000" pitchFamily="34" charset="-122"/>
                <a:ea typeface="思源黑体 CN Medium" panose="020B0600000000000000" pitchFamily="34" charset="-122"/>
              </a:rPr>
              <a:t>2</a:t>
            </a:r>
            <a:r>
              <a:rPr lang="zh-CN" altLang="en-US" sz="2000" b="1" dirty="0">
                <a:solidFill>
                  <a:schemeClr val="bg1"/>
                </a:solidFill>
                <a:latin typeface="思源黑体 CN Medium" panose="020B0600000000000000" pitchFamily="34" charset="-122"/>
                <a:ea typeface="思源黑体 CN Medium" panose="020B0600000000000000" pitchFamily="34" charset="-122"/>
              </a:rPr>
              <a:t>）</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6"/>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7"/>
            </p:custDataLst>
          </p:nvPr>
        </p:nvSpPr>
        <p:spPr>
          <a:xfrm>
            <a:off x="1366462" y="607809"/>
            <a:ext cx="3101877"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El-Gamal算法</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mc:Choice xmlns:a14="http://schemas.microsoft.com/office/drawing/2010/main" Requires="a14">
          <p:sp>
            <p:nvSpPr>
              <p:cNvPr id="18" name="文本框 17"/>
              <p:cNvSpPr txBox="1"/>
              <p:nvPr>
                <p:custDataLst>
                  <p:tags r:id="rId2"/>
                </p:custDataLst>
              </p:nvPr>
            </p:nvSpPr>
            <p:spPr>
              <a:xfrm>
                <a:off x="1343025" y="1299845"/>
                <a:ext cx="8898255" cy="388048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chemeClr val="accent1"/>
                    </a:solidFill>
                    <a:latin typeface="思源黑体 CN Medium" panose="020B0600000000000000" pitchFamily="34" charset="-122"/>
                    <a:ea typeface="思源黑体 CN Medium" panose="020B0600000000000000" pitchFamily="34" charset="-122"/>
                    <a:sym typeface="+mn-ea"/>
                  </a:rPr>
                  <a:t>El-Gamal</a:t>
                </a:r>
                <a:r>
                  <a:rPr lang="zh-CN" altLang="en-US" sz="2000" dirty="0">
                    <a:solidFill>
                      <a:srgbClr val="123339"/>
                    </a:solidFill>
                    <a:latin typeface="思源黑体 CN Medium" panose="020B0600000000000000" pitchFamily="34" charset="-122"/>
                    <a:ea typeface="思源黑体 CN Medium" panose="020B0600000000000000" pitchFamily="34" charset="-122"/>
                  </a:rPr>
                  <a:t>算法同态性证明：</a:t>
                </a:r>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lvl="1"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m:oMathPara>
                </a14:m>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lvl="1"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ℎ</m:t>
                          </m:r>
                        </m:e>
                        <m:sup>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ℎ</m:t>
                          </m:r>
                        </m:e>
                        <m:sup>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m:oMathPara>
                </a14:m>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lvl="1"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sSup>
                        <m:sSup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ℎ</m:t>
                          </m:r>
                        </m:e>
                        <m:sup>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m:t>
                              </m:r>
                            </m:e>
                            <m:sub>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m:oMathPara>
                </a14:m>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lvl="1"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m:oMathPara>
                </a14:m>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lvl="1" indent="508000" fontAlgn="auto">
                  <a:lnSpc>
                    <a:spcPct val="1500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mc:Choice>
        <mc:Fallback>
          <p:sp>
            <p:nvSpPr>
              <p:cNvPr id="18" name="文本框 17"/>
              <p:cNvSpPr txBox="1">
                <a:spLocks noRot="1" noChangeAspect="1" noMove="1" noResize="1" noEditPoints="1" noAdjustHandles="1" noChangeArrowheads="1" noChangeShapeType="1" noTextEdit="1"/>
              </p:cNvSpPr>
              <p:nvPr>
                <p:custDataLst>
                  <p:tags r:id="rId3"/>
                </p:custDataLst>
              </p:nvPr>
            </p:nvSpPr>
            <p:spPr>
              <a:xfrm>
                <a:off x="1343025" y="1299845"/>
                <a:ext cx="8898255" cy="3880485"/>
              </a:xfrm>
              <a:prstGeom prst="rect">
                <a:avLst/>
              </a:prstGeom>
              <a:blipFill rotWithShape="1">
                <a:blip r:embed="rId4"/>
                <a:stretch>
                  <a:fillRect/>
                </a:stretch>
              </a:blipFill>
            </p:spPr>
            <p:txBody>
              <a:bodyPr/>
              <a:lstStyle/>
              <a:p>
                <a:r>
                  <a:rPr lang="zh-CN" altLang="en-US">
                    <a:noFill/>
                  </a:rPr>
                  <a:t> </a:t>
                </a:r>
              </a:p>
            </p:txBody>
          </p:sp>
        </mc:Fallback>
      </mc:AlternateContent>
      <p:sp>
        <p:nvSpPr>
          <p:cNvPr id="25" name="PA-稻壳儿搜索【幻雨工作室】_1_1"/>
          <p:cNvSpPr>
            <a:spLocks noChangeArrowheads="1"/>
          </p:cNvSpPr>
          <p:nvPr>
            <p:custDataLst>
              <p:tags r:id="rId5"/>
            </p:custDataLst>
          </p:nvPr>
        </p:nvSpPr>
        <p:spPr bwMode="auto">
          <a:xfrm>
            <a:off x="433393" y="470730"/>
            <a:ext cx="93306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000" b="1" dirty="0">
                <a:solidFill>
                  <a:schemeClr val="bg1"/>
                </a:solidFill>
                <a:latin typeface="思源黑体 CN Medium" panose="020B0600000000000000" pitchFamily="34" charset="-122"/>
                <a:ea typeface="思源黑体 CN Medium" panose="020B0600000000000000" pitchFamily="34" charset="-122"/>
              </a:rPr>
              <a:t>（</a:t>
            </a:r>
            <a:r>
              <a:rPr lang="en-US" altLang="zh-CN" sz="2000" b="1" dirty="0">
                <a:solidFill>
                  <a:schemeClr val="bg1"/>
                </a:solidFill>
                <a:latin typeface="思源黑体 CN Medium" panose="020B0600000000000000" pitchFamily="34" charset="-122"/>
                <a:ea typeface="思源黑体 CN Medium" panose="020B0600000000000000" pitchFamily="34" charset="-122"/>
              </a:rPr>
              <a:t>2</a:t>
            </a:r>
            <a:r>
              <a:rPr lang="zh-CN" altLang="en-US" sz="2000" b="1" dirty="0">
                <a:solidFill>
                  <a:schemeClr val="bg1"/>
                </a:solidFill>
                <a:latin typeface="思源黑体 CN Medium" panose="020B0600000000000000" pitchFamily="34" charset="-122"/>
                <a:ea typeface="思源黑体 CN Medium" panose="020B0600000000000000" pitchFamily="34" charset="-122"/>
              </a:rPr>
              <a:t>）</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6"/>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7"/>
            </p:custDataLst>
          </p:nvPr>
        </p:nvSpPr>
        <p:spPr>
          <a:xfrm>
            <a:off x="1366462" y="607809"/>
            <a:ext cx="3101877"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sym typeface="+mn-ea"/>
              </a:rPr>
              <a:t>El-Gamal算法</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A-稻壳儿搜索【幻雨工作室】_3"/>
          <p:cNvSpPr txBox="1">
            <a:spLocks noChangeArrowheads="1"/>
          </p:cNvSpPr>
          <p:nvPr>
            <p:custDataLst>
              <p:tags r:id="rId1"/>
            </p:custDataLst>
          </p:nvPr>
        </p:nvSpPr>
        <p:spPr bwMode="auto">
          <a:xfrm>
            <a:off x="3407792" y="1438427"/>
            <a:ext cx="74317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4000" b="1" spc="300" dirty="0">
                <a:solidFill>
                  <a:srgbClr val="123539"/>
                </a:solidFill>
                <a:latin typeface="思源黑体 CN Medium" panose="020B0600000000000000" pitchFamily="34" charset="-122"/>
                <a:ea typeface="思源黑体 CN Medium" panose="020B0600000000000000" pitchFamily="34" charset="-122"/>
              </a:rPr>
              <a:t>小组分工：</a:t>
            </a:r>
            <a:endParaRPr lang="zh-CN" altLang="en-US" sz="4000" b="1" spc="300" dirty="0">
              <a:solidFill>
                <a:srgbClr val="123539"/>
              </a:solidFill>
              <a:latin typeface="思源黑体 CN Medium" panose="020B0600000000000000" pitchFamily="34" charset="-122"/>
              <a:ea typeface="思源黑体 CN Medium" panose="020B0600000000000000" pitchFamily="34" charset="-122"/>
            </a:endParaRPr>
          </a:p>
        </p:txBody>
      </p:sp>
      <p:sp>
        <p:nvSpPr>
          <p:cNvPr id="37" name="PA-稻壳儿搜索【幻雨工作室】_11"/>
          <p:cNvSpPr/>
          <p:nvPr>
            <p:custDataLst>
              <p:tags r:id="rId2"/>
            </p:custDataLst>
          </p:nvPr>
        </p:nvSpPr>
        <p:spPr>
          <a:xfrm rot="17378366" flipH="1">
            <a:off x="8739368" y="2126174"/>
            <a:ext cx="6572855" cy="2624503"/>
          </a:xfrm>
          <a:custGeom>
            <a:avLst/>
            <a:gdLst>
              <a:gd name="connsiteX0" fmla="*/ 0 w 6572855"/>
              <a:gd name="connsiteY0" fmla="*/ 319530 h 2624503"/>
              <a:gd name="connsiteX1" fmla="*/ 113707 w 6572855"/>
              <a:gd name="connsiteY1" fmla="*/ 896 h 2624503"/>
              <a:gd name="connsiteX2" fmla="*/ 3753137 w 6572855"/>
              <a:gd name="connsiteY2" fmla="*/ 896 h 2624503"/>
              <a:gd name="connsiteX3" fmla="*/ 3753871 w 6572855"/>
              <a:gd name="connsiteY3" fmla="*/ 0 h 2624503"/>
              <a:gd name="connsiteX4" fmla="*/ 3754965 w 6572855"/>
              <a:gd name="connsiteY4" fmla="*/ 896 h 2624503"/>
              <a:gd name="connsiteX5" fmla="*/ 3759714 w 6572855"/>
              <a:gd name="connsiteY5" fmla="*/ 896 h 2624503"/>
              <a:gd name="connsiteX6" fmla="*/ 3759714 w 6572855"/>
              <a:gd name="connsiteY6" fmla="*/ 4781 h 2624503"/>
              <a:gd name="connsiteX7" fmla="*/ 6572855 w 6572855"/>
              <a:gd name="connsiteY7" fmla="*/ 2305578 h 2624503"/>
              <a:gd name="connsiteX8" fmla="*/ 6459044 w 6572855"/>
              <a:gd name="connsiteY8" fmla="*/ 2624503 h 2624503"/>
              <a:gd name="connsiteX9" fmla="*/ 6052997 w 6572855"/>
              <a:gd name="connsiteY9" fmla="*/ 2479601 h 2624503"/>
              <a:gd name="connsiteX10" fmla="*/ 3589444 w 6572855"/>
              <a:gd name="connsiteY10" fmla="*/ 464722 h 2624503"/>
              <a:gd name="connsiteX11" fmla="*/ 406860 w 6572855"/>
              <a:gd name="connsiteY11" fmla="*/ 464722 h 262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72855" h="2624503">
                <a:moveTo>
                  <a:pt x="0" y="319530"/>
                </a:moveTo>
                <a:lnTo>
                  <a:pt x="113707" y="896"/>
                </a:lnTo>
                <a:lnTo>
                  <a:pt x="3753137" y="896"/>
                </a:lnTo>
                <a:lnTo>
                  <a:pt x="3753871" y="0"/>
                </a:lnTo>
                <a:lnTo>
                  <a:pt x="3754965" y="896"/>
                </a:lnTo>
                <a:lnTo>
                  <a:pt x="3759714" y="896"/>
                </a:lnTo>
                <a:lnTo>
                  <a:pt x="3759714" y="4781"/>
                </a:lnTo>
                <a:lnTo>
                  <a:pt x="6572855" y="2305578"/>
                </a:lnTo>
                <a:lnTo>
                  <a:pt x="6459044" y="2624503"/>
                </a:lnTo>
                <a:lnTo>
                  <a:pt x="6052997" y="2479601"/>
                </a:lnTo>
                <a:lnTo>
                  <a:pt x="3589444" y="464722"/>
                </a:lnTo>
                <a:lnTo>
                  <a:pt x="406860" y="464722"/>
                </a:lnTo>
                <a:close/>
              </a:path>
            </a:pathLst>
          </a:custGeom>
          <a:solidFill>
            <a:schemeClr val="accent1">
              <a:lumMod val="20000"/>
              <a:lumOff val="8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思源黑体 CN Normal" panose="020B0400000000000000" pitchFamily="34" charset="-122"/>
              <a:ea typeface="思源黑体 CN Normal" panose="020B0400000000000000" pitchFamily="34" charset="-122"/>
            </a:endParaRPr>
          </a:p>
        </p:txBody>
      </p:sp>
      <p:sp>
        <p:nvSpPr>
          <p:cNvPr id="3" name="PA-矩形 2"/>
          <p:cNvSpPr/>
          <p:nvPr>
            <p:custDataLst>
              <p:tags r:id="rId3"/>
            </p:custDataLst>
          </p:nvPr>
        </p:nvSpPr>
        <p:spPr>
          <a:xfrm>
            <a:off x="1408386" y="943303"/>
            <a:ext cx="1860331" cy="4971394"/>
          </a:xfrm>
          <a:prstGeom prst="rect">
            <a:avLst/>
          </a:prstGeom>
          <a:solidFill>
            <a:srgbClr val="395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 name="PA-矩形 3"/>
          <p:cNvSpPr/>
          <p:nvPr>
            <p:custDataLst>
              <p:tags r:id="rId4"/>
            </p:custDataLst>
          </p:nvPr>
        </p:nvSpPr>
        <p:spPr>
          <a:xfrm>
            <a:off x="9889184" y="6106510"/>
            <a:ext cx="325821" cy="325821"/>
          </a:xfrm>
          <a:prstGeom prst="rect">
            <a:avLst/>
          </a:prstGeom>
          <a:solidFill>
            <a:srgbClr val="3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39" name="PA-矩形 38"/>
          <p:cNvSpPr/>
          <p:nvPr>
            <p:custDataLst>
              <p:tags r:id="rId5"/>
            </p:custDataLst>
          </p:nvPr>
        </p:nvSpPr>
        <p:spPr>
          <a:xfrm>
            <a:off x="10388441" y="6106508"/>
            <a:ext cx="325821" cy="325821"/>
          </a:xfrm>
          <a:prstGeom prst="rect">
            <a:avLst/>
          </a:prstGeom>
          <a:solidFill>
            <a:srgbClr val="A0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0" name="PA-矩形 39"/>
          <p:cNvSpPr/>
          <p:nvPr>
            <p:custDataLst>
              <p:tags r:id="rId6"/>
            </p:custDataLst>
          </p:nvPr>
        </p:nvSpPr>
        <p:spPr>
          <a:xfrm>
            <a:off x="10887698" y="6106509"/>
            <a:ext cx="325821" cy="325821"/>
          </a:xfrm>
          <a:prstGeom prst="rect">
            <a:avLst/>
          </a:prstGeom>
          <a:solidFill>
            <a:srgbClr val="D6F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1" name="PA-矩形 40"/>
          <p:cNvSpPr/>
          <p:nvPr>
            <p:custDataLst>
              <p:tags r:id="rId7"/>
            </p:custDataLst>
          </p:nvPr>
        </p:nvSpPr>
        <p:spPr>
          <a:xfrm>
            <a:off x="11386955" y="6106508"/>
            <a:ext cx="325821" cy="325821"/>
          </a:xfrm>
          <a:prstGeom prst="rect">
            <a:avLst/>
          </a:prstGeom>
          <a:solidFill>
            <a:srgbClr val="A2BF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3" name="PA-research_180415"/>
          <p:cNvSpPr>
            <a:spLocks noChangeAspect="1"/>
          </p:cNvSpPr>
          <p:nvPr>
            <p:custDataLst>
              <p:tags r:id="rId8"/>
            </p:custDataLst>
          </p:nvPr>
        </p:nvSpPr>
        <p:spPr bwMode="auto">
          <a:xfrm>
            <a:off x="2529378" y="1305526"/>
            <a:ext cx="470481" cy="609684"/>
          </a:xfrm>
          <a:custGeom>
            <a:avLst/>
            <a:gdLst>
              <a:gd name="connsiteX0" fmla="*/ 187633 w 468413"/>
              <a:gd name="connsiteY0" fmla="*/ 448867 h 607004"/>
              <a:gd name="connsiteX1" fmla="*/ 358190 w 468413"/>
              <a:gd name="connsiteY1" fmla="*/ 448867 h 607004"/>
              <a:gd name="connsiteX2" fmla="*/ 358190 w 468413"/>
              <a:gd name="connsiteY2" fmla="*/ 467708 h 607004"/>
              <a:gd name="connsiteX3" fmla="*/ 187633 w 468413"/>
              <a:gd name="connsiteY3" fmla="*/ 467708 h 607004"/>
              <a:gd name="connsiteX4" fmla="*/ 110153 w 468413"/>
              <a:gd name="connsiteY4" fmla="*/ 448867 h 607004"/>
              <a:gd name="connsiteX5" fmla="*/ 156656 w 468413"/>
              <a:gd name="connsiteY5" fmla="*/ 448867 h 607004"/>
              <a:gd name="connsiteX6" fmla="*/ 156656 w 468413"/>
              <a:gd name="connsiteY6" fmla="*/ 467708 h 607004"/>
              <a:gd name="connsiteX7" fmla="*/ 110153 w 468413"/>
              <a:gd name="connsiteY7" fmla="*/ 467708 h 607004"/>
              <a:gd name="connsiteX8" fmla="*/ 187633 w 468413"/>
              <a:gd name="connsiteY8" fmla="*/ 356003 h 607004"/>
              <a:gd name="connsiteX9" fmla="*/ 358190 w 468413"/>
              <a:gd name="connsiteY9" fmla="*/ 356003 h 607004"/>
              <a:gd name="connsiteX10" fmla="*/ 358190 w 468413"/>
              <a:gd name="connsiteY10" fmla="*/ 374844 h 607004"/>
              <a:gd name="connsiteX11" fmla="*/ 187633 w 468413"/>
              <a:gd name="connsiteY11" fmla="*/ 374844 h 607004"/>
              <a:gd name="connsiteX12" fmla="*/ 110153 w 468413"/>
              <a:gd name="connsiteY12" fmla="*/ 356003 h 607004"/>
              <a:gd name="connsiteX13" fmla="*/ 156656 w 468413"/>
              <a:gd name="connsiteY13" fmla="*/ 356003 h 607004"/>
              <a:gd name="connsiteX14" fmla="*/ 156656 w 468413"/>
              <a:gd name="connsiteY14" fmla="*/ 374844 h 607004"/>
              <a:gd name="connsiteX15" fmla="*/ 110153 w 468413"/>
              <a:gd name="connsiteY15" fmla="*/ 374844 h 607004"/>
              <a:gd name="connsiteX16" fmla="*/ 187633 w 468413"/>
              <a:gd name="connsiteY16" fmla="*/ 263209 h 607004"/>
              <a:gd name="connsiteX17" fmla="*/ 358190 w 468413"/>
              <a:gd name="connsiteY17" fmla="*/ 263209 h 607004"/>
              <a:gd name="connsiteX18" fmla="*/ 358190 w 468413"/>
              <a:gd name="connsiteY18" fmla="*/ 281979 h 607004"/>
              <a:gd name="connsiteX19" fmla="*/ 187633 w 468413"/>
              <a:gd name="connsiteY19" fmla="*/ 281979 h 607004"/>
              <a:gd name="connsiteX20" fmla="*/ 110153 w 468413"/>
              <a:gd name="connsiteY20" fmla="*/ 263209 h 607004"/>
              <a:gd name="connsiteX21" fmla="*/ 156656 w 468413"/>
              <a:gd name="connsiteY21" fmla="*/ 263209 h 607004"/>
              <a:gd name="connsiteX22" fmla="*/ 156656 w 468413"/>
              <a:gd name="connsiteY22" fmla="*/ 281979 h 607004"/>
              <a:gd name="connsiteX23" fmla="*/ 110153 w 468413"/>
              <a:gd name="connsiteY23" fmla="*/ 281979 h 607004"/>
              <a:gd name="connsiteX24" fmla="*/ 187633 w 468413"/>
              <a:gd name="connsiteY24" fmla="*/ 170274 h 607004"/>
              <a:gd name="connsiteX25" fmla="*/ 358190 w 468413"/>
              <a:gd name="connsiteY25" fmla="*/ 170274 h 607004"/>
              <a:gd name="connsiteX26" fmla="*/ 358190 w 468413"/>
              <a:gd name="connsiteY26" fmla="*/ 189044 h 607004"/>
              <a:gd name="connsiteX27" fmla="*/ 187633 w 468413"/>
              <a:gd name="connsiteY27" fmla="*/ 189044 h 607004"/>
              <a:gd name="connsiteX28" fmla="*/ 110153 w 468413"/>
              <a:gd name="connsiteY28" fmla="*/ 170274 h 607004"/>
              <a:gd name="connsiteX29" fmla="*/ 156656 w 468413"/>
              <a:gd name="connsiteY29" fmla="*/ 170274 h 607004"/>
              <a:gd name="connsiteX30" fmla="*/ 156656 w 468413"/>
              <a:gd name="connsiteY30" fmla="*/ 189044 h 607004"/>
              <a:gd name="connsiteX31" fmla="*/ 110153 w 468413"/>
              <a:gd name="connsiteY31" fmla="*/ 189044 h 607004"/>
              <a:gd name="connsiteX32" fmla="*/ 73013 w 468413"/>
              <a:gd name="connsiteY32" fmla="*/ 96229 h 607004"/>
              <a:gd name="connsiteX33" fmla="*/ 73013 w 468413"/>
              <a:gd name="connsiteY33" fmla="*/ 534009 h 607004"/>
              <a:gd name="connsiteX34" fmla="*/ 395306 w 468413"/>
              <a:gd name="connsiteY34" fmla="*/ 534009 h 607004"/>
              <a:gd name="connsiteX35" fmla="*/ 395306 w 468413"/>
              <a:gd name="connsiteY35" fmla="*/ 96229 h 607004"/>
              <a:gd name="connsiteX36" fmla="*/ 365724 w 468413"/>
              <a:gd name="connsiteY36" fmla="*/ 96229 h 607004"/>
              <a:gd name="connsiteX37" fmla="*/ 342737 w 468413"/>
              <a:gd name="connsiteY37" fmla="*/ 111655 h 607004"/>
              <a:gd name="connsiteX38" fmla="*/ 125676 w 468413"/>
              <a:gd name="connsiteY38" fmla="*/ 111655 h 607004"/>
              <a:gd name="connsiteX39" fmla="*/ 102595 w 468413"/>
              <a:gd name="connsiteY39" fmla="*/ 96229 h 607004"/>
              <a:gd name="connsiteX40" fmla="*/ 18842 w 468413"/>
              <a:gd name="connsiteY40" fmla="*/ 49760 h 607004"/>
              <a:gd name="connsiteX41" fmla="*/ 18842 w 468413"/>
              <a:gd name="connsiteY41" fmla="*/ 588191 h 607004"/>
              <a:gd name="connsiteX42" fmla="*/ 449571 w 468413"/>
              <a:gd name="connsiteY42" fmla="*/ 588191 h 607004"/>
              <a:gd name="connsiteX43" fmla="*/ 449571 w 468413"/>
              <a:gd name="connsiteY43" fmla="*/ 49760 h 607004"/>
              <a:gd name="connsiteX44" fmla="*/ 367608 w 468413"/>
              <a:gd name="connsiteY44" fmla="*/ 49760 h 607004"/>
              <a:gd name="connsiteX45" fmla="*/ 367608 w 468413"/>
              <a:gd name="connsiteY45" fmla="*/ 77416 h 607004"/>
              <a:gd name="connsiteX46" fmla="*/ 414148 w 468413"/>
              <a:gd name="connsiteY46" fmla="*/ 77416 h 607004"/>
              <a:gd name="connsiteX47" fmla="*/ 414148 w 468413"/>
              <a:gd name="connsiteY47" fmla="*/ 552823 h 607004"/>
              <a:gd name="connsiteX48" fmla="*/ 54171 w 468413"/>
              <a:gd name="connsiteY48" fmla="*/ 552823 h 607004"/>
              <a:gd name="connsiteX49" fmla="*/ 54171 w 468413"/>
              <a:gd name="connsiteY49" fmla="*/ 77416 h 607004"/>
              <a:gd name="connsiteX50" fmla="*/ 100710 w 468413"/>
              <a:gd name="connsiteY50" fmla="*/ 77416 h 607004"/>
              <a:gd name="connsiteX51" fmla="*/ 100710 w 468413"/>
              <a:gd name="connsiteY51" fmla="*/ 49760 h 607004"/>
              <a:gd name="connsiteX52" fmla="*/ 164417 w 468413"/>
              <a:gd name="connsiteY52" fmla="*/ 46432 h 607004"/>
              <a:gd name="connsiteX53" fmla="*/ 303925 w 468413"/>
              <a:gd name="connsiteY53" fmla="*/ 46432 h 607004"/>
              <a:gd name="connsiteX54" fmla="*/ 303925 w 468413"/>
              <a:gd name="connsiteY54" fmla="*/ 65273 h 607004"/>
              <a:gd name="connsiteX55" fmla="*/ 164417 w 468413"/>
              <a:gd name="connsiteY55" fmla="*/ 65273 h 607004"/>
              <a:gd name="connsiteX56" fmla="*/ 125676 w 468413"/>
              <a:gd name="connsiteY56" fmla="*/ 18813 h 607004"/>
              <a:gd name="connsiteX57" fmla="*/ 119552 w 468413"/>
              <a:gd name="connsiteY57" fmla="*/ 24927 h 607004"/>
              <a:gd name="connsiteX58" fmla="*/ 119552 w 468413"/>
              <a:gd name="connsiteY58" fmla="*/ 86822 h 607004"/>
              <a:gd name="connsiteX59" fmla="*/ 125676 w 468413"/>
              <a:gd name="connsiteY59" fmla="*/ 92842 h 607004"/>
              <a:gd name="connsiteX60" fmla="*/ 342737 w 468413"/>
              <a:gd name="connsiteY60" fmla="*/ 92842 h 607004"/>
              <a:gd name="connsiteX61" fmla="*/ 348766 w 468413"/>
              <a:gd name="connsiteY61" fmla="*/ 86822 h 607004"/>
              <a:gd name="connsiteX62" fmla="*/ 348766 w 468413"/>
              <a:gd name="connsiteY62" fmla="*/ 24927 h 607004"/>
              <a:gd name="connsiteX63" fmla="*/ 342737 w 468413"/>
              <a:gd name="connsiteY63" fmla="*/ 18813 h 607004"/>
              <a:gd name="connsiteX64" fmla="*/ 125676 w 468413"/>
              <a:gd name="connsiteY64" fmla="*/ 0 h 607004"/>
              <a:gd name="connsiteX65" fmla="*/ 342737 w 468413"/>
              <a:gd name="connsiteY65" fmla="*/ 0 h 607004"/>
              <a:gd name="connsiteX66" fmla="*/ 367608 w 468413"/>
              <a:gd name="connsiteY66" fmla="*/ 24927 h 607004"/>
              <a:gd name="connsiteX67" fmla="*/ 367608 w 468413"/>
              <a:gd name="connsiteY67" fmla="*/ 30947 h 607004"/>
              <a:gd name="connsiteX68" fmla="*/ 468413 w 468413"/>
              <a:gd name="connsiteY68" fmla="*/ 30947 h 607004"/>
              <a:gd name="connsiteX69" fmla="*/ 468413 w 468413"/>
              <a:gd name="connsiteY69" fmla="*/ 607004 h 607004"/>
              <a:gd name="connsiteX70" fmla="*/ 0 w 468413"/>
              <a:gd name="connsiteY70" fmla="*/ 607004 h 607004"/>
              <a:gd name="connsiteX71" fmla="*/ 0 w 468413"/>
              <a:gd name="connsiteY71" fmla="*/ 30947 h 607004"/>
              <a:gd name="connsiteX72" fmla="*/ 100710 w 468413"/>
              <a:gd name="connsiteY72" fmla="*/ 30947 h 607004"/>
              <a:gd name="connsiteX73" fmla="*/ 100710 w 468413"/>
              <a:gd name="connsiteY73" fmla="*/ 24927 h 607004"/>
              <a:gd name="connsiteX74" fmla="*/ 125676 w 468413"/>
              <a:gd name="connsiteY74"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68413" h="607004">
                <a:moveTo>
                  <a:pt x="187633" y="448867"/>
                </a:moveTo>
                <a:lnTo>
                  <a:pt x="358190" y="448867"/>
                </a:lnTo>
                <a:lnTo>
                  <a:pt x="358190" y="467708"/>
                </a:lnTo>
                <a:lnTo>
                  <a:pt x="187633" y="467708"/>
                </a:lnTo>
                <a:close/>
                <a:moveTo>
                  <a:pt x="110153" y="448867"/>
                </a:moveTo>
                <a:lnTo>
                  <a:pt x="156656" y="448867"/>
                </a:lnTo>
                <a:lnTo>
                  <a:pt x="156656" y="467708"/>
                </a:lnTo>
                <a:lnTo>
                  <a:pt x="110153" y="467708"/>
                </a:lnTo>
                <a:close/>
                <a:moveTo>
                  <a:pt x="187633" y="356003"/>
                </a:moveTo>
                <a:lnTo>
                  <a:pt x="358190" y="356003"/>
                </a:lnTo>
                <a:lnTo>
                  <a:pt x="358190" y="374844"/>
                </a:lnTo>
                <a:lnTo>
                  <a:pt x="187633" y="374844"/>
                </a:lnTo>
                <a:close/>
                <a:moveTo>
                  <a:pt x="110153" y="356003"/>
                </a:moveTo>
                <a:lnTo>
                  <a:pt x="156656" y="356003"/>
                </a:lnTo>
                <a:lnTo>
                  <a:pt x="156656" y="374844"/>
                </a:lnTo>
                <a:lnTo>
                  <a:pt x="110153" y="374844"/>
                </a:lnTo>
                <a:close/>
                <a:moveTo>
                  <a:pt x="187633" y="263209"/>
                </a:moveTo>
                <a:lnTo>
                  <a:pt x="358190" y="263209"/>
                </a:lnTo>
                <a:lnTo>
                  <a:pt x="358190" y="281979"/>
                </a:lnTo>
                <a:lnTo>
                  <a:pt x="187633" y="281979"/>
                </a:lnTo>
                <a:close/>
                <a:moveTo>
                  <a:pt x="110153" y="263209"/>
                </a:moveTo>
                <a:lnTo>
                  <a:pt x="156656" y="263209"/>
                </a:lnTo>
                <a:lnTo>
                  <a:pt x="156656" y="281979"/>
                </a:lnTo>
                <a:lnTo>
                  <a:pt x="110153" y="281979"/>
                </a:lnTo>
                <a:close/>
                <a:moveTo>
                  <a:pt x="187633" y="170274"/>
                </a:moveTo>
                <a:lnTo>
                  <a:pt x="358190" y="170274"/>
                </a:lnTo>
                <a:lnTo>
                  <a:pt x="358190" y="189044"/>
                </a:lnTo>
                <a:lnTo>
                  <a:pt x="187633" y="189044"/>
                </a:lnTo>
                <a:close/>
                <a:moveTo>
                  <a:pt x="110153" y="170274"/>
                </a:moveTo>
                <a:lnTo>
                  <a:pt x="156656" y="170274"/>
                </a:lnTo>
                <a:lnTo>
                  <a:pt x="156656" y="189044"/>
                </a:lnTo>
                <a:lnTo>
                  <a:pt x="110153" y="189044"/>
                </a:lnTo>
                <a:close/>
                <a:moveTo>
                  <a:pt x="73013" y="96229"/>
                </a:moveTo>
                <a:lnTo>
                  <a:pt x="73013" y="534009"/>
                </a:lnTo>
                <a:lnTo>
                  <a:pt x="395306" y="534009"/>
                </a:lnTo>
                <a:lnTo>
                  <a:pt x="395306" y="96229"/>
                </a:lnTo>
                <a:lnTo>
                  <a:pt x="365724" y="96229"/>
                </a:lnTo>
                <a:cubicBezTo>
                  <a:pt x="362050" y="105259"/>
                  <a:pt x="353100" y="111655"/>
                  <a:pt x="342737" y="111655"/>
                </a:cubicBezTo>
                <a:lnTo>
                  <a:pt x="125676" y="111655"/>
                </a:lnTo>
                <a:cubicBezTo>
                  <a:pt x="115219" y="111655"/>
                  <a:pt x="106269" y="105259"/>
                  <a:pt x="102595" y="96229"/>
                </a:cubicBezTo>
                <a:close/>
                <a:moveTo>
                  <a:pt x="18842" y="49760"/>
                </a:moveTo>
                <a:lnTo>
                  <a:pt x="18842" y="588191"/>
                </a:lnTo>
                <a:lnTo>
                  <a:pt x="449571" y="588191"/>
                </a:lnTo>
                <a:lnTo>
                  <a:pt x="449571" y="49760"/>
                </a:lnTo>
                <a:lnTo>
                  <a:pt x="367608" y="49760"/>
                </a:lnTo>
                <a:lnTo>
                  <a:pt x="367608" y="77416"/>
                </a:lnTo>
                <a:lnTo>
                  <a:pt x="414148" y="77416"/>
                </a:lnTo>
                <a:lnTo>
                  <a:pt x="414148" y="552823"/>
                </a:lnTo>
                <a:lnTo>
                  <a:pt x="54171" y="552823"/>
                </a:lnTo>
                <a:lnTo>
                  <a:pt x="54171" y="77416"/>
                </a:lnTo>
                <a:lnTo>
                  <a:pt x="100710" y="77416"/>
                </a:lnTo>
                <a:lnTo>
                  <a:pt x="100710" y="49760"/>
                </a:lnTo>
                <a:close/>
                <a:moveTo>
                  <a:pt x="164417" y="46432"/>
                </a:moveTo>
                <a:lnTo>
                  <a:pt x="303925" y="46432"/>
                </a:lnTo>
                <a:lnTo>
                  <a:pt x="303925" y="65273"/>
                </a:lnTo>
                <a:lnTo>
                  <a:pt x="164417" y="65273"/>
                </a:lnTo>
                <a:close/>
                <a:moveTo>
                  <a:pt x="125676" y="18813"/>
                </a:moveTo>
                <a:cubicBezTo>
                  <a:pt x="122379" y="18813"/>
                  <a:pt x="119552" y="21635"/>
                  <a:pt x="119552" y="24927"/>
                </a:cubicBezTo>
                <a:lnTo>
                  <a:pt x="119552" y="86822"/>
                </a:lnTo>
                <a:cubicBezTo>
                  <a:pt x="119552" y="90114"/>
                  <a:pt x="122379" y="92842"/>
                  <a:pt x="125676" y="92842"/>
                </a:cubicBezTo>
                <a:lnTo>
                  <a:pt x="342737" y="92842"/>
                </a:lnTo>
                <a:cubicBezTo>
                  <a:pt x="346034" y="92842"/>
                  <a:pt x="348766" y="90114"/>
                  <a:pt x="348766" y="86822"/>
                </a:cubicBezTo>
                <a:lnTo>
                  <a:pt x="348766" y="24927"/>
                </a:lnTo>
                <a:cubicBezTo>
                  <a:pt x="348766" y="21635"/>
                  <a:pt x="346034" y="18813"/>
                  <a:pt x="342737" y="18813"/>
                </a:cubicBezTo>
                <a:close/>
                <a:moveTo>
                  <a:pt x="125676" y="0"/>
                </a:moveTo>
                <a:lnTo>
                  <a:pt x="342737" y="0"/>
                </a:lnTo>
                <a:cubicBezTo>
                  <a:pt x="356397" y="0"/>
                  <a:pt x="367608" y="11194"/>
                  <a:pt x="367608" y="24927"/>
                </a:cubicBezTo>
                <a:lnTo>
                  <a:pt x="367608" y="30947"/>
                </a:lnTo>
                <a:lnTo>
                  <a:pt x="468413" y="30947"/>
                </a:lnTo>
                <a:lnTo>
                  <a:pt x="468413" y="607004"/>
                </a:lnTo>
                <a:lnTo>
                  <a:pt x="0" y="607004"/>
                </a:lnTo>
                <a:lnTo>
                  <a:pt x="0" y="30947"/>
                </a:lnTo>
                <a:lnTo>
                  <a:pt x="100710" y="30947"/>
                </a:lnTo>
                <a:lnTo>
                  <a:pt x="100710" y="24927"/>
                </a:lnTo>
                <a:cubicBezTo>
                  <a:pt x="100710" y="11194"/>
                  <a:pt x="111921" y="0"/>
                  <a:pt x="125676" y="0"/>
                </a:cubicBezTo>
                <a:close/>
              </a:path>
            </a:pathLst>
          </a:custGeom>
          <a:solidFill>
            <a:schemeClr val="bg1"/>
          </a:solidFill>
          <a:ln>
            <a:noFill/>
          </a:ln>
        </p:spPr>
        <p:txBody>
          <a:bodyPr/>
          <a:lstStyle/>
          <a:p>
            <a:endParaRPr lang="zh-CN" altLang="en-US"/>
          </a:p>
        </p:txBody>
      </p:sp>
      <p:sp>
        <p:nvSpPr>
          <p:cNvPr id="5" name="PA-稻壳儿搜索【幻雨工作室】_3"/>
          <p:cNvSpPr txBox="1">
            <a:spLocks noChangeArrowheads="1"/>
          </p:cNvSpPr>
          <p:nvPr>
            <p:custDataLst>
              <p:tags r:id="rId9"/>
            </p:custDataLst>
          </p:nvPr>
        </p:nvSpPr>
        <p:spPr bwMode="auto">
          <a:xfrm>
            <a:off x="3559045" y="2922640"/>
            <a:ext cx="808064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2000" b="1" spc="300" dirty="0">
                <a:solidFill>
                  <a:srgbClr val="123539"/>
                </a:solidFill>
                <a:latin typeface="思源黑体 CN Medium" panose="020B0600000000000000" pitchFamily="34" charset="-122"/>
                <a:ea typeface="思源黑体 CN Medium" panose="020B0600000000000000" pitchFamily="34" charset="-122"/>
              </a:rPr>
              <a:t>内容：</a:t>
            </a:r>
            <a:r>
              <a:rPr lang="zh-CN" altLang="en-US" sz="2000" spc="300" dirty="0">
                <a:solidFill>
                  <a:srgbClr val="123539"/>
                </a:solidFill>
                <a:latin typeface="思源黑体 CN Medium" panose="020B0600000000000000" pitchFamily="34" charset="-122"/>
                <a:ea typeface="思源黑体 CN Medium" panose="020B0600000000000000" pitchFamily="34" charset="-122"/>
              </a:rPr>
              <a:t>杨峥芃 陆皓喆 胡展源 付忠源 朱松林 罗瑞 李颖贤</a:t>
            </a:r>
            <a:endParaRPr lang="en-US" altLang="zh-CN" sz="2000" spc="300" dirty="0">
              <a:solidFill>
                <a:srgbClr val="123539"/>
              </a:solidFill>
              <a:latin typeface="思源黑体 CN Medium" panose="020B0600000000000000" pitchFamily="34" charset="-122"/>
              <a:ea typeface="思源黑体 CN Medium" panose="020B0600000000000000" pitchFamily="34" charset="-122"/>
            </a:endParaRPr>
          </a:p>
          <a:p>
            <a:pPr eaLnBrk="1" hangingPunct="1"/>
            <a:r>
              <a:rPr lang="zh-CN" altLang="en-US" sz="2000" b="1" spc="300" dirty="0">
                <a:solidFill>
                  <a:srgbClr val="123539"/>
                </a:solidFill>
                <a:latin typeface="思源黑体 CN Medium" panose="020B0600000000000000" pitchFamily="34" charset="-122"/>
                <a:ea typeface="思源黑体 CN Medium" panose="020B0600000000000000" pitchFamily="34" charset="-122"/>
              </a:rPr>
              <a:t> </a:t>
            </a:r>
            <a:endParaRPr lang="en-US" altLang="zh-CN" sz="2000" b="1" spc="300" dirty="0">
              <a:solidFill>
                <a:srgbClr val="123539"/>
              </a:solidFill>
              <a:latin typeface="思源黑体 CN Medium" panose="020B0600000000000000" pitchFamily="34" charset="-122"/>
              <a:ea typeface="思源黑体 CN Medium" panose="020B0600000000000000" pitchFamily="34" charset="-122"/>
            </a:endParaRPr>
          </a:p>
          <a:p>
            <a:pPr eaLnBrk="1" hangingPunct="1"/>
            <a:r>
              <a:rPr lang="en-US" altLang="zh-CN" sz="2000" b="1" spc="300" dirty="0">
                <a:solidFill>
                  <a:srgbClr val="123539"/>
                </a:solidFill>
                <a:latin typeface="思源黑体 CN Medium" panose="020B0600000000000000" pitchFamily="34" charset="-122"/>
                <a:ea typeface="思源黑体 CN Medium" panose="020B0600000000000000" pitchFamily="34" charset="-122"/>
              </a:rPr>
              <a:t>PPT</a:t>
            </a:r>
            <a:r>
              <a:rPr lang="zh-CN" altLang="en-US" sz="2000" b="1" spc="300" dirty="0">
                <a:solidFill>
                  <a:srgbClr val="123539"/>
                </a:solidFill>
                <a:latin typeface="思源黑体 CN Medium" panose="020B0600000000000000" pitchFamily="34" charset="-122"/>
                <a:ea typeface="思源黑体 CN Medium" panose="020B0600000000000000" pitchFamily="34" charset="-122"/>
              </a:rPr>
              <a:t>：</a:t>
            </a:r>
            <a:r>
              <a:rPr lang="zh-CN" altLang="en-US" sz="2000" spc="300" dirty="0">
                <a:solidFill>
                  <a:srgbClr val="123539"/>
                </a:solidFill>
                <a:latin typeface="思源黑体 CN Medium" panose="020B0600000000000000" pitchFamily="34" charset="-122"/>
                <a:ea typeface="思源黑体 CN Medium" panose="020B0600000000000000" pitchFamily="34" charset="-122"/>
              </a:rPr>
              <a:t>郝志成 侯博文 冯子函 李颖贤</a:t>
            </a:r>
            <a:endParaRPr lang="en-US" altLang="zh-CN" sz="2000" spc="300" dirty="0">
              <a:solidFill>
                <a:srgbClr val="123539"/>
              </a:solidFill>
              <a:latin typeface="思源黑体 CN Medium" panose="020B0600000000000000" pitchFamily="34" charset="-122"/>
              <a:ea typeface="思源黑体 CN Medium" panose="020B0600000000000000" pitchFamily="34" charset="-122"/>
            </a:endParaRPr>
          </a:p>
          <a:p>
            <a:pPr eaLnBrk="1" hangingPunct="1"/>
            <a:endParaRPr lang="en-US" altLang="zh-CN" sz="2000" b="1" spc="300" dirty="0">
              <a:solidFill>
                <a:srgbClr val="123539"/>
              </a:solidFill>
              <a:latin typeface="思源黑体 CN Medium" panose="020B0600000000000000" pitchFamily="34" charset="-122"/>
              <a:ea typeface="思源黑体 CN Medium" panose="020B0600000000000000" pitchFamily="34" charset="-122"/>
            </a:endParaRPr>
          </a:p>
          <a:p>
            <a:pPr eaLnBrk="1" hangingPunct="1"/>
            <a:r>
              <a:rPr lang="zh-CN" altLang="en-US" sz="2000" b="1" spc="300" dirty="0">
                <a:solidFill>
                  <a:srgbClr val="123539"/>
                </a:solidFill>
                <a:latin typeface="思源黑体 CN Medium" panose="020B0600000000000000" pitchFamily="34" charset="-122"/>
                <a:ea typeface="思源黑体 CN Medium" panose="020B0600000000000000" pitchFamily="34" charset="-122"/>
              </a:rPr>
              <a:t>展示：</a:t>
            </a:r>
            <a:r>
              <a:rPr lang="zh-CN" altLang="en-US" sz="2000" spc="300" dirty="0">
                <a:solidFill>
                  <a:srgbClr val="123539"/>
                </a:solidFill>
                <a:latin typeface="思源黑体 CN Medium" panose="020B0600000000000000" pitchFamily="34" charset="-122"/>
                <a:ea typeface="思源黑体 CN Medium" panose="020B0600000000000000" pitchFamily="34" charset="-122"/>
              </a:rPr>
              <a:t>李晨阳 阿斯雅 罗瑞</a:t>
            </a:r>
            <a:endParaRPr lang="zh-CN" altLang="en-US" sz="2000" spc="300" dirty="0">
              <a:solidFill>
                <a:srgbClr val="123539"/>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mc:Choice xmlns:a14="http://schemas.microsoft.com/office/drawing/2010/main" Requires="a14">
          <p:sp>
            <p:nvSpPr>
              <p:cNvPr id="18" name="文本框 17"/>
              <p:cNvSpPr txBox="1"/>
              <p:nvPr>
                <p:custDataLst>
                  <p:tags r:id="rId2"/>
                </p:custDataLst>
              </p:nvPr>
            </p:nvSpPr>
            <p:spPr>
              <a:xfrm>
                <a:off x="1343025" y="1299845"/>
                <a:ext cx="8898255" cy="5196840"/>
              </a:xfrm>
              <a:prstGeom prst="rect">
                <a:avLst/>
              </a:prstGeom>
              <a:noFill/>
            </p:spPr>
            <p:txBody>
              <a:bodyPr wrap="square" rtlCol="0">
                <a:noAutofit/>
              </a:bodyPr>
              <a:lstStyle/>
              <a:p>
                <a:pPr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该算法是一种加法同态的加密运算。</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我们随机选择两个大质数</a:t>
                </a:r>
                <a:r>
                  <a:rPr lang="en-US" altLang="zh-CN" sz="2000" dirty="0">
                    <a:solidFill>
                      <a:srgbClr val="123339"/>
                    </a:solidFill>
                    <a:latin typeface="思源黑体 CN Medium" panose="020B0600000000000000" pitchFamily="34" charset="-122"/>
                    <a:ea typeface="思源黑体 CN Medium" panose="020B0600000000000000" pitchFamily="34" charset="-122"/>
                  </a:rPr>
                  <a:t>p</a:t>
                </a:r>
                <a:r>
                  <a:rPr lang="zh-CN" altLang="en-US" sz="2000" dirty="0">
                    <a:solidFill>
                      <a:srgbClr val="123339"/>
                    </a:solidFill>
                    <a:latin typeface="思源黑体 CN Medium" panose="020B0600000000000000" pitchFamily="34" charset="-122"/>
                    <a:ea typeface="思源黑体 CN Medium" panose="020B0600000000000000" pitchFamily="34" charset="-122"/>
                  </a:rPr>
                  <a:t>和</a:t>
                </a:r>
                <a:r>
                  <a:rPr lang="en-US" altLang="zh-CN" sz="2000" dirty="0">
                    <a:solidFill>
                      <a:srgbClr val="123339"/>
                    </a:solidFill>
                    <a:latin typeface="思源黑体 CN Medium" panose="020B0600000000000000" pitchFamily="34" charset="-122"/>
                    <a:ea typeface="思源黑体 CN Medium" panose="020B0600000000000000" pitchFamily="34" charset="-122"/>
                  </a:rPr>
                  <a:t>q</a:t>
                </a:r>
                <a:r>
                  <a:rPr lang="zh-CN" altLang="en-US" sz="2000" dirty="0">
                    <a:solidFill>
                      <a:srgbClr val="123339"/>
                    </a:solidFill>
                    <a:latin typeface="思源黑体 CN Medium" panose="020B0600000000000000" pitchFamily="34" charset="-122"/>
                    <a:ea typeface="思源黑体 CN Medium" panose="020B0600000000000000" pitchFamily="34" charset="-122"/>
                  </a:rPr>
                  <a:t>满足</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𝑔𝑐𝑑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𝑝𝑞</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𝑝</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𝑞</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。这是为了保证两个质数长度相等</a:t>
                </a:r>
                <a:r>
                  <a:rPr lang="en-US" altLang="zh-CN" sz="2000" dirty="0">
                    <a:solidFill>
                      <a:srgbClr val="123339"/>
                    </a:solidFill>
                    <a:latin typeface="思源黑体 CN Medium" panose="020B0600000000000000" pitchFamily="34" charset="-122"/>
                    <a:ea typeface="思源黑体 CN Medium" panose="020B0600000000000000" pitchFamily="34" charset="-122"/>
                  </a:rPr>
                  <a:t>,</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𝑔𝑐𝑑</m:t>
                    </m:r>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即求两个数的最大公约数。</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计算</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𝑝𝑞</m:t>
                    </m:r>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和</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𝜆</m:t>
                    </m:r>
                    <m:r>
                      <a:rPr lang="en-US" altLang="zh-CN" sz="2000" i="1" dirty="0">
                        <a:solidFill>
                          <a:srgbClr val="123339"/>
                        </a:solidFill>
                        <a:latin typeface="Cambria Math" panose="02040503050406030204" charset="0"/>
                        <a:ea typeface="MS Mincho" charset="0"/>
                        <a:cs typeface="Cambria Math" panose="02040503050406030204" charset="0"/>
                      </a:rPr>
                      <m:t>=</m:t>
                    </m:r>
                    <m:r>
                      <a:rPr lang="en-US" altLang="zh-CN" sz="2000" i="1" dirty="0">
                        <a:solidFill>
                          <a:srgbClr val="123339"/>
                        </a:solidFill>
                        <a:latin typeface="Cambria Math" panose="02040503050406030204" charset="0"/>
                        <a:ea typeface="MS Mincho" charset="0"/>
                        <a:cs typeface="Cambria Math" panose="02040503050406030204" charset="0"/>
                      </a:rPr>
                      <m:t>𝑙𝑐𝑚</m:t>
                    </m:r>
                    <m:r>
                      <a:rPr lang="en-US" altLang="zh-CN" sz="2000" i="1" dirty="0">
                        <a:solidFill>
                          <a:srgbClr val="123339"/>
                        </a:solidFill>
                        <a:latin typeface="Cambria Math" panose="02040503050406030204" charset="0"/>
                        <a:ea typeface="MS Mincho" charset="0"/>
                        <a:cs typeface="Cambria Math" panose="02040503050406030204" charset="0"/>
                      </a:rPr>
                      <m:t>(</m:t>
                    </m:r>
                    <m:r>
                      <a:rPr lang="en-US" altLang="zh-CN" sz="2000" i="1" dirty="0">
                        <a:solidFill>
                          <a:srgbClr val="123339"/>
                        </a:solidFill>
                        <a:latin typeface="Cambria Math" panose="02040503050406030204" charset="0"/>
                        <a:ea typeface="MS Mincho" charset="0"/>
                        <a:cs typeface="Cambria Math" panose="02040503050406030204" charset="0"/>
                      </a:rPr>
                      <m:t>𝑝</m:t>
                    </m:r>
                    <m:r>
                      <a:rPr lang="en-US" altLang="zh-CN" sz="2000" i="1" dirty="0">
                        <a:solidFill>
                          <a:srgbClr val="123339"/>
                        </a:solidFill>
                        <a:latin typeface="Cambria Math" panose="02040503050406030204" charset="0"/>
                        <a:ea typeface="MS Mincho" charset="0"/>
                        <a:cs typeface="Cambria Math" panose="02040503050406030204" charset="0"/>
                      </a:rPr>
                      <m:t>−</m:t>
                    </m:r>
                    <m:r>
                      <a:rPr lang="en-US" altLang="zh-CN" sz="2000" i="1" dirty="0">
                        <a:solidFill>
                          <a:srgbClr val="123339"/>
                        </a:solidFill>
                        <a:latin typeface="Cambria Math" panose="02040503050406030204" charset="0"/>
                        <a:ea typeface="MS Mincho" charset="0"/>
                        <a:cs typeface="Cambria Math" panose="02040503050406030204" charset="0"/>
                      </a:rPr>
                      <m:t>1</m:t>
                    </m:r>
                    <m:r>
                      <a:rPr lang="en-US" altLang="zh-CN" sz="2000" i="1" dirty="0">
                        <a:solidFill>
                          <a:srgbClr val="123339"/>
                        </a:solidFill>
                        <a:latin typeface="Cambria Math" panose="02040503050406030204" charset="0"/>
                        <a:ea typeface="MS Mincho" charset="0"/>
                        <a:cs typeface="Cambria Math" panose="02040503050406030204" charset="0"/>
                      </a:rPr>
                      <m:t>,</m:t>
                    </m:r>
                    <m:r>
                      <a:rPr lang="en-US" altLang="zh-CN" sz="2000" i="1" dirty="0">
                        <a:solidFill>
                          <a:srgbClr val="123339"/>
                        </a:solidFill>
                        <a:latin typeface="Cambria Math" panose="02040503050406030204" charset="0"/>
                        <a:ea typeface="MS Mincho" charset="0"/>
                        <a:cs typeface="Cambria Math" panose="02040503050406030204" charset="0"/>
                      </a:rPr>
                      <m:t>𝑞</m:t>
                    </m:r>
                    <m:r>
                      <a:rPr lang="en-US" altLang="zh-CN" sz="2000" i="1" dirty="0">
                        <a:solidFill>
                          <a:srgbClr val="123339"/>
                        </a:solidFill>
                        <a:latin typeface="Cambria Math" panose="02040503050406030204" charset="0"/>
                        <a:ea typeface="MS Mincho" charset="0"/>
                        <a:cs typeface="Cambria Math" panose="02040503050406030204" charset="0"/>
                      </a:rPr>
                      <m:t>−</m:t>
                    </m:r>
                    <m:r>
                      <a:rPr lang="en-US" altLang="zh-CN" sz="2000" i="1" dirty="0">
                        <a:solidFill>
                          <a:srgbClr val="123339"/>
                        </a:solidFill>
                        <a:latin typeface="Cambria Math" panose="02040503050406030204" charset="0"/>
                        <a:ea typeface="MS Mincho" charset="0"/>
                        <a:cs typeface="Cambria Math" panose="02040503050406030204" charset="0"/>
                      </a:rPr>
                      <m:t>1</m:t>
                    </m:r>
                    <m:r>
                      <a:rPr lang="en-US" altLang="zh-CN" sz="2000" i="1" dirty="0">
                        <a:solidFill>
                          <a:srgbClr val="123339"/>
                        </a:solidFill>
                        <a:latin typeface="Cambria Math" panose="02040503050406030204" charset="0"/>
                        <a:ea typeface="MS Mincho" charset="0"/>
                        <a:cs typeface="Cambria Math" panose="02040503050406030204" charset="0"/>
                      </a:rPr>
                      <m:t>)</m:t>
                    </m:r>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a:t>
                </a:r>
                <a14:m>
                  <m:oMath xmlns:m="http://schemas.openxmlformats.org/officeDocument/2006/math">
                    <m:r>
                      <a:rPr lang="en-US" altLang="zh-CN" sz="2000" i="1" dirty="0">
                        <a:solidFill>
                          <a:srgbClr val="123339"/>
                        </a:solidFill>
                        <a:latin typeface="Cambria Math" panose="02040503050406030204" charset="0"/>
                        <a:ea typeface="MS Mincho" charset="0"/>
                        <a:cs typeface="Cambria Math" panose="02040503050406030204" charset="0"/>
                      </a:rPr>
                      <m:t>𝑙𝑐𝑚</m:t>
                    </m:r>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即求两个数的最小公倍数。</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选择随机整数</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Sup>
                      <m:sSub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𝑍</m:t>
                        </m:r>
                      </m:e>
                      <m:sub>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p>
                        </m:sSup>
                      </m:sub>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up>
                    </m:sSubSup>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,使</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𝑔𝑐𝑑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𝐿</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𝜆</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𝑚𝑜𝑑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，其中</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𝐿</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𝑥</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。计算</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𝜇</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𝐿</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𝜆</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𝑚𝑜𝑑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𝑚𝑜𝑑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，公钥为</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，私钥为</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𝜆</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𝜇</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加密的过程如下</a:t>
                </a:r>
                <a:r>
                  <a:rPr lang="en-US" altLang="zh-CN" sz="2000" dirty="0">
                    <a:solidFill>
                      <a:srgbClr val="123339"/>
                    </a:solidFill>
                    <a:latin typeface="思源黑体 CN Medium" panose="020B0600000000000000" pitchFamily="34" charset="-122"/>
                    <a:ea typeface="思源黑体 CN Medium" panose="020B0600000000000000" pitchFamily="34" charset="-122"/>
                  </a:rPr>
                  <a:t>:</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1.</a:t>
                </a:r>
                <a:r>
                  <a:rPr lang="zh-CN" altLang="en-US" sz="2000" dirty="0">
                    <a:solidFill>
                      <a:srgbClr val="123339"/>
                    </a:solidFill>
                    <a:latin typeface="思源黑体 CN Medium" panose="020B0600000000000000" pitchFamily="34" charset="-122"/>
                    <a:ea typeface="思源黑体 CN Medium" panose="020B0600000000000000" pitchFamily="34" charset="-122"/>
                  </a:rPr>
                  <a:t>生成明文</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0</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oMath>
                </a14:m>
                <a:endParaRPr lang="zh-CN" alt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indent="508000" fontAlgn="auto">
                  <a:lnSpc>
                    <a:spcPts val="28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2.</a:t>
                </a:r>
                <a:r>
                  <a:rPr lang="zh-CN" altLang="en-US" sz="2000" dirty="0">
                    <a:solidFill>
                      <a:srgbClr val="123339"/>
                    </a:solidFill>
                    <a:latin typeface="思源黑体 CN Medium" panose="020B0600000000000000" pitchFamily="34" charset="-122"/>
                    <a:ea typeface="思源黑体 CN Medium" panose="020B0600000000000000" pitchFamily="34" charset="-122"/>
                  </a:rPr>
                  <a:t>生成随机数</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𝑟</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0</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&lt;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𝑟</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&lt;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oMath>
                </a14:m>
                <a:r>
                  <a:rPr lang="zh-CN" altLang="en-US" sz="2000" dirty="0">
                    <a:solidFill>
                      <a:srgbClr val="123339"/>
                    </a:solidFill>
                    <a:latin typeface="思源黑体 CN Medium" panose="020B0600000000000000" pitchFamily="34" charset="-122"/>
                    <a:ea typeface="思源黑体 CN Medium" panose="020B0600000000000000" pitchFamily="34" charset="-122"/>
                  </a:rPr>
                  <a:t>，且</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𝑔𝑐𝑑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𝑟</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a14:m>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3.</a:t>
                </a:r>
                <a:r>
                  <a:rPr lang="zh-CN" altLang="en-US" sz="2000" dirty="0">
                    <a:solidFill>
                      <a:srgbClr val="123339"/>
                    </a:solidFill>
                    <a:latin typeface="思源黑体 CN Medium" panose="020B0600000000000000" pitchFamily="34" charset="-122"/>
                    <a:ea typeface="思源黑体 CN Medium" panose="020B0600000000000000" pitchFamily="34" charset="-122"/>
                  </a:rPr>
                  <a:t>​加密：</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𝑐</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𝑟</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𝑚𝑜𝑑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a14:m>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解密的过程如下：</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𝐿</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𝑐</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𝜆</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𝑚𝑜𝑑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a14:m>
                <a:r>
                  <a:rPr lang="en-US" altLang="zh-CN" sz="2000" dirty="0">
                    <a:solidFill>
                      <a:srgbClr val="123339"/>
                    </a:solidFill>
                    <a:latin typeface="思源黑体 CN Medium" panose="020B0600000000000000" pitchFamily="34" charset="-122"/>
                    <a:ea typeface="思源黑体 CN Medium" panose="020B0600000000000000" pitchFamily="34" charset="-122"/>
                  </a:rPr>
                  <a:t>*</a:t>
                </a:r>
                <a14:m>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𝜇</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𝑚𝑜𝑑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a14:m>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mc:Choice>
        <mc:Fallback>
          <p:sp>
            <p:nvSpPr>
              <p:cNvPr id="18" name="文本框 17"/>
              <p:cNvSpPr txBox="1">
                <a:spLocks noRot="1" noChangeAspect="1" noMove="1" noResize="1" noEditPoints="1" noAdjustHandles="1" noChangeArrowheads="1" noChangeShapeType="1" noTextEdit="1"/>
              </p:cNvSpPr>
              <p:nvPr>
                <p:custDataLst>
                  <p:tags r:id="rId3"/>
                </p:custDataLst>
              </p:nvPr>
            </p:nvSpPr>
            <p:spPr>
              <a:xfrm>
                <a:off x="1343025" y="1299845"/>
                <a:ext cx="8898255" cy="5196840"/>
              </a:xfrm>
              <a:prstGeom prst="rect">
                <a:avLst/>
              </a:prstGeom>
              <a:blipFill rotWithShape="1">
                <a:blip r:embed="rId4"/>
                <a:stretch>
                  <a:fillRect/>
                </a:stretch>
              </a:blipFill>
            </p:spPr>
            <p:txBody>
              <a:bodyPr/>
              <a:lstStyle/>
              <a:p>
                <a:r>
                  <a:rPr lang="zh-CN" altLang="en-US">
                    <a:noFill/>
                  </a:rPr>
                  <a:t> </a:t>
                </a:r>
              </a:p>
            </p:txBody>
          </p:sp>
        </mc:Fallback>
      </mc:AlternateContent>
      <p:sp>
        <p:nvSpPr>
          <p:cNvPr id="25" name="PA-稻壳儿搜索【幻雨工作室】_1_1"/>
          <p:cNvSpPr>
            <a:spLocks noChangeArrowheads="1"/>
          </p:cNvSpPr>
          <p:nvPr>
            <p:custDataLst>
              <p:tags r:id="rId5"/>
            </p:custDataLst>
          </p:nvPr>
        </p:nvSpPr>
        <p:spPr bwMode="auto">
          <a:xfrm>
            <a:off x="433393" y="470730"/>
            <a:ext cx="93306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000" b="1" dirty="0">
                <a:solidFill>
                  <a:schemeClr val="bg1"/>
                </a:solidFill>
                <a:latin typeface="思源黑体 CN Medium" panose="020B0600000000000000" pitchFamily="34" charset="-122"/>
                <a:ea typeface="思源黑体 CN Medium" panose="020B0600000000000000" pitchFamily="34" charset="-122"/>
              </a:rPr>
              <a:t>（</a:t>
            </a:r>
            <a:r>
              <a:rPr lang="en-US" altLang="zh-CN" sz="2000" b="1" dirty="0">
                <a:solidFill>
                  <a:schemeClr val="bg1"/>
                </a:solidFill>
                <a:latin typeface="思源黑体 CN Medium" panose="020B0600000000000000" pitchFamily="34" charset="-122"/>
                <a:ea typeface="思源黑体 CN Medium" panose="020B0600000000000000" pitchFamily="34" charset="-122"/>
              </a:rPr>
              <a:t>3</a:t>
            </a:r>
            <a:r>
              <a:rPr lang="zh-CN" altLang="en-US" sz="2000" b="1" dirty="0">
                <a:solidFill>
                  <a:schemeClr val="bg1"/>
                </a:solidFill>
                <a:latin typeface="思源黑体 CN Medium" panose="020B0600000000000000" pitchFamily="34" charset="-122"/>
                <a:ea typeface="思源黑体 CN Medium" panose="020B0600000000000000" pitchFamily="34" charset="-122"/>
              </a:rPr>
              <a:t>）</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6"/>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7"/>
            </p:custDataLst>
          </p:nvPr>
        </p:nvSpPr>
        <p:spPr>
          <a:xfrm>
            <a:off x="1366462" y="607809"/>
            <a:ext cx="3101877"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Paillier算法</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mc:Choice xmlns:a14="http://schemas.microsoft.com/office/drawing/2010/main" Requires="a14">
          <p:sp>
            <p:nvSpPr>
              <p:cNvPr id="18" name="文本框 17"/>
              <p:cNvSpPr txBox="1"/>
              <p:nvPr>
                <p:custDataLst>
                  <p:tags r:id="rId2"/>
                </p:custDataLst>
              </p:nvPr>
            </p:nvSpPr>
            <p:spPr>
              <a:xfrm>
                <a:off x="1343025" y="1299845"/>
                <a:ext cx="8898255" cy="3880485"/>
              </a:xfrm>
              <a:prstGeom prst="rect">
                <a:avLst/>
              </a:prstGeom>
              <a:noFill/>
            </p:spPr>
            <p:txBody>
              <a:bodyPr wrap="square" rtlCol="0">
                <a:noAutofit/>
              </a:bodyPr>
              <a:lstStyle/>
              <a:p>
                <a:pPr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同态性的证明：</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marL="457200"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​对于明文</a:t>
                </a:r>
                <a14:m>
                  <m:oMath xmlns:m="http://schemas.openxmlformats.org/officeDocument/2006/math">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t>1</m:t>
                        </m:r>
                      </m:sub>
                    </m:sSub>
                    <m:r>
                      <a:rPr lang="zh-CN" altLang="en-US" sz="2000" dirty="0">
                        <a:solidFill>
                          <a:srgbClr val="123339"/>
                        </a:solidFill>
                        <a:latin typeface="Cambria Math" panose="02040503050406030204" charset="0"/>
                        <a:ea typeface="思源黑体 CN Medium" panose="020B0600000000000000" pitchFamily="34" charset="-122"/>
                        <a:sym typeface="+mn-ea"/>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t>2</m:t>
                        </m:r>
                      </m:sub>
                    </m:sSub>
                  </m:oMath>
                </a14:m>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P</a:t>
                </a: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加密后的结果为：</a:t>
                </a:r>
                <a:endParaRPr lang="zh-CN" altLang="en-US" sz="2000" dirty="0">
                  <a:solidFill>
                    <a:srgbClr val="123339"/>
                  </a:solidFill>
                  <a:latin typeface="思源黑体 CN Medium" panose="020B0600000000000000" pitchFamily="34" charset="-122"/>
                  <a:ea typeface="思源黑体 CN Medium" panose="020B0600000000000000" pitchFamily="34" charset="-122"/>
                  <a:sym typeface="+mn-ea"/>
                </a:endParaRPr>
              </a:p>
              <a:p>
                <a:pPr marL="457200" indent="508000" fontAlgn="auto">
                  <a:lnSpc>
                    <a:spcPts val="28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sup>
                      </m:sSup>
                      <m:sSubSup>
                        <m:sSub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𝑟</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sup>
                      </m:sSub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𝑚𝑜𝑑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m:oMathPara>
                </a14:m>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marL="457200" indent="508000" fontAlgn="auto">
                  <a:lnSpc>
                    <a:spcPts val="28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sym typeface="+mn-ea"/>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sup>
                      </m:sSup>
                      <m:sSubSup>
                        <m:sSub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𝑟</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sup>
                      </m:sSub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𝑚𝑜𝑑</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m:oMathPara>
                </a14:m>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lvl="1"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m:oMathPara>
                </a14:m>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lvl="1"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sup>
                      </m:sSup>
                      <m:sSubSup>
                        <m:sSub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𝑟</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sup>
                      </m:sSub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sup>
                      </m:sSup>
                      <m:sSubSup>
                        <m:sSub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𝑟</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sup>
                      </m:sSub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𝑚𝑜𝑑</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oMath>
                  </m:oMathPara>
                </a14:m>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lvl="1"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𝑔</m:t>
                          </m:r>
                        </m:e>
                        <m:sup>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𝑟</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𝑟</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sup>
                      </m:s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𝑚𝑜𝑑</m:t>
                      </m:r>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sSup>
                        <m:sSup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p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𝑛</m:t>
                          </m:r>
                        </m:e>
                        <m:sup>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p>
                      </m:sSup>
                      <m:r>
                        <a:rPr lang="en-US" sz="2000" i="1" dirty="0">
                          <a:solidFill>
                            <a:srgbClr val="123339"/>
                          </a:solidFill>
                          <a:latin typeface="Cambria Math" panose="02040503050406030204" charset="0"/>
                          <a:ea typeface="思源黑体 CN Medium" panose="020B0600000000000000" pitchFamily="34" charset="-122"/>
                          <a:cs typeface="Cambria Math" panose="02040503050406030204" charset="0"/>
                        </a:rPr>
                        <m:t>) </m:t>
                      </m:r>
                    </m:oMath>
                  </m:oMathPara>
                </a14:m>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lvl="1" indent="508000" fontAlgn="auto">
                  <a:lnSpc>
                    <a:spcPct val="150000"/>
                  </a:lnSpc>
                  <a:extLst>
                    <a:ext uri="{35155182-B16C-46BC-9424-99874614C6A1}">
                      <wpsdc:indentchars xmlns:wpsdc="http://www.wps.cn/officeDocument/2017/drawingmlCustomData" val="200" checksum="282533468"/>
                    </a:ext>
                  </a:extLst>
                </a:pPr>
                <a14:m>
                  <m:oMathPara xmlns:m="http://schemas.openxmlformats.org/officeDocument/2006/math">
                    <m:oMathParaPr>
                      <m:jc m:val="left"/>
                    </m:oMathParaPr>
                    <m:oMath xmlns:m="http://schemas.openxmlformats.org/officeDocument/2006/math">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𝐸</m:t>
                      </m:r>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1</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sSub>
                        <m:sSubPr>
                          <m:ctrlP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ctrlPr>
                        </m:sSubPr>
                        <m:e>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𝑚</m:t>
                          </m:r>
                        </m:e>
                        <m: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2</m:t>
                          </m:r>
                        </m:sub>
                      </m:sSub>
                      <m:r>
                        <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rPr>
                        <m:t>)</m:t>
                      </m:r>
                    </m:oMath>
                  </m:oMathPara>
                </a14:m>
                <a:endParaRPr lang="en-US" altLang="zh-CN" sz="2000" i="1" dirty="0">
                  <a:solidFill>
                    <a:srgbClr val="123339"/>
                  </a:solidFill>
                  <a:latin typeface="Cambria Math" panose="02040503050406030204" charset="0"/>
                  <a:ea typeface="思源黑体 CN Medium" panose="020B0600000000000000" pitchFamily="34" charset="-122"/>
                  <a:cs typeface="Cambria Math" panose="02040503050406030204" charset="0"/>
                </a:endParaRPr>
              </a:p>
              <a:p>
                <a:pPr indent="508000" fontAlgn="auto">
                  <a:lnSpc>
                    <a:spcPts val="28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这样就证明了该算法的同态性质。</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ts val="28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mc:Choice>
        <mc:Fallback>
          <p:sp>
            <p:nvSpPr>
              <p:cNvPr id="18" name="文本框 17"/>
              <p:cNvSpPr txBox="1">
                <a:spLocks noRot="1" noChangeAspect="1" noMove="1" noResize="1" noEditPoints="1" noAdjustHandles="1" noChangeArrowheads="1" noChangeShapeType="1" noTextEdit="1"/>
              </p:cNvSpPr>
              <p:nvPr>
                <p:custDataLst>
                  <p:tags r:id="rId3"/>
                </p:custDataLst>
              </p:nvPr>
            </p:nvSpPr>
            <p:spPr>
              <a:xfrm>
                <a:off x="1343025" y="1299845"/>
                <a:ext cx="8898255" cy="3880485"/>
              </a:xfrm>
              <a:prstGeom prst="rect">
                <a:avLst/>
              </a:prstGeom>
              <a:blipFill rotWithShape="1">
                <a:blip r:embed="rId4"/>
                <a:stretch>
                  <a:fillRect b="-2782"/>
                </a:stretch>
              </a:blipFill>
            </p:spPr>
            <p:txBody>
              <a:bodyPr/>
              <a:lstStyle/>
              <a:p>
                <a:r>
                  <a:rPr lang="zh-CN" altLang="en-US">
                    <a:noFill/>
                  </a:rPr>
                  <a:t> </a:t>
                </a:r>
              </a:p>
            </p:txBody>
          </p:sp>
        </mc:Fallback>
      </mc:AlternateContent>
      <p:sp>
        <p:nvSpPr>
          <p:cNvPr id="25" name="PA-稻壳儿搜索【幻雨工作室】_1_1"/>
          <p:cNvSpPr>
            <a:spLocks noChangeArrowheads="1"/>
          </p:cNvSpPr>
          <p:nvPr>
            <p:custDataLst>
              <p:tags r:id="rId5"/>
            </p:custDataLst>
          </p:nvPr>
        </p:nvSpPr>
        <p:spPr bwMode="auto">
          <a:xfrm>
            <a:off x="433393" y="470730"/>
            <a:ext cx="1022183"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000" b="1" dirty="0">
                <a:solidFill>
                  <a:schemeClr val="bg1"/>
                </a:solidFill>
                <a:latin typeface="思源黑体 CN Medium" panose="020B0600000000000000" pitchFamily="34" charset="-122"/>
                <a:ea typeface="思源黑体 CN Medium" panose="020B0600000000000000" pitchFamily="34" charset="-122"/>
              </a:rPr>
              <a:t>（</a:t>
            </a:r>
            <a:r>
              <a:rPr lang="en-US" altLang="zh-CN" sz="2000" b="1" dirty="0">
                <a:solidFill>
                  <a:schemeClr val="bg1"/>
                </a:solidFill>
                <a:latin typeface="思源黑体 CN Medium" panose="020B0600000000000000" pitchFamily="34" charset="-122"/>
                <a:ea typeface="思源黑体 CN Medium" panose="020B0600000000000000" pitchFamily="34" charset="-122"/>
              </a:rPr>
              <a:t>3</a:t>
            </a:r>
            <a:r>
              <a:rPr lang="zh-CN" altLang="en-US" sz="2000" b="1" dirty="0">
                <a:solidFill>
                  <a:schemeClr val="bg1"/>
                </a:solidFill>
                <a:latin typeface="思源黑体 CN Medium" panose="020B0600000000000000" pitchFamily="34" charset="-122"/>
                <a:ea typeface="思源黑体 CN Medium" panose="020B0600000000000000" pitchFamily="34" charset="-122"/>
              </a:rPr>
              <a:t>）</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6"/>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7"/>
            </p:custDataLst>
          </p:nvPr>
        </p:nvSpPr>
        <p:spPr>
          <a:xfrm>
            <a:off x="1366462" y="607809"/>
            <a:ext cx="3101877"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sym typeface="+mn-ea"/>
              </a:rPr>
              <a:t>Paillier算法</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25" name="PA-稻壳儿搜索【幻雨工作室】_1_1"/>
          <p:cNvSpPr>
            <a:spLocks noChangeArrowheads="1"/>
          </p:cNvSpPr>
          <p:nvPr>
            <p:custDataLst>
              <p:tags r:id="rId2"/>
            </p:custDataLst>
          </p:nvPr>
        </p:nvSpPr>
        <p:spPr bwMode="auto">
          <a:xfrm>
            <a:off x="433393" y="470730"/>
            <a:ext cx="93306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000" b="1" dirty="0">
                <a:solidFill>
                  <a:schemeClr val="bg1"/>
                </a:solidFill>
                <a:latin typeface="思源黑体 CN Medium" panose="020B0600000000000000" pitchFamily="34" charset="-122"/>
                <a:ea typeface="思源黑体 CN Medium" panose="020B0600000000000000" pitchFamily="34" charset="-122"/>
              </a:rPr>
              <a:t>（</a:t>
            </a:r>
            <a:r>
              <a:rPr lang="en-US" altLang="zh-CN" sz="2000" b="1" dirty="0">
                <a:solidFill>
                  <a:schemeClr val="bg1"/>
                </a:solidFill>
                <a:latin typeface="思源黑体 CN Medium" panose="020B0600000000000000" pitchFamily="34" charset="-122"/>
                <a:ea typeface="思源黑体 CN Medium" panose="020B0600000000000000" pitchFamily="34" charset="-122"/>
              </a:rPr>
              <a:t>3</a:t>
            </a:r>
            <a:r>
              <a:rPr lang="zh-CN" altLang="en-US" sz="2000" b="1" dirty="0">
                <a:solidFill>
                  <a:schemeClr val="bg1"/>
                </a:solidFill>
                <a:latin typeface="思源黑体 CN Medium" panose="020B0600000000000000" pitchFamily="34" charset="-122"/>
                <a:ea typeface="思源黑体 CN Medium" panose="020B0600000000000000" pitchFamily="34" charset="-122"/>
              </a:rPr>
              <a:t>）</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3"/>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4"/>
            </p:custDataLst>
          </p:nvPr>
        </p:nvSpPr>
        <p:spPr>
          <a:xfrm>
            <a:off x="1366462" y="607809"/>
            <a:ext cx="3101877"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sym typeface="+mn-ea"/>
              </a:rPr>
              <a:t>Paillier算法</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5"/>
          <a:srcRect l="12044" r="9119"/>
          <a:stretch>
            <a:fillRect/>
          </a:stretch>
        </p:blipFill>
        <p:spPr>
          <a:xfrm>
            <a:off x="-45720" y="1671320"/>
            <a:ext cx="5767070" cy="4702810"/>
          </a:xfrm>
          <a:prstGeom prst="rect">
            <a:avLst/>
          </a:prstGeom>
        </p:spPr>
      </p:pic>
      <p:pic>
        <p:nvPicPr>
          <p:cNvPr id="4" name="图片 3"/>
          <p:cNvPicPr>
            <a:picLocks noChangeAspect="1"/>
          </p:cNvPicPr>
          <p:nvPr/>
        </p:nvPicPr>
        <p:blipFill>
          <a:blip r:embed="rId6"/>
          <a:stretch>
            <a:fillRect/>
          </a:stretch>
        </p:blipFill>
        <p:spPr>
          <a:xfrm>
            <a:off x="5721350" y="1662430"/>
            <a:ext cx="6470650" cy="4711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稻壳儿搜索【幻雨工作室】_1_1"/>
          <p:cNvSpPr>
            <a:spLocks noChangeArrowheads="1"/>
          </p:cNvSpPr>
          <p:nvPr>
            <p:custDataLst>
              <p:tags r:id="rId1"/>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a:p>
            <a:pPr algn="ctr"/>
            <a:r>
              <a:rPr lang="en-US" altLang="zh-CN" b="1" dirty="0">
                <a:solidFill>
                  <a:schemeClr val="bg1"/>
                </a:solidFill>
                <a:latin typeface="思源黑体 CN Medium" panose="020B0600000000000000" pitchFamily="34" charset="-122"/>
                <a:ea typeface="思源黑体 CN Medium" panose="020B0600000000000000" pitchFamily="34" charset="-122"/>
                <a:sym typeface="+mn-ea"/>
              </a:rPr>
              <a:t>4.2</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a:p>
            <a:pPr algn="ct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45" name="PA-稻壳儿搜索【幻雨工作室】_3_1"/>
          <p:cNvSpPr/>
          <p:nvPr>
            <p:custDataLst>
              <p:tags r:id="rId2"/>
            </p:custDataLst>
          </p:nvPr>
        </p:nvSpPr>
        <p:spPr>
          <a:xfrm>
            <a:off x="1366520" y="977265"/>
            <a:ext cx="3572510" cy="470535"/>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6" name="PA-稻壳儿搜索【幻雨工作室】_2_1"/>
          <p:cNvSpPr txBox="1"/>
          <p:nvPr>
            <p:custDataLst>
              <p:tags r:id="rId3"/>
            </p:custDataLst>
          </p:nvPr>
        </p:nvSpPr>
        <p:spPr>
          <a:xfrm>
            <a:off x="1366462" y="445249"/>
            <a:ext cx="3101877"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全同态加密算法</a:t>
            </a:r>
            <a:endPar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7" name="PA-矩形 5_1"/>
          <p:cNvSpPr/>
          <p:nvPr>
            <p:custDataLst>
              <p:tags r:id="rId4"/>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5"/>
            </p:custDataLst>
          </p:nvPr>
        </p:nvSpPr>
        <p:spPr>
          <a:xfrm>
            <a:off x="1343025" y="1290320"/>
            <a:ext cx="8898255" cy="425831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该方案包括四个概率多项式时间算法(KeyGen,Enc,Dec, Eval)如下:</a:t>
            </a:r>
            <a:endParaRPr lang="zh-CN" altLang="en-US" sz="2000" dirty="0">
              <a:solidFill>
                <a:srgbClr val="123339"/>
              </a:solidFill>
              <a:latin typeface="思源黑体 CN Medium" panose="020B0600000000000000" pitchFamily="34" charset="-122"/>
              <a:ea typeface="思源黑体 CN Medium" panose="020B0600000000000000" pitchFamily="34" charset="-122"/>
              <a:sym typeface="+mn-ea"/>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1.密钥生成算法 KeyGen 是一个随机化算法,它以安全参数 1λ作为输入,并输出一个公钥 pk 和私钥sk.</a:t>
            </a:r>
            <a:endParaRPr lang="zh-CN" altLang="en-US" sz="2000" dirty="0">
              <a:solidFill>
                <a:srgbClr val="123339"/>
              </a:solidFill>
              <a:latin typeface="思源黑体 CN Medium" panose="020B0600000000000000" pitchFamily="34" charset="-122"/>
              <a:ea typeface="思源黑体 CN Medium" panose="020B0600000000000000" pitchFamily="34" charset="-122"/>
              <a:sym typeface="+mn-ea"/>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2.加密算法 Enc 是一个随机化算法,它以一个公钥 pk 和一个消息 m∈{0,1}为输入,并输出一个密文.</a:t>
            </a:r>
            <a:endParaRPr lang="zh-CN" altLang="en-US" sz="2000" dirty="0">
              <a:solidFill>
                <a:srgbClr val="123339"/>
              </a:solidFill>
              <a:latin typeface="思源黑体 CN Medium" panose="020B0600000000000000" pitchFamily="34" charset="-122"/>
              <a:ea typeface="思源黑体 CN Medium" panose="020B0600000000000000" pitchFamily="34" charset="-122"/>
              <a:sym typeface="+mn-ea"/>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3.解密算法 Dec 是一个确定性算法,它以一个私钥 sk 和一个密文c为输入,并输出一个消息m∈{0,1}</a:t>
            </a:r>
            <a:endParaRPr lang="zh-CN" altLang="en-US" sz="2000" dirty="0">
              <a:solidFill>
                <a:srgbClr val="123339"/>
              </a:solidFill>
              <a:latin typeface="思源黑体 CN Medium" panose="020B0600000000000000" pitchFamily="34" charset="-122"/>
              <a:ea typeface="思源黑体 CN Medium" panose="020B0600000000000000" pitchFamily="34" charset="-122"/>
              <a:sym typeface="+mn-ea"/>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4.同态运算算法 Eval 输入一个公钥 pk,一个运算电路 C∈Cλ,和一个密文列表 c1,...cl(λ),并输出一个密文 c*.</a:t>
            </a:r>
            <a:endParaRPr lang="zh-CN" altLang="en-US" sz="2000" dirty="0">
              <a:solidFill>
                <a:srgbClr val="123339"/>
              </a:solidFill>
              <a:latin typeface="思源黑体 CN Medium" panose="020B0600000000000000" pitchFamily="34" charset="-122"/>
              <a:ea typeface="思源黑体 CN Medium" panose="020B06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稻壳儿搜索【幻雨工作室】_1_1"/>
          <p:cNvSpPr>
            <a:spLocks noChangeArrowheads="1"/>
          </p:cNvSpPr>
          <p:nvPr>
            <p:custDataLst>
              <p:tags r:id="rId1"/>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a:p>
            <a:pPr algn="ctr"/>
            <a:r>
              <a:rPr lang="en-US" altLang="zh-CN" b="1" dirty="0">
                <a:solidFill>
                  <a:schemeClr val="bg1"/>
                </a:solidFill>
                <a:latin typeface="思源黑体 CN Medium" panose="020B0600000000000000" pitchFamily="34" charset="-122"/>
                <a:ea typeface="思源黑体 CN Medium" panose="020B0600000000000000" pitchFamily="34" charset="-122"/>
                <a:sym typeface="+mn-ea"/>
              </a:rPr>
              <a:t>4.2</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a:p>
            <a:pPr algn="ct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45" name="PA-稻壳儿搜索【幻雨工作室】_3_1"/>
          <p:cNvSpPr/>
          <p:nvPr>
            <p:custDataLst>
              <p:tags r:id="rId2"/>
            </p:custDataLst>
          </p:nvPr>
        </p:nvSpPr>
        <p:spPr>
          <a:xfrm>
            <a:off x="1366520" y="977265"/>
            <a:ext cx="3572510" cy="470535"/>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6" name="PA-稻壳儿搜索【幻雨工作室】_2_1"/>
          <p:cNvSpPr txBox="1"/>
          <p:nvPr>
            <p:custDataLst>
              <p:tags r:id="rId3"/>
            </p:custDataLst>
          </p:nvPr>
        </p:nvSpPr>
        <p:spPr>
          <a:xfrm>
            <a:off x="1366462" y="445249"/>
            <a:ext cx="3101877"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全同态加密算法</a:t>
            </a:r>
            <a:endPar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7" name="PA-矩形 5_1"/>
          <p:cNvSpPr/>
          <p:nvPr>
            <p:custDataLst>
              <p:tags r:id="rId4"/>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5"/>
            </p:custDataLst>
          </p:nvPr>
        </p:nvSpPr>
        <p:spPr>
          <a:xfrm>
            <a:off x="1343025" y="1290320"/>
            <a:ext cx="8898255" cy="425831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sym typeface="+mn-ea"/>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1785620" y="1290145"/>
            <a:ext cx="6920230" cy="494953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稻壳儿搜索【幻雨工作室】_1_1"/>
          <p:cNvSpPr>
            <a:spLocks noChangeArrowheads="1"/>
          </p:cNvSpPr>
          <p:nvPr>
            <p:custDataLst>
              <p:tags r:id="rId1"/>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a:p>
            <a:pPr algn="ctr"/>
            <a:r>
              <a:rPr lang="en-US" altLang="zh-CN" b="1" dirty="0">
                <a:solidFill>
                  <a:schemeClr val="bg1"/>
                </a:solidFill>
                <a:latin typeface="思源黑体 CN Medium" panose="020B0600000000000000" pitchFamily="34" charset="-122"/>
                <a:ea typeface="思源黑体 CN Medium" panose="020B0600000000000000" pitchFamily="34" charset="-122"/>
                <a:sym typeface="+mn-ea"/>
              </a:rPr>
              <a:t>4.2</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a:p>
            <a:pPr algn="ct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45" name="PA-稻壳儿搜索【幻雨工作室】_3_1"/>
          <p:cNvSpPr/>
          <p:nvPr>
            <p:custDataLst>
              <p:tags r:id="rId2"/>
            </p:custDataLst>
          </p:nvPr>
        </p:nvSpPr>
        <p:spPr>
          <a:xfrm>
            <a:off x="1366520" y="977265"/>
            <a:ext cx="3572510" cy="470535"/>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6" name="PA-稻壳儿搜索【幻雨工作室】_2_1"/>
          <p:cNvSpPr txBox="1"/>
          <p:nvPr>
            <p:custDataLst>
              <p:tags r:id="rId3"/>
            </p:custDataLst>
          </p:nvPr>
        </p:nvSpPr>
        <p:spPr>
          <a:xfrm>
            <a:off x="1366462" y="445249"/>
            <a:ext cx="3101877"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全同态加密算法</a:t>
            </a:r>
            <a:endPar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7" name="PA-矩形 5_1"/>
          <p:cNvSpPr/>
          <p:nvPr>
            <p:custDataLst>
              <p:tags r:id="rId4"/>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5"/>
            </p:custDataLst>
          </p:nvPr>
        </p:nvSpPr>
        <p:spPr>
          <a:xfrm>
            <a:off x="1343025" y="1290320"/>
            <a:ext cx="8898255" cy="425831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相比半同态加密算法，全同态加密算法功能更强大、设计更复杂，所以整体性能远不及半同态加密算法。例如可能面临密文数据膨胀困扰。相关研究报告显示，在一次使用全同态加密开源库为敏感医疗数据构建密文线性回顾模型的尝试中，需要将隐私数据进行编码转换，映射到密文的向量空间中。</a:t>
            </a:r>
            <a:endParaRPr lang="zh-CN" altLang="en-US" sz="2000" dirty="0">
              <a:solidFill>
                <a:srgbClr val="123339"/>
              </a:solidFill>
              <a:latin typeface="思源黑体 CN Medium" panose="020B0600000000000000" pitchFamily="34" charset="-122"/>
              <a:ea typeface="思源黑体 CN Medium" panose="020B0600000000000000" pitchFamily="34" charset="-122"/>
              <a:sym typeface="+mn-ea"/>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此过程，</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1M</a:t>
            </a: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的明文数据编码后可能膨胀至约</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10G</a:t>
            </a: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密文数据；同时，针对值域范围为</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512</a:t>
            </a: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位的明文数据，单次密文乘法运算，在普通个人计算机实测耗时约</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5</a:t>
            </a: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秒左右，通常一个需要全同态计算的场景涉及的密文乘法次数很多，总体耗时较高。</a:t>
            </a:r>
            <a:endParaRPr lang="zh-CN" altLang="en-US" sz="2000" dirty="0">
              <a:solidFill>
                <a:srgbClr val="123339"/>
              </a:solidFill>
              <a:latin typeface="思源黑体 CN Medium" panose="020B0600000000000000" pitchFamily="34" charset="-122"/>
              <a:ea typeface="思源黑体 CN Medium" panose="020B06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299845"/>
            <a:ext cx="8898255" cy="519684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Gentry</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方案是一种基于电路模型的全同态加密算法，支持对每个比特进行加法和乘法同态运算。</a:t>
            </a:r>
            <a:r>
              <a:rPr lang="zh-CN" altLang="en-US" sz="2000" b="1" dirty="0">
                <a:solidFill>
                  <a:srgbClr val="123339"/>
                </a:solidFill>
                <a:latin typeface="思源黑体 CN Medium" panose="020B0600000000000000" pitchFamily="34" charset="-122"/>
                <a:ea typeface="思源黑体 CN Medium" panose="020B0600000000000000" pitchFamily="34" charset="-122"/>
              </a:rPr>
              <a:t>Gentry</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方案的基本思想是构造支持有限次同态运算的同态加密算法并引入“</a:t>
            </a:r>
            <a:r>
              <a:rPr lang="zh-CN" altLang="en-US" sz="2000" b="1" dirty="0">
                <a:solidFill>
                  <a:srgbClr val="123339"/>
                </a:solidFill>
                <a:latin typeface="思源黑体 CN Medium" panose="020B0600000000000000" pitchFamily="34" charset="-122"/>
                <a:ea typeface="思源黑体 CN Medium" panose="020B0600000000000000" pitchFamily="34" charset="-122"/>
              </a:rPr>
              <a:t>Bootstrapping</a:t>
            </a:r>
            <a:r>
              <a:rPr lang="zh-CN" altLang="en-US" sz="2000" dirty="0">
                <a:solidFill>
                  <a:srgbClr val="123339"/>
                </a:solidFill>
                <a:latin typeface="思源黑体 CN Medium" panose="020B0600000000000000" pitchFamily="34" charset="-122"/>
                <a:ea typeface="思源黑体 CN Medium" panose="020B0600000000000000" pitchFamily="34" charset="-122"/>
              </a:rPr>
              <a:t>”方法控制运算过程中的噪音增长，这也是第一代全同态加密方案的主流模型。</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a:t>
            </a:r>
            <a:r>
              <a:rPr lang="zh-CN" altLang="en-US" sz="2000" b="1" dirty="0">
                <a:solidFill>
                  <a:srgbClr val="123339"/>
                </a:solidFill>
                <a:latin typeface="思源黑体 CN Medium" panose="020B0600000000000000" pitchFamily="34" charset="-122"/>
                <a:ea typeface="思源黑体 CN Medium" panose="020B0600000000000000" pitchFamily="34" charset="-122"/>
                <a:sym typeface="+mn-ea"/>
              </a:rPr>
              <a:t>Bootstrapping</a:t>
            </a: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a:t>
            </a:r>
            <a:r>
              <a:rPr lang="zh-CN" altLang="en-US" sz="2000" dirty="0">
                <a:solidFill>
                  <a:srgbClr val="123339"/>
                </a:solidFill>
                <a:latin typeface="思源黑体 CN Medium" panose="020B0600000000000000" pitchFamily="34" charset="-122"/>
                <a:ea typeface="思源黑体 CN Medium" panose="020B0600000000000000" pitchFamily="34" charset="-122"/>
              </a:rPr>
              <a:t>方法通过将解密过程本身转化为同态运算电路，并生成新的公私钥对原私钥和含有噪音的原密文进行加密，然后用原私钥的密文对原密文进行解密过程的同态运算，即可得到不含噪音的新密文。但是，由于解密过程本身的运算十分复杂，运算过程中也会产生大量噪音，为了给必要的同态运算需求至少预留足够进行一次乘法运算的噪音增长空间，需要对预先解密电路进行压缩简化，即将解密过程的一些操作尽量提前到加密时完成。</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66385"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4.2.1</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699778" y="607695"/>
            <a:ext cx="10042641"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第一代全同态加密方案——Gentry方案</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A-稻壳儿搜索【幻雨工作室】_3_1"/>
          <p:cNvSpPr/>
          <p:nvPr>
            <p:custDataLst>
              <p:tags r:id="rId1"/>
            </p:custDataLst>
          </p:nvPr>
        </p:nvSpPr>
        <p:spPr>
          <a:xfrm>
            <a:off x="1366520" y="977265"/>
            <a:ext cx="3572510" cy="470535"/>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6" name="PA-稻壳儿搜索【幻雨工作室】_2_1"/>
          <p:cNvSpPr txBox="1"/>
          <p:nvPr>
            <p:custDataLst>
              <p:tags r:id="rId2"/>
            </p:custDataLst>
          </p:nvPr>
        </p:nvSpPr>
        <p:spPr>
          <a:xfrm>
            <a:off x="1366462" y="445249"/>
            <a:ext cx="3101877"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Gentry算法</a:t>
            </a:r>
            <a:endPar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7" name="PA-矩形 5_1"/>
          <p:cNvSpPr/>
          <p:nvPr>
            <p:custDataLst>
              <p:tags r:id="rId3"/>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4"/>
            </p:custDataLst>
          </p:nvPr>
        </p:nvSpPr>
        <p:spPr>
          <a:xfrm>
            <a:off x="433070" y="1028700"/>
            <a:ext cx="11280140" cy="5172710"/>
          </a:xfrm>
          <a:prstGeom prst="rect">
            <a:avLst/>
          </a:prstGeom>
          <a:noFill/>
        </p:spPr>
        <p:txBody>
          <a:bodyPr wrap="square" rtlCol="0">
            <a:noAutofit/>
          </a:bodyPr>
          <a:lstStyle/>
          <a:p>
            <a:pPr indent="457200" fontAlgn="auto">
              <a:lnSpc>
                <a:spcPct val="150000"/>
              </a:lnSpc>
              <a:extLst>
                <a:ext uri="{35155182-B16C-46BC-9424-99874614C6A1}">
                  <wpsdc:indentchars xmlns:wpsdc="http://www.wps.cn/officeDocument/2017/drawingmlCustomData" val="200" checksum="59296752"/>
                </a:ext>
              </a:extLst>
            </a:pP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密钥生成：</a:t>
            </a:r>
            <a:endParaRPr lang="zh-CN" altLang="en-US" b="1"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solidFill>
                  <a:srgbClr val="123339"/>
                </a:solidFill>
                <a:latin typeface="思源黑体 CN Medium" panose="020B0600000000000000" pitchFamily="34" charset="-122"/>
                <a:ea typeface="思源黑体 CN Medium" panose="020B0600000000000000" pitchFamily="34" charset="-122"/>
                <a:sym typeface="+mn-ea"/>
              </a:rPr>
              <a:t>随机选择两个大素数 𝑝和 𝑞。</a:t>
            </a:r>
            <a:endParaRPr lang="zh-CN" altLang="en-US"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solidFill>
                  <a:srgbClr val="123339"/>
                </a:solidFill>
                <a:latin typeface="思源黑体 CN Medium" panose="020B0600000000000000" pitchFamily="34" charset="-122"/>
                <a:ea typeface="思源黑体 CN Medium" panose="020B0600000000000000" pitchFamily="34" charset="-122"/>
                <a:sym typeface="+mn-ea"/>
              </a:rPr>
              <a:t>计算 𝑛=𝑝𝑞，选择一个整数𝑚，使得𝑚是</a:t>
            </a:r>
            <a:r>
              <a:rPr lang="zh-CN" altLang="en-US" dirty="0">
                <a:solidFill>
                  <a:srgbClr val="123339"/>
                </a:solidFill>
                <a:latin typeface="思源黑体 CN Medium" panose="020B0600000000000000" pitchFamily="34" charset="-122"/>
                <a:ea typeface="思源黑体 CN Medium" panose="020B0600000000000000" pitchFamily="34" charset="-122"/>
                <a:sym typeface="+mn-ea"/>
              </a:rPr>
              <a:t>大素数</a:t>
            </a:r>
            <a:r>
              <a:rPr lang="zh-CN" altLang="en-US" dirty="0">
                <a:solidFill>
                  <a:srgbClr val="123339"/>
                </a:solidFill>
                <a:latin typeface="思源黑体 CN Medium" panose="020B0600000000000000" pitchFamily="34" charset="-122"/>
                <a:ea typeface="思源黑体 CN Medium" panose="020B0600000000000000" pitchFamily="34" charset="-122"/>
                <a:sym typeface="+mn-ea"/>
              </a:rPr>
              <a:t>的因子。</a:t>
            </a:r>
            <a:endParaRPr lang="zh-CN" altLang="en-US"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solidFill>
                  <a:srgbClr val="123339"/>
                </a:solidFill>
                <a:latin typeface="思源黑体 CN Medium" panose="020B0600000000000000" pitchFamily="34" charset="-122"/>
                <a:ea typeface="思源黑体 CN Medium" panose="020B0600000000000000" pitchFamily="34" charset="-122"/>
                <a:sym typeface="+mn-ea"/>
              </a:rPr>
              <a:t>计算环 𝑅𝑞 上的理想 𝐼，其中 𝑅𝑞​是模𝑞的环。</a:t>
            </a:r>
            <a:endParaRPr lang="zh-CN" altLang="en-US"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solidFill>
                  <a:srgbClr val="123339"/>
                </a:solidFill>
                <a:latin typeface="思源黑体 CN Medium" panose="020B0600000000000000" pitchFamily="34" charset="-122"/>
                <a:ea typeface="思源黑体 CN Medium" panose="020B0600000000000000" pitchFamily="34" charset="-122"/>
                <a:sym typeface="+mn-ea"/>
              </a:rPr>
              <a:t>选择一个秘密密钥 𝑠，使得</a:t>
            </a:r>
            <a:r>
              <a:rPr lang="en-US" altLang="zh-CN" dirty="0">
                <a:solidFill>
                  <a:srgbClr val="123339"/>
                </a:solidFill>
                <a:latin typeface="思源黑体 CN Medium" panose="020B0600000000000000" pitchFamily="34" charset="-122"/>
                <a:ea typeface="思源黑体 CN Medium" panose="020B0600000000000000" pitchFamily="34" charset="-122"/>
                <a:sym typeface="+mn-ea"/>
              </a:rPr>
              <a:t>s</a:t>
            </a:r>
            <a:r>
              <a:rPr lang="zh-CN" altLang="en-US" dirty="0">
                <a:solidFill>
                  <a:srgbClr val="123339"/>
                </a:solidFill>
                <a:latin typeface="思源黑体 CN Medium" panose="020B0600000000000000" pitchFamily="34" charset="-122"/>
                <a:ea typeface="思源黑体 CN Medium" panose="020B0600000000000000" pitchFamily="34" charset="-122"/>
                <a:sym typeface="+mn-ea"/>
              </a:rPr>
              <a:t>模 𝑚是小于𝑛的正整数，并将其公开,但注意m不能公开。</a:t>
            </a:r>
            <a:endParaRPr lang="zh-CN" altLang="en-US"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solidFill>
                  <a:srgbClr val="123339"/>
                </a:solidFill>
                <a:latin typeface="思源黑体 CN Medium" panose="020B0600000000000000" pitchFamily="34" charset="-122"/>
                <a:ea typeface="思源黑体 CN Medium" panose="020B0600000000000000" pitchFamily="34" charset="-122"/>
                <a:sym typeface="+mn-ea"/>
              </a:rPr>
              <a:t>生成公钥 𝑝𝑘=(𝑛,𝐼)和私钥 𝑠𝑘=(𝑚,𝑠)。</a:t>
            </a:r>
            <a:endParaRPr lang="zh-CN" altLang="en-US"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加密</a:t>
            </a:r>
            <a:endParaRPr lang="zh-CN" altLang="en-US" b="1"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solidFill>
                  <a:srgbClr val="123339"/>
                </a:solidFill>
                <a:latin typeface="思源黑体 CN Medium" panose="020B0600000000000000" pitchFamily="34" charset="-122"/>
                <a:ea typeface="思源黑体 CN Medium" panose="020B0600000000000000" pitchFamily="34" charset="-122"/>
                <a:sym typeface="+mn-ea"/>
              </a:rPr>
              <a:t>将明文 p 转换为环形𝑅𝑞上的元素。</a:t>
            </a:r>
            <a:endParaRPr lang="zh-CN" altLang="en-US"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solidFill>
                  <a:srgbClr val="123339"/>
                </a:solidFill>
                <a:latin typeface="思源黑体 CN Medium" panose="020B0600000000000000" pitchFamily="34" charset="-122"/>
                <a:ea typeface="思源黑体 CN Medium" panose="020B0600000000000000" pitchFamily="34" charset="-122"/>
                <a:sym typeface="+mn-ea"/>
              </a:rPr>
              <a:t>随机选择一个小于𝑛的整数 𝑟，并将其转换为环形𝑅𝑞​上的元素。</a:t>
            </a:r>
            <a:endParaRPr lang="zh-CN" altLang="en-US"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solidFill>
                  <a:srgbClr val="123339"/>
                </a:solidFill>
                <a:latin typeface="思源黑体 CN Medium" panose="020B0600000000000000" pitchFamily="34" charset="-122"/>
                <a:ea typeface="思源黑体 CN Medium" panose="020B0600000000000000" pitchFamily="34" charset="-122"/>
                <a:sym typeface="+mn-ea"/>
              </a:rPr>
              <a:t>使用公钥 𝑝𝑘 对明文p 和随机数 𝑟 进行加密，c=(p⋅I)⋅(r⋅I)modn</a:t>
            </a:r>
            <a:endParaRPr lang="zh-CN" altLang="en-US"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solidFill>
                  <a:srgbClr val="123339"/>
                </a:solidFill>
                <a:latin typeface="思源黑体 CN Medium" panose="020B0600000000000000" pitchFamily="34" charset="-122"/>
                <a:ea typeface="思源黑体 CN Medium" panose="020B0600000000000000" pitchFamily="34" charset="-122"/>
                <a:sym typeface="+mn-ea"/>
              </a:rPr>
              <a:t>得到密文 𝑐。</a:t>
            </a:r>
            <a:endParaRPr lang="zh-CN" altLang="en-US"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解密</a:t>
            </a:r>
            <a:endParaRPr lang="zh-CN" altLang="en-US" b="1"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solidFill>
                  <a:srgbClr val="123339"/>
                </a:solidFill>
                <a:latin typeface="思源黑体 CN Medium" panose="020B0600000000000000" pitchFamily="34" charset="-122"/>
                <a:ea typeface="思源黑体 CN Medium" panose="020B0600000000000000" pitchFamily="34" charset="-122"/>
                <a:sym typeface="+mn-ea"/>
              </a:rPr>
              <a:t>使用私钥 𝑠𝑘 中的参数进行解密，计算 𝑠⋅𝑐模 𝑚，得到明文 p。</a:t>
            </a:r>
            <a:endParaRPr lang="zh-CN" altLang="en-US" dirty="0">
              <a:solidFill>
                <a:srgbClr val="123339"/>
              </a:solidFill>
              <a:latin typeface="思源黑体 CN Medium" panose="020B0600000000000000" pitchFamily="34" charset="-122"/>
              <a:ea typeface="思源黑体 CN Medium" panose="020B0600000000000000" pitchFamily="34" charset="-122"/>
              <a:sym typeface="+mn-ea"/>
            </a:endParaRPr>
          </a:p>
        </p:txBody>
      </p:sp>
      <p:sp>
        <p:nvSpPr>
          <p:cNvPr id="2" name="PA-稻壳儿搜索【幻雨工作室】_1_1"/>
          <p:cNvSpPr>
            <a:spLocks noChangeArrowheads="1"/>
          </p:cNvSpPr>
          <p:nvPr>
            <p:custDataLst>
              <p:tags r:id="rId5"/>
            </p:custDataLst>
          </p:nvPr>
        </p:nvSpPr>
        <p:spPr bwMode="auto">
          <a:xfrm>
            <a:off x="287690" y="246882"/>
            <a:ext cx="1078801"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000" b="1" dirty="0">
                <a:solidFill>
                  <a:schemeClr val="bg1"/>
                </a:solidFill>
                <a:latin typeface="思源黑体 CN Medium" panose="020B0600000000000000" pitchFamily="34" charset="-122"/>
                <a:ea typeface="思源黑体 CN Medium" panose="020B0600000000000000" pitchFamily="34" charset="-122"/>
              </a:rPr>
              <a:t>（</a:t>
            </a:r>
            <a:r>
              <a:rPr lang="en-US" altLang="zh-CN" sz="2000" b="1" dirty="0">
                <a:solidFill>
                  <a:schemeClr val="bg1"/>
                </a:solidFill>
                <a:latin typeface="思源黑体 CN Medium" panose="020B0600000000000000" pitchFamily="34" charset="-122"/>
                <a:ea typeface="思源黑体 CN Medium" panose="020B0600000000000000" pitchFamily="34" charset="-122"/>
              </a:rPr>
              <a:t>1</a:t>
            </a:r>
            <a:r>
              <a:rPr lang="zh-CN" altLang="en-US" sz="2000" b="1" dirty="0">
                <a:solidFill>
                  <a:schemeClr val="bg1"/>
                </a:solidFill>
                <a:latin typeface="思源黑体 CN Medium" panose="020B0600000000000000" pitchFamily="34" charset="-122"/>
                <a:ea typeface="思源黑体 CN Medium" panose="020B0600000000000000" pitchFamily="34" charset="-122"/>
              </a:rPr>
              <a:t>）</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A-稻壳儿搜索【幻雨工作室】_3_1"/>
          <p:cNvSpPr/>
          <p:nvPr>
            <p:custDataLst>
              <p:tags r:id="rId1"/>
            </p:custDataLst>
          </p:nvPr>
        </p:nvSpPr>
        <p:spPr>
          <a:xfrm>
            <a:off x="1366520" y="977265"/>
            <a:ext cx="3572510" cy="470535"/>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6" name="PA-稻壳儿搜索【幻雨工作室】_2_1"/>
          <p:cNvSpPr txBox="1"/>
          <p:nvPr>
            <p:custDataLst>
              <p:tags r:id="rId2"/>
            </p:custDataLst>
          </p:nvPr>
        </p:nvSpPr>
        <p:spPr>
          <a:xfrm>
            <a:off x="1366462" y="445249"/>
            <a:ext cx="550086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改进的Gentry</a:t>
            </a:r>
            <a:r>
              <a:rPr lang="en-US" altLang="zh-CN"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09</a:t>
            </a: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算法</a:t>
            </a:r>
            <a:endPar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7" name="PA-矩形 5_1"/>
          <p:cNvSpPr/>
          <p:nvPr>
            <p:custDataLst>
              <p:tags r:id="rId3"/>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4"/>
            </p:custDataLst>
          </p:nvPr>
        </p:nvSpPr>
        <p:spPr>
          <a:xfrm>
            <a:off x="433070" y="1028700"/>
            <a:ext cx="11280140" cy="5172710"/>
          </a:xfrm>
          <a:prstGeom prst="rect">
            <a:avLst/>
          </a:prstGeom>
          <a:noFill/>
        </p:spPr>
        <p:txBody>
          <a:bodyPr wrap="square" rtlCol="0">
            <a:noAutofit/>
          </a:bodyPr>
          <a:lstStyle/>
          <a:p>
            <a:pPr indent="457200" fontAlgn="auto">
              <a:lnSpc>
                <a:spcPct val="150000"/>
              </a:lnSpc>
              <a:extLst>
                <a:ext uri="{35155182-B16C-46BC-9424-99874614C6A1}">
                  <wpsdc:indentchars xmlns:wpsdc="http://www.wps.cn/officeDocument/2017/drawingmlCustomData" val="200" checksum="59296752"/>
                </a:ext>
              </a:extLst>
            </a:pP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Gentry09</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的构造过程：</a:t>
            </a:r>
            <a:endParaRPr lang="zh-CN" altLang="en-US" b="1"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endParaRPr lang="en-US" altLang="zh-CN" b="1"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 1. </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先基于理想格构造一个</a:t>
            </a: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SHE</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，安全性基于固定环上的理想格的</a:t>
            </a: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CVP</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问题。</a:t>
            </a:r>
            <a:endParaRPr lang="zh-CN" altLang="en-US" b="1"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endParaRPr lang="en-US" altLang="zh-CN" b="1"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  2.</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通过压缩（</a:t>
            </a: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Squashing</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）解密电路，来降低解密电路的计算深度，使其能够自举，安全性依赖于</a:t>
            </a: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SSSP</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假设。自举需要将私钥加密作为公共参数公开，所以它无法抵抗</a:t>
            </a: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CCA</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（即敌手可以根据密文获得明文从而获取私钥），只能达到</a:t>
            </a: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CPA</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安全。</a:t>
            </a:r>
            <a:endParaRPr lang="en-US" altLang="zh-CN" b="1"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endParaRPr lang="zh-CN" altLang="en-US" b="1"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  3.</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通过同态解密实现自举，进而实现全同态（</a:t>
            </a: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无限制</a:t>
            </a: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的计算）。</a:t>
            </a:r>
            <a:endParaRPr lang="zh-CN" altLang="en-US" b="1" dirty="0">
              <a:solidFill>
                <a:srgbClr val="123339"/>
              </a:solidFill>
              <a:latin typeface="思源黑体 CN Medium" panose="020B0600000000000000" pitchFamily="34" charset="-122"/>
              <a:ea typeface="思源黑体 CN Medium" panose="020B0600000000000000" pitchFamily="34" charset="-122"/>
              <a:sym typeface="+mn-ea"/>
            </a:endParaRPr>
          </a:p>
        </p:txBody>
      </p:sp>
      <p:sp>
        <p:nvSpPr>
          <p:cNvPr id="2" name="PA-稻壳儿搜索【幻雨工作室】_1_1"/>
          <p:cNvSpPr>
            <a:spLocks noChangeArrowheads="1"/>
          </p:cNvSpPr>
          <p:nvPr>
            <p:custDataLst>
              <p:tags r:id="rId5"/>
            </p:custDataLst>
          </p:nvPr>
        </p:nvSpPr>
        <p:spPr bwMode="auto">
          <a:xfrm>
            <a:off x="287690" y="246882"/>
            <a:ext cx="1078801"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000" b="1" dirty="0">
                <a:solidFill>
                  <a:schemeClr val="bg1"/>
                </a:solidFill>
                <a:latin typeface="思源黑体 CN Medium" panose="020B0600000000000000" pitchFamily="34" charset="-122"/>
                <a:ea typeface="思源黑体 CN Medium" panose="020B0600000000000000" pitchFamily="34" charset="-122"/>
              </a:rPr>
              <a:t>（</a:t>
            </a:r>
            <a:r>
              <a:rPr lang="en-US" altLang="zh-CN" sz="2000" b="1" dirty="0">
                <a:solidFill>
                  <a:schemeClr val="bg1"/>
                </a:solidFill>
                <a:latin typeface="思源黑体 CN Medium" panose="020B0600000000000000" pitchFamily="34" charset="-122"/>
                <a:ea typeface="思源黑体 CN Medium" panose="020B0600000000000000" pitchFamily="34" charset="-122"/>
              </a:rPr>
              <a:t>2</a:t>
            </a:r>
            <a:r>
              <a:rPr lang="zh-CN" altLang="en-US" sz="2000" b="1" dirty="0">
                <a:solidFill>
                  <a:schemeClr val="bg1"/>
                </a:solidFill>
                <a:latin typeface="思源黑体 CN Medium" panose="020B0600000000000000" pitchFamily="34" charset="-122"/>
                <a:ea typeface="思源黑体 CN Medium" panose="020B0600000000000000" pitchFamily="34" charset="-122"/>
              </a:rPr>
              <a:t>）</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A-稻壳儿搜索【幻雨工作室】_3_1"/>
          <p:cNvSpPr/>
          <p:nvPr>
            <p:custDataLst>
              <p:tags r:id="rId1"/>
            </p:custDataLst>
          </p:nvPr>
        </p:nvSpPr>
        <p:spPr>
          <a:xfrm>
            <a:off x="1366520" y="977265"/>
            <a:ext cx="3572510" cy="470535"/>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6" name="PA-稻壳儿搜索【幻雨工作室】_2_1"/>
          <p:cNvSpPr txBox="1"/>
          <p:nvPr>
            <p:custDataLst>
              <p:tags r:id="rId2"/>
            </p:custDataLst>
          </p:nvPr>
        </p:nvSpPr>
        <p:spPr>
          <a:xfrm>
            <a:off x="1366462" y="445249"/>
            <a:ext cx="550086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改进的Gentry</a:t>
            </a:r>
            <a:r>
              <a:rPr lang="en-US" altLang="zh-CN"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09</a:t>
            </a: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算法</a:t>
            </a:r>
            <a:r>
              <a:rPr lang="en-US" altLang="zh-CN"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a:t>
            </a: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自举</a:t>
            </a:r>
            <a:endPar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7" name="PA-矩形 5_1"/>
          <p:cNvSpPr/>
          <p:nvPr>
            <p:custDataLst>
              <p:tags r:id="rId3"/>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4"/>
            </p:custDataLst>
          </p:nvPr>
        </p:nvSpPr>
        <p:spPr>
          <a:xfrm>
            <a:off x="539617" y="1185612"/>
            <a:ext cx="11280140" cy="5172710"/>
          </a:xfrm>
          <a:prstGeom prst="rect">
            <a:avLst/>
          </a:prstGeom>
          <a:noFill/>
        </p:spPr>
        <p:txBody>
          <a:bodyPr wrap="square" rtlCol="0">
            <a:noAutofit/>
          </a:bodyPr>
          <a:lstStyle/>
          <a:p>
            <a:pPr indent="457200" fontAlgn="auto">
              <a:lnSpc>
                <a:spcPct val="150000"/>
              </a:lnSpc>
              <a:extLst>
                <a:ext uri="{35155182-B16C-46BC-9424-99874614C6A1}">
                  <wpsdc:indentchars xmlns:wpsdc="http://www.wps.cn/officeDocument/2017/drawingmlCustomData" val="200" checksum="59296752"/>
                </a:ext>
              </a:extLst>
            </a:pP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自举的关键是同态解密，即在密文空间下执行解密函数，即用加密的私钥去解密加密后的密文，输出一个噪音更小的</a:t>
            </a: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新鲜</a:t>
            </a: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密文。</a:t>
            </a:r>
            <a:endParaRPr lang="en-US" altLang="zh-CN" b="1"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endParaRPr lang="zh-CN" altLang="en-US" b="1"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endParaRPr lang="en-US" altLang="zh-CN" b="1" dirty="0">
              <a:solidFill>
                <a:srgbClr val="123339"/>
              </a:solidFill>
              <a:latin typeface="思源黑体 CN Medium" panose="020B0600000000000000" pitchFamily="34" charset="-122"/>
              <a:ea typeface="思源黑体 CN Medium" panose="020B0600000000000000" pitchFamily="34" charset="-122"/>
              <a:sym typeface="+mn-ea"/>
            </a:endParaRPr>
          </a:p>
        </p:txBody>
      </p:sp>
      <p:sp>
        <p:nvSpPr>
          <p:cNvPr id="2" name="PA-稻壳儿搜索【幻雨工作室】_1_1"/>
          <p:cNvSpPr>
            <a:spLocks noChangeArrowheads="1"/>
          </p:cNvSpPr>
          <p:nvPr>
            <p:custDataLst>
              <p:tags r:id="rId5"/>
            </p:custDataLst>
          </p:nvPr>
        </p:nvSpPr>
        <p:spPr bwMode="auto">
          <a:xfrm>
            <a:off x="287690" y="246882"/>
            <a:ext cx="1078801"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000" b="1" dirty="0">
                <a:solidFill>
                  <a:schemeClr val="bg1"/>
                </a:solidFill>
                <a:latin typeface="思源黑体 CN Medium" panose="020B0600000000000000" pitchFamily="34" charset="-122"/>
                <a:ea typeface="思源黑体 CN Medium" panose="020B0600000000000000" pitchFamily="34" charset="-122"/>
              </a:rPr>
              <a:t>（</a:t>
            </a:r>
            <a:r>
              <a:rPr lang="en-US" altLang="zh-CN" sz="2000" b="1" dirty="0">
                <a:solidFill>
                  <a:schemeClr val="bg1"/>
                </a:solidFill>
                <a:latin typeface="思源黑体 CN Medium" panose="020B0600000000000000" pitchFamily="34" charset="-122"/>
                <a:ea typeface="思源黑体 CN Medium" panose="020B0600000000000000" pitchFamily="34" charset="-122"/>
              </a:rPr>
              <a:t>2</a:t>
            </a:r>
            <a:r>
              <a:rPr lang="zh-CN" altLang="en-US" sz="2000" b="1" dirty="0">
                <a:solidFill>
                  <a:schemeClr val="bg1"/>
                </a:solidFill>
                <a:latin typeface="思源黑体 CN Medium" panose="020B0600000000000000" pitchFamily="34" charset="-122"/>
                <a:ea typeface="思源黑体 CN Medium" panose="020B0600000000000000" pitchFamily="34" charset="-122"/>
              </a:rPr>
              <a:t>）</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1676318" y="2156576"/>
            <a:ext cx="6618596" cy="431390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任意多边形 3"/>
          <p:cNvSpPr/>
          <p:nvPr>
            <p:custDataLst>
              <p:tags r:id="rId1"/>
            </p:custData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6096000 w 12192000"/>
              <a:gd name="connsiteY5" fmla="*/ 600075 h 6858000"/>
              <a:gd name="connsiteX6" fmla="*/ 5386387 w 12192000"/>
              <a:gd name="connsiteY6" fmla="*/ 1309688 h 6858000"/>
              <a:gd name="connsiteX7" fmla="*/ 6096000 w 12192000"/>
              <a:gd name="connsiteY7" fmla="*/ 2019301 h 6858000"/>
              <a:gd name="connsiteX8" fmla="*/ 6805613 w 12192000"/>
              <a:gd name="connsiteY8" fmla="*/ 1309688 h 6858000"/>
              <a:gd name="connsiteX9" fmla="*/ 6096000 w 12192000"/>
              <a:gd name="connsiteY9" fmla="*/ 600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0" y="0"/>
                </a:moveTo>
                <a:lnTo>
                  <a:pt x="12192000" y="0"/>
                </a:lnTo>
                <a:lnTo>
                  <a:pt x="12192000" y="6858000"/>
                </a:lnTo>
                <a:lnTo>
                  <a:pt x="0" y="6858000"/>
                </a:lnTo>
                <a:lnTo>
                  <a:pt x="0" y="0"/>
                </a:lnTo>
                <a:close/>
                <a:moveTo>
                  <a:pt x="6096000" y="600075"/>
                </a:moveTo>
                <a:cubicBezTo>
                  <a:pt x="5704092" y="600075"/>
                  <a:pt x="5386387" y="917780"/>
                  <a:pt x="5386387" y="1309688"/>
                </a:cubicBezTo>
                <a:cubicBezTo>
                  <a:pt x="5386387" y="1701596"/>
                  <a:pt x="5704092" y="2019301"/>
                  <a:pt x="6096000" y="2019301"/>
                </a:cubicBezTo>
                <a:cubicBezTo>
                  <a:pt x="6487908" y="2019301"/>
                  <a:pt x="6805613" y="1701596"/>
                  <a:pt x="6805613" y="1309688"/>
                </a:cubicBezTo>
                <a:cubicBezTo>
                  <a:pt x="6805613" y="917780"/>
                  <a:pt x="6487908" y="600075"/>
                  <a:pt x="6096000" y="600075"/>
                </a:cubicBezTo>
                <a:close/>
              </a:path>
            </a:pathLst>
          </a:custGeom>
          <a:solidFill>
            <a:srgbClr val="395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5" name="PA-文本框 4"/>
          <p:cNvSpPr txBox="1"/>
          <p:nvPr>
            <p:custDataLst>
              <p:tags r:id="rId2"/>
            </p:custDataLst>
          </p:nvPr>
        </p:nvSpPr>
        <p:spPr>
          <a:xfrm>
            <a:off x="5274151" y="1159879"/>
            <a:ext cx="1643697" cy="400110"/>
          </a:xfrm>
          <a:prstGeom prst="rect">
            <a:avLst/>
          </a:prstGeom>
          <a:noFill/>
        </p:spPr>
        <p:txBody>
          <a:bodyPr wrap="square" rtlCol="0">
            <a:spAutoFit/>
            <a:scene3d>
              <a:camera prst="orthographicFront"/>
              <a:lightRig rig="threePt" dir="t"/>
            </a:scene3d>
            <a:sp3d contourW="12700"/>
          </a:bodyPr>
          <a:lstStyle/>
          <a:p>
            <a:pPr algn="ctr"/>
            <a:r>
              <a:rPr lang="en-US" altLang="zh-CN" sz="2000" dirty="0">
                <a:solidFill>
                  <a:srgbClr val="123539"/>
                </a:solidFill>
                <a:latin typeface="思源黑体 CN Medium" panose="020B0600000000000000" pitchFamily="34" charset="-122"/>
                <a:ea typeface="思源黑体 CN Medium" panose="020B0600000000000000" pitchFamily="34" charset="-122"/>
              </a:rPr>
              <a:t>CONTENT</a:t>
            </a:r>
            <a:endParaRPr lang="zh-CN" altLang="en-US" sz="2000" dirty="0">
              <a:solidFill>
                <a:srgbClr val="123539"/>
              </a:solidFill>
              <a:latin typeface="思源黑体 CN Medium" panose="020B0600000000000000" pitchFamily="34" charset="-122"/>
              <a:ea typeface="思源黑体 CN Medium" panose="020B0600000000000000" pitchFamily="34" charset="-122"/>
            </a:endParaRPr>
          </a:p>
        </p:txBody>
      </p:sp>
      <p:sp>
        <p:nvSpPr>
          <p:cNvPr id="6" name="PA-稻壳儿搜索【幻雨工作室】_9"/>
          <p:cNvSpPr>
            <a:spLocks noChangeArrowheads="1"/>
          </p:cNvSpPr>
          <p:nvPr>
            <p:custDataLst>
              <p:tags r:id="rId3"/>
            </p:custDataLst>
          </p:nvPr>
        </p:nvSpPr>
        <p:spPr bwMode="auto">
          <a:xfrm>
            <a:off x="4164153" y="2328473"/>
            <a:ext cx="373560" cy="351427"/>
          </a:xfrm>
          <a:prstGeom prst="ellipse">
            <a:avLst/>
          </a:prstGeom>
          <a:solidFill>
            <a:srgbClr val="123539"/>
          </a:solidFill>
          <a:ln w="762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3600" b="1" dirty="0">
              <a:solidFill>
                <a:schemeClr val="bg1"/>
              </a:solidFill>
              <a:latin typeface="思源黑体 CN Medium" panose="020B0600000000000000" pitchFamily="34" charset="-122"/>
              <a:ea typeface="思源黑体 CN Medium" panose="020B0600000000000000" pitchFamily="34" charset="-122"/>
            </a:endParaRPr>
          </a:p>
        </p:txBody>
      </p:sp>
      <p:sp>
        <p:nvSpPr>
          <p:cNvPr id="7" name="PA-稻壳儿搜索【幻雨工作室】_10"/>
          <p:cNvSpPr txBox="1">
            <a:spLocks noChangeArrowheads="1"/>
          </p:cNvSpPr>
          <p:nvPr>
            <p:custDataLst>
              <p:tags r:id="rId4"/>
            </p:custDataLst>
          </p:nvPr>
        </p:nvSpPr>
        <p:spPr bwMode="auto">
          <a:xfrm>
            <a:off x="4703445" y="2200275"/>
            <a:ext cx="4168775" cy="5835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dist" defTabSz="685800">
              <a:defRPr/>
            </a:pPr>
            <a:r>
              <a:rPr lang="en-US" altLang="zh-CN" sz="3200" dirty="0">
                <a:solidFill>
                  <a:srgbClr val="FFFFFF"/>
                </a:solidFill>
                <a:latin typeface="思源黑体 CN Medium" panose="020B0600000000000000" pitchFamily="34" charset="-122"/>
                <a:ea typeface="思源黑体 CN Medium" panose="020B0600000000000000" pitchFamily="34" charset="-122"/>
              </a:rPr>
              <a:t>同态加密的密码原语</a:t>
            </a:r>
            <a:endParaRPr lang="zh-CN" altLang="en-US" sz="3200" dirty="0">
              <a:solidFill>
                <a:srgbClr val="FFFFFF"/>
              </a:solidFill>
              <a:latin typeface="思源黑体 CN Medium" panose="020B0600000000000000" pitchFamily="34" charset="-122"/>
              <a:ea typeface="思源黑体 CN Medium" panose="020B0600000000000000" pitchFamily="34" charset="-122"/>
            </a:endParaRPr>
          </a:p>
        </p:txBody>
      </p:sp>
      <p:sp>
        <p:nvSpPr>
          <p:cNvPr id="8" name="PA-稻壳儿搜索【幻雨工作室】_11"/>
          <p:cNvSpPr>
            <a:spLocks noChangeArrowheads="1"/>
          </p:cNvSpPr>
          <p:nvPr>
            <p:custDataLst>
              <p:tags r:id="rId5"/>
            </p:custDataLst>
          </p:nvPr>
        </p:nvSpPr>
        <p:spPr bwMode="auto">
          <a:xfrm>
            <a:off x="4164340" y="3039674"/>
            <a:ext cx="373558" cy="351425"/>
          </a:xfrm>
          <a:prstGeom prst="ellipse">
            <a:avLst/>
          </a:prstGeom>
          <a:solidFill>
            <a:srgbClr val="123539"/>
          </a:solidFill>
          <a:ln w="762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3600" b="1" dirty="0">
              <a:solidFill>
                <a:schemeClr val="bg1"/>
              </a:solidFill>
              <a:latin typeface="思源黑体 CN Medium" panose="020B0600000000000000" pitchFamily="34" charset="-122"/>
              <a:ea typeface="思源黑体 CN Medium" panose="020B0600000000000000" pitchFamily="34" charset="-122"/>
            </a:endParaRPr>
          </a:p>
        </p:txBody>
      </p:sp>
      <p:sp>
        <p:nvSpPr>
          <p:cNvPr id="9" name="PA-稻壳儿搜索【幻雨工作室】_12"/>
          <p:cNvSpPr txBox="1">
            <a:spLocks noChangeArrowheads="1"/>
          </p:cNvSpPr>
          <p:nvPr>
            <p:custDataLst>
              <p:tags r:id="rId6"/>
            </p:custDataLst>
          </p:nvPr>
        </p:nvSpPr>
        <p:spPr bwMode="auto">
          <a:xfrm>
            <a:off x="4703445" y="3696970"/>
            <a:ext cx="4159885" cy="5835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dist" defTabSz="685800">
              <a:defRPr/>
            </a:pPr>
            <a:r>
              <a:rPr lang="en-US" altLang="zh-CN" sz="3200" dirty="0">
                <a:solidFill>
                  <a:srgbClr val="FFFFFF"/>
                </a:solidFill>
                <a:latin typeface="思源黑体 CN Medium" panose="020B0600000000000000" pitchFamily="34" charset="-122"/>
                <a:ea typeface="思源黑体 CN Medium" panose="020B0600000000000000" pitchFamily="34" charset="-122"/>
              </a:rPr>
              <a:t>同态加密的数学定义</a:t>
            </a:r>
            <a:endParaRPr lang="en-US" altLang="zh-CN" sz="3200" dirty="0">
              <a:solidFill>
                <a:srgbClr val="FFFFFF"/>
              </a:solidFill>
              <a:latin typeface="思源黑体 CN Medium" panose="020B0600000000000000" pitchFamily="34" charset="-122"/>
              <a:ea typeface="思源黑体 CN Medium" panose="020B0600000000000000" pitchFamily="34" charset="-122"/>
            </a:endParaRPr>
          </a:p>
        </p:txBody>
      </p:sp>
      <p:sp>
        <p:nvSpPr>
          <p:cNvPr id="15" name="PA-稻壳儿搜索【幻雨工作室】_11"/>
          <p:cNvSpPr>
            <a:spLocks noChangeArrowheads="1"/>
          </p:cNvSpPr>
          <p:nvPr>
            <p:custDataLst>
              <p:tags r:id="rId7"/>
            </p:custDataLst>
          </p:nvPr>
        </p:nvSpPr>
        <p:spPr bwMode="auto">
          <a:xfrm>
            <a:off x="4164340" y="3750874"/>
            <a:ext cx="373558" cy="351425"/>
          </a:xfrm>
          <a:prstGeom prst="ellipse">
            <a:avLst/>
          </a:prstGeom>
          <a:solidFill>
            <a:srgbClr val="123539"/>
          </a:solidFill>
          <a:ln w="762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3600" b="1" dirty="0">
              <a:solidFill>
                <a:schemeClr val="bg1"/>
              </a:solidFill>
              <a:latin typeface="思源黑体 CN Medium" panose="020B0600000000000000" pitchFamily="34" charset="-122"/>
              <a:ea typeface="思源黑体 CN Medium" panose="020B0600000000000000" pitchFamily="34" charset="-122"/>
            </a:endParaRPr>
          </a:p>
        </p:txBody>
      </p:sp>
      <p:sp>
        <p:nvSpPr>
          <p:cNvPr id="16" name="PA-稻壳儿搜索【幻雨工作室】_12"/>
          <p:cNvSpPr txBox="1">
            <a:spLocks noChangeArrowheads="1"/>
          </p:cNvSpPr>
          <p:nvPr>
            <p:custDataLst>
              <p:tags r:id="rId8"/>
            </p:custDataLst>
          </p:nvPr>
        </p:nvSpPr>
        <p:spPr bwMode="auto">
          <a:xfrm>
            <a:off x="4712970" y="2948940"/>
            <a:ext cx="3213735" cy="5835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dist" defTabSz="685800">
              <a:defRPr/>
            </a:pPr>
            <a:r>
              <a:rPr lang="en-US" altLang="zh-CN" sz="3200" dirty="0">
                <a:solidFill>
                  <a:srgbClr val="FFFFFF"/>
                </a:solidFill>
                <a:latin typeface="思源黑体 CN Medium" panose="020B0600000000000000" pitchFamily="34" charset="-122"/>
                <a:ea typeface="思源黑体 CN Medium" panose="020B0600000000000000" pitchFamily="34" charset="-122"/>
              </a:rPr>
              <a:t>同态加密的分类</a:t>
            </a:r>
            <a:endParaRPr lang="en-US" altLang="zh-CN" sz="3200" dirty="0">
              <a:solidFill>
                <a:srgbClr val="FFFFFF"/>
              </a:solidFill>
              <a:latin typeface="思源黑体 CN Medium" panose="020B0600000000000000" pitchFamily="34" charset="-122"/>
              <a:ea typeface="思源黑体 CN Medium" panose="020B0600000000000000" pitchFamily="34" charset="-122"/>
            </a:endParaRPr>
          </a:p>
        </p:txBody>
      </p:sp>
      <p:sp>
        <p:nvSpPr>
          <p:cNvPr id="23" name="PA-稻壳儿搜索【幻雨工作室】_11"/>
          <p:cNvSpPr>
            <a:spLocks noChangeArrowheads="1"/>
          </p:cNvSpPr>
          <p:nvPr>
            <p:custDataLst>
              <p:tags r:id="rId9"/>
            </p:custDataLst>
          </p:nvPr>
        </p:nvSpPr>
        <p:spPr bwMode="auto">
          <a:xfrm>
            <a:off x="4164340" y="4462074"/>
            <a:ext cx="373558" cy="351425"/>
          </a:xfrm>
          <a:prstGeom prst="ellipse">
            <a:avLst/>
          </a:prstGeom>
          <a:solidFill>
            <a:srgbClr val="123539"/>
          </a:solidFill>
          <a:ln w="762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3600" b="1" dirty="0">
              <a:solidFill>
                <a:schemeClr val="bg1"/>
              </a:solidFill>
              <a:latin typeface="思源黑体 CN Medium" panose="020B0600000000000000" pitchFamily="34" charset="-122"/>
              <a:ea typeface="思源黑体 CN Medium" panose="020B0600000000000000" pitchFamily="34" charset="-122"/>
            </a:endParaRPr>
          </a:p>
        </p:txBody>
      </p:sp>
      <p:sp>
        <p:nvSpPr>
          <p:cNvPr id="24" name="PA-稻壳儿搜索【幻雨工作室】_12"/>
          <p:cNvSpPr txBox="1">
            <a:spLocks noChangeArrowheads="1"/>
          </p:cNvSpPr>
          <p:nvPr>
            <p:custDataLst>
              <p:tags r:id="rId10"/>
            </p:custDataLst>
          </p:nvPr>
        </p:nvSpPr>
        <p:spPr bwMode="auto">
          <a:xfrm>
            <a:off x="4712970" y="4354195"/>
            <a:ext cx="4159885" cy="5835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dist" defTabSz="685800">
              <a:defRPr/>
            </a:pPr>
            <a:r>
              <a:rPr lang="en-US" altLang="zh-CN" sz="3200" dirty="0">
                <a:solidFill>
                  <a:srgbClr val="FFFFFF"/>
                </a:solidFill>
                <a:latin typeface="思源黑体 CN Medium" panose="020B0600000000000000" pitchFamily="34" charset="-122"/>
                <a:ea typeface="思源黑体 CN Medium" panose="020B0600000000000000" pitchFamily="34" charset="-122"/>
              </a:rPr>
              <a:t>同态加密的</a:t>
            </a:r>
            <a:r>
              <a:rPr lang="zh-CN" altLang="en-US" sz="3200" dirty="0">
                <a:solidFill>
                  <a:srgbClr val="FFFFFF"/>
                </a:solidFill>
                <a:latin typeface="思源黑体 CN Medium" panose="020B0600000000000000" pitchFamily="34" charset="-122"/>
                <a:ea typeface="思源黑体 CN Medium" panose="020B0600000000000000" pitchFamily="34" charset="-122"/>
              </a:rPr>
              <a:t>常用算法</a:t>
            </a:r>
            <a:endParaRPr lang="en-US" altLang="zh-CN" sz="3200" dirty="0">
              <a:solidFill>
                <a:srgbClr val="FFFFFF"/>
              </a:solidFill>
              <a:latin typeface="思源黑体 CN Medium" panose="020B0600000000000000" pitchFamily="34" charset="-122"/>
              <a:ea typeface="思源黑体 CN Medium" panose="020B0600000000000000" pitchFamily="34" charset="-122"/>
            </a:endParaRPr>
          </a:p>
        </p:txBody>
      </p:sp>
      <p:sp>
        <p:nvSpPr>
          <p:cNvPr id="2" name="PA-稻壳儿搜索【幻雨工作室】_11"/>
          <p:cNvSpPr>
            <a:spLocks noChangeArrowheads="1"/>
          </p:cNvSpPr>
          <p:nvPr>
            <p:custDataLst>
              <p:tags r:id="rId11"/>
            </p:custDataLst>
          </p:nvPr>
        </p:nvSpPr>
        <p:spPr bwMode="auto">
          <a:xfrm>
            <a:off x="4164153" y="5218929"/>
            <a:ext cx="373558" cy="351425"/>
          </a:xfrm>
          <a:prstGeom prst="ellipse">
            <a:avLst/>
          </a:prstGeom>
          <a:solidFill>
            <a:srgbClr val="123539"/>
          </a:solidFill>
          <a:ln w="762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3600" b="1" dirty="0">
              <a:solidFill>
                <a:schemeClr val="bg1"/>
              </a:solidFill>
              <a:latin typeface="思源黑体 CN Medium" panose="020B0600000000000000" pitchFamily="34" charset="-122"/>
              <a:ea typeface="思源黑体 CN Medium" panose="020B0600000000000000" pitchFamily="34" charset="-122"/>
            </a:endParaRPr>
          </a:p>
        </p:txBody>
      </p:sp>
      <p:sp>
        <p:nvSpPr>
          <p:cNvPr id="3" name="PA-稻壳儿搜索【幻雨工作室】_12"/>
          <p:cNvSpPr txBox="1">
            <a:spLocks noChangeArrowheads="1"/>
          </p:cNvSpPr>
          <p:nvPr>
            <p:custDataLst>
              <p:tags r:id="rId12"/>
            </p:custDataLst>
          </p:nvPr>
        </p:nvSpPr>
        <p:spPr bwMode="auto">
          <a:xfrm>
            <a:off x="4712970" y="5102860"/>
            <a:ext cx="4159885" cy="5835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dist" defTabSz="685800">
              <a:defRPr/>
            </a:pPr>
            <a:r>
              <a:rPr lang="zh-CN" altLang="en-US" sz="3200" dirty="0">
                <a:solidFill>
                  <a:srgbClr val="FFFFFF"/>
                </a:solidFill>
                <a:latin typeface="思源黑体 CN Medium" panose="020B0600000000000000" pitchFamily="34" charset="-122"/>
                <a:ea typeface="思源黑体 CN Medium" panose="020B0600000000000000" pitchFamily="34" charset="-122"/>
              </a:rPr>
              <a:t>同态加密的应用前景</a:t>
            </a:r>
            <a:endParaRPr lang="en-US" altLang="zh-CN" sz="3200" dirty="0">
              <a:solidFill>
                <a:srgbClr val="FFFFFF"/>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bldLvl="0" animBg="1"/>
      <p:bldP spid="7" grpId="0"/>
      <p:bldP spid="8" grpId="0" bldLvl="0" animBg="1"/>
      <p:bldP spid="9" grpId="0"/>
      <p:bldP spid="15" grpId="0" bldLvl="0" animBg="1"/>
      <p:bldP spid="16" grpId="0"/>
      <p:bldP spid="23" grpId="0" bldLvl="0" animBg="1"/>
      <p:bldP spid="24" grpId="0"/>
      <p:bldP spid="2" grpId="0" bldLvl="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A-稻壳儿搜索【幻雨工作室】_3_1"/>
          <p:cNvSpPr/>
          <p:nvPr>
            <p:custDataLst>
              <p:tags r:id="rId1"/>
            </p:custDataLst>
          </p:nvPr>
        </p:nvSpPr>
        <p:spPr>
          <a:xfrm>
            <a:off x="1366520" y="977265"/>
            <a:ext cx="3572510" cy="470535"/>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6" name="PA-稻壳儿搜索【幻雨工作室】_2_1"/>
          <p:cNvSpPr txBox="1"/>
          <p:nvPr>
            <p:custDataLst>
              <p:tags r:id="rId2"/>
            </p:custDataLst>
          </p:nvPr>
        </p:nvSpPr>
        <p:spPr>
          <a:xfrm>
            <a:off x="1366462" y="445249"/>
            <a:ext cx="550086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改进的Gentry</a:t>
            </a:r>
            <a:r>
              <a:rPr lang="en-US" altLang="zh-CN"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09</a:t>
            </a: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算法</a:t>
            </a:r>
            <a:endPar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7" name="PA-矩形 5_1"/>
          <p:cNvSpPr/>
          <p:nvPr>
            <p:custDataLst>
              <p:tags r:id="rId3"/>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4"/>
            </p:custDataLst>
          </p:nvPr>
        </p:nvSpPr>
        <p:spPr>
          <a:xfrm>
            <a:off x="433070" y="1028700"/>
            <a:ext cx="11280140" cy="5172710"/>
          </a:xfrm>
          <a:prstGeom prst="rect">
            <a:avLst/>
          </a:prstGeom>
          <a:noFill/>
        </p:spPr>
        <p:txBody>
          <a:bodyPr wrap="square" rtlCol="0">
            <a:noAutofit/>
          </a:bodyPr>
          <a:lstStyle/>
          <a:p>
            <a:pPr indent="457200" fontAlgn="auto">
              <a:lnSpc>
                <a:spcPct val="150000"/>
              </a:lnSpc>
              <a:extLst>
                <a:ext uri="{35155182-B16C-46BC-9424-99874614C6A1}">
                  <wpsdc:indentchars xmlns:wpsdc="http://www.wps.cn/officeDocument/2017/drawingmlCustomData" val="200" checksum="59296752"/>
                </a:ext>
              </a:extLst>
            </a:pPr>
            <a:r>
              <a:rPr lang="en-US" altLang="zh-CN" b="1" dirty="0">
                <a:solidFill>
                  <a:srgbClr val="123339"/>
                </a:solidFill>
                <a:latin typeface="思源黑体 CN Medium" panose="020B0600000000000000" pitchFamily="34" charset="-122"/>
                <a:ea typeface="思源黑体 CN Medium" panose="020B0600000000000000" pitchFamily="34" charset="-122"/>
                <a:sym typeface="+mn-ea"/>
              </a:rPr>
              <a:t>Gentry09</a:t>
            </a:r>
            <a:r>
              <a:rPr lang="zh-CN" altLang="en-US" b="1" dirty="0">
                <a:solidFill>
                  <a:srgbClr val="123339"/>
                </a:solidFill>
                <a:latin typeface="思源黑体 CN Medium" panose="020B0600000000000000" pitchFamily="34" charset="-122"/>
                <a:ea typeface="思源黑体 CN Medium" panose="020B0600000000000000" pitchFamily="34" charset="-122"/>
                <a:sym typeface="+mn-ea"/>
              </a:rPr>
              <a:t>的同态解密思路：</a:t>
            </a:r>
            <a:endParaRPr lang="en-US" altLang="zh-CN" b="1"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endParaRPr lang="zh-CN" altLang="en-US" b="1" dirty="0">
              <a:solidFill>
                <a:srgbClr val="123339"/>
              </a:solidFill>
              <a:latin typeface="思源黑体 CN Medium" panose="020B0600000000000000" pitchFamily="34" charset="-122"/>
              <a:ea typeface="思源黑体 CN Medium" panose="020B06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endParaRPr lang="en-US" altLang="zh-CN" b="1" dirty="0">
              <a:solidFill>
                <a:srgbClr val="123339"/>
              </a:solidFill>
              <a:latin typeface="思源黑体 CN Medium" panose="020B0600000000000000" pitchFamily="34" charset="-122"/>
              <a:ea typeface="思源黑体 CN Medium" panose="020B0600000000000000" pitchFamily="34" charset="-122"/>
              <a:sym typeface="+mn-ea"/>
            </a:endParaRPr>
          </a:p>
        </p:txBody>
      </p:sp>
      <p:sp>
        <p:nvSpPr>
          <p:cNvPr id="2" name="PA-稻壳儿搜索【幻雨工作室】_1_1"/>
          <p:cNvSpPr>
            <a:spLocks noChangeArrowheads="1"/>
          </p:cNvSpPr>
          <p:nvPr>
            <p:custDataLst>
              <p:tags r:id="rId5"/>
            </p:custDataLst>
          </p:nvPr>
        </p:nvSpPr>
        <p:spPr bwMode="auto">
          <a:xfrm>
            <a:off x="287690" y="246882"/>
            <a:ext cx="1078801"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000" b="1" dirty="0">
                <a:solidFill>
                  <a:schemeClr val="bg1"/>
                </a:solidFill>
                <a:latin typeface="思源黑体 CN Medium" panose="020B0600000000000000" pitchFamily="34" charset="-122"/>
                <a:ea typeface="思源黑体 CN Medium" panose="020B0600000000000000" pitchFamily="34" charset="-122"/>
              </a:rPr>
              <a:t>（</a:t>
            </a:r>
            <a:r>
              <a:rPr lang="en-US" altLang="zh-CN" sz="2000" b="1" dirty="0">
                <a:solidFill>
                  <a:schemeClr val="bg1"/>
                </a:solidFill>
                <a:latin typeface="思源黑体 CN Medium" panose="020B0600000000000000" pitchFamily="34" charset="-122"/>
                <a:ea typeface="思源黑体 CN Medium" panose="020B0600000000000000" pitchFamily="34" charset="-122"/>
              </a:rPr>
              <a:t>2</a:t>
            </a:r>
            <a:r>
              <a:rPr lang="zh-CN" altLang="en-US" sz="2000" b="1" dirty="0">
                <a:solidFill>
                  <a:schemeClr val="bg1"/>
                </a:solidFill>
                <a:latin typeface="思源黑体 CN Medium" panose="020B0600000000000000" pitchFamily="34" charset="-122"/>
                <a:ea typeface="思源黑体 CN Medium" panose="020B0600000000000000" pitchFamily="34" charset="-122"/>
              </a:rPr>
              <a:t>）</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pic>
        <p:nvPicPr>
          <p:cNvPr id="5" name="图片 4"/>
          <p:cNvPicPr>
            <a:picLocks noChangeAspect="1"/>
          </p:cNvPicPr>
          <p:nvPr/>
        </p:nvPicPr>
        <p:blipFill>
          <a:blip r:embed="rId6"/>
          <a:stretch>
            <a:fillRect/>
          </a:stretch>
        </p:blipFill>
        <p:spPr>
          <a:xfrm>
            <a:off x="827090" y="1447800"/>
            <a:ext cx="9240118" cy="48967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A-稻壳儿搜索【幻雨工作室】_3_1"/>
          <p:cNvSpPr/>
          <p:nvPr>
            <p:custDataLst>
              <p:tags r:id="rId1"/>
            </p:custDataLst>
          </p:nvPr>
        </p:nvSpPr>
        <p:spPr>
          <a:xfrm>
            <a:off x="1366520" y="977265"/>
            <a:ext cx="3572510" cy="470535"/>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6" name="PA-稻壳儿搜索【幻雨工作室】_2_1"/>
          <p:cNvSpPr txBox="1"/>
          <p:nvPr>
            <p:custDataLst>
              <p:tags r:id="rId2"/>
            </p:custDataLst>
          </p:nvPr>
        </p:nvSpPr>
        <p:spPr>
          <a:xfrm>
            <a:off x="1366462" y="445249"/>
            <a:ext cx="550086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第一代方案的不足</a:t>
            </a:r>
            <a:endPar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7" name="PA-矩形 5_1"/>
          <p:cNvSpPr/>
          <p:nvPr>
            <p:custDataLst>
              <p:tags r:id="rId3"/>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4"/>
            </p:custDataLst>
          </p:nvPr>
        </p:nvSpPr>
        <p:spPr>
          <a:xfrm>
            <a:off x="433070" y="1028700"/>
            <a:ext cx="11280140" cy="5172710"/>
          </a:xfrm>
          <a:prstGeom prst="rect">
            <a:avLst/>
          </a:prstGeom>
          <a:noFill/>
        </p:spPr>
        <p:txBody>
          <a:bodyPr wrap="square" rtlCol="0">
            <a:noAutofit/>
          </a:bodyPr>
          <a:lstStyle/>
          <a:p>
            <a:pPr marL="342900" lvl="0" indent="-342900" algn="just">
              <a:buSzPts val="650"/>
              <a:buFont typeface="Wingdings" panose="05000000000000000000" pitchFamily="2" charset="2"/>
              <a:buChar char=""/>
            </a:pPr>
            <a:endParaRPr lang="en-US" altLang="zh-CN" sz="1800" kern="100" dirty="0">
              <a:effectLst/>
              <a:latin typeface="+mn-ea"/>
              <a:cs typeface="Times New Roman" panose="02020603050405020304" pitchFamily="18" charset="0"/>
            </a:endParaRPr>
          </a:p>
          <a:p>
            <a:pPr marL="342900" lvl="0" indent="-342900" algn="just">
              <a:buSzPts val="650"/>
              <a:buFont typeface="Wingdings" panose="05000000000000000000" pitchFamily="2" charset="2"/>
              <a:buChar char=""/>
            </a:pPr>
            <a:r>
              <a:rPr lang="zh-CN" altLang="en-US" sz="1800" kern="100" dirty="0">
                <a:effectLst/>
                <a:latin typeface="+mn-ea"/>
                <a:cs typeface="Times New Roman" panose="02020603050405020304" pitchFamily="18" charset="0"/>
              </a:rPr>
              <a:t>构造</a:t>
            </a:r>
            <a:r>
              <a:rPr lang="en-US" altLang="zh-CN" sz="1800" kern="100" dirty="0">
                <a:effectLst/>
                <a:latin typeface="+mn-ea"/>
                <a:cs typeface="Times New Roman" panose="02020603050405020304" pitchFamily="18" charset="0"/>
              </a:rPr>
              <a:t>FHE</a:t>
            </a:r>
            <a:r>
              <a:rPr lang="zh-CN" altLang="en-US" sz="1800" kern="100" dirty="0">
                <a:effectLst/>
                <a:latin typeface="+mn-ea"/>
                <a:cs typeface="Times New Roman" panose="02020603050405020304" pitchFamily="18" charset="0"/>
              </a:rPr>
              <a:t>方案较为复杂，不易理解。</a:t>
            </a:r>
            <a:endParaRPr lang="zh-CN" altLang="en-US" sz="1800" kern="100" dirty="0">
              <a:effectLst/>
              <a:latin typeface="+mn-ea"/>
              <a:cs typeface="Times New Roman" panose="02020603050405020304" pitchFamily="18" charset="0"/>
            </a:endParaRPr>
          </a:p>
          <a:p>
            <a:pPr marL="342900" lvl="0" indent="-342900" algn="just">
              <a:buSzPts val="650"/>
              <a:buFont typeface="Wingdings" panose="05000000000000000000" pitchFamily="2" charset="2"/>
              <a:buChar char=""/>
            </a:pPr>
            <a:endParaRPr lang="en-US" altLang="zh-CN" kern="100" dirty="0">
              <a:latin typeface="+mn-ea"/>
              <a:cs typeface="Times New Roman" panose="02020603050405020304" pitchFamily="18" charset="0"/>
            </a:endParaRPr>
          </a:p>
          <a:p>
            <a:pPr marL="342900" lvl="0" indent="-342900" algn="just">
              <a:buSzPts val="650"/>
              <a:buFont typeface="Wingdings" panose="05000000000000000000" pitchFamily="2" charset="2"/>
              <a:buChar char=""/>
            </a:pPr>
            <a:r>
              <a:rPr lang="zh-CN" altLang="en-US" sz="1800" kern="100" dirty="0">
                <a:effectLst/>
                <a:latin typeface="+mn-ea"/>
                <a:cs typeface="Times New Roman" panose="02020603050405020304" pitchFamily="18" charset="0"/>
              </a:rPr>
              <a:t>噪音增长速度和密文膨胀速度较快，且自举性能太差。</a:t>
            </a:r>
            <a:endParaRPr lang="zh-CN" altLang="en-US" sz="1800" kern="100" dirty="0">
              <a:effectLst/>
              <a:latin typeface="+mn-ea"/>
              <a:cs typeface="Times New Roman" panose="02020603050405020304" pitchFamily="18" charset="0"/>
            </a:endParaRPr>
          </a:p>
          <a:p>
            <a:pPr marL="342900" lvl="0" indent="-342900" algn="just">
              <a:buSzPts val="650"/>
              <a:buFont typeface="Wingdings" panose="05000000000000000000" pitchFamily="2" charset="2"/>
              <a:buChar char=""/>
            </a:pPr>
            <a:endParaRPr lang="en-US" altLang="zh-CN" kern="100" dirty="0">
              <a:latin typeface="+mn-ea"/>
              <a:cs typeface="Times New Roman" panose="02020603050405020304" pitchFamily="18" charset="0"/>
            </a:endParaRPr>
          </a:p>
          <a:p>
            <a:pPr marL="342900" lvl="0" indent="-342900" algn="just">
              <a:buSzPts val="650"/>
              <a:buFont typeface="Wingdings" panose="05000000000000000000" pitchFamily="2" charset="2"/>
              <a:buChar char=""/>
            </a:pPr>
            <a:r>
              <a:rPr lang="zh-CN" altLang="en-US" sz="1800" kern="100" dirty="0">
                <a:effectLst/>
                <a:latin typeface="+mn-ea"/>
                <a:cs typeface="Times New Roman" panose="02020603050405020304" pitchFamily="18" charset="0"/>
              </a:rPr>
              <a:t>方案可以全同态，全靠自举实现，自举全靠压缩解密算路实现，额外的压缩解密电路会降低方案性能，且依赖的</a:t>
            </a:r>
            <a:r>
              <a:rPr lang="en-US" altLang="zh-CN" sz="1800" kern="100" dirty="0">
                <a:effectLst/>
                <a:latin typeface="+mn-ea"/>
                <a:cs typeface="Times New Roman" panose="02020603050405020304" pitchFamily="18" charset="0"/>
              </a:rPr>
              <a:t>SSSP</a:t>
            </a:r>
            <a:r>
              <a:rPr lang="zh-CN" altLang="en-US" sz="1800" kern="100" dirty="0">
                <a:effectLst/>
                <a:latin typeface="+mn-ea"/>
                <a:cs typeface="Times New Roman" panose="02020603050405020304" pitchFamily="18" charset="0"/>
              </a:rPr>
              <a:t>假设未经证实安全性。</a:t>
            </a:r>
            <a:endParaRPr lang="zh-CN" altLang="en-US" sz="1800" kern="100" dirty="0">
              <a:effectLst/>
              <a:latin typeface="+mn-ea"/>
              <a:cs typeface="Times New Roman" panose="02020603050405020304" pitchFamily="18" charset="0"/>
            </a:endParaRPr>
          </a:p>
          <a:p>
            <a:pPr marL="342900" lvl="0" indent="-342900" algn="just">
              <a:buSzPts val="650"/>
              <a:buFont typeface="Wingdings" panose="05000000000000000000" pitchFamily="2" charset="2"/>
              <a:buChar cha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 name="PA-稻壳儿搜索【幻雨工作室】_1_1"/>
          <p:cNvSpPr>
            <a:spLocks noChangeArrowheads="1"/>
          </p:cNvSpPr>
          <p:nvPr>
            <p:custDataLst>
              <p:tags r:id="rId5"/>
            </p:custDataLst>
          </p:nvPr>
        </p:nvSpPr>
        <p:spPr bwMode="auto">
          <a:xfrm>
            <a:off x="287690" y="246882"/>
            <a:ext cx="1078801"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000" b="1" dirty="0">
                <a:solidFill>
                  <a:schemeClr val="bg1"/>
                </a:solidFill>
                <a:latin typeface="思源黑体 CN Medium" panose="020B0600000000000000" pitchFamily="34" charset="-122"/>
                <a:ea typeface="思源黑体 CN Medium" panose="020B0600000000000000" pitchFamily="34" charset="-122"/>
              </a:rPr>
              <a:t>（</a:t>
            </a:r>
            <a:r>
              <a:rPr lang="en-US" altLang="zh-CN" sz="2000" b="1" dirty="0">
                <a:solidFill>
                  <a:schemeClr val="bg1"/>
                </a:solidFill>
                <a:latin typeface="思源黑体 CN Medium" panose="020B0600000000000000" pitchFamily="34" charset="-122"/>
                <a:ea typeface="思源黑体 CN Medium" panose="020B0600000000000000" pitchFamily="34" charset="-122"/>
              </a:rPr>
              <a:t>3</a:t>
            </a:r>
            <a:r>
              <a:rPr lang="zh-CN" altLang="en-US" sz="2000" b="1" dirty="0">
                <a:solidFill>
                  <a:schemeClr val="bg1"/>
                </a:solidFill>
                <a:latin typeface="思源黑体 CN Medium" panose="020B0600000000000000" pitchFamily="34" charset="-122"/>
                <a:ea typeface="思源黑体 CN Medium" panose="020B0600000000000000" pitchFamily="34" charset="-122"/>
              </a:rPr>
              <a:t>）</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236345"/>
            <a:ext cx="9463405" cy="519684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Gentry</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方案之后的第二代全同态加密方案通常基于</a:t>
            </a:r>
            <a:r>
              <a:rPr lang="zh-CN" altLang="en-US" sz="2000" b="1" dirty="0">
                <a:solidFill>
                  <a:srgbClr val="123339"/>
                </a:solidFill>
                <a:latin typeface="思源黑体 CN Medium" panose="020B0600000000000000" pitchFamily="34" charset="-122"/>
                <a:ea typeface="思源黑体 CN Medium" panose="020B0600000000000000" pitchFamily="34" charset="-122"/>
              </a:rPr>
              <a:t>LWE/RLWE</a:t>
            </a:r>
            <a:r>
              <a:rPr lang="zh-CN" altLang="en-US" sz="2000" dirty="0">
                <a:solidFill>
                  <a:srgbClr val="123339"/>
                </a:solidFill>
                <a:latin typeface="思源黑体 CN Medium" panose="020B0600000000000000" pitchFamily="34" charset="-122"/>
                <a:ea typeface="思源黑体 CN Medium" panose="020B0600000000000000" pitchFamily="34" charset="-122"/>
              </a:rPr>
              <a:t>假设，其安全性基于代数格上的困难问题，典型方案包括</a:t>
            </a:r>
            <a:r>
              <a:rPr lang="zh-CN" altLang="en-US" sz="2000" b="1" dirty="0">
                <a:solidFill>
                  <a:srgbClr val="123339"/>
                </a:solidFill>
                <a:latin typeface="思源黑体 CN Medium" panose="020B0600000000000000" pitchFamily="34" charset="-122"/>
                <a:ea typeface="思源黑体 CN Medium" panose="020B0600000000000000" pitchFamily="34" charset="-122"/>
              </a:rPr>
              <a:t>BGV</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方案和</a:t>
            </a:r>
            <a:r>
              <a:rPr lang="zh-CN" altLang="en-US" sz="2000" b="1" dirty="0">
                <a:solidFill>
                  <a:srgbClr val="123339"/>
                </a:solidFill>
                <a:latin typeface="思源黑体 CN Medium" panose="020B0600000000000000" pitchFamily="34" charset="-122"/>
                <a:ea typeface="思源黑体 CN Medium" panose="020B0600000000000000" pitchFamily="34" charset="-122"/>
              </a:rPr>
              <a:t>BFV</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方案等。</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b="1" dirty="0">
                <a:solidFill>
                  <a:srgbClr val="123339"/>
                </a:solidFill>
                <a:latin typeface="思源黑体 CN Medium" panose="020B0600000000000000" pitchFamily="34" charset="-122"/>
                <a:ea typeface="思源黑体 CN Medium" panose="020B0600000000000000" pitchFamily="34" charset="-122"/>
              </a:rPr>
              <a:t>BGV</a:t>
            </a:r>
            <a:r>
              <a:rPr lang="zh-CN" altLang="en-US" sz="2000" dirty="0">
                <a:solidFill>
                  <a:srgbClr val="123339"/>
                </a:solidFill>
                <a:latin typeface="思源黑体 CN Medium" panose="020B0600000000000000" pitchFamily="34" charset="-122"/>
                <a:ea typeface="思源黑体 CN Medium" panose="020B0600000000000000" pitchFamily="34" charset="-122"/>
              </a:rPr>
              <a:t>（</a:t>
            </a:r>
            <a:r>
              <a:rPr lang="zh-CN" altLang="en-US" sz="2000" b="1" dirty="0">
                <a:solidFill>
                  <a:srgbClr val="123339"/>
                </a:solidFill>
                <a:latin typeface="思源黑体 CN Medium" panose="020B0600000000000000" pitchFamily="34" charset="-122"/>
                <a:ea typeface="思源黑体 CN Medium" panose="020B0600000000000000" pitchFamily="34" charset="-122"/>
              </a:rPr>
              <a:t>Brakerski-Gentry-Vaikuntanathan</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）方案是目前主流的全同态加密算法中效率最高的方案。在</a:t>
            </a:r>
            <a:r>
              <a:rPr lang="en-US" altLang="zh-CN" sz="2000" b="1" dirty="0">
                <a:solidFill>
                  <a:srgbClr val="123339"/>
                </a:solidFill>
                <a:latin typeface="思源黑体 CN Medium" panose="020B0600000000000000" pitchFamily="34" charset="-122"/>
                <a:ea typeface="思源黑体 CN Medium" panose="020B0600000000000000" pitchFamily="34" charset="-122"/>
                <a:sym typeface="+mn-ea"/>
              </a:rPr>
              <a:t>BGV</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方案中，密文和密钥均以向量表示，而密文的乘积和对应的密钥乘积则为张量，因此密文乘法运算会造成密文维数的爆炸式增长，导致方案只能进行常数次的乘法运算。</a:t>
            </a:r>
            <a:r>
              <a:rPr lang="en-US" altLang="zh-CN" sz="2000" b="1" dirty="0">
                <a:solidFill>
                  <a:srgbClr val="123339"/>
                </a:solidFill>
                <a:latin typeface="思源黑体 CN Medium" panose="020B0600000000000000" pitchFamily="34" charset="-122"/>
                <a:ea typeface="思源黑体 CN Medium" panose="020B0600000000000000" pitchFamily="34" charset="-122"/>
                <a:sym typeface="+mn-ea"/>
              </a:rPr>
              <a:t>BGV</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方案采用密钥交换技术控制密文向量的维数膨胀，在进行密文计算后通过密钥交换将膨胀的密文维数恢复为原密文的维数。同时，</a:t>
            </a:r>
            <a:r>
              <a:rPr lang="en-US" altLang="zh-CN" sz="2000" b="1" dirty="0">
                <a:solidFill>
                  <a:srgbClr val="123339"/>
                </a:solidFill>
                <a:latin typeface="思源黑体 CN Medium" panose="020B0600000000000000" pitchFamily="34" charset="-122"/>
                <a:ea typeface="思源黑体 CN Medium" panose="020B0600000000000000" pitchFamily="34" charset="-122"/>
                <a:sym typeface="+mn-ea"/>
              </a:rPr>
              <a:t>BGV</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方案可采用模交换技术替代</a:t>
            </a:r>
            <a:r>
              <a:rPr lang="zh-CN" altLang="en-US" sz="2000" b="1" dirty="0">
                <a:solidFill>
                  <a:srgbClr val="123339"/>
                </a:solidFill>
                <a:latin typeface="思源黑体 CN Medium" panose="020B0600000000000000" pitchFamily="34" charset="-122"/>
                <a:ea typeface="思源黑体 CN Medium" panose="020B0600000000000000" pitchFamily="34" charset="-122"/>
              </a:rPr>
              <a:t>Gentry</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方案中的“</a:t>
            </a:r>
            <a:r>
              <a:rPr lang="zh-CN" altLang="en-US" sz="2000" b="1" dirty="0">
                <a:solidFill>
                  <a:srgbClr val="123339"/>
                </a:solidFill>
                <a:latin typeface="思源黑体 CN Medium" panose="020B0600000000000000" pitchFamily="34" charset="-122"/>
                <a:ea typeface="思源黑体 CN Medium" panose="020B0600000000000000" pitchFamily="34" charset="-122"/>
              </a:rPr>
              <a:t>Bootstrapping</a:t>
            </a:r>
            <a:r>
              <a:rPr lang="zh-CN" altLang="en-US" sz="2000" dirty="0">
                <a:solidFill>
                  <a:srgbClr val="123339"/>
                </a:solidFill>
                <a:latin typeface="思源黑体 CN Medium" panose="020B0600000000000000" pitchFamily="34" charset="-122"/>
                <a:ea typeface="思源黑体 CN Medium" panose="020B0600000000000000" pitchFamily="34" charset="-122"/>
              </a:rPr>
              <a:t>”过程，用于控制密文同态运算产生的噪声增长，而不需要通过复杂的解密电路实现。因此，在每次进行密文乘法运算后，首先需要通过密钥交换技术降低密文的维数，然后通过模交换技术降低密文的噪声，从而能够继续进行下一次计算。</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4.2.2</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791478" y="607695"/>
            <a:ext cx="9950942"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第二代全同态加密方案——BGV/BFV方案</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519684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a:t>
            </a:r>
            <a:r>
              <a:rPr lang="zh-CN" altLang="en-US" sz="2000" b="1" dirty="0">
                <a:solidFill>
                  <a:srgbClr val="123339"/>
                </a:solidFill>
                <a:latin typeface="思源黑体 CN Medium" panose="020B0600000000000000" pitchFamily="34" charset="-122"/>
                <a:ea typeface="思源黑体 CN Medium" panose="020B0600000000000000" pitchFamily="34" charset="-122"/>
              </a:rPr>
              <a:t>BFV</a:t>
            </a:r>
            <a:r>
              <a:rPr lang="zh-CN" altLang="en-US" sz="2000" dirty="0">
                <a:solidFill>
                  <a:srgbClr val="123339"/>
                </a:solidFill>
                <a:latin typeface="思源黑体 CN Medium" panose="020B0600000000000000" pitchFamily="34" charset="-122"/>
                <a:ea typeface="思源黑体 CN Medium" panose="020B0600000000000000" pitchFamily="34" charset="-122"/>
              </a:rPr>
              <a:t>（</a:t>
            </a:r>
            <a:r>
              <a:rPr lang="zh-CN" altLang="en-US" sz="2000" b="1" dirty="0">
                <a:solidFill>
                  <a:srgbClr val="123339"/>
                </a:solidFill>
                <a:latin typeface="思源黑体 CN Medium" panose="020B0600000000000000" pitchFamily="34" charset="-122"/>
                <a:ea typeface="思源黑体 CN Medium" panose="020B0600000000000000" pitchFamily="34" charset="-122"/>
              </a:rPr>
              <a:t>Brakerski/Fan-Vercauteren</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）方案是与</a:t>
            </a:r>
            <a:r>
              <a:rPr lang="zh-CN" altLang="en-US" sz="2000" b="1" dirty="0">
                <a:solidFill>
                  <a:srgbClr val="123339"/>
                </a:solidFill>
                <a:latin typeface="思源黑体 CN Medium" panose="020B0600000000000000" pitchFamily="34" charset="-122"/>
                <a:ea typeface="思源黑体 CN Medium" panose="020B0600000000000000" pitchFamily="34" charset="-122"/>
              </a:rPr>
              <a:t>BGV</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方案类似的另一种第二代全同态加密方案，同样可基于</a:t>
            </a:r>
            <a:r>
              <a:rPr lang="zh-CN" altLang="en-US" sz="2000" b="1" dirty="0">
                <a:solidFill>
                  <a:srgbClr val="123339"/>
                </a:solidFill>
                <a:latin typeface="思源黑体 CN Medium" panose="020B0600000000000000" pitchFamily="34" charset="-122"/>
                <a:ea typeface="思源黑体 CN Medium" panose="020B0600000000000000" pitchFamily="34" charset="-122"/>
              </a:rPr>
              <a:t>LWE</a:t>
            </a:r>
            <a:r>
              <a:rPr lang="zh-CN" altLang="en-US" sz="2000" dirty="0">
                <a:solidFill>
                  <a:srgbClr val="123339"/>
                </a:solidFill>
                <a:latin typeface="思源黑体 CN Medium" panose="020B0600000000000000" pitchFamily="34" charset="-122"/>
                <a:ea typeface="思源黑体 CN Medium" panose="020B0600000000000000" pitchFamily="34" charset="-122"/>
              </a:rPr>
              <a:t>和</a:t>
            </a:r>
            <a:r>
              <a:rPr lang="zh-CN" altLang="en-US" sz="2000" b="1" dirty="0">
                <a:solidFill>
                  <a:srgbClr val="123339"/>
                </a:solidFill>
                <a:latin typeface="思源黑体 CN Medium" panose="020B0600000000000000" pitchFamily="34" charset="-122"/>
                <a:ea typeface="思源黑体 CN Medium" panose="020B0600000000000000" pitchFamily="34" charset="-122"/>
              </a:rPr>
              <a:t>RLWE</a:t>
            </a:r>
            <a:r>
              <a:rPr lang="zh-CN" altLang="en-US" sz="2000" dirty="0">
                <a:solidFill>
                  <a:srgbClr val="123339"/>
                </a:solidFill>
                <a:latin typeface="思源黑体 CN Medium" panose="020B0600000000000000" pitchFamily="34" charset="-122"/>
                <a:ea typeface="思源黑体 CN Medium" panose="020B0600000000000000" pitchFamily="34" charset="-122"/>
              </a:rPr>
              <a:t>构造。</a:t>
            </a:r>
            <a:r>
              <a:rPr lang="zh-CN" altLang="en-US" sz="2000" b="1" dirty="0">
                <a:solidFill>
                  <a:srgbClr val="123339"/>
                </a:solidFill>
                <a:latin typeface="思源黑体 CN Medium" panose="020B0600000000000000" pitchFamily="34" charset="-122"/>
                <a:ea typeface="思源黑体 CN Medium" panose="020B0600000000000000" pitchFamily="34" charset="-122"/>
              </a:rPr>
              <a:t>BFV</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方案不需要通过模交换进行密文噪声控制，但同样需要通过密钥交换解决密文乘法带来的密文维数膨胀问题。</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目前，最为主流的两个全同态加密开源库</a:t>
            </a:r>
            <a:r>
              <a:rPr lang="zh-CN" altLang="en-US" sz="2000" b="1" dirty="0">
                <a:solidFill>
                  <a:srgbClr val="123339"/>
                </a:solidFill>
                <a:latin typeface="思源黑体 CN Medium" panose="020B0600000000000000" pitchFamily="34" charset="-122"/>
                <a:ea typeface="思源黑体 CN Medium" panose="020B0600000000000000" pitchFamily="34" charset="-122"/>
              </a:rPr>
              <a:t>HElib</a:t>
            </a:r>
            <a:r>
              <a:rPr lang="zh-CN" altLang="en-US" sz="2000" dirty="0">
                <a:solidFill>
                  <a:srgbClr val="123339"/>
                </a:solidFill>
                <a:latin typeface="思源黑体 CN Medium" panose="020B0600000000000000" pitchFamily="34" charset="-122"/>
                <a:ea typeface="思源黑体 CN Medium" panose="020B0600000000000000" pitchFamily="34" charset="-122"/>
              </a:rPr>
              <a:t>和</a:t>
            </a:r>
            <a:r>
              <a:rPr lang="zh-CN" altLang="en-US" sz="2000" b="1" dirty="0">
                <a:solidFill>
                  <a:srgbClr val="123339"/>
                </a:solidFill>
                <a:latin typeface="思源黑体 CN Medium" panose="020B0600000000000000" pitchFamily="34" charset="-122"/>
                <a:ea typeface="思源黑体 CN Medium" panose="020B0600000000000000" pitchFamily="34" charset="-122"/>
              </a:rPr>
              <a:t>SEAL</a:t>
            </a:r>
            <a:r>
              <a:rPr lang="zh-CN" altLang="en-US" sz="2000" dirty="0">
                <a:solidFill>
                  <a:srgbClr val="123339"/>
                </a:solidFill>
                <a:latin typeface="思源黑体 CN Medium" panose="020B0600000000000000" pitchFamily="34" charset="-122"/>
                <a:ea typeface="思源黑体 CN Medium" panose="020B0600000000000000" pitchFamily="34" charset="-122"/>
              </a:rPr>
              <a:t>分别实现了</a:t>
            </a:r>
            <a:r>
              <a:rPr lang="zh-CN" altLang="en-US" sz="2000" b="1" dirty="0">
                <a:solidFill>
                  <a:srgbClr val="123339"/>
                </a:solidFill>
                <a:latin typeface="思源黑体 CN Medium" panose="020B0600000000000000" pitchFamily="34" charset="-122"/>
                <a:ea typeface="思源黑体 CN Medium" panose="020B0600000000000000" pitchFamily="34" charset="-122"/>
              </a:rPr>
              <a:t>BGV</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方案和</a:t>
            </a:r>
            <a:r>
              <a:rPr lang="zh-CN" altLang="en-US" sz="2000" b="1" dirty="0">
                <a:solidFill>
                  <a:srgbClr val="123339"/>
                </a:solidFill>
                <a:latin typeface="思源黑体 CN Medium" panose="020B0600000000000000" pitchFamily="34" charset="-122"/>
                <a:ea typeface="思源黑体 CN Medium" panose="020B0600000000000000" pitchFamily="34" charset="-122"/>
              </a:rPr>
              <a:t>BFV</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4.2.2</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996750" y="607695"/>
            <a:ext cx="9745669"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第二代全同态加密方案——BGV/BFV方案</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519684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第二代相较于第一代的改进之处：</a:t>
            </a:r>
            <a:endParaRPr lang="en-US" altLang="zh-CN" sz="2000" b="1"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en-US" altLang="zh-CN" sz="900" b="1"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 SHE</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方案构造基于</a:t>
            </a:r>
            <a:r>
              <a:rPr lang="en-US" altLang="zh-CN" sz="2000" dirty="0">
                <a:solidFill>
                  <a:srgbClr val="123339"/>
                </a:solidFill>
                <a:latin typeface="思源黑体 CN Medium" panose="020B0600000000000000" pitchFamily="34" charset="-122"/>
                <a:ea typeface="思源黑体 CN Medium" panose="020B0600000000000000" pitchFamily="34" charset="-122"/>
              </a:rPr>
              <a:t>LWE</a:t>
            </a:r>
            <a:r>
              <a:rPr lang="zh-CN" altLang="en-US" sz="2000" dirty="0">
                <a:solidFill>
                  <a:srgbClr val="123339"/>
                </a:solidFill>
                <a:latin typeface="思源黑体 CN Medium" panose="020B0600000000000000" pitchFamily="34" charset="-122"/>
                <a:ea typeface="思源黑体 CN Medium" panose="020B0600000000000000" pitchFamily="34" charset="-122"/>
              </a:rPr>
              <a:t>问题假设，不直接依赖于格。</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zh-CN" altLang="en-US" sz="9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a:t>
            </a:r>
            <a:r>
              <a:rPr lang="zh-CN" altLang="en-US" sz="2000" dirty="0">
                <a:solidFill>
                  <a:srgbClr val="123339"/>
                </a:solidFill>
                <a:latin typeface="思源黑体 CN Medium" panose="020B0600000000000000" pitchFamily="34" charset="-122"/>
                <a:ea typeface="思源黑体 CN Medium" panose="020B0600000000000000" pitchFamily="34" charset="-122"/>
              </a:rPr>
              <a:t>实现自举无需引入额外安全性假设，即无需压缩解密电路。</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zh-CN" altLang="en-US" sz="8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a:t>
            </a:r>
            <a:r>
              <a:rPr lang="zh-CN" altLang="en-US" sz="2000" dirty="0">
                <a:solidFill>
                  <a:srgbClr val="123339"/>
                </a:solidFill>
                <a:latin typeface="思源黑体 CN Medium" panose="020B0600000000000000" pitchFamily="34" charset="-122"/>
                <a:ea typeface="思源黑体 CN Medium" panose="020B0600000000000000" pitchFamily="34" charset="-122"/>
              </a:rPr>
              <a:t>可不依赖自举获得</a:t>
            </a:r>
            <a:r>
              <a:rPr lang="en-US" altLang="zh-CN" sz="2000" dirty="0">
                <a:solidFill>
                  <a:srgbClr val="123339"/>
                </a:solidFill>
                <a:latin typeface="思源黑体 CN Medium" panose="020B0600000000000000" pitchFamily="34" charset="-122"/>
                <a:ea typeface="思源黑体 CN Medium" panose="020B0600000000000000" pitchFamily="34" charset="-122"/>
              </a:rPr>
              <a:t>LFHE</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zh-CN" altLang="en-US" sz="9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a:t>
            </a:r>
            <a:r>
              <a:rPr lang="zh-CN" altLang="en-US" sz="2000" dirty="0">
                <a:solidFill>
                  <a:srgbClr val="123339"/>
                </a:solidFill>
                <a:latin typeface="思源黑体 CN Medium" panose="020B0600000000000000" pitchFamily="34" charset="-122"/>
                <a:ea typeface="思源黑体 CN Medium" panose="020B0600000000000000" pitchFamily="34" charset="-122"/>
              </a:rPr>
              <a:t>可以处理封装的密文而不只是一个明文比特的密文（支持</a:t>
            </a:r>
            <a:r>
              <a:rPr lang="en-US" altLang="zh-CN" sz="2000" dirty="0">
                <a:solidFill>
                  <a:srgbClr val="123339"/>
                </a:solidFill>
                <a:latin typeface="思源黑体 CN Medium" panose="020B0600000000000000" pitchFamily="34" charset="-122"/>
                <a:ea typeface="思源黑体 CN Medium" panose="020B0600000000000000" pitchFamily="34" charset="-122"/>
              </a:rPr>
              <a:t>SIMD</a:t>
            </a:r>
            <a:r>
              <a:rPr lang="zh-CN" altLang="en-US" sz="2000" dirty="0">
                <a:solidFill>
                  <a:srgbClr val="123339"/>
                </a:solidFill>
                <a:latin typeface="思源黑体 CN Medium" panose="020B0600000000000000" pitchFamily="34" charset="-122"/>
                <a:ea typeface="思源黑体 CN Medium" panose="020B0600000000000000" pitchFamily="34" charset="-122"/>
              </a:rPr>
              <a:t>操作）。</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4.2.2</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996750" y="607695"/>
            <a:ext cx="9745669"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第二代全同态加密方案——BGV/BFV方案</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519684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局限性：</a:t>
            </a:r>
            <a:endParaRPr lang="en-US" altLang="zh-CN" sz="2000" b="1"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zh-CN" altLang="en-US" sz="8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 </a:t>
            </a:r>
            <a:r>
              <a:rPr lang="zh-CN" altLang="en-US" sz="2000" dirty="0">
                <a:solidFill>
                  <a:srgbClr val="123339"/>
                </a:solidFill>
                <a:latin typeface="思源黑体 CN Medium" panose="020B0600000000000000" pitchFamily="34" charset="-122"/>
                <a:ea typeface="思源黑体 CN Medium" panose="020B0600000000000000" pitchFamily="34" charset="-122"/>
              </a:rPr>
              <a:t>增加了存储开销。密钥交换时密钥尺寸膨胀。</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zh-CN" altLang="en-US" sz="8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 </a:t>
            </a:r>
            <a:r>
              <a:rPr lang="zh-CN" altLang="en-US" sz="2000" dirty="0">
                <a:solidFill>
                  <a:srgbClr val="123339"/>
                </a:solidFill>
                <a:latin typeface="思源黑体 CN Medium" panose="020B0600000000000000" pitchFamily="34" charset="-122"/>
                <a:ea typeface="思源黑体 CN Medium" panose="020B0600000000000000" pitchFamily="34" charset="-122"/>
              </a:rPr>
              <a:t>安全假设强度过大。</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zh-CN" altLang="en-US" sz="8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 </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方案若想支持任意次同态计算，仍需借助自举技术。</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4.2.2</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996750" y="607695"/>
            <a:ext cx="9745669"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第二代全同态加密方案——BGV/BFV方案</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a:t>
            </a:r>
            <a:r>
              <a:rPr lang="zh-CN" altLang="en-US" sz="2000" b="1" dirty="0">
                <a:solidFill>
                  <a:srgbClr val="123339"/>
                </a:solidFill>
                <a:latin typeface="思源黑体 CN Medium" panose="020B0600000000000000" pitchFamily="34" charset="-122"/>
                <a:ea typeface="思源黑体 CN Medium" panose="020B0600000000000000" pitchFamily="34" charset="-122"/>
              </a:rPr>
              <a:t>GSW</a:t>
            </a:r>
            <a:r>
              <a:rPr lang="zh-CN" altLang="en-US" sz="2000" dirty="0">
                <a:solidFill>
                  <a:srgbClr val="123339"/>
                </a:solidFill>
                <a:latin typeface="思源黑体 CN Medium" panose="020B0600000000000000" pitchFamily="34" charset="-122"/>
                <a:ea typeface="思源黑体 CN Medium" panose="020B0600000000000000" pitchFamily="34" charset="-122"/>
              </a:rPr>
              <a:t>（</a:t>
            </a:r>
            <a:r>
              <a:rPr lang="zh-CN" altLang="en-US" sz="2000" b="1" dirty="0">
                <a:solidFill>
                  <a:srgbClr val="123339"/>
                </a:solidFill>
                <a:latin typeface="思源黑体 CN Medium" panose="020B0600000000000000" pitchFamily="34" charset="-122"/>
                <a:ea typeface="思源黑体 CN Medium" panose="020B0600000000000000" pitchFamily="34" charset="-122"/>
              </a:rPr>
              <a:t>Gentry-Sahai-Waters</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）方案是一种基于近似特征向量的全同态加密方案。该方案基于</a:t>
            </a:r>
            <a:r>
              <a:rPr lang="zh-CN" altLang="en-US" sz="2000" b="1" dirty="0">
                <a:solidFill>
                  <a:srgbClr val="123339"/>
                </a:solidFill>
                <a:latin typeface="思源黑体 CN Medium" panose="020B0600000000000000" pitchFamily="34" charset="-122"/>
                <a:ea typeface="思源黑体 CN Medium" panose="020B0600000000000000" pitchFamily="34" charset="-122"/>
              </a:rPr>
              <a:t>LWE</a:t>
            </a:r>
            <a:r>
              <a:rPr lang="zh-CN" altLang="en-US" sz="2000" dirty="0">
                <a:solidFill>
                  <a:srgbClr val="123339"/>
                </a:solidFill>
                <a:latin typeface="思源黑体 CN Medium" panose="020B0600000000000000" pitchFamily="34" charset="-122"/>
                <a:ea typeface="思源黑体 CN Medium" panose="020B0600000000000000" pitchFamily="34" charset="-122"/>
              </a:rPr>
              <a:t>并可推广至</a:t>
            </a:r>
            <a:r>
              <a:rPr lang="zh-CN" altLang="en-US" sz="2000" b="1" dirty="0">
                <a:solidFill>
                  <a:srgbClr val="123339"/>
                </a:solidFill>
                <a:latin typeface="思源黑体 CN Medium" panose="020B0600000000000000" pitchFamily="34" charset="-122"/>
                <a:ea typeface="思源黑体 CN Medium" panose="020B0600000000000000" pitchFamily="34" charset="-122"/>
              </a:rPr>
              <a:t>RLWE</a:t>
            </a:r>
            <a:r>
              <a:rPr lang="zh-CN" altLang="en-US" sz="2000" dirty="0">
                <a:solidFill>
                  <a:srgbClr val="123339"/>
                </a:solidFill>
                <a:latin typeface="思源黑体 CN Medium" panose="020B0600000000000000" pitchFamily="34" charset="-122"/>
                <a:ea typeface="思源黑体 CN Medium" panose="020B0600000000000000" pitchFamily="34" charset="-122"/>
              </a:rPr>
              <a:t>，但其性能不如</a:t>
            </a:r>
            <a:r>
              <a:rPr lang="zh-CN" altLang="en-US" sz="2000" b="1" dirty="0">
                <a:solidFill>
                  <a:srgbClr val="123339"/>
                </a:solidFill>
                <a:latin typeface="思源黑体 CN Medium" panose="020B0600000000000000" pitchFamily="34" charset="-122"/>
                <a:ea typeface="思源黑体 CN Medium" panose="020B0600000000000000" pitchFamily="34" charset="-122"/>
              </a:rPr>
              <a:t>BGV</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方案等其他基于</a:t>
            </a:r>
            <a:r>
              <a:rPr lang="zh-CN" altLang="en-US" sz="2000" b="1" dirty="0">
                <a:solidFill>
                  <a:srgbClr val="123339"/>
                </a:solidFill>
                <a:latin typeface="思源黑体 CN Medium" panose="020B0600000000000000" pitchFamily="34" charset="-122"/>
                <a:ea typeface="思源黑体 CN Medium" panose="020B0600000000000000" pitchFamily="34" charset="-122"/>
              </a:rPr>
              <a:t>RLWE</a:t>
            </a:r>
            <a:r>
              <a:rPr lang="zh-CN" altLang="en-US" sz="2000" dirty="0">
                <a:solidFill>
                  <a:srgbClr val="123339"/>
                </a:solidFill>
                <a:latin typeface="思源黑体 CN Medium" panose="020B0600000000000000" pitchFamily="34" charset="-122"/>
                <a:ea typeface="思源黑体 CN Medium" panose="020B0600000000000000" pitchFamily="34" charset="-122"/>
              </a:rPr>
              <a:t>的方案。</a:t>
            </a:r>
            <a:r>
              <a:rPr lang="zh-CN" altLang="en-US" sz="2000" b="1" dirty="0">
                <a:solidFill>
                  <a:srgbClr val="123339"/>
                </a:solidFill>
                <a:latin typeface="思源黑体 CN Medium" panose="020B0600000000000000" pitchFamily="34" charset="-122"/>
                <a:ea typeface="思源黑体 CN Medium" panose="020B0600000000000000" pitchFamily="34" charset="-122"/>
              </a:rPr>
              <a:t>GSW</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方案的密文为矩阵的形式，而矩阵相乘并不会导致矩阵维数的改变，因此</a:t>
            </a:r>
            <a:r>
              <a:rPr lang="zh-CN" altLang="en-US" sz="2000" b="1" dirty="0">
                <a:solidFill>
                  <a:srgbClr val="123339"/>
                </a:solidFill>
                <a:latin typeface="思源黑体 CN Medium" panose="020B0600000000000000" pitchFamily="34" charset="-122"/>
                <a:ea typeface="思源黑体 CN Medium" panose="020B0600000000000000" pitchFamily="34" charset="-122"/>
              </a:rPr>
              <a:t>GSW</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方案解决了以往方案中密文向量相乘导致的密文维数膨胀问题，无需进行用于降低密文维数的密钥交换过程。</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4.2.3</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903444" y="607695"/>
            <a:ext cx="9838975"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第三代全同态加密方案——GSW方案</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519684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第三代相较于第一代的改进之处：</a:t>
            </a:r>
            <a:endParaRPr lang="en-US" altLang="zh-CN" sz="2000" b="1"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en-US" altLang="zh-CN" sz="900" b="1"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 </a:t>
            </a:r>
            <a:r>
              <a:rPr lang="zh-CN" altLang="en-US" sz="2000" dirty="0">
                <a:solidFill>
                  <a:srgbClr val="123339"/>
                </a:solidFill>
                <a:latin typeface="思源黑体 CN Medium" panose="020B0600000000000000" pitchFamily="34" charset="-122"/>
                <a:ea typeface="思源黑体 CN Medium" panose="020B0600000000000000" pitchFamily="34" charset="-122"/>
              </a:rPr>
              <a:t>同态运算更加高效（矩阵加法和乘法），不会引起密文维度膨胀。</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zh-CN" altLang="en-US" sz="8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 </a:t>
            </a:r>
            <a:r>
              <a:rPr lang="zh-CN" altLang="en-US" sz="2000" dirty="0">
                <a:solidFill>
                  <a:srgbClr val="123339"/>
                </a:solidFill>
                <a:latin typeface="思源黑体 CN Medium" panose="020B0600000000000000" pitchFamily="34" charset="-122"/>
                <a:ea typeface="思源黑体 CN Medium" panose="020B0600000000000000" pitchFamily="34" charset="-122"/>
              </a:rPr>
              <a:t>密文噪音控制更加简洁高效，无需借助模交换技术控制噪音。</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zh-CN" altLang="en-US" sz="8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 </a:t>
            </a:r>
            <a:r>
              <a:rPr lang="zh-CN" altLang="en-US" sz="2000" dirty="0">
                <a:solidFill>
                  <a:srgbClr val="123339"/>
                </a:solidFill>
                <a:latin typeface="思源黑体 CN Medium" panose="020B0600000000000000" pitchFamily="34" charset="-122"/>
                <a:ea typeface="思源黑体 CN Medium" panose="020B0600000000000000" pitchFamily="34" charset="-122"/>
              </a:rPr>
              <a:t>因为无需密钥交换，所以摆脱了对计算公钥的依赖。</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zh-CN" altLang="en-US" sz="8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 </a:t>
            </a:r>
            <a:r>
              <a:rPr lang="zh-CN" altLang="en-US" sz="2000" dirty="0">
                <a:solidFill>
                  <a:srgbClr val="123339"/>
                </a:solidFill>
                <a:latin typeface="思源黑体 CN Medium" panose="020B0600000000000000" pitchFamily="34" charset="-122"/>
                <a:ea typeface="思源黑体 CN Medium" panose="020B0600000000000000" pitchFamily="34" charset="-122"/>
              </a:rPr>
              <a:t>自举性能和构造简洁性有极大提升。</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4.2.3</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996750" y="607695"/>
            <a:ext cx="9745669"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第三代全同态加密方案——GSW方案</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519684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局限性：</a:t>
            </a:r>
            <a:endParaRPr lang="en-US" altLang="zh-CN" sz="2000" b="1"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en-US" altLang="zh-CN" sz="900" b="1"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 </a:t>
            </a:r>
            <a:r>
              <a:rPr lang="zh-CN" altLang="en-US" sz="2000" dirty="0">
                <a:solidFill>
                  <a:srgbClr val="123339"/>
                </a:solidFill>
                <a:latin typeface="思源黑体 CN Medium" panose="020B0600000000000000" pitchFamily="34" charset="-122"/>
                <a:ea typeface="思源黑体 CN Medium" panose="020B0600000000000000" pitchFamily="34" charset="-122"/>
              </a:rPr>
              <a:t>不支持</a:t>
            </a:r>
            <a:r>
              <a:rPr lang="en-US" altLang="zh-CN" sz="2000" dirty="0">
                <a:solidFill>
                  <a:srgbClr val="123339"/>
                </a:solidFill>
                <a:latin typeface="思源黑体 CN Medium" panose="020B0600000000000000" pitchFamily="34" charset="-122"/>
                <a:ea typeface="思源黑体 CN Medium" panose="020B0600000000000000" pitchFamily="34" charset="-122"/>
              </a:rPr>
              <a:t>SIMD</a:t>
            </a:r>
            <a:r>
              <a:rPr lang="zh-CN" altLang="en-US" sz="2000" dirty="0">
                <a:solidFill>
                  <a:srgbClr val="123339"/>
                </a:solidFill>
                <a:latin typeface="思源黑体 CN Medium" panose="020B0600000000000000" pitchFamily="34" charset="-122"/>
                <a:ea typeface="思源黑体 CN Medium" panose="020B0600000000000000" pitchFamily="34" charset="-122"/>
              </a:rPr>
              <a:t>操作。</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zh-CN" altLang="en-US" sz="8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 </a:t>
            </a:r>
            <a:r>
              <a:rPr lang="zh-CN" altLang="en-US" sz="2000" dirty="0">
                <a:solidFill>
                  <a:srgbClr val="123339"/>
                </a:solidFill>
                <a:latin typeface="思源黑体 CN Medium" panose="020B0600000000000000" pitchFamily="34" charset="-122"/>
                <a:ea typeface="思源黑体 CN Medium" panose="020B0600000000000000" pitchFamily="34" charset="-122"/>
              </a:rPr>
              <a:t>自举依赖的安全假设强度有所弱化。</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pPr>
            <a:endParaRPr lang="zh-CN" altLang="en-US" sz="8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 </a:t>
            </a:r>
            <a:r>
              <a:rPr lang="zh-CN" altLang="en-US" sz="2000" dirty="0">
                <a:solidFill>
                  <a:srgbClr val="123339"/>
                </a:solidFill>
                <a:latin typeface="思源黑体 CN Medium" panose="020B0600000000000000" pitchFamily="34" charset="-122"/>
                <a:ea typeface="思源黑体 CN Medium" panose="020B0600000000000000" pitchFamily="34" charset="-122"/>
              </a:rPr>
              <a:t>若要实现全同态，仍需要自举技术。</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4.2.3</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996750" y="607695"/>
            <a:ext cx="9745669"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第三代全同态加密方案——GSW方案</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CKKS</a:t>
            </a:r>
            <a:r>
              <a:rPr lang="zh-CN" altLang="en-US" sz="2000" dirty="0">
                <a:solidFill>
                  <a:srgbClr val="123339"/>
                </a:solidFill>
                <a:latin typeface="思源黑体 CN Medium" panose="020B0600000000000000" pitchFamily="34" charset="-122"/>
                <a:ea typeface="思源黑体 CN Medium" panose="020B0600000000000000" pitchFamily="34" charset="-122"/>
              </a:rPr>
              <a:t>（</a:t>
            </a:r>
            <a:r>
              <a:rPr lang="zh-CN" altLang="en-US" sz="2000" b="1" dirty="0">
                <a:solidFill>
                  <a:srgbClr val="123339"/>
                </a:solidFill>
                <a:latin typeface="思源黑体 CN Medium" panose="020B0600000000000000" pitchFamily="34" charset="-122"/>
                <a:ea typeface="思源黑体 CN Medium" panose="020B0600000000000000" pitchFamily="34" charset="-122"/>
              </a:rPr>
              <a:t>Cheon-Kim-Kim-Song</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）方案是</a:t>
            </a:r>
            <a:r>
              <a:rPr lang="en-US" altLang="zh-CN" sz="2000" dirty="0">
                <a:solidFill>
                  <a:srgbClr val="123339"/>
                </a:solidFill>
                <a:latin typeface="思源黑体 CN Medium" panose="020B0600000000000000" pitchFamily="34" charset="-122"/>
                <a:ea typeface="思源黑体 CN Medium" panose="020B0600000000000000" pitchFamily="34" charset="-122"/>
              </a:rPr>
              <a:t>2017</a:t>
            </a:r>
            <a:r>
              <a:rPr lang="zh-CN" altLang="en-US" sz="2000" dirty="0">
                <a:solidFill>
                  <a:srgbClr val="123339"/>
                </a:solidFill>
                <a:latin typeface="思源黑体 CN Medium" panose="020B0600000000000000" pitchFamily="34" charset="-122"/>
                <a:ea typeface="思源黑体 CN Medium" panose="020B0600000000000000" pitchFamily="34" charset="-122"/>
              </a:rPr>
              <a:t>年提出的一种新方案，支持针对实数或复数的浮点数加法和乘法同态运算，得到的计算结果为近似值，适用于机器学习模型训练等不需要精确结果的场景。由于浮点数同态运算在特定场景的必要性，</a:t>
            </a:r>
            <a:r>
              <a:rPr lang="zh-CN" altLang="en-US" sz="2000" b="1" dirty="0">
                <a:solidFill>
                  <a:srgbClr val="123339"/>
                </a:solidFill>
                <a:latin typeface="思源黑体 CN Medium" panose="020B0600000000000000" pitchFamily="34" charset="-122"/>
                <a:ea typeface="思源黑体 CN Medium" panose="020B0600000000000000" pitchFamily="34" charset="-122"/>
              </a:rPr>
              <a:t>HElib</a:t>
            </a:r>
            <a:r>
              <a:rPr lang="zh-CN" altLang="en-US" sz="2000" dirty="0">
                <a:solidFill>
                  <a:srgbClr val="123339"/>
                </a:solidFill>
                <a:latin typeface="思源黑体 CN Medium" panose="020B0600000000000000" pitchFamily="34" charset="-122"/>
                <a:ea typeface="思源黑体 CN Medium" panose="020B0600000000000000" pitchFamily="34" charset="-122"/>
              </a:rPr>
              <a:t>和</a:t>
            </a:r>
            <a:r>
              <a:rPr lang="zh-CN" altLang="en-US" sz="2000" b="1" dirty="0">
                <a:solidFill>
                  <a:srgbClr val="123339"/>
                </a:solidFill>
                <a:latin typeface="思源黑体 CN Medium" panose="020B0600000000000000" pitchFamily="34" charset="-122"/>
                <a:ea typeface="思源黑体 CN Medium" panose="020B0600000000000000" pitchFamily="34" charset="-122"/>
              </a:rPr>
              <a:t>SEAL</a:t>
            </a:r>
            <a:r>
              <a:rPr lang="zh-CN" altLang="en-US" sz="2000" dirty="0">
                <a:solidFill>
                  <a:srgbClr val="123339"/>
                </a:solidFill>
                <a:latin typeface="思源黑体 CN Medium" panose="020B0600000000000000" pitchFamily="34" charset="-122"/>
                <a:ea typeface="思源黑体 CN Medium" panose="020B0600000000000000" pitchFamily="34" charset="-122"/>
              </a:rPr>
              <a:t>两个全同态加密开源库均支持了</a:t>
            </a:r>
            <a:r>
              <a:rPr lang="zh-CN" altLang="en-US" sz="2000" b="1" dirty="0">
                <a:solidFill>
                  <a:srgbClr val="123339"/>
                </a:solidFill>
                <a:latin typeface="思源黑体 CN Medium" panose="020B0600000000000000" pitchFamily="34" charset="-122"/>
                <a:ea typeface="思源黑体 CN Medium" panose="020B0600000000000000" pitchFamily="34" charset="-122"/>
              </a:rPr>
              <a:t>CKKS</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它通过重缩放（</a:t>
            </a:r>
            <a:r>
              <a:rPr lang="en-US" altLang="zh-CN" sz="2000" dirty="0">
                <a:solidFill>
                  <a:srgbClr val="123339"/>
                </a:solidFill>
                <a:latin typeface="思源黑体 CN Medium" panose="020B0600000000000000" pitchFamily="34" charset="-122"/>
                <a:ea typeface="思源黑体 CN Medium" panose="020B0600000000000000" pitchFamily="34" charset="-122"/>
              </a:rPr>
              <a:t>rescaling</a:t>
            </a:r>
            <a:r>
              <a:rPr lang="zh-CN" altLang="en-US" sz="2000" dirty="0">
                <a:solidFill>
                  <a:srgbClr val="123339"/>
                </a:solidFill>
                <a:latin typeface="思源黑体 CN Medium" panose="020B0600000000000000" pitchFamily="34" charset="-122"/>
                <a:ea typeface="思源黑体 CN Medium" panose="020B0600000000000000" pitchFamily="34" charset="-122"/>
              </a:rPr>
              <a:t>）技术，在保证计算精度的同时降低密文模数大小，并使用批处理技术提高方案计算效率，但该方案是</a:t>
            </a:r>
            <a:r>
              <a:rPr lang="en-US" altLang="zh-CN" sz="2000" dirty="0">
                <a:solidFill>
                  <a:srgbClr val="123339"/>
                </a:solidFill>
                <a:latin typeface="思源黑体 CN Medium" panose="020B0600000000000000" pitchFamily="34" charset="-122"/>
                <a:ea typeface="思源黑体 CN Medium" panose="020B0600000000000000" pitchFamily="34" charset="-122"/>
              </a:rPr>
              <a:t>SHE</a:t>
            </a:r>
            <a:r>
              <a:rPr lang="zh-CN" altLang="en-US" sz="2000" dirty="0">
                <a:solidFill>
                  <a:srgbClr val="123339"/>
                </a:solidFill>
                <a:latin typeface="思源黑体 CN Medium" panose="020B0600000000000000" pitchFamily="34" charset="-122"/>
                <a:ea typeface="思源黑体 CN Medium" panose="020B0600000000000000" pitchFamily="34" charset="-122"/>
              </a:rPr>
              <a:t>方案。</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4.2.4</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356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浮点数全同态加密方案——CKKS方案</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3439"/>
        </a:solidFill>
        <a:effectLst/>
      </p:bgPr>
    </p:bg>
    <p:spTree>
      <p:nvGrpSpPr>
        <p:cNvPr id="1" name=""/>
        <p:cNvGrpSpPr/>
        <p:nvPr/>
      </p:nvGrpSpPr>
      <p:grpSpPr>
        <a:xfrm>
          <a:off x="0" y="0"/>
          <a:ext cx="0" cy="0"/>
          <a:chOff x="0" y="0"/>
          <a:chExt cx="0" cy="0"/>
        </a:xfrm>
      </p:grpSpPr>
      <p:sp>
        <p:nvSpPr>
          <p:cNvPr id="3" name="PA_PA-矩形 10"/>
          <p:cNvSpPr/>
          <p:nvPr>
            <p:custDataLst>
              <p:tags r:id="rId1"/>
            </p:custDataLst>
          </p:nvPr>
        </p:nvSpPr>
        <p:spPr>
          <a:xfrm>
            <a:off x="1243899" y="1823389"/>
            <a:ext cx="9704201" cy="3434708"/>
          </a:xfrm>
          <a:prstGeom prst="rect">
            <a:avLst/>
          </a:prstGeom>
          <a:solidFill>
            <a:schemeClr val="bg1"/>
          </a:solidFill>
          <a:ln w="50800">
            <a:solidFill>
              <a:srgbClr val="A0C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grpSp>
        <p:nvGrpSpPr>
          <p:cNvPr id="4" name="PA-组合 3"/>
          <p:cNvGrpSpPr/>
          <p:nvPr>
            <p:custDataLst>
              <p:tags r:id="rId2"/>
            </p:custDataLst>
          </p:nvPr>
        </p:nvGrpSpPr>
        <p:grpSpPr>
          <a:xfrm>
            <a:off x="10497250" y="3008930"/>
            <a:ext cx="901700" cy="695326"/>
            <a:chOff x="10866438" y="3185886"/>
            <a:chExt cx="901700" cy="695326"/>
          </a:xfrm>
          <a:solidFill>
            <a:srgbClr val="92D050"/>
          </a:solidFill>
        </p:grpSpPr>
        <p:sp>
          <p:nvSpPr>
            <p:cNvPr id="5" name="PA-矩形 4"/>
            <p:cNvSpPr/>
            <p:nvPr>
              <p:custDataLst>
                <p:tags r:id="rId3"/>
              </p:custDataLst>
            </p:nvPr>
          </p:nvSpPr>
          <p:spPr>
            <a:xfrm rot="5400000">
              <a:off x="10969625" y="3082699"/>
              <a:ext cx="695326" cy="901700"/>
            </a:xfrm>
            <a:prstGeom prst="rect">
              <a:avLst/>
            </a:prstGeom>
            <a:solidFill>
              <a:srgbClr val="A2BFC1"/>
            </a:solidFill>
            <a:ln>
              <a:noFill/>
            </a:ln>
            <a:effectLst>
              <a:outerShdw blurRad="406400" dist="63500" dir="5400000" algn="t"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6" name="PA-燕尾形 5"/>
            <p:cNvSpPr/>
            <p:nvPr>
              <p:custDataLst>
                <p:tags r:id="rId4"/>
              </p:custDataLst>
            </p:nvPr>
          </p:nvSpPr>
          <p:spPr>
            <a:xfrm>
              <a:off x="11171238" y="3349399"/>
              <a:ext cx="292100" cy="3683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grpSp>
        <p:nvGrpSpPr>
          <p:cNvPr id="7" name="PA-组合 6"/>
          <p:cNvGrpSpPr/>
          <p:nvPr>
            <p:custDataLst>
              <p:tags r:id="rId5"/>
            </p:custDataLst>
          </p:nvPr>
        </p:nvGrpSpPr>
        <p:grpSpPr>
          <a:xfrm>
            <a:off x="770343" y="2959944"/>
            <a:ext cx="901700" cy="695326"/>
            <a:chOff x="423863" y="3185886"/>
            <a:chExt cx="901700" cy="695326"/>
          </a:xfrm>
          <a:solidFill>
            <a:srgbClr val="92D050"/>
          </a:solidFill>
        </p:grpSpPr>
        <p:sp>
          <p:nvSpPr>
            <p:cNvPr id="8" name="PA-矩形 7"/>
            <p:cNvSpPr/>
            <p:nvPr>
              <p:custDataLst>
                <p:tags r:id="rId6"/>
              </p:custDataLst>
            </p:nvPr>
          </p:nvSpPr>
          <p:spPr>
            <a:xfrm rot="5400000">
              <a:off x="527050" y="3082699"/>
              <a:ext cx="695326" cy="901700"/>
            </a:xfrm>
            <a:prstGeom prst="rect">
              <a:avLst/>
            </a:prstGeom>
            <a:solidFill>
              <a:srgbClr val="A2BFC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Normal" panose="020B0400000000000000" pitchFamily="34" charset="-122"/>
                <a:ea typeface="思源黑体 CN Medium" panose="020B0600000000000000" pitchFamily="34" charset="-122"/>
              </a:endParaRPr>
            </a:p>
          </p:txBody>
        </p:sp>
        <p:sp>
          <p:nvSpPr>
            <p:cNvPr id="9" name="PA-燕尾形 8"/>
            <p:cNvSpPr/>
            <p:nvPr>
              <p:custDataLst>
                <p:tags r:id="rId7"/>
              </p:custDataLst>
            </p:nvPr>
          </p:nvSpPr>
          <p:spPr>
            <a:xfrm flipH="1">
              <a:off x="728663" y="3349399"/>
              <a:ext cx="292100" cy="368300"/>
            </a:xfrm>
            <a:prstGeom prst="chevron">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Normal" panose="020B0400000000000000" pitchFamily="34" charset="-122"/>
                <a:ea typeface="思源黑体 CN Medium" panose="020B0600000000000000" pitchFamily="34" charset="-122"/>
              </a:endParaRPr>
            </a:p>
          </p:txBody>
        </p:sp>
      </p:grpSp>
      <p:sp>
        <p:nvSpPr>
          <p:cNvPr id="10" name="PA-文本框 9"/>
          <p:cNvSpPr txBox="1"/>
          <p:nvPr>
            <p:custDataLst>
              <p:tags r:id="rId8"/>
            </p:custDataLst>
          </p:nvPr>
        </p:nvSpPr>
        <p:spPr>
          <a:xfrm>
            <a:off x="5046980" y="2909570"/>
            <a:ext cx="5141595"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同态加密的密码原语</a:t>
            </a:r>
            <a:endParaRPr lang="zh-CN" altLang="en-US" sz="40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1" name="PA-文本框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custDataLst>
              <p:tags r:id="rId9"/>
            </p:custDataLst>
          </p:nvPr>
        </p:nvSpPr>
        <p:spPr>
          <a:xfrm>
            <a:off x="5047031" y="3631935"/>
            <a:ext cx="3989887" cy="27559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rPr>
              <a:t>homomorphic encryption primitive</a:t>
            </a:r>
            <a:endParaRPr kumimoji="0" sz="1200" b="0" i="0" u="none" strike="noStrike" kern="1200" cap="none" spc="0" normalizeH="0" baseline="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endParaRPr>
          </a:p>
        </p:txBody>
      </p:sp>
      <p:sp>
        <p:nvSpPr>
          <p:cNvPr id="13" name="PA-文本框 11"/>
          <p:cNvSpPr txBox="1"/>
          <p:nvPr>
            <p:custDataLst>
              <p:tags r:id="rId10"/>
            </p:custDataLst>
          </p:nvPr>
        </p:nvSpPr>
        <p:spPr>
          <a:xfrm flipH="1">
            <a:off x="2291106" y="2633318"/>
            <a:ext cx="2672080" cy="1446550"/>
          </a:xfrm>
          <a:prstGeom prst="rect">
            <a:avLst/>
          </a:prstGeom>
          <a:noFill/>
        </p:spPr>
        <p:txBody>
          <a:bodyPr wrap="square" rtlCol="0">
            <a:spAutoFit/>
          </a:bodyPr>
          <a:lstStyle/>
          <a:p>
            <a:pPr algn="ctr"/>
            <a:r>
              <a:rPr lang="en-US" sz="8800" dirty="0">
                <a:solidFill>
                  <a:srgbClr val="123439"/>
                </a:solidFill>
                <a:latin typeface="思源黑体 CN Light" panose="020B0300000000000000" pitchFamily="34" charset="-122"/>
                <a:ea typeface="思源黑体 CN Light" panose="020B0300000000000000" pitchFamily="34" charset="-122"/>
              </a:rPr>
              <a:t>0</a:t>
            </a:r>
            <a:r>
              <a:rPr lang="en-US" altLang="zh-CN" sz="8800" dirty="0">
                <a:solidFill>
                  <a:srgbClr val="123439"/>
                </a:solidFill>
                <a:latin typeface="思源黑体 CN Light" panose="020B0300000000000000" pitchFamily="34" charset="-122"/>
                <a:ea typeface="思源黑体 CN Light" panose="020B0300000000000000" pitchFamily="34" charset="-122"/>
              </a:rPr>
              <a:t>1</a:t>
            </a:r>
            <a:endParaRPr lang="id-ID" sz="8800" dirty="0">
              <a:solidFill>
                <a:srgbClr val="123439"/>
              </a:solidFill>
              <a:latin typeface="思源黑体 CN Light" panose="020B0300000000000000" pitchFamily="34" charset="-122"/>
              <a:ea typeface="思源黑体 CN Light"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0" presetClass="entr" presetSubtype="0" repeatCount="200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3500" fill="hold">
                                              <p:stCondLst>
                                                <p:cond delay="0"/>
                                              </p:stCondLst>
                                            </p:cTn>
                                            <p:tgtEl>
                                              <p:spTgt spid="3"/>
                                            </p:tgtEl>
                                            <p:attrNameLst>
                                              <p:attrName>ppt_x</p:attrName>
                                            </p:attrNameLst>
                                          </p:cBhvr>
                                          <p:tavLst>
                                            <p:tav tm="0" fmla="#ppt_x-0.03*(sin(16*$^2)*(1-$))">
                                              <p:val>
                                                <p:fltVal val="0"/>
                                              </p:val>
                                            </p:tav>
                                            <p:tav tm="100000">
                                              <p:val>
                                                <p:fltVal val="1"/>
                                              </p:val>
                                            </p:tav>
                                          </p:tavLst>
                                        </p:anim>
                                      </p:childTnLst>
                                    </p:cTn>
                                  </p:par>
                                </p:childTnLst>
                              </p:cTn>
                            </p:par>
                            <p:par>
                              <p:cTn id="11" fill="hold">
                                <p:stCondLst>
                                  <p:cond delay="500"/>
                                </p:stCondLst>
                                <p:childTnLst>
                                  <p:par>
                                    <p:cTn id="12" presetID="2" presetClass="entr" presetSubtype="2" fill="hold" nodeType="afterEffect" p14:presetBounceEnd="51000">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14:bounceEnd="51000">
                                          <p:cBhvr additive="base">
                                            <p:cTn id="14" dur="1000" fill="hold"/>
                                            <p:tgtEl>
                                              <p:spTgt spid="4"/>
                                            </p:tgtEl>
                                            <p:attrNameLst>
                                              <p:attrName>ppt_x</p:attrName>
                                            </p:attrNameLst>
                                          </p:cBhvr>
                                          <p:tavLst>
                                            <p:tav tm="0">
                                              <p:val>
                                                <p:strVal val="1+#ppt_w/2"/>
                                              </p:val>
                                            </p:tav>
                                            <p:tav tm="100000">
                                              <p:val>
                                                <p:strVal val="#ppt_x"/>
                                              </p:val>
                                            </p:tav>
                                          </p:tavLst>
                                        </p:anim>
                                        <p:anim calcmode="lin" valueType="num" p14:bounceEnd="51000">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14:presetBounceEnd="51000">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14:bounceEnd="51000">
                                          <p:cBhvr additive="base">
                                            <p:cTn id="18" dur="1000" fill="hold"/>
                                            <p:tgtEl>
                                              <p:spTgt spid="7"/>
                                            </p:tgtEl>
                                            <p:attrNameLst>
                                              <p:attrName>ppt_x</p:attrName>
                                            </p:attrNameLst>
                                          </p:cBhvr>
                                          <p:tavLst>
                                            <p:tav tm="0">
                                              <p:val>
                                                <p:strVal val="0-#ppt_w/2"/>
                                              </p:val>
                                            </p:tav>
                                            <p:tav tm="100000">
                                              <p:val>
                                                <p:strVal val="#ppt_x"/>
                                              </p:val>
                                            </p:tav>
                                          </p:tavLst>
                                        </p:anim>
                                        <p:anim calcmode="lin" valueType="num" p14:bounceEnd="51000">
                                          <p:cBhvr additive="base">
                                            <p:cTn id="19" dur="1000" fill="hold"/>
                                            <p:tgtEl>
                                              <p:spTgt spid="7"/>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0" presetClass="entr" presetSubtype="0" repeatCount="200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3500" fill="hold">
                                              <p:stCondLst>
                                                <p:cond delay="0"/>
                                              </p:stCondLst>
                                            </p:cTn>
                                            <p:tgtEl>
                                              <p:spTgt spid="3"/>
                                            </p:tgtEl>
                                            <p:attrNameLst>
                                              <p:attrName>ppt_x</p:attrName>
                                            </p:attrNameLst>
                                          </p:cBhvr>
                                          <p:tavLst>
                                            <p:tav tm="0" fmla="#ppt_x-0.03*(sin(16*$^2)*(1-$))">
                                              <p:val>
                                                <p:fltVal val="0"/>
                                              </p:val>
                                            </p:tav>
                                            <p:tav tm="100000">
                                              <p:val>
                                                <p:fltVal val="1"/>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1+#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0-#ppt_w/2"/>
                                              </p:val>
                                            </p:tav>
                                            <p:tav tm="100000">
                                              <p:val>
                                                <p:strVal val="#ppt_x"/>
                                              </p:val>
                                            </p:tav>
                                          </p:tavLst>
                                        </p:anim>
                                        <p:anim calcmode="lin" valueType="num">
                                          <p:cBhvr additive="base">
                                            <p:cTn id="19" dur="1000" fill="hold"/>
                                            <p:tgtEl>
                                              <p:spTgt spid="7"/>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3"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23439"/>
        </a:solidFill>
        <a:effectLst/>
      </p:bgPr>
    </p:bg>
    <p:spTree>
      <p:nvGrpSpPr>
        <p:cNvPr id="1" name=""/>
        <p:cNvGrpSpPr/>
        <p:nvPr/>
      </p:nvGrpSpPr>
      <p:grpSpPr>
        <a:xfrm>
          <a:off x="0" y="0"/>
          <a:ext cx="0" cy="0"/>
          <a:chOff x="0" y="0"/>
          <a:chExt cx="0" cy="0"/>
        </a:xfrm>
      </p:grpSpPr>
      <p:sp>
        <p:nvSpPr>
          <p:cNvPr id="3" name="PA_PA-矩形 10"/>
          <p:cNvSpPr/>
          <p:nvPr>
            <p:custDataLst>
              <p:tags r:id="rId1"/>
            </p:custDataLst>
          </p:nvPr>
        </p:nvSpPr>
        <p:spPr>
          <a:xfrm>
            <a:off x="1243899" y="1823389"/>
            <a:ext cx="9704201" cy="3434708"/>
          </a:xfrm>
          <a:prstGeom prst="rect">
            <a:avLst/>
          </a:prstGeom>
          <a:solidFill>
            <a:schemeClr val="bg1"/>
          </a:solidFill>
          <a:ln w="50800">
            <a:solidFill>
              <a:srgbClr val="A0C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grpSp>
        <p:nvGrpSpPr>
          <p:cNvPr id="4" name="PA-组合 3"/>
          <p:cNvGrpSpPr/>
          <p:nvPr>
            <p:custDataLst>
              <p:tags r:id="rId2"/>
            </p:custDataLst>
          </p:nvPr>
        </p:nvGrpSpPr>
        <p:grpSpPr>
          <a:xfrm>
            <a:off x="10497250" y="3008930"/>
            <a:ext cx="901700" cy="695326"/>
            <a:chOff x="10866438" y="3185886"/>
            <a:chExt cx="901700" cy="695326"/>
          </a:xfrm>
          <a:solidFill>
            <a:srgbClr val="92D050"/>
          </a:solidFill>
        </p:grpSpPr>
        <p:sp>
          <p:nvSpPr>
            <p:cNvPr id="5" name="PA-矩形 4"/>
            <p:cNvSpPr/>
            <p:nvPr>
              <p:custDataLst>
                <p:tags r:id="rId3"/>
              </p:custDataLst>
            </p:nvPr>
          </p:nvSpPr>
          <p:spPr>
            <a:xfrm rot="5400000">
              <a:off x="10969625" y="3082699"/>
              <a:ext cx="695326" cy="901700"/>
            </a:xfrm>
            <a:prstGeom prst="rect">
              <a:avLst/>
            </a:prstGeom>
            <a:solidFill>
              <a:srgbClr val="A2BFC1"/>
            </a:solidFill>
            <a:ln>
              <a:noFill/>
            </a:ln>
            <a:effectLst>
              <a:outerShdw blurRad="406400" dist="63500" dir="5400000" algn="t"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6" name="PA-燕尾形 5"/>
            <p:cNvSpPr/>
            <p:nvPr>
              <p:custDataLst>
                <p:tags r:id="rId4"/>
              </p:custDataLst>
            </p:nvPr>
          </p:nvSpPr>
          <p:spPr>
            <a:xfrm>
              <a:off x="11171238" y="3349399"/>
              <a:ext cx="292100" cy="3683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grpSp>
        <p:nvGrpSpPr>
          <p:cNvPr id="7" name="PA-组合 6"/>
          <p:cNvGrpSpPr/>
          <p:nvPr>
            <p:custDataLst>
              <p:tags r:id="rId5"/>
            </p:custDataLst>
          </p:nvPr>
        </p:nvGrpSpPr>
        <p:grpSpPr>
          <a:xfrm>
            <a:off x="770343" y="2959944"/>
            <a:ext cx="901700" cy="695326"/>
            <a:chOff x="423863" y="3185886"/>
            <a:chExt cx="901700" cy="695326"/>
          </a:xfrm>
          <a:solidFill>
            <a:srgbClr val="92D050"/>
          </a:solidFill>
        </p:grpSpPr>
        <p:sp>
          <p:nvSpPr>
            <p:cNvPr id="8" name="PA-矩形 7"/>
            <p:cNvSpPr/>
            <p:nvPr>
              <p:custDataLst>
                <p:tags r:id="rId6"/>
              </p:custDataLst>
            </p:nvPr>
          </p:nvSpPr>
          <p:spPr>
            <a:xfrm rot="5400000">
              <a:off x="527050" y="3082699"/>
              <a:ext cx="695326" cy="901700"/>
            </a:xfrm>
            <a:prstGeom prst="rect">
              <a:avLst/>
            </a:prstGeom>
            <a:solidFill>
              <a:srgbClr val="A2BFC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Normal" panose="020B0400000000000000" pitchFamily="34" charset="-122"/>
                <a:ea typeface="思源黑体 CN Medium" panose="020B0600000000000000" pitchFamily="34" charset="-122"/>
              </a:endParaRPr>
            </a:p>
          </p:txBody>
        </p:sp>
        <p:sp>
          <p:nvSpPr>
            <p:cNvPr id="9" name="PA-燕尾形 8"/>
            <p:cNvSpPr/>
            <p:nvPr>
              <p:custDataLst>
                <p:tags r:id="rId7"/>
              </p:custDataLst>
            </p:nvPr>
          </p:nvSpPr>
          <p:spPr>
            <a:xfrm flipH="1">
              <a:off x="728663" y="3349399"/>
              <a:ext cx="292100" cy="368300"/>
            </a:xfrm>
            <a:prstGeom prst="chevron">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Normal" panose="020B0400000000000000" pitchFamily="34" charset="-122"/>
                <a:ea typeface="思源黑体 CN Medium" panose="020B0600000000000000" pitchFamily="34" charset="-122"/>
              </a:endParaRPr>
            </a:p>
          </p:txBody>
        </p:sp>
      </p:grpSp>
      <p:sp>
        <p:nvSpPr>
          <p:cNvPr id="10" name="PA-文本框 9"/>
          <p:cNvSpPr txBox="1"/>
          <p:nvPr>
            <p:custDataLst>
              <p:tags r:id="rId8"/>
            </p:custDataLst>
          </p:nvPr>
        </p:nvSpPr>
        <p:spPr>
          <a:xfrm>
            <a:off x="4963186" y="2947384"/>
            <a:ext cx="5071260" cy="707886"/>
          </a:xfrm>
          <a:prstGeom prst="rect">
            <a:avLst/>
          </a:prstGeom>
          <a:noFill/>
        </p:spPr>
        <p:txBody>
          <a:bodyPr wrap="square" rtlCol="0">
            <a:spAutoFit/>
            <a:scene3d>
              <a:camera prst="orthographicFront"/>
              <a:lightRig rig="threePt" dir="t">
                <a:rot lat="0" lon="0" rev="0"/>
              </a:lightRig>
            </a:scene3d>
            <a:sp3d contourW="12700"/>
          </a:bodyPr>
          <a:lstStyle/>
          <a:p>
            <a:pPr lvl="0">
              <a:defRPr/>
            </a:pPr>
            <a:r>
              <a:rPr lang="zh-CN" altLang="en-US" sz="4000" b="1"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同态加密的应用前景</a:t>
            </a:r>
            <a:endParaRPr kumimoji="0" lang="zh-CN" altLang="en-US" sz="4000" b="1" i="0" u="none" strike="noStrike" kern="1200" cap="none" spc="0" normalizeH="0" baseline="0" noProof="0" dirty="0">
              <a:ln>
                <a:noFill/>
              </a:ln>
              <a:solidFill>
                <a:srgbClr val="123339"/>
              </a:solidFill>
              <a:uLnTx/>
              <a:uFillTx/>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1" name="PA-文本框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custDataLst>
              <p:tags r:id="rId9"/>
            </p:custDataLst>
          </p:nvPr>
        </p:nvSpPr>
        <p:spPr>
          <a:xfrm>
            <a:off x="4963186" y="3669536"/>
            <a:ext cx="474596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rPr>
              <a:t>The application prospect of homomorphic encryption</a:t>
            </a:r>
            <a:endParaRPr kumimoji="0" lang="en-US" altLang="zh-CN" sz="1200" b="0" i="0" u="none" strike="noStrike" kern="1200" cap="none" spc="0" normalizeH="0" baseline="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endParaRPr>
          </a:p>
          <a:p>
            <a:pPr marL="0" marR="0" lvl="0" indent="0" algn="dist"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endParaRPr>
          </a:p>
        </p:txBody>
      </p:sp>
      <p:sp>
        <p:nvSpPr>
          <p:cNvPr id="13" name="PA-文本框 11"/>
          <p:cNvSpPr txBox="1"/>
          <p:nvPr>
            <p:custDataLst>
              <p:tags r:id="rId10"/>
            </p:custDataLst>
          </p:nvPr>
        </p:nvSpPr>
        <p:spPr>
          <a:xfrm flipH="1">
            <a:off x="2291106" y="2633318"/>
            <a:ext cx="2672080" cy="1446550"/>
          </a:xfrm>
          <a:prstGeom prst="rect">
            <a:avLst/>
          </a:prstGeom>
          <a:noFill/>
        </p:spPr>
        <p:txBody>
          <a:bodyPr wrap="square" rtlCol="0">
            <a:spAutoFit/>
          </a:bodyPr>
          <a:lstStyle/>
          <a:p>
            <a:pPr algn="ctr"/>
            <a:r>
              <a:rPr lang="en-US" sz="8800" dirty="0">
                <a:solidFill>
                  <a:srgbClr val="123439"/>
                </a:solidFill>
                <a:latin typeface="思源黑体 CN Light" panose="020B0300000000000000" pitchFamily="34" charset="-122"/>
                <a:ea typeface="思源黑体 CN Light" panose="020B0300000000000000" pitchFamily="34" charset="-122"/>
              </a:rPr>
              <a:t>05</a:t>
            </a:r>
            <a:endParaRPr lang="id-ID" sz="8800" dirty="0">
              <a:solidFill>
                <a:srgbClr val="123439"/>
              </a:solidFill>
              <a:latin typeface="思源黑体 CN Light" panose="020B0300000000000000" pitchFamily="34" charset="-122"/>
              <a:ea typeface="思源黑体 CN Light"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0" presetClass="entr" presetSubtype="0" repeatCount="200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3500" fill="hold">
                                              <p:stCondLst>
                                                <p:cond delay="0"/>
                                              </p:stCondLst>
                                            </p:cTn>
                                            <p:tgtEl>
                                              <p:spTgt spid="3"/>
                                            </p:tgtEl>
                                            <p:attrNameLst>
                                              <p:attrName>ppt_x</p:attrName>
                                            </p:attrNameLst>
                                          </p:cBhvr>
                                          <p:tavLst>
                                            <p:tav tm="0" fmla="#ppt_x-0.03*(sin(16*$^2)*(1-$))">
                                              <p:val>
                                                <p:fltVal val="0"/>
                                              </p:val>
                                            </p:tav>
                                            <p:tav tm="100000">
                                              <p:val>
                                                <p:fltVal val="1"/>
                                              </p:val>
                                            </p:tav>
                                          </p:tavLst>
                                        </p:anim>
                                      </p:childTnLst>
                                    </p:cTn>
                                  </p:par>
                                </p:childTnLst>
                              </p:cTn>
                            </p:par>
                            <p:par>
                              <p:cTn id="11" fill="hold">
                                <p:stCondLst>
                                  <p:cond delay="500"/>
                                </p:stCondLst>
                                <p:childTnLst>
                                  <p:par>
                                    <p:cTn id="12" presetID="2" presetClass="entr" presetSubtype="2" fill="hold" nodeType="afterEffect" p14:presetBounceEnd="51000">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14:bounceEnd="51000">
                                          <p:cBhvr additive="base">
                                            <p:cTn id="14" dur="1000" fill="hold"/>
                                            <p:tgtEl>
                                              <p:spTgt spid="4"/>
                                            </p:tgtEl>
                                            <p:attrNameLst>
                                              <p:attrName>ppt_x</p:attrName>
                                            </p:attrNameLst>
                                          </p:cBhvr>
                                          <p:tavLst>
                                            <p:tav tm="0">
                                              <p:val>
                                                <p:strVal val="1+#ppt_w/2"/>
                                              </p:val>
                                            </p:tav>
                                            <p:tav tm="100000">
                                              <p:val>
                                                <p:strVal val="#ppt_x"/>
                                              </p:val>
                                            </p:tav>
                                          </p:tavLst>
                                        </p:anim>
                                        <p:anim calcmode="lin" valueType="num" p14:bounceEnd="51000">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14:presetBounceEnd="51000">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14:bounceEnd="51000">
                                          <p:cBhvr additive="base">
                                            <p:cTn id="18" dur="1000" fill="hold"/>
                                            <p:tgtEl>
                                              <p:spTgt spid="7"/>
                                            </p:tgtEl>
                                            <p:attrNameLst>
                                              <p:attrName>ppt_x</p:attrName>
                                            </p:attrNameLst>
                                          </p:cBhvr>
                                          <p:tavLst>
                                            <p:tav tm="0">
                                              <p:val>
                                                <p:strVal val="0-#ppt_w/2"/>
                                              </p:val>
                                            </p:tav>
                                            <p:tav tm="100000">
                                              <p:val>
                                                <p:strVal val="#ppt_x"/>
                                              </p:val>
                                            </p:tav>
                                          </p:tavLst>
                                        </p:anim>
                                        <p:anim calcmode="lin" valueType="num" p14:bounceEnd="51000">
                                          <p:cBhvr additive="base">
                                            <p:cTn id="19" dur="1000" fill="hold"/>
                                            <p:tgtEl>
                                              <p:spTgt spid="7"/>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0" presetClass="entr" presetSubtype="0" repeatCount="200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3500" fill="hold">
                                              <p:stCondLst>
                                                <p:cond delay="0"/>
                                              </p:stCondLst>
                                            </p:cTn>
                                            <p:tgtEl>
                                              <p:spTgt spid="3"/>
                                            </p:tgtEl>
                                            <p:attrNameLst>
                                              <p:attrName>ppt_x</p:attrName>
                                            </p:attrNameLst>
                                          </p:cBhvr>
                                          <p:tavLst>
                                            <p:tav tm="0" fmla="#ppt_x-0.03*(sin(16*$^2)*(1-$))">
                                              <p:val>
                                                <p:fltVal val="0"/>
                                              </p:val>
                                            </p:tav>
                                            <p:tav tm="100000">
                                              <p:val>
                                                <p:fltVal val="1"/>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1+#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0-#ppt_w/2"/>
                                              </p:val>
                                            </p:tav>
                                            <p:tav tm="100000">
                                              <p:val>
                                                <p:strVal val="#ppt_x"/>
                                              </p:val>
                                            </p:tav>
                                          </p:tavLst>
                                        </p:anim>
                                        <p:anim calcmode="lin" valueType="num">
                                          <p:cBhvr additive="base">
                                            <p:cTn id="19" dur="1000" fill="hold"/>
                                            <p:tgtEl>
                                              <p:spTgt spid="7"/>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3"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联邦学习</a:t>
            </a:r>
            <a:r>
              <a:rPr lang="zh-CN" altLang="en-US" sz="2000" dirty="0">
                <a:solidFill>
                  <a:srgbClr val="123339"/>
                </a:solidFill>
                <a:latin typeface="思源黑体 CN Medium" panose="020B0600000000000000" pitchFamily="34" charset="-122"/>
                <a:ea typeface="思源黑体 CN Medium" panose="020B0600000000000000" pitchFamily="34" charset="-122"/>
              </a:rPr>
              <a:t>（</a:t>
            </a:r>
            <a:r>
              <a:rPr lang="en-US" altLang="zh-CN" sz="2000" b="1" dirty="0">
                <a:solidFill>
                  <a:srgbClr val="123339"/>
                </a:solidFill>
                <a:latin typeface="思源黑体 CN Medium" panose="020B0600000000000000" pitchFamily="34" charset="-122"/>
                <a:ea typeface="思源黑体 CN Medium" panose="020B0600000000000000" pitchFamily="34" charset="-122"/>
              </a:rPr>
              <a:t>Federated  Learning</a:t>
            </a:r>
            <a:r>
              <a:rPr lang="zh-CN" altLang="en-US" sz="2000" dirty="0">
                <a:solidFill>
                  <a:srgbClr val="123339"/>
                </a:solidFill>
                <a:latin typeface="思源黑体 CN Medium" panose="020B0600000000000000" pitchFamily="34" charset="-122"/>
                <a:ea typeface="思源黑体 CN Medium" panose="020B0600000000000000" pitchFamily="34" charset="-122"/>
              </a:rPr>
              <a:t>）是一种分散式机器学习方法，它允许在不集中数据到一个中心服务器的情况下进行模型训练。优秀的机器学习模型需要优质的训练数据，但由于隐私或监管限制，我们很难获得这些训练数据。联邦学习通过允许多个参与方合作训练单个机器学习模型，而不共享任何训练数据。联邦学习不仅改善了模型的泛化能力，还为企业训练机器学习模型创造了新的机会，并帮助其提取无法直接访问的训练数据。在某些情况下，我们还可能需要更多的联邦学习的标准版本来保护数据的隐私。每个参与方（例如设备、用户）在本地训练模型，然后仅将模型参数的更新发送到中心服务器，中心服务器聚合这些更新以更新全局模型，从而保护了数据隐私。</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5.1</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联邦学习中同态加密的应用：实现数据的可见不可算</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根据数据融合维度的不同，联邦学习主要可分为</a:t>
            </a:r>
            <a:r>
              <a:rPr lang="zh-CN" altLang="en-US" sz="2000" b="1" dirty="0">
                <a:solidFill>
                  <a:srgbClr val="123339"/>
                </a:solidFill>
                <a:latin typeface="思源黑体 CN Medium" panose="020B0600000000000000" pitchFamily="34" charset="-122"/>
                <a:ea typeface="思源黑体 CN Medium" panose="020B0600000000000000" pitchFamily="34" charset="-122"/>
              </a:rPr>
              <a:t>横向联邦学习</a:t>
            </a:r>
            <a:r>
              <a:rPr lang="zh-CN" altLang="en-US" sz="2000" dirty="0">
                <a:solidFill>
                  <a:srgbClr val="123339"/>
                </a:solidFill>
                <a:latin typeface="思源黑体 CN Medium" panose="020B0600000000000000" pitchFamily="34" charset="-122"/>
                <a:ea typeface="思源黑体 CN Medium" panose="020B0600000000000000" pitchFamily="34" charset="-122"/>
              </a:rPr>
              <a:t>和</a:t>
            </a:r>
            <a:r>
              <a:rPr lang="zh-CN" altLang="en-US" sz="2000" b="1" dirty="0">
                <a:solidFill>
                  <a:srgbClr val="123339"/>
                </a:solidFill>
                <a:latin typeface="思源黑体 CN Medium" panose="020B0600000000000000" pitchFamily="34" charset="-122"/>
                <a:ea typeface="思源黑体 CN Medium" panose="020B0600000000000000" pitchFamily="34" charset="-122"/>
              </a:rPr>
              <a:t>纵向联邦学习</a:t>
            </a:r>
            <a:r>
              <a:rPr lang="zh-CN" altLang="en-US" sz="2000" dirty="0">
                <a:solidFill>
                  <a:srgbClr val="123339"/>
                </a:solidFill>
                <a:latin typeface="思源黑体 CN Medium" panose="020B0600000000000000" pitchFamily="34" charset="-122"/>
                <a:ea typeface="思源黑体 CN Medium" panose="020B0600000000000000" pitchFamily="34" charset="-122"/>
              </a:rPr>
              <a:t>，分别对应样本维度的融合和特征维度的融合。目前，联邦学习方案可采用同态加密、秘密分享、不经意传输等密码学手段解决不同阶段的安全计算问题。其中，同态加密主要用于联合建模过程中的参数交互计算过程，实现预测模型的联合确立。目前，在联邦学习场景中使用较多同态加密算法为</a:t>
            </a:r>
            <a:r>
              <a:rPr lang="en-US" altLang="zh-CN" sz="2000" b="1" dirty="0" err="1">
                <a:solidFill>
                  <a:srgbClr val="123339"/>
                </a:solidFill>
                <a:latin typeface="思源黑体 CN Medium" panose="020B0600000000000000" pitchFamily="34" charset="-122"/>
                <a:ea typeface="思源黑体 CN Medium" panose="020B0600000000000000" pitchFamily="34" charset="-122"/>
              </a:rPr>
              <a:t>Paillier</a:t>
            </a:r>
            <a:r>
              <a:rPr lang="zh-CN" altLang="en-US" sz="2000" dirty="0">
                <a:solidFill>
                  <a:srgbClr val="123339"/>
                </a:solidFill>
                <a:latin typeface="思源黑体 CN Medium" panose="020B0600000000000000" pitchFamily="34" charset="-122"/>
                <a:ea typeface="思源黑体 CN Medium" panose="020B0600000000000000" pitchFamily="34" charset="-122"/>
              </a:rPr>
              <a:t>加法半同态加密算法。</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5.1</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联邦学习中同态加密的应用：实现数据的可见不可算</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在该类方案中，一般包含参与方</a:t>
            </a:r>
            <a:r>
              <a:rPr lang="en-US" altLang="zh-CN" sz="2000" dirty="0">
                <a:solidFill>
                  <a:srgbClr val="123339"/>
                </a:solidFill>
                <a:latin typeface="思源黑体 CN Medium" panose="020B0600000000000000" pitchFamily="34" charset="-122"/>
                <a:ea typeface="思源黑体 CN Medium" panose="020B0600000000000000" pitchFamily="34" charset="-122"/>
              </a:rPr>
              <a:t>A</a:t>
            </a:r>
            <a:r>
              <a:rPr lang="zh-CN" altLang="en-US" sz="2000" dirty="0">
                <a:solidFill>
                  <a:srgbClr val="123339"/>
                </a:solidFill>
                <a:latin typeface="思源黑体 CN Medium" panose="020B0600000000000000" pitchFamily="34" charset="-122"/>
                <a:ea typeface="思源黑体 CN Medium" panose="020B0600000000000000" pitchFamily="34" charset="-122"/>
              </a:rPr>
              <a:t>、参与方</a:t>
            </a:r>
            <a:r>
              <a:rPr lang="en-US" altLang="zh-CN" sz="2000" dirty="0">
                <a:solidFill>
                  <a:srgbClr val="123339"/>
                </a:solidFill>
                <a:latin typeface="思源黑体 CN Medium" panose="020B0600000000000000" pitchFamily="34" charset="-122"/>
                <a:ea typeface="思源黑体 CN Medium" panose="020B0600000000000000" pitchFamily="34" charset="-122"/>
              </a:rPr>
              <a:t>B</a:t>
            </a:r>
            <a:r>
              <a:rPr lang="zh-CN" altLang="en-US" sz="2000" dirty="0">
                <a:solidFill>
                  <a:srgbClr val="123339"/>
                </a:solidFill>
                <a:latin typeface="思源黑体 CN Medium" panose="020B0600000000000000" pitchFamily="34" charset="-122"/>
                <a:ea typeface="思源黑体 CN Medium" panose="020B0600000000000000" pitchFamily="34" charset="-122"/>
              </a:rPr>
              <a:t>、协作方</a:t>
            </a:r>
            <a:r>
              <a:rPr lang="en-US" altLang="zh-CN" sz="2000" dirty="0">
                <a:solidFill>
                  <a:srgbClr val="123339"/>
                </a:solidFill>
                <a:latin typeface="思源黑体 CN Medium" panose="020B0600000000000000" pitchFamily="34" charset="-122"/>
                <a:ea typeface="思源黑体 CN Medium" panose="020B0600000000000000" pitchFamily="34" charset="-122"/>
              </a:rPr>
              <a:t>C</a:t>
            </a:r>
            <a:r>
              <a:rPr lang="zh-CN" altLang="en-US" sz="2000" dirty="0">
                <a:solidFill>
                  <a:srgbClr val="123339"/>
                </a:solidFill>
                <a:latin typeface="思源黑体 CN Medium" panose="020B0600000000000000" pitchFamily="34" charset="-122"/>
                <a:ea typeface="思源黑体 CN Medium" panose="020B0600000000000000" pitchFamily="34" charset="-122"/>
              </a:rPr>
              <a:t>三种角色，参与方</a:t>
            </a:r>
            <a:r>
              <a:rPr lang="en-US" altLang="zh-CN" sz="2000" dirty="0">
                <a:solidFill>
                  <a:srgbClr val="123339"/>
                </a:solidFill>
                <a:latin typeface="思源黑体 CN Medium" panose="020B0600000000000000" pitchFamily="34" charset="-122"/>
                <a:ea typeface="思源黑体 CN Medium" panose="020B0600000000000000" pitchFamily="34" charset="-122"/>
              </a:rPr>
              <a:t>A</a:t>
            </a:r>
            <a:r>
              <a:rPr lang="zh-CN" altLang="en-US" sz="2000" dirty="0">
                <a:solidFill>
                  <a:srgbClr val="123339"/>
                </a:solidFill>
                <a:latin typeface="思源黑体 CN Medium" panose="020B0600000000000000" pitchFamily="34" charset="-122"/>
                <a:ea typeface="思源黑体 CN Medium" panose="020B0600000000000000" pitchFamily="34" charset="-122"/>
              </a:rPr>
              <a:t>和参与方</a:t>
            </a:r>
            <a:r>
              <a:rPr lang="en-US" altLang="zh-CN" sz="2000" dirty="0">
                <a:solidFill>
                  <a:srgbClr val="123339"/>
                </a:solidFill>
                <a:latin typeface="思源黑体 CN Medium" panose="020B0600000000000000" pitchFamily="34" charset="-122"/>
                <a:ea typeface="思源黑体 CN Medium" panose="020B0600000000000000" pitchFamily="34" charset="-122"/>
              </a:rPr>
              <a:t>B</a:t>
            </a:r>
            <a:r>
              <a:rPr lang="zh-CN" altLang="en-US" sz="2000" dirty="0">
                <a:solidFill>
                  <a:srgbClr val="123339"/>
                </a:solidFill>
                <a:latin typeface="思源黑体 CN Medium" panose="020B0600000000000000" pitchFamily="34" charset="-122"/>
                <a:ea typeface="思源黑体 CN Medium" panose="020B0600000000000000" pitchFamily="34" charset="-122"/>
              </a:rPr>
              <a:t>为数据提供方，而参与方</a:t>
            </a:r>
            <a:r>
              <a:rPr lang="en-US" altLang="zh-CN" sz="2000" dirty="0">
                <a:solidFill>
                  <a:srgbClr val="123339"/>
                </a:solidFill>
                <a:latin typeface="思源黑体 CN Medium" panose="020B0600000000000000" pitchFamily="34" charset="-122"/>
                <a:ea typeface="思源黑体 CN Medium" panose="020B0600000000000000" pitchFamily="34" charset="-122"/>
              </a:rPr>
              <a:t>C</a:t>
            </a:r>
            <a:r>
              <a:rPr lang="zh-CN" altLang="en-US" sz="2000" dirty="0">
                <a:solidFill>
                  <a:srgbClr val="123339"/>
                </a:solidFill>
                <a:latin typeface="思源黑体 CN Medium" panose="020B0600000000000000" pitchFamily="34" charset="-122"/>
                <a:ea typeface="思源黑体 CN Medium" panose="020B0600000000000000" pitchFamily="34" charset="-122"/>
              </a:rPr>
              <a:t>负责进行密钥分发和汇总计算，有时协作方</a:t>
            </a:r>
            <a:r>
              <a:rPr lang="en-US" altLang="zh-CN" sz="2000" dirty="0">
                <a:solidFill>
                  <a:srgbClr val="123339"/>
                </a:solidFill>
                <a:latin typeface="思源黑体 CN Medium" panose="020B0600000000000000" pitchFamily="34" charset="-122"/>
                <a:ea typeface="思源黑体 CN Medium" panose="020B0600000000000000" pitchFamily="34" charset="-122"/>
              </a:rPr>
              <a:t>C</a:t>
            </a:r>
            <a:r>
              <a:rPr lang="zh-CN" altLang="en-US" sz="2000" dirty="0">
                <a:solidFill>
                  <a:srgbClr val="123339"/>
                </a:solidFill>
                <a:latin typeface="思源黑体 CN Medium" panose="020B0600000000000000" pitchFamily="34" charset="-122"/>
                <a:ea typeface="思源黑体 CN Medium" panose="020B0600000000000000" pitchFamily="34" charset="-122"/>
              </a:rPr>
              <a:t>也可由两个参与方之一扮演。由于加法同态加密无法实现任意形式的计算，在进行联合建模时需要事先将拟联合计算的计算式近似转换为加法形式，并确定协议的具体流程。例如，通过泰勒展开将乘法运算转化为多项式相加的形式。</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5.1</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联邦学习中同态加密的应用：实现数据的可见不可算</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联合模型的加密训练过程一般包含以下步骤：</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1.  </a:t>
            </a:r>
            <a:r>
              <a:rPr lang="zh-CN" altLang="en-US" sz="2000" dirty="0">
                <a:solidFill>
                  <a:srgbClr val="123339"/>
                </a:solidFill>
                <a:latin typeface="思源黑体 CN Medium" panose="020B0600000000000000" pitchFamily="34" charset="-122"/>
                <a:ea typeface="思源黑体 CN Medium" panose="020B0600000000000000" pitchFamily="34" charset="-122"/>
              </a:rPr>
              <a:t>协作方</a:t>
            </a:r>
            <a:r>
              <a:rPr lang="en-US" altLang="zh-CN" sz="2000" dirty="0">
                <a:solidFill>
                  <a:srgbClr val="123339"/>
                </a:solidFill>
                <a:latin typeface="思源黑体 CN Medium" panose="020B0600000000000000" pitchFamily="34" charset="-122"/>
                <a:ea typeface="思源黑体 CN Medium" panose="020B0600000000000000" pitchFamily="34" charset="-122"/>
              </a:rPr>
              <a:t>C</a:t>
            </a:r>
            <a:r>
              <a:rPr lang="zh-CN" altLang="en-US" sz="2000" dirty="0">
                <a:solidFill>
                  <a:srgbClr val="123339"/>
                </a:solidFill>
                <a:latin typeface="思源黑体 CN Medium" panose="020B0600000000000000" pitchFamily="34" charset="-122"/>
                <a:ea typeface="思源黑体 CN Medium" panose="020B0600000000000000" pitchFamily="34" charset="-122"/>
              </a:rPr>
              <a:t>生成同态加密公私钥对，并向参与方</a:t>
            </a:r>
            <a:r>
              <a:rPr lang="en-US" altLang="zh-CN" sz="2000" dirty="0">
                <a:solidFill>
                  <a:srgbClr val="123339"/>
                </a:solidFill>
                <a:latin typeface="思源黑体 CN Medium" panose="020B0600000000000000" pitchFamily="34" charset="-122"/>
                <a:ea typeface="思源黑体 CN Medium" panose="020B0600000000000000" pitchFamily="34" charset="-122"/>
              </a:rPr>
              <a:t>A</a:t>
            </a:r>
            <a:r>
              <a:rPr lang="zh-CN" altLang="en-US" sz="2000" dirty="0">
                <a:solidFill>
                  <a:srgbClr val="123339"/>
                </a:solidFill>
                <a:latin typeface="思源黑体 CN Medium" panose="020B0600000000000000" pitchFamily="34" charset="-122"/>
                <a:ea typeface="思源黑体 CN Medium" panose="020B0600000000000000" pitchFamily="34" charset="-122"/>
              </a:rPr>
              <a:t>和</a:t>
            </a:r>
            <a:r>
              <a:rPr lang="en-US" altLang="zh-CN" sz="2000" dirty="0">
                <a:solidFill>
                  <a:srgbClr val="123339"/>
                </a:solidFill>
                <a:latin typeface="思源黑体 CN Medium" panose="020B0600000000000000" pitchFamily="34" charset="-122"/>
                <a:ea typeface="思源黑体 CN Medium" panose="020B0600000000000000" pitchFamily="34" charset="-122"/>
              </a:rPr>
              <a:t>B</a:t>
            </a:r>
            <a:r>
              <a:rPr lang="zh-CN" altLang="en-US" sz="2000" dirty="0">
                <a:solidFill>
                  <a:srgbClr val="123339"/>
                </a:solidFill>
                <a:latin typeface="思源黑体 CN Medium" panose="020B0600000000000000" pitchFamily="34" charset="-122"/>
                <a:ea typeface="思源黑体 CN Medium" panose="020B0600000000000000" pitchFamily="34" charset="-122"/>
              </a:rPr>
              <a:t>分发公钥；</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2.  A</a:t>
            </a:r>
            <a:r>
              <a:rPr lang="zh-CN" altLang="en-US" sz="2000" dirty="0">
                <a:solidFill>
                  <a:srgbClr val="123339"/>
                </a:solidFill>
                <a:latin typeface="思源黑体 CN Medium" panose="020B0600000000000000" pitchFamily="34" charset="-122"/>
                <a:ea typeface="思源黑体 CN Medium" panose="020B0600000000000000" pitchFamily="34" charset="-122"/>
              </a:rPr>
              <a:t>和</a:t>
            </a:r>
            <a:r>
              <a:rPr lang="en-US" altLang="zh-CN" sz="2000" dirty="0">
                <a:solidFill>
                  <a:srgbClr val="123339"/>
                </a:solidFill>
                <a:latin typeface="思源黑体 CN Medium" panose="020B0600000000000000" pitchFamily="34" charset="-122"/>
                <a:ea typeface="思源黑体 CN Medium" panose="020B0600000000000000" pitchFamily="34" charset="-122"/>
              </a:rPr>
              <a:t>B</a:t>
            </a:r>
            <a:r>
              <a:rPr lang="zh-CN" altLang="en-US" sz="2000" dirty="0">
                <a:solidFill>
                  <a:srgbClr val="123339"/>
                </a:solidFill>
                <a:latin typeface="思源黑体 CN Medium" panose="020B0600000000000000" pitchFamily="34" charset="-122"/>
                <a:ea typeface="思源黑体 CN Medium" panose="020B0600000000000000" pitchFamily="34" charset="-122"/>
              </a:rPr>
              <a:t>以同态密文的形式交互用于计算的中间结果；</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3.  A</a:t>
            </a:r>
            <a:r>
              <a:rPr lang="zh-CN" altLang="en-US" sz="2000" dirty="0">
                <a:solidFill>
                  <a:srgbClr val="123339"/>
                </a:solidFill>
                <a:latin typeface="思源黑体 CN Medium" panose="020B0600000000000000" pitchFamily="34" charset="-122"/>
                <a:ea typeface="思源黑体 CN Medium" panose="020B0600000000000000" pitchFamily="34" charset="-122"/>
              </a:rPr>
              <a:t>和</a:t>
            </a:r>
            <a:r>
              <a:rPr lang="en-US" altLang="zh-CN" sz="2000" dirty="0">
                <a:solidFill>
                  <a:srgbClr val="123339"/>
                </a:solidFill>
                <a:latin typeface="思源黑体 CN Medium" panose="020B0600000000000000" pitchFamily="34" charset="-122"/>
                <a:ea typeface="思源黑体 CN Medium" panose="020B0600000000000000" pitchFamily="34" charset="-122"/>
              </a:rPr>
              <a:t>B</a:t>
            </a:r>
            <a:r>
              <a:rPr lang="zh-CN" altLang="en-US" sz="2000" dirty="0">
                <a:solidFill>
                  <a:srgbClr val="123339"/>
                </a:solidFill>
                <a:latin typeface="思源黑体 CN Medium" panose="020B0600000000000000" pitchFamily="34" charset="-122"/>
                <a:ea typeface="思源黑体 CN Medium" panose="020B0600000000000000" pitchFamily="34" charset="-122"/>
              </a:rPr>
              <a:t>将各自的计算结果汇总给</a:t>
            </a:r>
            <a:r>
              <a:rPr lang="en-US" altLang="zh-CN" sz="2000" dirty="0">
                <a:solidFill>
                  <a:srgbClr val="123339"/>
                </a:solidFill>
                <a:latin typeface="思源黑体 CN Medium" panose="020B0600000000000000" pitchFamily="34" charset="-122"/>
                <a:ea typeface="思源黑体 CN Medium" panose="020B0600000000000000" pitchFamily="34" charset="-122"/>
              </a:rPr>
              <a:t>C</a:t>
            </a:r>
            <a:r>
              <a:rPr lang="zh-CN" altLang="en-US" sz="2000" dirty="0">
                <a:solidFill>
                  <a:srgbClr val="123339"/>
                </a:solidFill>
                <a:latin typeface="思源黑体 CN Medium" panose="020B0600000000000000" pitchFamily="34" charset="-122"/>
                <a:ea typeface="思源黑体 CN Medium" panose="020B0600000000000000" pitchFamily="34" charset="-122"/>
              </a:rPr>
              <a:t>，</a:t>
            </a:r>
            <a:r>
              <a:rPr lang="en-US" altLang="zh-CN" sz="2000" dirty="0">
                <a:solidFill>
                  <a:srgbClr val="123339"/>
                </a:solidFill>
                <a:latin typeface="思源黑体 CN Medium" panose="020B0600000000000000" pitchFamily="34" charset="-122"/>
                <a:ea typeface="思源黑体 CN Medium" panose="020B0600000000000000" pitchFamily="34" charset="-122"/>
              </a:rPr>
              <a:t>C</a:t>
            </a:r>
            <a:r>
              <a:rPr lang="zh-CN" altLang="en-US" sz="2000" dirty="0">
                <a:solidFill>
                  <a:srgbClr val="123339"/>
                </a:solidFill>
                <a:latin typeface="思源黑体 CN Medium" panose="020B0600000000000000" pitchFamily="34" charset="-122"/>
                <a:ea typeface="思源黑体 CN Medium" panose="020B0600000000000000" pitchFamily="34" charset="-122"/>
              </a:rPr>
              <a:t>进行汇总计算，并对结果进行解密；</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4.  C</a:t>
            </a:r>
            <a:r>
              <a:rPr lang="zh-CN" altLang="en-US" sz="2000" dirty="0">
                <a:solidFill>
                  <a:srgbClr val="123339"/>
                </a:solidFill>
                <a:latin typeface="思源黑体 CN Medium" panose="020B0600000000000000" pitchFamily="34" charset="-122"/>
                <a:ea typeface="思源黑体 CN Medium" panose="020B0600000000000000" pitchFamily="34" charset="-122"/>
              </a:rPr>
              <a:t>将解密后的结果返回给</a:t>
            </a:r>
            <a:r>
              <a:rPr lang="en-US" altLang="zh-CN" sz="2000" dirty="0">
                <a:solidFill>
                  <a:srgbClr val="123339"/>
                </a:solidFill>
                <a:latin typeface="思源黑体 CN Medium" panose="020B0600000000000000" pitchFamily="34" charset="-122"/>
                <a:ea typeface="思源黑体 CN Medium" panose="020B0600000000000000" pitchFamily="34" charset="-122"/>
              </a:rPr>
              <a:t>A</a:t>
            </a:r>
            <a:r>
              <a:rPr lang="zh-CN" altLang="en-US" sz="2000" dirty="0">
                <a:solidFill>
                  <a:srgbClr val="123339"/>
                </a:solidFill>
                <a:latin typeface="思源黑体 CN Medium" panose="020B0600000000000000" pitchFamily="34" charset="-122"/>
                <a:ea typeface="思源黑体 CN Medium" panose="020B0600000000000000" pitchFamily="34" charset="-122"/>
              </a:rPr>
              <a:t>和</a:t>
            </a:r>
            <a:r>
              <a:rPr lang="en-US" altLang="zh-CN" sz="2000" dirty="0">
                <a:solidFill>
                  <a:srgbClr val="123339"/>
                </a:solidFill>
                <a:latin typeface="思源黑体 CN Medium" panose="020B0600000000000000" pitchFamily="34" charset="-122"/>
                <a:ea typeface="思源黑体 CN Medium" panose="020B0600000000000000" pitchFamily="34" charset="-122"/>
              </a:rPr>
              <a:t>B</a:t>
            </a:r>
            <a:r>
              <a:rPr lang="zh-CN" altLang="en-US" sz="2000" dirty="0">
                <a:solidFill>
                  <a:srgbClr val="123339"/>
                </a:solidFill>
                <a:latin typeface="思源黑体 CN Medium" panose="020B0600000000000000" pitchFamily="34" charset="-122"/>
                <a:ea typeface="思源黑体 CN Medium" panose="020B0600000000000000" pitchFamily="34" charset="-122"/>
              </a:rPr>
              <a:t>，双方根据结果更新各自的模型参数。</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5.1</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联邦学习中同态加密的应用：实现数据的可见不可算</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联邦学习应用场景中，同态加密常于其他多种加密方法结合使用，以进一步保护中心服务器数据的安全性和隐私性。在训练模型时，参与方可以将其本地数据进行同态加密处理，然后将加密的数据发送给中心服务器进行模型训练。在中心服务器执行模型训练的过程中，可以使用同态加密技术执行计算，而无需暴露原始数据。这样做可以确保数据在传输和处理过程中的隐私性。在模型更新的过程中，同样可以引入差分隐私机制，通过向模型参数添加随机噪声来保护模型的隐私性。这可以防止对模型参数的推断，从而保护了训练数据的隐私。</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5.1</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联邦学习中同态加密的应用：实现数据的可见不可算</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5.1</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联邦学习中同态加密的应用：实现数据的可见不可算</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6551" y="1180158"/>
            <a:ext cx="6616700" cy="5223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1. </a:t>
            </a:r>
            <a:r>
              <a:rPr lang="zh-CN" altLang="en-US" sz="2000" b="1" dirty="0">
                <a:solidFill>
                  <a:srgbClr val="123339"/>
                </a:solidFill>
                <a:latin typeface="思源黑体 CN Medium" panose="020B0600000000000000" pitchFamily="34" charset="-122"/>
                <a:ea typeface="思源黑体 CN Medium" panose="020B0600000000000000" pitchFamily="34" charset="-122"/>
              </a:rPr>
              <a:t>数据加密</a:t>
            </a:r>
            <a:r>
              <a:rPr lang="zh-CN" altLang="en-US" sz="2000" dirty="0">
                <a:solidFill>
                  <a:srgbClr val="123339"/>
                </a:solidFill>
                <a:latin typeface="思源黑体 CN Medium" panose="020B0600000000000000" pitchFamily="34" charset="-122"/>
                <a:ea typeface="思源黑体 CN Medium" panose="020B0600000000000000" pitchFamily="34" charset="-122"/>
              </a:rPr>
              <a:t>：用户使用同态加密算法对其数据进行加密，生成密文。这可以通过将数据与加密密钥一起传输到云服务器来完成。</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2. </a:t>
            </a:r>
            <a:r>
              <a:rPr lang="zh-CN" altLang="en-US" sz="2000" b="1" dirty="0">
                <a:solidFill>
                  <a:srgbClr val="123339"/>
                </a:solidFill>
                <a:latin typeface="思源黑体 CN Medium" panose="020B0600000000000000" pitchFamily="34" charset="-122"/>
                <a:ea typeface="思源黑体 CN Medium" panose="020B0600000000000000" pitchFamily="34" charset="-122"/>
              </a:rPr>
              <a:t>计算委托</a:t>
            </a:r>
            <a:r>
              <a:rPr lang="zh-CN" altLang="en-US" sz="2000" dirty="0">
                <a:solidFill>
                  <a:srgbClr val="123339"/>
                </a:solidFill>
                <a:latin typeface="思源黑体 CN Medium" panose="020B0600000000000000" pitchFamily="34" charset="-122"/>
                <a:ea typeface="思源黑体 CN Medium" panose="020B0600000000000000" pitchFamily="34" charset="-122"/>
              </a:rPr>
              <a:t>：用户将加密的数据发送到云服务器，同时提供计算任务的指令或程序。云服务器在不知晓数据明文的情况下，根据用户指令对密文进行计算。</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3. </a:t>
            </a:r>
            <a:r>
              <a:rPr lang="zh-CN" altLang="en-US" sz="2000" b="1" dirty="0">
                <a:solidFill>
                  <a:srgbClr val="123339"/>
                </a:solidFill>
                <a:latin typeface="思源黑体 CN Medium" panose="020B0600000000000000" pitchFamily="34" charset="-122"/>
                <a:ea typeface="思源黑体 CN Medium" panose="020B0600000000000000" pitchFamily="34" charset="-122"/>
              </a:rPr>
              <a:t>结果返回</a:t>
            </a:r>
            <a:r>
              <a:rPr lang="zh-CN" altLang="en-US" sz="2000" dirty="0">
                <a:solidFill>
                  <a:srgbClr val="123339"/>
                </a:solidFill>
                <a:latin typeface="思源黑体 CN Medium" panose="020B0600000000000000" pitchFamily="34" charset="-122"/>
                <a:ea typeface="思源黑体 CN Medium" panose="020B0600000000000000" pitchFamily="34" charset="-122"/>
              </a:rPr>
              <a:t>：云服务器将计算结果以密文的形式返回给用户。这个计算结果仍然是加密的，只有用户使用其私钥解密后才能获取明文结果。</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solidFill>
                  <a:srgbClr val="123339"/>
                </a:solidFill>
                <a:latin typeface="思源黑体 CN Medium" panose="020B0600000000000000" pitchFamily="34" charset="-122"/>
                <a:ea typeface="思源黑体 CN Medium" panose="020B0600000000000000" pitchFamily="34" charset="-122"/>
              </a:rPr>
              <a:t>4. </a:t>
            </a:r>
            <a:r>
              <a:rPr lang="zh-CN" altLang="en-US" sz="2000" b="1" dirty="0">
                <a:solidFill>
                  <a:srgbClr val="123339"/>
                </a:solidFill>
                <a:latin typeface="思源黑体 CN Medium" panose="020B0600000000000000" pitchFamily="34" charset="-122"/>
                <a:ea typeface="思源黑体 CN Medium" panose="020B0600000000000000" pitchFamily="34" charset="-122"/>
              </a:rPr>
              <a:t>解密和验证</a:t>
            </a:r>
            <a:r>
              <a:rPr lang="zh-CN" altLang="en-US" sz="2000" dirty="0">
                <a:solidFill>
                  <a:srgbClr val="123339"/>
                </a:solidFill>
                <a:latin typeface="思源黑体 CN Medium" panose="020B0600000000000000" pitchFamily="34" charset="-122"/>
                <a:ea typeface="思源黑体 CN Medium" panose="020B0600000000000000" pitchFamily="34" charset="-122"/>
              </a:rPr>
              <a:t>：用户使用自己的解密密钥对云服务器返回的密文计算结果进行解密，得到最终的明文结果。用户可以验证解密后的结果与在本地对明文进行相同计算的结果是否一致，以确保计算的正确性。</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5.2</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云计算中同态加密的应用</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云计算应用场景中较为著名的是</a:t>
            </a:r>
            <a:r>
              <a:rPr lang="en-US" altLang="zh-CN" sz="2000" b="1" dirty="0">
                <a:solidFill>
                  <a:srgbClr val="123339"/>
                </a:solidFill>
                <a:latin typeface="思源黑体 CN Medium" panose="020B0600000000000000" pitchFamily="34" charset="-122"/>
                <a:ea typeface="思源黑体 CN Medium" panose="020B0600000000000000" pitchFamily="34" charset="-122"/>
              </a:rPr>
              <a:t>Gentry</a:t>
            </a:r>
            <a:r>
              <a:rPr lang="zh-CN" altLang="en-US" sz="2000" b="1" dirty="0">
                <a:solidFill>
                  <a:srgbClr val="123339"/>
                </a:solidFill>
                <a:latin typeface="思源黑体 CN Medium" panose="020B0600000000000000" pitchFamily="34" charset="-122"/>
                <a:ea typeface="思源黑体 CN Medium" panose="020B0600000000000000" pitchFamily="34" charset="-122"/>
              </a:rPr>
              <a:t>全同态加密方案</a:t>
            </a:r>
            <a:r>
              <a:rPr lang="zh-CN" altLang="en-US" sz="2000" dirty="0">
                <a:solidFill>
                  <a:srgbClr val="123339"/>
                </a:solidFill>
                <a:latin typeface="思源黑体 CN Medium" panose="020B0600000000000000" pitchFamily="34" charset="-122"/>
                <a:ea typeface="思源黑体 CN Medium" panose="020B0600000000000000" pitchFamily="34" charset="-122"/>
              </a:rPr>
              <a:t>：</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此方案首先生成公钥私钥，其中公钥加密，私钥解密。两种密钥基于理想格生成，在云计算场景下，用户可以借公钥加密数据，并将加密后的数据上传到云服务器，同时提供计算任务的指令或程序，而云服务器根据用户提供的程序在密文上执行计算操作，并将计算结果作为密文返回给用户，只有持有私钥的用户才能解密。最终用户使用私钥对云服务器返回的密文进行解密，得到结果。</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5.2</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云计算中同态加密的应用</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en-US" altLang="zh-CN" sz="2000" b="1" dirty="0">
                <a:solidFill>
                  <a:srgbClr val="123339"/>
                </a:solidFill>
                <a:latin typeface="思源黑体 CN Medium" panose="020B0600000000000000" pitchFamily="34" charset="-122"/>
                <a:ea typeface="思源黑体 CN Medium" panose="020B0600000000000000" pitchFamily="34" charset="-122"/>
              </a:rPr>
              <a:t>Gentry</a:t>
            </a:r>
            <a:r>
              <a:rPr lang="zh-CN" altLang="en-US" sz="2000" dirty="0">
                <a:solidFill>
                  <a:srgbClr val="123339"/>
                </a:solidFill>
                <a:latin typeface="思源黑体 CN Medium" panose="020B0600000000000000" pitchFamily="34" charset="-122"/>
                <a:ea typeface="思源黑体 CN Medium" panose="020B0600000000000000" pitchFamily="34" charset="-122"/>
              </a:rPr>
              <a:t>的基于理想格的全同态加密方案采用基于理想格的全同态加密方案，用户的数据在传输和存储过程中都处于加密状态，从而有效保护了数据隐私。云服务器无法获取数据的明文内容，只能在密文上执行计算操作。但尽管数据在加密状态下进行存储和传输，用户仍然可以委托云服务器在密文上执行计算操作，这使得用户在确保数据的安全性的同时能够利用云服务计算资源进行数据处理和分析。并且，由于云服务器无法访问数据的明文内容，用户可以减少对云服务提供商的信任需求。即使云服务提供商存在内部攻击或数据泄露的风险，用户的数据也能够得到保护。加之用户可以根据自身的需求选择合适的同态加密方案和参数以平衡安全性和计算效率，极大程度上提高了云计算灵活性和可定制性。</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5.2</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云计算中同态加密的应用</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椭圆 6"/>
          <p:cNvSpPr/>
          <p:nvPr>
            <p:custDataLst>
              <p:tags r:id="rId1"/>
            </p:custDataLst>
          </p:nvPr>
        </p:nvSpPr>
        <p:spPr>
          <a:xfrm>
            <a:off x="5732869" y="2692397"/>
            <a:ext cx="726263" cy="754744"/>
          </a:xfrm>
          <a:custGeom>
            <a:avLst/>
            <a:gdLst>
              <a:gd name="connsiteX0" fmla="*/ 200025 w 323850"/>
              <a:gd name="connsiteY0" fmla="*/ 303213 h 336550"/>
              <a:gd name="connsiteX1" fmla="*/ 188912 w 323850"/>
              <a:gd name="connsiteY1" fmla="*/ 314326 h 336550"/>
              <a:gd name="connsiteX2" fmla="*/ 200025 w 323850"/>
              <a:gd name="connsiteY2" fmla="*/ 325439 h 336550"/>
              <a:gd name="connsiteX3" fmla="*/ 211138 w 323850"/>
              <a:gd name="connsiteY3" fmla="*/ 314326 h 336550"/>
              <a:gd name="connsiteX4" fmla="*/ 200025 w 323850"/>
              <a:gd name="connsiteY4" fmla="*/ 303213 h 336550"/>
              <a:gd name="connsiteX5" fmla="*/ 267890 w 323850"/>
              <a:gd name="connsiteY5" fmla="*/ 200026 h 336550"/>
              <a:gd name="connsiteX6" fmla="*/ 306529 w 323850"/>
              <a:gd name="connsiteY6" fmla="*/ 200026 h 336550"/>
              <a:gd name="connsiteX7" fmla="*/ 323850 w 323850"/>
              <a:gd name="connsiteY7" fmla="*/ 217105 h 336550"/>
              <a:gd name="connsiteX8" fmla="*/ 323850 w 323850"/>
              <a:gd name="connsiteY8" fmla="*/ 219733 h 336550"/>
              <a:gd name="connsiteX9" fmla="*/ 306529 w 323850"/>
              <a:gd name="connsiteY9" fmla="*/ 238126 h 336550"/>
              <a:gd name="connsiteX10" fmla="*/ 267890 w 323850"/>
              <a:gd name="connsiteY10" fmla="*/ 238126 h 336550"/>
              <a:gd name="connsiteX11" fmla="*/ 249237 w 323850"/>
              <a:gd name="connsiteY11" fmla="*/ 219733 h 336550"/>
              <a:gd name="connsiteX12" fmla="*/ 249237 w 323850"/>
              <a:gd name="connsiteY12" fmla="*/ 217105 h 336550"/>
              <a:gd name="connsiteX13" fmla="*/ 267890 w 323850"/>
              <a:gd name="connsiteY13" fmla="*/ 200026 h 336550"/>
              <a:gd name="connsiteX14" fmla="*/ 267890 w 323850"/>
              <a:gd name="connsiteY14" fmla="*/ 155576 h 336550"/>
              <a:gd name="connsiteX15" fmla="*/ 306529 w 323850"/>
              <a:gd name="connsiteY15" fmla="*/ 155576 h 336550"/>
              <a:gd name="connsiteX16" fmla="*/ 323850 w 323850"/>
              <a:gd name="connsiteY16" fmla="*/ 172528 h 336550"/>
              <a:gd name="connsiteX17" fmla="*/ 323850 w 323850"/>
              <a:gd name="connsiteY17" fmla="*/ 175137 h 336550"/>
              <a:gd name="connsiteX18" fmla="*/ 306529 w 323850"/>
              <a:gd name="connsiteY18" fmla="*/ 192089 h 336550"/>
              <a:gd name="connsiteX19" fmla="*/ 267890 w 323850"/>
              <a:gd name="connsiteY19" fmla="*/ 192089 h 336550"/>
              <a:gd name="connsiteX20" fmla="*/ 249237 w 323850"/>
              <a:gd name="connsiteY20" fmla="*/ 175137 h 336550"/>
              <a:gd name="connsiteX21" fmla="*/ 249237 w 323850"/>
              <a:gd name="connsiteY21" fmla="*/ 172528 h 336550"/>
              <a:gd name="connsiteX22" fmla="*/ 267890 w 323850"/>
              <a:gd name="connsiteY22" fmla="*/ 155576 h 336550"/>
              <a:gd name="connsiteX23" fmla="*/ 175670 w 323850"/>
              <a:gd name="connsiteY23" fmla="*/ 15876 h 336550"/>
              <a:gd name="connsiteX24" fmla="*/ 173037 w 323850"/>
              <a:gd name="connsiteY24" fmla="*/ 19686 h 336550"/>
              <a:gd name="connsiteX25" fmla="*/ 175670 w 323850"/>
              <a:gd name="connsiteY25" fmla="*/ 22226 h 336550"/>
              <a:gd name="connsiteX26" fmla="*/ 224379 w 323850"/>
              <a:gd name="connsiteY26" fmla="*/ 22226 h 336550"/>
              <a:gd name="connsiteX27" fmla="*/ 227012 w 323850"/>
              <a:gd name="connsiteY27" fmla="*/ 19686 h 336550"/>
              <a:gd name="connsiteX28" fmla="*/ 224379 w 323850"/>
              <a:gd name="connsiteY28" fmla="*/ 15876 h 336550"/>
              <a:gd name="connsiteX29" fmla="*/ 175670 w 323850"/>
              <a:gd name="connsiteY29" fmla="*/ 15876 h 336550"/>
              <a:gd name="connsiteX30" fmla="*/ 125064 w 323850"/>
              <a:gd name="connsiteY30" fmla="*/ 0 h 336550"/>
              <a:gd name="connsiteX31" fmla="*/ 276458 w 323850"/>
              <a:gd name="connsiteY31" fmla="*/ 0 h 336550"/>
              <a:gd name="connsiteX32" fmla="*/ 298837 w 323850"/>
              <a:gd name="connsiteY32" fmla="*/ 22349 h 336550"/>
              <a:gd name="connsiteX33" fmla="*/ 298837 w 323850"/>
              <a:gd name="connsiteY33" fmla="*/ 109116 h 336550"/>
              <a:gd name="connsiteX34" fmla="*/ 306736 w 323850"/>
              <a:gd name="connsiteY34" fmla="*/ 109116 h 336550"/>
              <a:gd name="connsiteX35" fmla="*/ 323850 w 323850"/>
              <a:gd name="connsiteY35" fmla="*/ 127521 h 336550"/>
              <a:gd name="connsiteX36" fmla="*/ 323850 w 323850"/>
              <a:gd name="connsiteY36" fmla="*/ 130150 h 336550"/>
              <a:gd name="connsiteX37" fmla="*/ 306736 w 323850"/>
              <a:gd name="connsiteY37" fmla="*/ 147241 h 336550"/>
              <a:gd name="connsiteX38" fmla="*/ 268559 w 323850"/>
              <a:gd name="connsiteY38" fmla="*/ 147241 h 336550"/>
              <a:gd name="connsiteX39" fmla="*/ 250128 w 323850"/>
              <a:gd name="connsiteY39" fmla="*/ 130150 h 336550"/>
              <a:gd name="connsiteX40" fmla="*/ 250128 w 323850"/>
              <a:gd name="connsiteY40" fmla="*/ 127521 h 336550"/>
              <a:gd name="connsiteX41" fmla="*/ 268559 w 323850"/>
              <a:gd name="connsiteY41" fmla="*/ 109116 h 336550"/>
              <a:gd name="connsiteX42" fmla="*/ 272508 w 323850"/>
              <a:gd name="connsiteY42" fmla="*/ 109116 h 336550"/>
              <a:gd name="connsiteX43" fmla="*/ 283040 w 323850"/>
              <a:gd name="connsiteY43" fmla="*/ 109116 h 336550"/>
              <a:gd name="connsiteX44" fmla="*/ 283040 w 323850"/>
              <a:gd name="connsiteY44" fmla="*/ 35496 h 336550"/>
              <a:gd name="connsiteX45" fmla="*/ 118481 w 323850"/>
              <a:gd name="connsiteY45" fmla="*/ 35496 h 336550"/>
              <a:gd name="connsiteX46" fmla="*/ 118481 w 323850"/>
              <a:gd name="connsiteY46" fmla="*/ 76250 h 336550"/>
              <a:gd name="connsiteX47" fmla="*/ 155342 w 323850"/>
              <a:gd name="connsiteY47" fmla="*/ 56530 h 336550"/>
              <a:gd name="connsiteX48" fmla="*/ 184305 w 323850"/>
              <a:gd name="connsiteY48" fmla="*/ 74935 h 336550"/>
              <a:gd name="connsiteX49" fmla="*/ 139545 w 323850"/>
              <a:gd name="connsiteY49" fmla="*/ 117004 h 336550"/>
              <a:gd name="connsiteX50" fmla="*/ 118481 w 323850"/>
              <a:gd name="connsiteY50" fmla="*/ 131465 h 336550"/>
              <a:gd name="connsiteX51" fmla="*/ 118481 w 323850"/>
              <a:gd name="connsiteY51" fmla="*/ 294481 h 336550"/>
              <a:gd name="connsiteX52" fmla="*/ 283040 w 323850"/>
              <a:gd name="connsiteY52" fmla="*/ 294481 h 336550"/>
              <a:gd name="connsiteX53" fmla="*/ 283040 w 323850"/>
              <a:gd name="connsiteY53" fmla="*/ 282649 h 336550"/>
              <a:gd name="connsiteX54" fmla="*/ 268559 w 323850"/>
              <a:gd name="connsiteY54" fmla="*/ 282649 h 336550"/>
              <a:gd name="connsiteX55" fmla="*/ 250128 w 323850"/>
              <a:gd name="connsiteY55" fmla="*/ 264244 h 336550"/>
              <a:gd name="connsiteX56" fmla="*/ 250128 w 323850"/>
              <a:gd name="connsiteY56" fmla="*/ 262930 h 336550"/>
              <a:gd name="connsiteX57" fmla="*/ 268559 w 323850"/>
              <a:gd name="connsiteY57" fmla="*/ 244525 h 336550"/>
              <a:gd name="connsiteX58" fmla="*/ 306736 w 323850"/>
              <a:gd name="connsiteY58" fmla="*/ 244525 h 336550"/>
              <a:gd name="connsiteX59" fmla="*/ 323850 w 323850"/>
              <a:gd name="connsiteY59" fmla="*/ 262930 h 336550"/>
              <a:gd name="connsiteX60" fmla="*/ 323850 w 323850"/>
              <a:gd name="connsiteY60" fmla="*/ 264244 h 336550"/>
              <a:gd name="connsiteX61" fmla="*/ 306736 w 323850"/>
              <a:gd name="connsiteY61" fmla="*/ 282649 h 336550"/>
              <a:gd name="connsiteX62" fmla="*/ 301470 w 323850"/>
              <a:gd name="connsiteY62" fmla="*/ 282649 h 336550"/>
              <a:gd name="connsiteX63" fmla="*/ 298837 w 323850"/>
              <a:gd name="connsiteY63" fmla="*/ 282649 h 336550"/>
              <a:gd name="connsiteX64" fmla="*/ 298837 w 323850"/>
              <a:gd name="connsiteY64" fmla="*/ 314201 h 336550"/>
              <a:gd name="connsiteX65" fmla="*/ 276458 w 323850"/>
              <a:gd name="connsiteY65" fmla="*/ 336550 h 336550"/>
              <a:gd name="connsiteX66" fmla="*/ 125064 w 323850"/>
              <a:gd name="connsiteY66" fmla="*/ 336550 h 336550"/>
              <a:gd name="connsiteX67" fmla="*/ 102684 w 323850"/>
              <a:gd name="connsiteY67" fmla="*/ 314201 h 336550"/>
              <a:gd name="connsiteX68" fmla="*/ 102684 w 323850"/>
              <a:gd name="connsiteY68" fmla="*/ 287908 h 336550"/>
              <a:gd name="connsiteX69" fmla="*/ 75038 w 323850"/>
              <a:gd name="connsiteY69" fmla="*/ 287908 h 336550"/>
              <a:gd name="connsiteX70" fmla="*/ 13164 w 323850"/>
              <a:gd name="connsiteY70" fmla="*/ 255042 h 336550"/>
              <a:gd name="connsiteX71" fmla="*/ 11848 w 323850"/>
              <a:gd name="connsiteY71" fmla="*/ 253727 h 336550"/>
              <a:gd name="connsiteX72" fmla="*/ 9215 w 323850"/>
              <a:gd name="connsiteY72" fmla="*/ 249783 h 336550"/>
              <a:gd name="connsiteX73" fmla="*/ 7899 w 323850"/>
              <a:gd name="connsiteY73" fmla="*/ 244525 h 336550"/>
              <a:gd name="connsiteX74" fmla="*/ 6582 w 323850"/>
              <a:gd name="connsiteY74" fmla="*/ 240581 h 336550"/>
              <a:gd name="connsiteX75" fmla="*/ 2633 w 323850"/>
              <a:gd name="connsiteY75" fmla="*/ 231378 h 336550"/>
              <a:gd name="connsiteX76" fmla="*/ 2633 w 323850"/>
              <a:gd name="connsiteY76" fmla="*/ 228749 h 336550"/>
              <a:gd name="connsiteX77" fmla="*/ 0 w 323850"/>
              <a:gd name="connsiteY77" fmla="*/ 219546 h 336550"/>
              <a:gd name="connsiteX78" fmla="*/ 0 w 323850"/>
              <a:gd name="connsiteY78" fmla="*/ 215602 h 336550"/>
              <a:gd name="connsiteX79" fmla="*/ 0 w 323850"/>
              <a:gd name="connsiteY79" fmla="*/ 202456 h 336550"/>
              <a:gd name="connsiteX80" fmla="*/ 40810 w 323850"/>
              <a:gd name="connsiteY80" fmla="*/ 119633 h 336550"/>
              <a:gd name="connsiteX81" fmla="*/ 102684 w 323850"/>
              <a:gd name="connsiteY81" fmla="*/ 85452 h 336550"/>
              <a:gd name="connsiteX82" fmla="*/ 102684 w 323850"/>
              <a:gd name="connsiteY82" fmla="*/ 22349 h 336550"/>
              <a:gd name="connsiteX83" fmla="*/ 125064 w 323850"/>
              <a:gd name="connsiteY8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3850" h="336550">
                <a:moveTo>
                  <a:pt x="200025" y="303213"/>
                </a:moveTo>
                <a:cubicBezTo>
                  <a:pt x="193887" y="303213"/>
                  <a:pt x="188912" y="308188"/>
                  <a:pt x="188912" y="314326"/>
                </a:cubicBezTo>
                <a:cubicBezTo>
                  <a:pt x="188912" y="320464"/>
                  <a:pt x="193887" y="325439"/>
                  <a:pt x="200025" y="325439"/>
                </a:cubicBezTo>
                <a:cubicBezTo>
                  <a:pt x="206163" y="325439"/>
                  <a:pt x="211138" y="320464"/>
                  <a:pt x="211138" y="314326"/>
                </a:cubicBezTo>
                <a:cubicBezTo>
                  <a:pt x="211138" y="308188"/>
                  <a:pt x="206163" y="303213"/>
                  <a:pt x="200025" y="303213"/>
                </a:cubicBezTo>
                <a:close/>
                <a:moveTo>
                  <a:pt x="267890" y="200026"/>
                </a:moveTo>
                <a:cubicBezTo>
                  <a:pt x="267890" y="200026"/>
                  <a:pt x="267890" y="200026"/>
                  <a:pt x="306529" y="200026"/>
                </a:cubicBezTo>
                <a:cubicBezTo>
                  <a:pt x="315856" y="200026"/>
                  <a:pt x="323850" y="207909"/>
                  <a:pt x="323850" y="217105"/>
                </a:cubicBezTo>
                <a:cubicBezTo>
                  <a:pt x="323850" y="217105"/>
                  <a:pt x="323850" y="217105"/>
                  <a:pt x="323850" y="219733"/>
                </a:cubicBezTo>
                <a:cubicBezTo>
                  <a:pt x="323850" y="228929"/>
                  <a:pt x="315856" y="238126"/>
                  <a:pt x="306529" y="238126"/>
                </a:cubicBezTo>
                <a:cubicBezTo>
                  <a:pt x="306529" y="238126"/>
                  <a:pt x="306529" y="238126"/>
                  <a:pt x="267890" y="238126"/>
                </a:cubicBezTo>
                <a:cubicBezTo>
                  <a:pt x="257231" y="238126"/>
                  <a:pt x="249237" y="228929"/>
                  <a:pt x="249237" y="219733"/>
                </a:cubicBezTo>
                <a:cubicBezTo>
                  <a:pt x="249237" y="219733"/>
                  <a:pt x="249237" y="219733"/>
                  <a:pt x="249237" y="217105"/>
                </a:cubicBezTo>
                <a:cubicBezTo>
                  <a:pt x="249237" y="207909"/>
                  <a:pt x="257231" y="200026"/>
                  <a:pt x="267890" y="200026"/>
                </a:cubicBezTo>
                <a:close/>
                <a:moveTo>
                  <a:pt x="267890" y="155576"/>
                </a:moveTo>
                <a:cubicBezTo>
                  <a:pt x="267890" y="155576"/>
                  <a:pt x="267890" y="155576"/>
                  <a:pt x="306529" y="155576"/>
                </a:cubicBezTo>
                <a:cubicBezTo>
                  <a:pt x="315856" y="155576"/>
                  <a:pt x="323850" y="163400"/>
                  <a:pt x="323850" y="172528"/>
                </a:cubicBezTo>
                <a:cubicBezTo>
                  <a:pt x="323850" y="172528"/>
                  <a:pt x="323850" y="172528"/>
                  <a:pt x="323850" y="175137"/>
                </a:cubicBezTo>
                <a:cubicBezTo>
                  <a:pt x="323850" y="184265"/>
                  <a:pt x="315856" y="192089"/>
                  <a:pt x="306529" y="192089"/>
                </a:cubicBezTo>
                <a:cubicBezTo>
                  <a:pt x="306529" y="192089"/>
                  <a:pt x="306529" y="192089"/>
                  <a:pt x="267890" y="192089"/>
                </a:cubicBezTo>
                <a:cubicBezTo>
                  <a:pt x="257231" y="192089"/>
                  <a:pt x="249237" y="184265"/>
                  <a:pt x="249237" y="175137"/>
                </a:cubicBezTo>
                <a:cubicBezTo>
                  <a:pt x="249237" y="175137"/>
                  <a:pt x="249237" y="175137"/>
                  <a:pt x="249237" y="172528"/>
                </a:cubicBezTo>
                <a:cubicBezTo>
                  <a:pt x="249237" y="163400"/>
                  <a:pt x="257231" y="155576"/>
                  <a:pt x="267890" y="155576"/>
                </a:cubicBezTo>
                <a:close/>
                <a:moveTo>
                  <a:pt x="175670" y="15876"/>
                </a:moveTo>
                <a:cubicBezTo>
                  <a:pt x="174353" y="15876"/>
                  <a:pt x="173037" y="17146"/>
                  <a:pt x="173037" y="19686"/>
                </a:cubicBezTo>
                <a:cubicBezTo>
                  <a:pt x="173037" y="20956"/>
                  <a:pt x="174353" y="22226"/>
                  <a:pt x="175670" y="22226"/>
                </a:cubicBezTo>
                <a:cubicBezTo>
                  <a:pt x="175670" y="22226"/>
                  <a:pt x="175670" y="22226"/>
                  <a:pt x="224379" y="22226"/>
                </a:cubicBezTo>
                <a:cubicBezTo>
                  <a:pt x="225695" y="22226"/>
                  <a:pt x="227012" y="20956"/>
                  <a:pt x="227012" y="19686"/>
                </a:cubicBezTo>
                <a:cubicBezTo>
                  <a:pt x="227012" y="17146"/>
                  <a:pt x="225695" y="15876"/>
                  <a:pt x="224379" y="15876"/>
                </a:cubicBezTo>
                <a:cubicBezTo>
                  <a:pt x="224379" y="15876"/>
                  <a:pt x="224379" y="15876"/>
                  <a:pt x="175670" y="15876"/>
                </a:cubicBezTo>
                <a:close/>
                <a:moveTo>
                  <a:pt x="125064" y="0"/>
                </a:moveTo>
                <a:cubicBezTo>
                  <a:pt x="125064" y="0"/>
                  <a:pt x="125064" y="0"/>
                  <a:pt x="276458" y="0"/>
                </a:cubicBezTo>
                <a:cubicBezTo>
                  <a:pt x="288306" y="0"/>
                  <a:pt x="298837" y="10517"/>
                  <a:pt x="298837" y="22349"/>
                </a:cubicBezTo>
                <a:cubicBezTo>
                  <a:pt x="298837" y="22349"/>
                  <a:pt x="298837" y="22349"/>
                  <a:pt x="298837" y="109116"/>
                </a:cubicBezTo>
                <a:cubicBezTo>
                  <a:pt x="298837" y="109116"/>
                  <a:pt x="298837" y="109116"/>
                  <a:pt x="306736" y="109116"/>
                </a:cubicBezTo>
                <a:cubicBezTo>
                  <a:pt x="315951" y="109116"/>
                  <a:pt x="323850" y="118318"/>
                  <a:pt x="323850" y="127521"/>
                </a:cubicBezTo>
                <a:cubicBezTo>
                  <a:pt x="323850" y="127521"/>
                  <a:pt x="323850" y="127521"/>
                  <a:pt x="323850" y="130150"/>
                </a:cubicBezTo>
                <a:cubicBezTo>
                  <a:pt x="323850" y="139353"/>
                  <a:pt x="315951" y="147241"/>
                  <a:pt x="306736" y="147241"/>
                </a:cubicBezTo>
                <a:cubicBezTo>
                  <a:pt x="306736" y="147241"/>
                  <a:pt x="306736" y="147241"/>
                  <a:pt x="268559" y="147241"/>
                </a:cubicBezTo>
                <a:cubicBezTo>
                  <a:pt x="258027" y="147241"/>
                  <a:pt x="250128" y="139353"/>
                  <a:pt x="250128" y="130150"/>
                </a:cubicBezTo>
                <a:cubicBezTo>
                  <a:pt x="250128" y="130150"/>
                  <a:pt x="250128" y="130150"/>
                  <a:pt x="250128" y="127521"/>
                </a:cubicBezTo>
                <a:cubicBezTo>
                  <a:pt x="250128" y="118318"/>
                  <a:pt x="258027" y="109116"/>
                  <a:pt x="268559" y="109116"/>
                </a:cubicBezTo>
                <a:cubicBezTo>
                  <a:pt x="268559" y="109116"/>
                  <a:pt x="268559" y="109116"/>
                  <a:pt x="272508" y="109116"/>
                </a:cubicBezTo>
                <a:cubicBezTo>
                  <a:pt x="272508" y="109116"/>
                  <a:pt x="272508" y="109116"/>
                  <a:pt x="283040" y="109116"/>
                </a:cubicBezTo>
                <a:cubicBezTo>
                  <a:pt x="283040" y="109116"/>
                  <a:pt x="283040" y="109116"/>
                  <a:pt x="283040" y="35496"/>
                </a:cubicBezTo>
                <a:cubicBezTo>
                  <a:pt x="283040" y="35496"/>
                  <a:pt x="283040" y="35496"/>
                  <a:pt x="118481" y="35496"/>
                </a:cubicBezTo>
                <a:cubicBezTo>
                  <a:pt x="118481" y="35496"/>
                  <a:pt x="118481" y="35496"/>
                  <a:pt x="118481" y="76250"/>
                </a:cubicBezTo>
                <a:cubicBezTo>
                  <a:pt x="134279" y="67047"/>
                  <a:pt x="148760" y="59159"/>
                  <a:pt x="155342" y="56530"/>
                </a:cubicBezTo>
                <a:cubicBezTo>
                  <a:pt x="176406" y="44698"/>
                  <a:pt x="188254" y="59159"/>
                  <a:pt x="184305" y="74935"/>
                </a:cubicBezTo>
                <a:cubicBezTo>
                  <a:pt x="181672" y="86767"/>
                  <a:pt x="160608" y="99913"/>
                  <a:pt x="139545" y="117004"/>
                </a:cubicBezTo>
                <a:cubicBezTo>
                  <a:pt x="134279" y="120948"/>
                  <a:pt x="126380" y="126206"/>
                  <a:pt x="118481" y="131465"/>
                </a:cubicBezTo>
                <a:cubicBezTo>
                  <a:pt x="118481" y="131465"/>
                  <a:pt x="118481" y="131465"/>
                  <a:pt x="118481" y="294481"/>
                </a:cubicBezTo>
                <a:cubicBezTo>
                  <a:pt x="118481" y="294481"/>
                  <a:pt x="118481" y="294481"/>
                  <a:pt x="283040" y="294481"/>
                </a:cubicBezTo>
                <a:cubicBezTo>
                  <a:pt x="283040" y="294481"/>
                  <a:pt x="283040" y="294481"/>
                  <a:pt x="283040" y="282649"/>
                </a:cubicBezTo>
                <a:cubicBezTo>
                  <a:pt x="283040" y="282649"/>
                  <a:pt x="283040" y="282649"/>
                  <a:pt x="268559" y="282649"/>
                </a:cubicBezTo>
                <a:cubicBezTo>
                  <a:pt x="258027" y="282649"/>
                  <a:pt x="250128" y="274762"/>
                  <a:pt x="250128" y="264244"/>
                </a:cubicBezTo>
                <a:cubicBezTo>
                  <a:pt x="250128" y="264244"/>
                  <a:pt x="250128" y="264244"/>
                  <a:pt x="250128" y="262930"/>
                </a:cubicBezTo>
                <a:cubicBezTo>
                  <a:pt x="250128" y="252413"/>
                  <a:pt x="258027" y="244525"/>
                  <a:pt x="268559" y="244525"/>
                </a:cubicBezTo>
                <a:cubicBezTo>
                  <a:pt x="268559" y="244525"/>
                  <a:pt x="268559" y="244525"/>
                  <a:pt x="306736" y="244525"/>
                </a:cubicBezTo>
                <a:cubicBezTo>
                  <a:pt x="315951" y="244525"/>
                  <a:pt x="323850" y="252413"/>
                  <a:pt x="323850" y="262930"/>
                </a:cubicBezTo>
                <a:cubicBezTo>
                  <a:pt x="323850" y="262930"/>
                  <a:pt x="323850" y="262930"/>
                  <a:pt x="323850" y="264244"/>
                </a:cubicBezTo>
                <a:cubicBezTo>
                  <a:pt x="323850" y="274762"/>
                  <a:pt x="315951" y="282649"/>
                  <a:pt x="306736" y="282649"/>
                </a:cubicBezTo>
                <a:cubicBezTo>
                  <a:pt x="306736" y="282649"/>
                  <a:pt x="306736" y="282649"/>
                  <a:pt x="301470" y="282649"/>
                </a:cubicBezTo>
                <a:cubicBezTo>
                  <a:pt x="301470" y="282649"/>
                  <a:pt x="301470" y="282649"/>
                  <a:pt x="298837" y="282649"/>
                </a:cubicBezTo>
                <a:cubicBezTo>
                  <a:pt x="298837" y="282649"/>
                  <a:pt x="298837" y="282649"/>
                  <a:pt x="298837" y="314201"/>
                </a:cubicBezTo>
                <a:cubicBezTo>
                  <a:pt x="298837" y="326033"/>
                  <a:pt x="288306" y="336550"/>
                  <a:pt x="276458" y="336550"/>
                </a:cubicBezTo>
                <a:cubicBezTo>
                  <a:pt x="276458" y="336550"/>
                  <a:pt x="276458" y="336550"/>
                  <a:pt x="125064" y="336550"/>
                </a:cubicBezTo>
                <a:cubicBezTo>
                  <a:pt x="113216" y="336550"/>
                  <a:pt x="102684" y="326033"/>
                  <a:pt x="102684" y="314201"/>
                </a:cubicBezTo>
                <a:cubicBezTo>
                  <a:pt x="102684" y="314201"/>
                  <a:pt x="102684" y="314201"/>
                  <a:pt x="102684" y="287908"/>
                </a:cubicBezTo>
                <a:cubicBezTo>
                  <a:pt x="102684" y="287908"/>
                  <a:pt x="102684" y="287908"/>
                  <a:pt x="75038" y="287908"/>
                </a:cubicBezTo>
                <a:cubicBezTo>
                  <a:pt x="75038" y="287908"/>
                  <a:pt x="35544" y="287908"/>
                  <a:pt x="13164" y="255042"/>
                </a:cubicBezTo>
                <a:cubicBezTo>
                  <a:pt x="13164" y="253727"/>
                  <a:pt x="13164" y="253727"/>
                  <a:pt x="11848" y="253727"/>
                </a:cubicBezTo>
                <a:cubicBezTo>
                  <a:pt x="11848" y="252413"/>
                  <a:pt x="10531" y="251098"/>
                  <a:pt x="9215" y="249783"/>
                </a:cubicBezTo>
                <a:cubicBezTo>
                  <a:pt x="9215" y="248469"/>
                  <a:pt x="7899" y="245839"/>
                  <a:pt x="7899" y="244525"/>
                </a:cubicBezTo>
                <a:cubicBezTo>
                  <a:pt x="6582" y="243210"/>
                  <a:pt x="6582" y="241895"/>
                  <a:pt x="6582" y="240581"/>
                </a:cubicBezTo>
                <a:cubicBezTo>
                  <a:pt x="5266" y="237951"/>
                  <a:pt x="3949" y="235322"/>
                  <a:pt x="2633" y="231378"/>
                </a:cubicBezTo>
                <a:cubicBezTo>
                  <a:pt x="2633" y="230063"/>
                  <a:pt x="2633" y="230063"/>
                  <a:pt x="2633" y="228749"/>
                </a:cubicBezTo>
                <a:cubicBezTo>
                  <a:pt x="1316" y="226120"/>
                  <a:pt x="1316" y="223490"/>
                  <a:pt x="0" y="219546"/>
                </a:cubicBezTo>
                <a:cubicBezTo>
                  <a:pt x="0" y="218232"/>
                  <a:pt x="0" y="216917"/>
                  <a:pt x="0" y="215602"/>
                </a:cubicBezTo>
                <a:cubicBezTo>
                  <a:pt x="0" y="211658"/>
                  <a:pt x="0" y="207714"/>
                  <a:pt x="0" y="202456"/>
                </a:cubicBezTo>
                <a:cubicBezTo>
                  <a:pt x="0" y="149870"/>
                  <a:pt x="23696" y="127521"/>
                  <a:pt x="40810" y="119633"/>
                </a:cubicBezTo>
                <a:cubicBezTo>
                  <a:pt x="40810" y="119633"/>
                  <a:pt x="72405" y="102543"/>
                  <a:pt x="102684" y="85452"/>
                </a:cubicBezTo>
                <a:cubicBezTo>
                  <a:pt x="102684" y="85452"/>
                  <a:pt x="102684" y="85452"/>
                  <a:pt x="102684" y="22349"/>
                </a:cubicBezTo>
                <a:cubicBezTo>
                  <a:pt x="102684" y="10517"/>
                  <a:pt x="113216" y="0"/>
                  <a:pt x="125064" y="0"/>
                </a:cubicBezTo>
                <a:close/>
              </a:path>
            </a:pathLst>
          </a:custGeom>
          <a:solidFill>
            <a:srgbClr val="1233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22" name="PA-椭圆 7"/>
          <p:cNvSpPr/>
          <p:nvPr>
            <p:custDataLst>
              <p:tags r:id="rId2"/>
            </p:custDataLst>
          </p:nvPr>
        </p:nvSpPr>
        <p:spPr>
          <a:xfrm>
            <a:off x="2100200" y="4782456"/>
            <a:ext cx="665742" cy="754744"/>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rgbClr val="3957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24" name="PA-椭圆 8"/>
          <p:cNvSpPr/>
          <p:nvPr>
            <p:custDataLst>
              <p:tags r:id="rId3"/>
            </p:custDataLst>
          </p:nvPr>
        </p:nvSpPr>
        <p:spPr>
          <a:xfrm>
            <a:off x="9381557" y="4782456"/>
            <a:ext cx="754744" cy="754744"/>
          </a:xfrm>
          <a:custGeom>
            <a:avLst/>
            <a:gdLst>
              <a:gd name="connsiteX0" fmla="*/ 15554 w 331788"/>
              <a:gd name="connsiteY0" fmla="*/ 301625 h 331788"/>
              <a:gd name="connsiteX1" fmla="*/ 127029 w 331788"/>
              <a:gd name="connsiteY1" fmla="*/ 301625 h 331788"/>
              <a:gd name="connsiteX2" fmla="*/ 141288 w 331788"/>
              <a:gd name="connsiteY2" fmla="*/ 316051 h 331788"/>
              <a:gd name="connsiteX3" fmla="*/ 127029 w 331788"/>
              <a:gd name="connsiteY3" fmla="*/ 331788 h 331788"/>
              <a:gd name="connsiteX4" fmla="*/ 15554 w 331788"/>
              <a:gd name="connsiteY4" fmla="*/ 331788 h 331788"/>
              <a:gd name="connsiteX5" fmla="*/ 0 w 331788"/>
              <a:gd name="connsiteY5" fmla="*/ 316051 h 331788"/>
              <a:gd name="connsiteX6" fmla="*/ 15554 w 331788"/>
              <a:gd name="connsiteY6" fmla="*/ 301625 h 331788"/>
              <a:gd name="connsiteX7" fmla="*/ 15554 w 331788"/>
              <a:gd name="connsiteY7" fmla="*/ 263525 h 331788"/>
              <a:gd name="connsiteX8" fmla="*/ 95920 w 331788"/>
              <a:gd name="connsiteY8" fmla="*/ 263525 h 331788"/>
              <a:gd name="connsiteX9" fmla="*/ 141288 w 331788"/>
              <a:gd name="connsiteY9" fmla="*/ 283634 h 331788"/>
              <a:gd name="connsiteX10" fmla="*/ 127029 w 331788"/>
              <a:gd name="connsiteY10" fmla="*/ 293688 h 331788"/>
              <a:gd name="connsiteX11" fmla="*/ 15554 w 331788"/>
              <a:gd name="connsiteY11" fmla="*/ 293688 h 331788"/>
              <a:gd name="connsiteX12" fmla="*/ 0 w 331788"/>
              <a:gd name="connsiteY12" fmla="*/ 278607 h 331788"/>
              <a:gd name="connsiteX13" fmla="*/ 15554 w 331788"/>
              <a:gd name="connsiteY13" fmla="*/ 263525 h 331788"/>
              <a:gd name="connsiteX14" fmla="*/ 270156 w 331788"/>
              <a:gd name="connsiteY14" fmla="*/ 228600 h 331788"/>
              <a:gd name="connsiteX15" fmla="*/ 316380 w 331788"/>
              <a:gd name="connsiteY15" fmla="*/ 228600 h 331788"/>
              <a:gd name="connsiteX16" fmla="*/ 331788 w 331788"/>
              <a:gd name="connsiteY16" fmla="*/ 244337 h 331788"/>
              <a:gd name="connsiteX17" fmla="*/ 316380 w 331788"/>
              <a:gd name="connsiteY17" fmla="*/ 258763 h 331788"/>
              <a:gd name="connsiteX18" fmla="*/ 244475 w 331788"/>
              <a:gd name="connsiteY18" fmla="*/ 258763 h 331788"/>
              <a:gd name="connsiteX19" fmla="*/ 270156 w 331788"/>
              <a:gd name="connsiteY19" fmla="*/ 228600 h 331788"/>
              <a:gd name="connsiteX20" fmla="*/ 15586 w 331788"/>
              <a:gd name="connsiteY20" fmla="*/ 225425 h 331788"/>
              <a:gd name="connsiteX21" fmla="*/ 61046 w 331788"/>
              <a:gd name="connsiteY21" fmla="*/ 225425 h 331788"/>
              <a:gd name="connsiteX22" fmla="*/ 85725 w 331788"/>
              <a:gd name="connsiteY22" fmla="*/ 255588 h 331788"/>
              <a:gd name="connsiteX23" fmla="*/ 15586 w 331788"/>
              <a:gd name="connsiteY23" fmla="*/ 255588 h 331788"/>
              <a:gd name="connsiteX24" fmla="*/ 0 w 331788"/>
              <a:gd name="connsiteY24" fmla="*/ 241162 h 331788"/>
              <a:gd name="connsiteX25" fmla="*/ 15586 w 331788"/>
              <a:gd name="connsiteY25" fmla="*/ 225425 h 331788"/>
              <a:gd name="connsiteX26" fmla="*/ 283493 w 331788"/>
              <a:gd name="connsiteY26" fmla="*/ 190500 h 331788"/>
              <a:gd name="connsiteX27" fmla="*/ 316125 w 331788"/>
              <a:gd name="connsiteY27" fmla="*/ 190500 h 331788"/>
              <a:gd name="connsiteX28" fmla="*/ 331788 w 331788"/>
              <a:gd name="connsiteY28" fmla="*/ 204926 h 331788"/>
              <a:gd name="connsiteX29" fmla="*/ 316125 w 331788"/>
              <a:gd name="connsiteY29" fmla="*/ 220663 h 331788"/>
              <a:gd name="connsiteX30" fmla="*/ 273050 w 331788"/>
              <a:gd name="connsiteY30" fmla="*/ 220663 h 331788"/>
              <a:gd name="connsiteX31" fmla="*/ 283493 w 331788"/>
              <a:gd name="connsiteY31" fmla="*/ 190500 h 331788"/>
              <a:gd name="connsiteX32" fmla="*/ 15586 w 331788"/>
              <a:gd name="connsiteY32" fmla="*/ 188912 h 331788"/>
              <a:gd name="connsiteX33" fmla="*/ 46759 w 331788"/>
              <a:gd name="connsiteY33" fmla="*/ 188912 h 331788"/>
              <a:gd name="connsiteX34" fmla="*/ 57150 w 331788"/>
              <a:gd name="connsiteY34" fmla="*/ 217487 h 331788"/>
              <a:gd name="connsiteX35" fmla="*/ 15586 w 331788"/>
              <a:gd name="connsiteY35" fmla="*/ 217487 h 331788"/>
              <a:gd name="connsiteX36" fmla="*/ 0 w 331788"/>
              <a:gd name="connsiteY36" fmla="*/ 202578 h 331788"/>
              <a:gd name="connsiteX37" fmla="*/ 15586 w 331788"/>
              <a:gd name="connsiteY37" fmla="*/ 188912 h 331788"/>
              <a:gd name="connsiteX38" fmla="*/ 169863 w 331788"/>
              <a:gd name="connsiteY38" fmla="*/ 174625 h 331788"/>
              <a:gd name="connsiteX39" fmla="*/ 169863 w 331788"/>
              <a:gd name="connsiteY39" fmla="*/ 201613 h 331788"/>
              <a:gd name="connsiteX40" fmla="*/ 187326 w 331788"/>
              <a:gd name="connsiteY40" fmla="*/ 188762 h 331788"/>
              <a:gd name="connsiteX41" fmla="*/ 169863 w 331788"/>
              <a:gd name="connsiteY41" fmla="*/ 174625 h 331788"/>
              <a:gd name="connsiteX42" fmla="*/ 285750 w 331788"/>
              <a:gd name="connsiteY42" fmla="*/ 152400 h 331788"/>
              <a:gd name="connsiteX43" fmla="*/ 316442 w 331788"/>
              <a:gd name="connsiteY43" fmla="*/ 152400 h 331788"/>
              <a:gd name="connsiteX44" fmla="*/ 331788 w 331788"/>
              <a:gd name="connsiteY44" fmla="*/ 167481 h 331788"/>
              <a:gd name="connsiteX45" fmla="*/ 316442 w 331788"/>
              <a:gd name="connsiteY45" fmla="*/ 182563 h 331788"/>
              <a:gd name="connsiteX46" fmla="*/ 285750 w 331788"/>
              <a:gd name="connsiteY46" fmla="*/ 182563 h 331788"/>
              <a:gd name="connsiteX47" fmla="*/ 287029 w 331788"/>
              <a:gd name="connsiteY47" fmla="*/ 166225 h 331788"/>
              <a:gd name="connsiteX48" fmla="*/ 285750 w 331788"/>
              <a:gd name="connsiteY48" fmla="*/ 152400 h 331788"/>
              <a:gd name="connsiteX49" fmla="*/ 15875 w 331788"/>
              <a:gd name="connsiteY49" fmla="*/ 149225 h 331788"/>
              <a:gd name="connsiteX50" fmla="*/ 47625 w 331788"/>
              <a:gd name="connsiteY50" fmla="*/ 149225 h 331788"/>
              <a:gd name="connsiteX51" fmla="*/ 46302 w 331788"/>
              <a:gd name="connsiteY51" fmla="*/ 166423 h 331788"/>
              <a:gd name="connsiteX52" fmla="*/ 47625 w 331788"/>
              <a:gd name="connsiteY52" fmla="*/ 180975 h 331788"/>
              <a:gd name="connsiteX53" fmla="*/ 15875 w 331788"/>
              <a:gd name="connsiteY53" fmla="*/ 180975 h 331788"/>
              <a:gd name="connsiteX54" fmla="*/ 0 w 331788"/>
              <a:gd name="connsiteY54" fmla="*/ 165100 h 331788"/>
              <a:gd name="connsiteX55" fmla="*/ 15875 w 331788"/>
              <a:gd name="connsiteY55" fmla="*/ 149225 h 331788"/>
              <a:gd name="connsiteX56" fmla="*/ 161925 w 331788"/>
              <a:gd name="connsiteY56" fmla="*/ 130175 h 331788"/>
              <a:gd name="connsiteX57" fmla="*/ 146050 w 331788"/>
              <a:gd name="connsiteY57" fmla="*/ 141455 h 331788"/>
              <a:gd name="connsiteX58" fmla="*/ 161925 w 331788"/>
              <a:gd name="connsiteY58" fmla="*/ 153988 h 331788"/>
              <a:gd name="connsiteX59" fmla="*/ 274638 w 331788"/>
              <a:gd name="connsiteY59" fmla="*/ 114300 h 331788"/>
              <a:gd name="connsiteX60" fmla="*/ 316202 w 331788"/>
              <a:gd name="connsiteY60" fmla="*/ 114300 h 331788"/>
              <a:gd name="connsiteX61" fmla="*/ 331788 w 331788"/>
              <a:gd name="connsiteY61" fmla="*/ 130037 h 331788"/>
              <a:gd name="connsiteX62" fmla="*/ 316202 w 331788"/>
              <a:gd name="connsiteY62" fmla="*/ 144463 h 331788"/>
              <a:gd name="connsiteX63" fmla="*/ 283730 w 331788"/>
              <a:gd name="connsiteY63" fmla="*/ 144463 h 331788"/>
              <a:gd name="connsiteX64" fmla="*/ 274638 w 331788"/>
              <a:gd name="connsiteY64" fmla="*/ 114300 h 331788"/>
              <a:gd name="connsiteX65" fmla="*/ 15663 w 331788"/>
              <a:gd name="connsiteY65" fmla="*/ 111125 h 331788"/>
              <a:gd name="connsiteX66" fmla="*/ 58738 w 331788"/>
              <a:gd name="connsiteY66" fmla="*/ 111125 h 331788"/>
              <a:gd name="connsiteX67" fmla="*/ 48295 w 331788"/>
              <a:gd name="connsiteY67" fmla="*/ 141288 h 331788"/>
              <a:gd name="connsiteX68" fmla="*/ 15663 w 331788"/>
              <a:gd name="connsiteY68" fmla="*/ 141288 h 331788"/>
              <a:gd name="connsiteX69" fmla="*/ 0 w 331788"/>
              <a:gd name="connsiteY69" fmla="*/ 126862 h 331788"/>
              <a:gd name="connsiteX70" fmla="*/ 15663 w 331788"/>
              <a:gd name="connsiteY70" fmla="*/ 111125 h 331788"/>
              <a:gd name="connsiteX71" fmla="*/ 165894 w 331788"/>
              <a:gd name="connsiteY71" fmla="*/ 104775 h 331788"/>
              <a:gd name="connsiteX72" fmla="*/ 169783 w 331788"/>
              <a:gd name="connsiteY72" fmla="*/ 109934 h 331788"/>
              <a:gd name="connsiteX73" fmla="*/ 169783 w 331788"/>
              <a:gd name="connsiteY73" fmla="*/ 116383 h 331788"/>
              <a:gd name="connsiteX74" fmla="*/ 203492 w 331788"/>
              <a:gd name="connsiteY74" fmla="*/ 137021 h 331788"/>
              <a:gd name="connsiteX75" fmla="*/ 194417 w 331788"/>
              <a:gd name="connsiteY75" fmla="*/ 146050 h 331788"/>
              <a:gd name="connsiteX76" fmla="*/ 169783 w 331788"/>
              <a:gd name="connsiteY76" fmla="*/ 130572 h 331788"/>
              <a:gd name="connsiteX77" fmla="*/ 169783 w 331788"/>
              <a:gd name="connsiteY77" fmla="*/ 156369 h 331788"/>
              <a:gd name="connsiteX78" fmla="*/ 204788 w 331788"/>
              <a:gd name="connsiteY78" fmla="*/ 187325 h 331788"/>
              <a:gd name="connsiteX79" fmla="*/ 169783 w 331788"/>
              <a:gd name="connsiteY79" fmla="*/ 215702 h 331788"/>
              <a:gd name="connsiteX80" fmla="*/ 169783 w 331788"/>
              <a:gd name="connsiteY80" fmla="*/ 223441 h 331788"/>
              <a:gd name="connsiteX81" fmla="*/ 165894 w 331788"/>
              <a:gd name="connsiteY81" fmla="*/ 228600 h 331788"/>
              <a:gd name="connsiteX82" fmla="*/ 162004 w 331788"/>
              <a:gd name="connsiteY82" fmla="*/ 223441 h 331788"/>
              <a:gd name="connsiteX83" fmla="*/ 162004 w 331788"/>
              <a:gd name="connsiteY83" fmla="*/ 215702 h 331788"/>
              <a:gd name="connsiteX84" fmla="*/ 127000 w 331788"/>
              <a:gd name="connsiteY84" fmla="*/ 189905 h 331788"/>
              <a:gd name="connsiteX85" fmla="*/ 136075 w 331788"/>
              <a:gd name="connsiteY85" fmla="*/ 182166 h 331788"/>
              <a:gd name="connsiteX86" fmla="*/ 162004 w 331788"/>
              <a:gd name="connsiteY86" fmla="*/ 201513 h 331788"/>
              <a:gd name="connsiteX87" fmla="*/ 162004 w 331788"/>
              <a:gd name="connsiteY87" fmla="*/ 173137 h 331788"/>
              <a:gd name="connsiteX88" fmla="*/ 129593 w 331788"/>
              <a:gd name="connsiteY88" fmla="*/ 144760 h 331788"/>
              <a:gd name="connsiteX89" fmla="*/ 162004 w 331788"/>
              <a:gd name="connsiteY89" fmla="*/ 116383 h 331788"/>
              <a:gd name="connsiteX90" fmla="*/ 162004 w 331788"/>
              <a:gd name="connsiteY90" fmla="*/ 109934 h 331788"/>
              <a:gd name="connsiteX91" fmla="*/ 165894 w 331788"/>
              <a:gd name="connsiteY91" fmla="*/ 104775 h 331788"/>
              <a:gd name="connsiteX92" fmla="*/ 165895 w 331788"/>
              <a:gd name="connsiteY92" fmla="*/ 90487 h 331788"/>
              <a:gd name="connsiteX93" fmla="*/ 90488 w 331788"/>
              <a:gd name="connsiteY93" fmla="*/ 165894 h 331788"/>
              <a:gd name="connsiteX94" fmla="*/ 165895 w 331788"/>
              <a:gd name="connsiteY94" fmla="*/ 241301 h 331788"/>
              <a:gd name="connsiteX95" fmla="*/ 241302 w 331788"/>
              <a:gd name="connsiteY95" fmla="*/ 165894 h 331788"/>
              <a:gd name="connsiteX96" fmla="*/ 165895 w 331788"/>
              <a:gd name="connsiteY96" fmla="*/ 90487 h 331788"/>
              <a:gd name="connsiteX97" fmla="*/ 246063 w 331788"/>
              <a:gd name="connsiteY97" fmla="*/ 76200 h 331788"/>
              <a:gd name="connsiteX98" fmla="*/ 316202 w 331788"/>
              <a:gd name="connsiteY98" fmla="*/ 76200 h 331788"/>
              <a:gd name="connsiteX99" fmla="*/ 331788 w 331788"/>
              <a:gd name="connsiteY99" fmla="*/ 90626 h 331788"/>
              <a:gd name="connsiteX100" fmla="*/ 316202 w 331788"/>
              <a:gd name="connsiteY100" fmla="*/ 106363 h 331788"/>
              <a:gd name="connsiteX101" fmla="*/ 270742 w 331788"/>
              <a:gd name="connsiteY101" fmla="*/ 106363 h 331788"/>
              <a:gd name="connsiteX102" fmla="*/ 246063 w 331788"/>
              <a:gd name="connsiteY102" fmla="*/ 76200 h 331788"/>
              <a:gd name="connsiteX103" fmla="*/ 15688 w 331788"/>
              <a:gd name="connsiteY103" fmla="*/ 74612 h 331788"/>
              <a:gd name="connsiteX104" fmla="*/ 88900 w 331788"/>
              <a:gd name="connsiteY104" fmla="*/ 74612 h 331788"/>
              <a:gd name="connsiteX105" fmla="*/ 62753 w 331788"/>
              <a:gd name="connsiteY105" fmla="*/ 104775 h 331788"/>
              <a:gd name="connsiteX106" fmla="*/ 15688 w 331788"/>
              <a:gd name="connsiteY106" fmla="*/ 104775 h 331788"/>
              <a:gd name="connsiteX107" fmla="*/ 0 w 331788"/>
              <a:gd name="connsiteY107" fmla="*/ 89038 h 331788"/>
              <a:gd name="connsiteX108" fmla="*/ 15688 w 331788"/>
              <a:gd name="connsiteY108" fmla="*/ 74612 h 331788"/>
              <a:gd name="connsiteX109" fmla="*/ 166688 w 331788"/>
              <a:gd name="connsiteY109" fmla="*/ 61912 h 331788"/>
              <a:gd name="connsiteX110" fmla="*/ 271463 w 331788"/>
              <a:gd name="connsiteY110" fmla="*/ 166687 h 331788"/>
              <a:gd name="connsiteX111" fmla="*/ 166688 w 331788"/>
              <a:gd name="connsiteY111" fmla="*/ 271462 h 331788"/>
              <a:gd name="connsiteX112" fmla="*/ 61913 w 331788"/>
              <a:gd name="connsiteY112" fmla="*/ 166687 h 331788"/>
              <a:gd name="connsiteX113" fmla="*/ 166688 w 331788"/>
              <a:gd name="connsiteY113" fmla="*/ 61912 h 331788"/>
              <a:gd name="connsiteX114" fmla="*/ 204759 w 331788"/>
              <a:gd name="connsiteY114" fmla="*/ 38100 h 331788"/>
              <a:gd name="connsiteX115" fmla="*/ 316234 w 331788"/>
              <a:gd name="connsiteY115" fmla="*/ 38100 h 331788"/>
              <a:gd name="connsiteX116" fmla="*/ 331788 w 331788"/>
              <a:gd name="connsiteY116" fmla="*/ 53975 h 331788"/>
              <a:gd name="connsiteX117" fmla="*/ 316234 w 331788"/>
              <a:gd name="connsiteY117" fmla="*/ 69850 h 331788"/>
              <a:gd name="connsiteX118" fmla="*/ 235868 w 331788"/>
              <a:gd name="connsiteY118" fmla="*/ 69850 h 331788"/>
              <a:gd name="connsiteX119" fmla="*/ 190500 w 331788"/>
              <a:gd name="connsiteY119" fmla="*/ 48683 h 331788"/>
              <a:gd name="connsiteX120" fmla="*/ 204759 w 331788"/>
              <a:gd name="connsiteY120" fmla="*/ 38100 h 331788"/>
              <a:gd name="connsiteX121" fmla="*/ 204759 w 331788"/>
              <a:gd name="connsiteY121" fmla="*/ 0 h 331788"/>
              <a:gd name="connsiteX122" fmla="*/ 316234 w 331788"/>
              <a:gd name="connsiteY122" fmla="*/ 0 h 331788"/>
              <a:gd name="connsiteX123" fmla="*/ 331788 w 331788"/>
              <a:gd name="connsiteY123" fmla="*/ 15737 h 331788"/>
              <a:gd name="connsiteX124" fmla="*/ 316234 w 331788"/>
              <a:gd name="connsiteY124" fmla="*/ 30163 h 331788"/>
              <a:gd name="connsiteX125" fmla="*/ 204759 w 331788"/>
              <a:gd name="connsiteY125" fmla="*/ 30163 h 331788"/>
              <a:gd name="connsiteX126" fmla="*/ 190500 w 331788"/>
              <a:gd name="connsiteY126" fmla="*/ 15737 h 331788"/>
              <a:gd name="connsiteX127" fmla="*/ 204759 w 331788"/>
              <a:gd name="connsiteY127"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31788" h="331788">
                <a:moveTo>
                  <a:pt x="15554" y="301625"/>
                </a:moveTo>
                <a:cubicBezTo>
                  <a:pt x="15554" y="301625"/>
                  <a:pt x="15554" y="301625"/>
                  <a:pt x="127029" y="301625"/>
                </a:cubicBezTo>
                <a:cubicBezTo>
                  <a:pt x="134807" y="301625"/>
                  <a:pt x="141288" y="308182"/>
                  <a:pt x="141288" y="316051"/>
                </a:cubicBezTo>
                <a:cubicBezTo>
                  <a:pt x="141288" y="325231"/>
                  <a:pt x="134807" y="331788"/>
                  <a:pt x="127029" y="331788"/>
                </a:cubicBezTo>
                <a:cubicBezTo>
                  <a:pt x="127029" y="331788"/>
                  <a:pt x="127029" y="331788"/>
                  <a:pt x="15554" y="331788"/>
                </a:cubicBezTo>
                <a:cubicBezTo>
                  <a:pt x="6481" y="331788"/>
                  <a:pt x="0" y="325231"/>
                  <a:pt x="0" y="316051"/>
                </a:cubicBezTo>
                <a:cubicBezTo>
                  <a:pt x="0" y="308182"/>
                  <a:pt x="6481" y="301625"/>
                  <a:pt x="15554" y="301625"/>
                </a:cubicBezTo>
                <a:close/>
                <a:moveTo>
                  <a:pt x="15554" y="263525"/>
                </a:moveTo>
                <a:cubicBezTo>
                  <a:pt x="15554" y="263525"/>
                  <a:pt x="15554" y="263525"/>
                  <a:pt x="95920" y="263525"/>
                </a:cubicBezTo>
                <a:cubicBezTo>
                  <a:pt x="108882" y="273579"/>
                  <a:pt x="124437" y="279863"/>
                  <a:pt x="141288" y="283634"/>
                </a:cubicBezTo>
                <a:cubicBezTo>
                  <a:pt x="138695" y="288661"/>
                  <a:pt x="133510" y="293688"/>
                  <a:pt x="127029" y="293688"/>
                </a:cubicBezTo>
                <a:cubicBezTo>
                  <a:pt x="127029" y="293688"/>
                  <a:pt x="127029" y="293688"/>
                  <a:pt x="15554" y="293688"/>
                </a:cubicBezTo>
                <a:cubicBezTo>
                  <a:pt x="6481" y="293688"/>
                  <a:pt x="0" y="286147"/>
                  <a:pt x="0" y="278607"/>
                </a:cubicBezTo>
                <a:cubicBezTo>
                  <a:pt x="0" y="271066"/>
                  <a:pt x="6481" y="263525"/>
                  <a:pt x="15554" y="263525"/>
                </a:cubicBezTo>
                <a:close/>
                <a:moveTo>
                  <a:pt x="270156" y="228600"/>
                </a:moveTo>
                <a:cubicBezTo>
                  <a:pt x="270156" y="228600"/>
                  <a:pt x="270156" y="228600"/>
                  <a:pt x="316380" y="228600"/>
                </a:cubicBezTo>
                <a:cubicBezTo>
                  <a:pt x="325368" y="228600"/>
                  <a:pt x="331788" y="235157"/>
                  <a:pt x="331788" y="244337"/>
                </a:cubicBezTo>
                <a:cubicBezTo>
                  <a:pt x="331788" y="252206"/>
                  <a:pt x="325368" y="258763"/>
                  <a:pt x="316380" y="258763"/>
                </a:cubicBezTo>
                <a:cubicBezTo>
                  <a:pt x="316380" y="258763"/>
                  <a:pt x="316380" y="258763"/>
                  <a:pt x="244475" y="258763"/>
                </a:cubicBezTo>
                <a:cubicBezTo>
                  <a:pt x="254747" y="250895"/>
                  <a:pt x="262451" y="240403"/>
                  <a:pt x="270156" y="228600"/>
                </a:cubicBezTo>
                <a:close/>
                <a:moveTo>
                  <a:pt x="15586" y="225425"/>
                </a:moveTo>
                <a:cubicBezTo>
                  <a:pt x="15586" y="225425"/>
                  <a:pt x="15586" y="225425"/>
                  <a:pt x="61046" y="225425"/>
                </a:cubicBezTo>
                <a:cubicBezTo>
                  <a:pt x="67541" y="237228"/>
                  <a:pt x="76633" y="247720"/>
                  <a:pt x="85725" y="255588"/>
                </a:cubicBezTo>
                <a:cubicBezTo>
                  <a:pt x="85725" y="255588"/>
                  <a:pt x="85725" y="255588"/>
                  <a:pt x="15586" y="255588"/>
                </a:cubicBezTo>
                <a:cubicBezTo>
                  <a:pt x="6494" y="255588"/>
                  <a:pt x="0" y="249031"/>
                  <a:pt x="0" y="241162"/>
                </a:cubicBezTo>
                <a:cubicBezTo>
                  <a:pt x="0" y="231982"/>
                  <a:pt x="6494" y="225425"/>
                  <a:pt x="15586" y="225425"/>
                </a:cubicBezTo>
                <a:close/>
                <a:moveTo>
                  <a:pt x="283493" y="190500"/>
                </a:moveTo>
                <a:cubicBezTo>
                  <a:pt x="283493" y="190500"/>
                  <a:pt x="283493" y="190500"/>
                  <a:pt x="316125" y="190500"/>
                </a:cubicBezTo>
                <a:cubicBezTo>
                  <a:pt x="325262" y="190500"/>
                  <a:pt x="331788" y="197057"/>
                  <a:pt x="331788" y="204926"/>
                </a:cubicBezTo>
                <a:cubicBezTo>
                  <a:pt x="331788" y="214106"/>
                  <a:pt x="325262" y="220663"/>
                  <a:pt x="316125" y="220663"/>
                </a:cubicBezTo>
                <a:cubicBezTo>
                  <a:pt x="316125" y="220663"/>
                  <a:pt x="316125" y="220663"/>
                  <a:pt x="273050" y="220663"/>
                </a:cubicBezTo>
                <a:cubicBezTo>
                  <a:pt x="278271" y="211483"/>
                  <a:pt x="282187" y="200992"/>
                  <a:pt x="283493" y="190500"/>
                </a:cubicBezTo>
                <a:close/>
                <a:moveTo>
                  <a:pt x="15586" y="188912"/>
                </a:moveTo>
                <a:cubicBezTo>
                  <a:pt x="15586" y="188912"/>
                  <a:pt x="15586" y="188912"/>
                  <a:pt x="46759" y="188912"/>
                </a:cubicBezTo>
                <a:cubicBezTo>
                  <a:pt x="49357" y="198851"/>
                  <a:pt x="53253" y="208790"/>
                  <a:pt x="57150" y="217487"/>
                </a:cubicBezTo>
                <a:cubicBezTo>
                  <a:pt x="57150" y="217487"/>
                  <a:pt x="57150" y="217487"/>
                  <a:pt x="15586" y="217487"/>
                </a:cubicBezTo>
                <a:cubicBezTo>
                  <a:pt x="6494" y="217487"/>
                  <a:pt x="0" y="211275"/>
                  <a:pt x="0" y="202578"/>
                </a:cubicBezTo>
                <a:cubicBezTo>
                  <a:pt x="0" y="195124"/>
                  <a:pt x="6494" y="188912"/>
                  <a:pt x="15586" y="188912"/>
                </a:cubicBezTo>
                <a:close/>
                <a:moveTo>
                  <a:pt x="169863" y="174625"/>
                </a:moveTo>
                <a:cubicBezTo>
                  <a:pt x="169863" y="174625"/>
                  <a:pt x="169863" y="174625"/>
                  <a:pt x="169863" y="201613"/>
                </a:cubicBezTo>
                <a:cubicBezTo>
                  <a:pt x="179266" y="201613"/>
                  <a:pt x="187326" y="197758"/>
                  <a:pt x="187326" y="188762"/>
                </a:cubicBezTo>
                <a:cubicBezTo>
                  <a:pt x="187326" y="178481"/>
                  <a:pt x="177923" y="175910"/>
                  <a:pt x="169863" y="174625"/>
                </a:cubicBezTo>
                <a:close/>
                <a:moveTo>
                  <a:pt x="285750" y="152400"/>
                </a:moveTo>
                <a:cubicBezTo>
                  <a:pt x="285750" y="152400"/>
                  <a:pt x="285750" y="152400"/>
                  <a:pt x="316442" y="152400"/>
                </a:cubicBezTo>
                <a:cubicBezTo>
                  <a:pt x="325394" y="152400"/>
                  <a:pt x="331788" y="159941"/>
                  <a:pt x="331788" y="167481"/>
                </a:cubicBezTo>
                <a:cubicBezTo>
                  <a:pt x="331788" y="175022"/>
                  <a:pt x="325394" y="182563"/>
                  <a:pt x="316442" y="182563"/>
                </a:cubicBezTo>
                <a:cubicBezTo>
                  <a:pt x="316442" y="182563"/>
                  <a:pt x="316442" y="182563"/>
                  <a:pt x="285750" y="182563"/>
                </a:cubicBezTo>
                <a:cubicBezTo>
                  <a:pt x="287029" y="176279"/>
                  <a:pt x="287029" y="171252"/>
                  <a:pt x="287029" y="166225"/>
                </a:cubicBezTo>
                <a:cubicBezTo>
                  <a:pt x="287029" y="161197"/>
                  <a:pt x="287029" y="157427"/>
                  <a:pt x="285750" y="152400"/>
                </a:cubicBezTo>
                <a:close/>
                <a:moveTo>
                  <a:pt x="15875" y="149225"/>
                </a:moveTo>
                <a:cubicBezTo>
                  <a:pt x="15875" y="149225"/>
                  <a:pt x="15875" y="149225"/>
                  <a:pt x="47625" y="149225"/>
                </a:cubicBezTo>
                <a:cubicBezTo>
                  <a:pt x="46302" y="155839"/>
                  <a:pt x="46302" y="161131"/>
                  <a:pt x="46302" y="166423"/>
                </a:cubicBezTo>
                <a:cubicBezTo>
                  <a:pt x="46302" y="171714"/>
                  <a:pt x="46302" y="175683"/>
                  <a:pt x="47625" y="180975"/>
                </a:cubicBezTo>
                <a:cubicBezTo>
                  <a:pt x="47625" y="180975"/>
                  <a:pt x="47625" y="180975"/>
                  <a:pt x="15875" y="180975"/>
                </a:cubicBezTo>
                <a:cubicBezTo>
                  <a:pt x="6614" y="180975"/>
                  <a:pt x="0" y="173037"/>
                  <a:pt x="0" y="165100"/>
                </a:cubicBezTo>
                <a:cubicBezTo>
                  <a:pt x="0" y="157162"/>
                  <a:pt x="6614" y="149225"/>
                  <a:pt x="15875" y="149225"/>
                </a:cubicBezTo>
                <a:close/>
                <a:moveTo>
                  <a:pt x="161925" y="130175"/>
                </a:moveTo>
                <a:cubicBezTo>
                  <a:pt x="152664" y="130175"/>
                  <a:pt x="146050" y="135188"/>
                  <a:pt x="146050" y="141455"/>
                </a:cubicBezTo>
                <a:cubicBezTo>
                  <a:pt x="146050" y="147721"/>
                  <a:pt x="151341" y="151481"/>
                  <a:pt x="161925" y="153988"/>
                </a:cubicBezTo>
                <a:close/>
                <a:moveTo>
                  <a:pt x="274638" y="114300"/>
                </a:moveTo>
                <a:cubicBezTo>
                  <a:pt x="274638" y="114300"/>
                  <a:pt x="274638" y="114300"/>
                  <a:pt x="316202" y="114300"/>
                </a:cubicBezTo>
                <a:cubicBezTo>
                  <a:pt x="325294" y="114300"/>
                  <a:pt x="331788" y="120857"/>
                  <a:pt x="331788" y="130037"/>
                </a:cubicBezTo>
                <a:cubicBezTo>
                  <a:pt x="331788" y="137906"/>
                  <a:pt x="325294" y="144463"/>
                  <a:pt x="316202" y="144463"/>
                </a:cubicBezTo>
                <a:cubicBezTo>
                  <a:pt x="316202" y="144463"/>
                  <a:pt x="316202" y="144463"/>
                  <a:pt x="283730" y="144463"/>
                </a:cubicBezTo>
                <a:cubicBezTo>
                  <a:pt x="282431" y="133971"/>
                  <a:pt x="278535" y="123480"/>
                  <a:pt x="274638" y="114300"/>
                </a:cubicBezTo>
                <a:close/>
                <a:moveTo>
                  <a:pt x="15663" y="111125"/>
                </a:moveTo>
                <a:cubicBezTo>
                  <a:pt x="15663" y="111125"/>
                  <a:pt x="15663" y="111125"/>
                  <a:pt x="58738" y="111125"/>
                </a:cubicBezTo>
                <a:cubicBezTo>
                  <a:pt x="53517" y="120305"/>
                  <a:pt x="49601" y="130796"/>
                  <a:pt x="48295" y="141288"/>
                </a:cubicBezTo>
                <a:cubicBezTo>
                  <a:pt x="48295" y="141288"/>
                  <a:pt x="48295" y="141288"/>
                  <a:pt x="15663" y="141288"/>
                </a:cubicBezTo>
                <a:cubicBezTo>
                  <a:pt x="6526" y="141288"/>
                  <a:pt x="0" y="134731"/>
                  <a:pt x="0" y="126862"/>
                </a:cubicBezTo>
                <a:cubicBezTo>
                  <a:pt x="0" y="117682"/>
                  <a:pt x="6526" y="111125"/>
                  <a:pt x="15663" y="111125"/>
                </a:cubicBezTo>
                <a:close/>
                <a:moveTo>
                  <a:pt x="165894" y="104775"/>
                </a:moveTo>
                <a:cubicBezTo>
                  <a:pt x="168487" y="104775"/>
                  <a:pt x="169783" y="107355"/>
                  <a:pt x="169783" y="109934"/>
                </a:cubicBezTo>
                <a:cubicBezTo>
                  <a:pt x="169783" y="109934"/>
                  <a:pt x="169783" y="109934"/>
                  <a:pt x="169783" y="116383"/>
                </a:cubicBezTo>
                <a:cubicBezTo>
                  <a:pt x="181452" y="116383"/>
                  <a:pt x="203492" y="124123"/>
                  <a:pt x="203492" y="137021"/>
                </a:cubicBezTo>
                <a:cubicBezTo>
                  <a:pt x="203492" y="142180"/>
                  <a:pt x="198306" y="146050"/>
                  <a:pt x="194417" y="146050"/>
                </a:cubicBezTo>
                <a:cubicBezTo>
                  <a:pt x="185341" y="146050"/>
                  <a:pt x="185341" y="130572"/>
                  <a:pt x="169783" y="130572"/>
                </a:cubicBezTo>
                <a:cubicBezTo>
                  <a:pt x="169783" y="130572"/>
                  <a:pt x="169783" y="130572"/>
                  <a:pt x="169783" y="156369"/>
                </a:cubicBezTo>
                <a:cubicBezTo>
                  <a:pt x="187934" y="160238"/>
                  <a:pt x="204788" y="165398"/>
                  <a:pt x="204788" y="187325"/>
                </a:cubicBezTo>
                <a:cubicBezTo>
                  <a:pt x="204788" y="205383"/>
                  <a:pt x="190527" y="214412"/>
                  <a:pt x="169783" y="215702"/>
                </a:cubicBezTo>
                <a:cubicBezTo>
                  <a:pt x="169783" y="215702"/>
                  <a:pt x="169783" y="215702"/>
                  <a:pt x="169783" y="223441"/>
                </a:cubicBezTo>
                <a:cubicBezTo>
                  <a:pt x="169783" y="226020"/>
                  <a:pt x="168487" y="228600"/>
                  <a:pt x="165894" y="228600"/>
                </a:cubicBezTo>
                <a:cubicBezTo>
                  <a:pt x="163301" y="228600"/>
                  <a:pt x="162004" y="226020"/>
                  <a:pt x="162004" y="223441"/>
                </a:cubicBezTo>
                <a:cubicBezTo>
                  <a:pt x="162004" y="223441"/>
                  <a:pt x="162004" y="223441"/>
                  <a:pt x="162004" y="215702"/>
                </a:cubicBezTo>
                <a:cubicBezTo>
                  <a:pt x="138668" y="214412"/>
                  <a:pt x="127000" y="201513"/>
                  <a:pt x="127000" y="189905"/>
                </a:cubicBezTo>
                <a:cubicBezTo>
                  <a:pt x="127000" y="184745"/>
                  <a:pt x="130889" y="182166"/>
                  <a:pt x="136075" y="182166"/>
                </a:cubicBezTo>
                <a:cubicBezTo>
                  <a:pt x="151633" y="182166"/>
                  <a:pt x="138668" y="200224"/>
                  <a:pt x="162004" y="201513"/>
                </a:cubicBezTo>
                <a:cubicBezTo>
                  <a:pt x="162004" y="201513"/>
                  <a:pt x="162004" y="201513"/>
                  <a:pt x="162004" y="173137"/>
                </a:cubicBezTo>
                <a:cubicBezTo>
                  <a:pt x="141261" y="169267"/>
                  <a:pt x="129593" y="160238"/>
                  <a:pt x="129593" y="144760"/>
                </a:cubicBezTo>
                <a:cubicBezTo>
                  <a:pt x="129593" y="126702"/>
                  <a:pt x="145150" y="117673"/>
                  <a:pt x="162004" y="116383"/>
                </a:cubicBezTo>
                <a:cubicBezTo>
                  <a:pt x="162004" y="116383"/>
                  <a:pt x="162004" y="116383"/>
                  <a:pt x="162004" y="109934"/>
                </a:cubicBezTo>
                <a:cubicBezTo>
                  <a:pt x="162004" y="107355"/>
                  <a:pt x="163301" y="104775"/>
                  <a:pt x="165894" y="104775"/>
                </a:cubicBezTo>
                <a:close/>
                <a:moveTo>
                  <a:pt x="165895" y="90487"/>
                </a:moveTo>
                <a:cubicBezTo>
                  <a:pt x="124249" y="90487"/>
                  <a:pt x="90488" y="124248"/>
                  <a:pt x="90488" y="165894"/>
                </a:cubicBezTo>
                <a:cubicBezTo>
                  <a:pt x="90488" y="207540"/>
                  <a:pt x="124249" y="241301"/>
                  <a:pt x="165895" y="241301"/>
                </a:cubicBezTo>
                <a:cubicBezTo>
                  <a:pt x="207541" y="241301"/>
                  <a:pt x="241302" y="207540"/>
                  <a:pt x="241302" y="165894"/>
                </a:cubicBezTo>
                <a:cubicBezTo>
                  <a:pt x="241302" y="124248"/>
                  <a:pt x="207541" y="90487"/>
                  <a:pt x="165895" y="90487"/>
                </a:cubicBezTo>
                <a:close/>
                <a:moveTo>
                  <a:pt x="246063" y="76200"/>
                </a:moveTo>
                <a:cubicBezTo>
                  <a:pt x="246063" y="76200"/>
                  <a:pt x="246063" y="76200"/>
                  <a:pt x="316202" y="76200"/>
                </a:cubicBezTo>
                <a:cubicBezTo>
                  <a:pt x="325294" y="76200"/>
                  <a:pt x="331788" y="82757"/>
                  <a:pt x="331788" y="90626"/>
                </a:cubicBezTo>
                <a:cubicBezTo>
                  <a:pt x="331788" y="99806"/>
                  <a:pt x="325294" y="106363"/>
                  <a:pt x="316202" y="106363"/>
                </a:cubicBezTo>
                <a:cubicBezTo>
                  <a:pt x="316202" y="106363"/>
                  <a:pt x="316202" y="106363"/>
                  <a:pt x="270742" y="106363"/>
                </a:cubicBezTo>
                <a:cubicBezTo>
                  <a:pt x="264247" y="94560"/>
                  <a:pt x="255155" y="84068"/>
                  <a:pt x="246063" y="76200"/>
                </a:cubicBezTo>
                <a:close/>
                <a:moveTo>
                  <a:pt x="15688" y="74612"/>
                </a:moveTo>
                <a:cubicBezTo>
                  <a:pt x="15688" y="74612"/>
                  <a:pt x="15688" y="74612"/>
                  <a:pt x="88900" y="74612"/>
                </a:cubicBezTo>
                <a:cubicBezTo>
                  <a:pt x="78441" y="82480"/>
                  <a:pt x="70597" y="92972"/>
                  <a:pt x="62753" y="104775"/>
                </a:cubicBezTo>
                <a:cubicBezTo>
                  <a:pt x="62753" y="104775"/>
                  <a:pt x="62753" y="104775"/>
                  <a:pt x="15688" y="104775"/>
                </a:cubicBezTo>
                <a:cubicBezTo>
                  <a:pt x="6537" y="104775"/>
                  <a:pt x="0" y="98218"/>
                  <a:pt x="0" y="89038"/>
                </a:cubicBezTo>
                <a:cubicBezTo>
                  <a:pt x="0" y="81169"/>
                  <a:pt x="6537" y="74612"/>
                  <a:pt x="15688" y="74612"/>
                </a:cubicBezTo>
                <a:close/>
                <a:moveTo>
                  <a:pt x="166688" y="61912"/>
                </a:moveTo>
                <a:cubicBezTo>
                  <a:pt x="224554" y="61912"/>
                  <a:pt x="271463" y="108821"/>
                  <a:pt x="271463" y="166687"/>
                </a:cubicBezTo>
                <a:cubicBezTo>
                  <a:pt x="271463" y="224553"/>
                  <a:pt x="224554" y="271462"/>
                  <a:pt x="166688" y="271462"/>
                </a:cubicBezTo>
                <a:cubicBezTo>
                  <a:pt x="108822" y="271462"/>
                  <a:pt x="61913" y="224553"/>
                  <a:pt x="61913" y="166687"/>
                </a:cubicBezTo>
                <a:cubicBezTo>
                  <a:pt x="61913" y="108821"/>
                  <a:pt x="108822" y="61912"/>
                  <a:pt x="166688" y="61912"/>
                </a:cubicBezTo>
                <a:close/>
                <a:moveTo>
                  <a:pt x="204759" y="38100"/>
                </a:moveTo>
                <a:cubicBezTo>
                  <a:pt x="204759" y="38100"/>
                  <a:pt x="204759" y="38100"/>
                  <a:pt x="316234" y="38100"/>
                </a:cubicBezTo>
                <a:cubicBezTo>
                  <a:pt x="325307" y="38100"/>
                  <a:pt x="331788" y="46037"/>
                  <a:pt x="331788" y="53975"/>
                </a:cubicBezTo>
                <a:cubicBezTo>
                  <a:pt x="331788" y="61912"/>
                  <a:pt x="325307" y="69850"/>
                  <a:pt x="316234" y="69850"/>
                </a:cubicBezTo>
                <a:cubicBezTo>
                  <a:pt x="316234" y="69850"/>
                  <a:pt x="316234" y="69850"/>
                  <a:pt x="235868" y="69850"/>
                </a:cubicBezTo>
                <a:cubicBezTo>
                  <a:pt x="222906" y="59267"/>
                  <a:pt x="207351" y="52652"/>
                  <a:pt x="190500" y="48683"/>
                </a:cubicBezTo>
                <a:cubicBezTo>
                  <a:pt x="193093" y="43392"/>
                  <a:pt x="198278" y="38100"/>
                  <a:pt x="204759" y="38100"/>
                </a:cubicBezTo>
                <a:close/>
                <a:moveTo>
                  <a:pt x="204759" y="0"/>
                </a:moveTo>
                <a:cubicBezTo>
                  <a:pt x="204759" y="0"/>
                  <a:pt x="204759" y="0"/>
                  <a:pt x="316234" y="0"/>
                </a:cubicBezTo>
                <a:cubicBezTo>
                  <a:pt x="325307" y="0"/>
                  <a:pt x="331788" y="6557"/>
                  <a:pt x="331788" y="15737"/>
                </a:cubicBezTo>
                <a:cubicBezTo>
                  <a:pt x="331788" y="23606"/>
                  <a:pt x="325307" y="30163"/>
                  <a:pt x="316234" y="30163"/>
                </a:cubicBezTo>
                <a:cubicBezTo>
                  <a:pt x="316234" y="30163"/>
                  <a:pt x="316234" y="30163"/>
                  <a:pt x="204759" y="30163"/>
                </a:cubicBezTo>
                <a:cubicBezTo>
                  <a:pt x="196981" y="30163"/>
                  <a:pt x="190500" y="23606"/>
                  <a:pt x="190500" y="15737"/>
                </a:cubicBezTo>
                <a:cubicBezTo>
                  <a:pt x="190500" y="6557"/>
                  <a:pt x="196981" y="0"/>
                  <a:pt x="204759" y="0"/>
                </a:cubicBezTo>
                <a:close/>
              </a:path>
            </a:pathLst>
          </a:custGeom>
          <a:solidFill>
            <a:srgbClr val="3957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16" name="PA-矩形 15"/>
          <p:cNvSpPr/>
          <p:nvPr>
            <p:custDataLst>
              <p:tags r:id="rId4"/>
            </p:custDataLst>
          </p:nvPr>
        </p:nvSpPr>
        <p:spPr>
          <a:xfrm>
            <a:off x="1201134" y="2425919"/>
            <a:ext cx="2591569" cy="1383665"/>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400" dirty="0">
                <a:solidFill>
                  <a:srgbClr val="123339"/>
                </a:solidFill>
                <a:latin typeface="思源黑体 CN Medium" panose="020B0600000000000000" pitchFamily="34" charset="-122"/>
                <a:ea typeface="思源黑体 CN Medium" panose="020B0600000000000000" pitchFamily="34" charset="-122"/>
              </a:rPr>
              <a:t>Alice想让工人加工自己的金子但是不信任工人，害怕其在操作过程中偷取自己的金子，</a:t>
            </a:r>
            <a:r>
              <a:rPr lang="zh-CN" altLang="en-US" sz="1400" dirty="0">
                <a:solidFill>
                  <a:srgbClr val="123339"/>
                </a:solidFill>
                <a:latin typeface="思源黑体 CN Medium" panose="020B0600000000000000" pitchFamily="34" charset="-122"/>
                <a:ea typeface="思源黑体 CN Medium" panose="020B0600000000000000" pitchFamily="34" charset="-122"/>
                <a:sym typeface="+mn-ea"/>
              </a:rPr>
              <a:t>那么就想出了以下的办法：</a:t>
            </a:r>
            <a:endParaRPr lang="zh-CN" altLang="en-US" sz="1400" dirty="0">
              <a:solidFill>
                <a:srgbClr val="123339"/>
              </a:solidFill>
              <a:latin typeface="思源黑体 CN Medium" panose="020B0600000000000000" pitchFamily="34" charset="-122"/>
              <a:ea typeface="思源黑体 CN Medium" panose="020B0600000000000000" pitchFamily="34" charset="-122"/>
            </a:endParaRPr>
          </a:p>
        </p:txBody>
      </p:sp>
      <p:grpSp>
        <p:nvGrpSpPr>
          <p:cNvPr id="25" name="PA-组合 24"/>
          <p:cNvGrpSpPr/>
          <p:nvPr>
            <p:custDataLst>
              <p:tags r:id="rId5"/>
            </p:custDataLst>
          </p:nvPr>
        </p:nvGrpSpPr>
        <p:grpSpPr>
          <a:xfrm>
            <a:off x="874713" y="3796620"/>
            <a:ext cx="10442575" cy="696686"/>
            <a:chOff x="874713" y="3441020"/>
            <a:chExt cx="10442575" cy="696686"/>
          </a:xfrm>
          <a:effectLst>
            <a:outerShdw blurRad="50800" dist="38100" dir="5400000" algn="t" rotWithShape="0">
              <a:prstClr val="black">
                <a:alpha val="40000"/>
              </a:prstClr>
            </a:outerShdw>
          </a:effectLst>
        </p:grpSpPr>
        <p:sp>
          <p:nvSpPr>
            <p:cNvPr id="4" name="PA-任意多边形 3"/>
            <p:cNvSpPr/>
            <p:nvPr>
              <p:custDataLst>
                <p:tags r:id="rId6"/>
              </p:custDataLst>
            </p:nvPr>
          </p:nvSpPr>
          <p:spPr>
            <a:xfrm>
              <a:off x="874713" y="3441020"/>
              <a:ext cx="3116716" cy="696686"/>
            </a:xfrm>
            <a:custGeom>
              <a:avLst/>
              <a:gdLst>
                <a:gd name="connsiteX0" fmla="*/ 0 w 5551714"/>
                <a:gd name="connsiteY0" fmla="*/ 0 h 972457"/>
                <a:gd name="connsiteX1" fmla="*/ 5065486 w 5551714"/>
                <a:gd name="connsiteY1" fmla="*/ 0 h 972457"/>
                <a:gd name="connsiteX2" fmla="*/ 5551714 w 5551714"/>
                <a:gd name="connsiteY2" fmla="*/ 486229 h 972457"/>
                <a:gd name="connsiteX3" fmla="*/ 5065486 w 5551714"/>
                <a:gd name="connsiteY3" fmla="*/ 972457 h 972457"/>
                <a:gd name="connsiteX4" fmla="*/ 0 w 5551714"/>
                <a:gd name="connsiteY4" fmla="*/ 972457 h 972457"/>
                <a:gd name="connsiteX5" fmla="*/ 486228 w 5551714"/>
                <a:gd name="connsiteY5" fmla="*/ 486229 h 97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714" h="972457">
                  <a:moveTo>
                    <a:pt x="0" y="0"/>
                  </a:moveTo>
                  <a:lnTo>
                    <a:pt x="5065486" y="0"/>
                  </a:lnTo>
                  <a:lnTo>
                    <a:pt x="5551714" y="486229"/>
                  </a:lnTo>
                  <a:lnTo>
                    <a:pt x="5065486" y="972457"/>
                  </a:lnTo>
                  <a:lnTo>
                    <a:pt x="0" y="972457"/>
                  </a:lnTo>
                  <a:lnTo>
                    <a:pt x="486228" y="486229"/>
                  </a:lnTo>
                  <a:close/>
                </a:path>
              </a:pathLst>
            </a:custGeom>
            <a:solidFill>
              <a:srgbClr val="39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5" name="PA-任意多边形 4"/>
            <p:cNvSpPr/>
            <p:nvPr>
              <p:custDataLst>
                <p:tags r:id="rId7"/>
              </p:custDataLst>
            </p:nvPr>
          </p:nvSpPr>
          <p:spPr>
            <a:xfrm>
              <a:off x="4537643" y="3441020"/>
              <a:ext cx="3116716" cy="696686"/>
            </a:xfrm>
            <a:custGeom>
              <a:avLst/>
              <a:gdLst>
                <a:gd name="connsiteX0" fmla="*/ 0 w 5551714"/>
                <a:gd name="connsiteY0" fmla="*/ 0 h 972457"/>
                <a:gd name="connsiteX1" fmla="*/ 5065486 w 5551714"/>
                <a:gd name="connsiteY1" fmla="*/ 0 h 972457"/>
                <a:gd name="connsiteX2" fmla="*/ 5551714 w 5551714"/>
                <a:gd name="connsiteY2" fmla="*/ 486229 h 972457"/>
                <a:gd name="connsiteX3" fmla="*/ 5065486 w 5551714"/>
                <a:gd name="connsiteY3" fmla="*/ 972457 h 972457"/>
                <a:gd name="connsiteX4" fmla="*/ 0 w 5551714"/>
                <a:gd name="connsiteY4" fmla="*/ 972457 h 972457"/>
                <a:gd name="connsiteX5" fmla="*/ 486228 w 5551714"/>
                <a:gd name="connsiteY5" fmla="*/ 486229 h 97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714" h="972457">
                  <a:moveTo>
                    <a:pt x="0" y="0"/>
                  </a:moveTo>
                  <a:lnTo>
                    <a:pt x="5065486" y="0"/>
                  </a:lnTo>
                  <a:lnTo>
                    <a:pt x="5551714" y="486229"/>
                  </a:lnTo>
                  <a:lnTo>
                    <a:pt x="5065486" y="972457"/>
                  </a:lnTo>
                  <a:lnTo>
                    <a:pt x="0" y="972457"/>
                  </a:lnTo>
                  <a:lnTo>
                    <a:pt x="486228" y="486229"/>
                  </a:lnTo>
                  <a:close/>
                </a:path>
              </a:pathLst>
            </a:custGeom>
            <a:solidFill>
              <a:srgbClr val="12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6" name="PA-任意多边形 5"/>
            <p:cNvSpPr/>
            <p:nvPr>
              <p:custDataLst>
                <p:tags r:id="rId8"/>
              </p:custDataLst>
            </p:nvPr>
          </p:nvSpPr>
          <p:spPr>
            <a:xfrm>
              <a:off x="8200572" y="3441020"/>
              <a:ext cx="3116716" cy="696686"/>
            </a:xfrm>
            <a:custGeom>
              <a:avLst/>
              <a:gdLst>
                <a:gd name="connsiteX0" fmla="*/ 0 w 5551714"/>
                <a:gd name="connsiteY0" fmla="*/ 0 h 972457"/>
                <a:gd name="connsiteX1" fmla="*/ 5065486 w 5551714"/>
                <a:gd name="connsiteY1" fmla="*/ 0 h 972457"/>
                <a:gd name="connsiteX2" fmla="*/ 5551714 w 5551714"/>
                <a:gd name="connsiteY2" fmla="*/ 486229 h 972457"/>
                <a:gd name="connsiteX3" fmla="*/ 5065486 w 5551714"/>
                <a:gd name="connsiteY3" fmla="*/ 972457 h 972457"/>
                <a:gd name="connsiteX4" fmla="*/ 0 w 5551714"/>
                <a:gd name="connsiteY4" fmla="*/ 972457 h 972457"/>
                <a:gd name="connsiteX5" fmla="*/ 486228 w 5551714"/>
                <a:gd name="connsiteY5" fmla="*/ 486229 h 97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714" h="972457">
                  <a:moveTo>
                    <a:pt x="0" y="0"/>
                  </a:moveTo>
                  <a:lnTo>
                    <a:pt x="5065486" y="0"/>
                  </a:lnTo>
                  <a:lnTo>
                    <a:pt x="5551714" y="486229"/>
                  </a:lnTo>
                  <a:lnTo>
                    <a:pt x="5065486" y="972457"/>
                  </a:lnTo>
                  <a:lnTo>
                    <a:pt x="0" y="972457"/>
                  </a:lnTo>
                  <a:lnTo>
                    <a:pt x="486228" y="486229"/>
                  </a:lnTo>
                  <a:close/>
                </a:path>
              </a:pathLst>
            </a:custGeom>
            <a:solidFill>
              <a:srgbClr val="39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17" name="PA-矩形 16"/>
            <p:cNvSpPr/>
            <p:nvPr>
              <p:custDataLst>
                <p:tags r:id="rId9"/>
              </p:custDataLst>
            </p:nvPr>
          </p:nvSpPr>
          <p:spPr>
            <a:xfrm>
              <a:off x="1471643" y="3553045"/>
              <a:ext cx="2050552"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chemeClr val="bg1"/>
                  </a:solidFill>
                  <a:latin typeface="思源黑体 CN Medium" panose="020B0600000000000000" pitchFamily="34" charset="-122"/>
                  <a:ea typeface="思源黑体 CN Medium" panose="020B0600000000000000" pitchFamily="34" charset="-122"/>
                </a:rPr>
                <a:t>问题场景</a:t>
              </a:r>
              <a:endParaRPr lang="zh-CN" altLang="en-US" dirty="0">
                <a:solidFill>
                  <a:schemeClr val="bg1"/>
                </a:solidFill>
                <a:latin typeface="思源黑体 CN Medium" panose="020B0600000000000000" pitchFamily="34" charset="-122"/>
                <a:ea typeface="思源黑体 CN Medium" panose="020B0600000000000000" pitchFamily="34" charset="-122"/>
              </a:endParaRPr>
            </a:p>
          </p:txBody>
        </p:sp>
        <p:sp>
          <p:nvSpPr>
            <p:cNvPr id="18" name="PA-矩形 17"/>
            <p:cNvSpPr/>
            <p:nvPr>
              <p:custDataLst>
                <p:tags r:id="rId10"/>
              </p:custDataLst>
            </p:nvPr>
          </p:nvSpPr>
          <p:spPr>
            <a:xfrm>
              <a:off x="5069865" y="3553045"/>
              <a:ext cx="2050552"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chemeClr val="bg1"/>
                  </a:solidFill>
                  <a:latin typeface="思源黑体 CN Medium" panose="020B0600000000000000" pitchFamily="34" charset="-122"/>
                  <a:ea typeface="思源黑体 CN Medium" panose="020B0600000000000000" pitchFamily="34" charset="-122"/>
                </a:rPr>
                <a:t>加密</a:t>
              </a:r>
              <a:endParaRPr lang="zh-CN" altLang="en-US" dirty="0">
                <a:solidFill>
                  <a:schemeClr val="bg1"/>
                </a:solidFill>
                <a:latin typeface="思源黑体 CN Medium" panose="020B0600000000000000" pitchFamily="34" charset="-122"/>
                <a:ea typeface="思源黑体 CN Medium" panose="020B0600000000000000" pitchFamily="34" charset="-122"/>
              </a:endParaRPr>
            </a:p>
          </p:txBody>
        </p:sp>
        <p:sp>
          <p:nvSpPr>
            <p:cNvPr id="19" name="PA-矩形 18"/>
            <p:cNvSpPr/>
            <p:nvPr>
              <p:custDataLst>
                <p:tags r:id="rId11"/>
              </p:custDataLst>
            </p:nvPr>
          </p:nvSpPr>
          <p:spPr>
            <a:xfrm>
              <a:off x="8733653" y="3553045"/>
              <a:ext cx="2050552"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chemeClr val="bg1"/>
                  </a:solidFill>
                  <a:latin typeface="思源黑体 CN Medium" panose="020B0600000000000000" pitchFamily="34" charset="-122"/>
                  <a:ea typeface="思源黑体 CN Medium" panose="020B0600000000000000" pitchFamily="34" charset="-122"/>
                </a:rPr>
                <a:t>解密</a:t>
              </a:r>
              <a:endParaRPr lang="zh-CN" altLang="en-US" dirty="0">
                <a:solidFill>
                  <a:schemeClr val="bg1"/>
                </a:solidFill>
                <a:latin typeface="思源黑体 CN Medium" panose="020B0600000000000000" pitchFamily="34" charset="-122"/>
                <a:ea typeface="思源黑体 CN Medium" panose="020B0600000000000000" pitchFamily="34" charset="-122"/>
              </a:endParaRPr>
            </a:p>
          </p:txBody>
        </p:sp>
      </p:grpSp>
      <p:sp>
        <p:nvSpPr>
          <p:cNvPr id="20" name="PA-矩形 19"/>
          <p:cNvSpPr/>
          <p:nvPr>
            <p:custDataLst>
              <p:tags r:id="rId12"/>
            </p:custDataLst>
          </p:nvPr>
        </p:nvSpPr>
        <p:spPr>
          <a:xfrm>
            <a:off x="8463144" y="2537679"/>
            <a:ext cx="2591569" cy="1060450"/>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400" dirty="0">
                <a:solidFill>
                  <a:srgbClr val="123339"/>
                </a:solidFill>
                <a:latin typeface="思源黑体 CN Medium" panose="020B0600000000000000" pitchFamily="34" charset="-122"/>
                <a:ea typeface="思源黑体 CN Medium" panose="020B0600000000000000" pitchFamily="34" charset="-122"/>
              </a:rPr>
              <a:t>加工完成后。Alice拿回这个盒子，把锁打开，就得到了加工好的金子。</a:t>
            </a:r>
            <a:endParaRPr lang="zh-CN" altLang="en-US" sz="1400" dirty="0">
              <a:solidFill>
                <a:srgbClr val="123339"/>
              </a:solidFill>
              <a:latin typeface="思源黑体 CN Medium" panose="020B0600000000000000" pitchFamily="34" charset="-122"/>
              <a:ea typeface="思源黑体 CN Medium" panose="020B0600000000000000" pitchFamily="34" charset="-122"/>
            </a:endParaRPr>
          </a:p>
        </p:txBody>
      </p:sp>
      <p:sp>
        <p:nvSpPr>
          <p:cNvPr id="21" name="PA-矩形 20"/>
          <p:cNvSpPr/>
          <p:nvPr>
            <p:custDataLst>
              <p:tags r:id="rId13"/>
            </p:custDataLst>
          </p:nvPr>
        </p:nvSpPr>
        <p:spPr>
          <a:xfrm>
            <a:off x="4812090" y="4504058"/>
            <a:ext cx="2591569" cy="2030095"/>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400" dirty="0">
                <a:solidFill>
                  <a:srgbClr val="123339"/>
                </a:solidFill>
                <a:latin typeface="思源黑体 CN Medium" panose="020B0600000000000000" pitchFamily="34" charset="-122"/>
                <a:ea typeface="思源黑体 CN Medium" panose="020B0600000000000000" pitchFamily="34" charset="-122"/>
              </a:rPr>
              <a:t>Alice将金子锁在一个密闭的盒子里面，盒子安装了一个手套。工人使用手套</a:t>
            </a:r>
            <a:r>
              <a:rPr lang="zh-CN" altLang="en-US" sz="1400" dirty="0">
                <a:solidFill>
                  <a:srgbClr val="123339"/>
                </a:solidFill>
                <a:latin typeface="思源黑体 CN Medium" panose="020B0600000000000000" pitchFamily="34" charset="-122"/>
                <a:ea typeface="思源黑体 CN Medium" panose="020B0600000000000000" pitchFamily="34" charset="-122"/>
                <a:sym typeface="+mn-ea"/>
              </a:rPr>
              <a:t>处理</a:t>
            </a:r>
            <a:r>
              <a:rPr lang="zh-CN" altLang="en-US" sz="1400" dirty="0">
                <a:solidFill>
                  <a:srgbClr val="123339"/>
                </a:solidFill>
                <a:latin typeface="思源黑体 CN Medium" panose="020B0600000000000000" pitchFamily="34" charset="-122"/>
                <a:ea typeface="思源黑体 CN Medium" panose="020B0600000000000000" pitchFamily="34" charset="-122"/>
              </a:rPr>
              <a:t>盒子内部的金子。但是盒子是锁着的，工人只能加工金块，但却拿不到金块。</a:t>
            </a:r>
            <a:endParaRPr lang="zh-CN" altLang="en-US" sz="1400" dirty="0">
              <a:solidFill>
                <a:srgbClr val="123339"/>
              </a:solidFill>
              <a:latin typeface="思源黑体 CN Medium" panose="020B0600000000000000" pitchFamily="34" charset="-122"/>
              <a:ea typeface="思源黑体 CN Medium" panose="020B0600000000000000" pitchFamily="34" charset="-122"/>
            </a:endParaRPr>
          </a:p>
        </p:txBody>
      </p:sp>
      <p:sp>
        <p:nvSpPr>
          <p:cNvPr id="28" name="PA-稻壳儿搜索【幻雨工作室】_1_1"/>
          <p:cNvSpPr>
            <a:spLocks noChangeArrowheads="1"/>
          </p:cNvSpPr>
          <p:nvPr>
            <p:custDataLst>
              <p:tags r:id="rId14"/>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solidFill>
                  <a:schemeClr val="bg1"/>
                </a:solidFill>
                <a:latin typeface="思源黑体 CN Medium" panose="020B0600000000000000" pitchFamily="34" charset="-122"/>
                <a:ea typeface="思源黑体 CN Medium" panose="020B0600000000000000" pitchFamily="34" charset="-122"/>
              </a:rPr>
              <a:t>01</a:t>
            </a:r>
            <a:endParaRPr lang="en-US" altLang="zh-CN"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29" name="PA-稻壳儿搜索【幻雨工作室】_3_1"/>
          <p:cNvSpPr/>
          <p:nvPr>
            <p:custDataLst>
              <p:tags r:id="rId15"/>
            </p:custDataLst>
          </p:nvPr>
        </p:nvSpPr>
        <p:spPr>
          <a:xfrm>
            <a:off x="1366462" y="977071"/>
            <a:ext cx="3572510" cy="583565"/>
          </a:xfrm>
          <a:prstGeom prst="rect">
            <a:avLst/>
          </a:prstGeom>
        </p:spPr>
        <p:txBody>
          <a:bodyPr wrap="none">
            <a:spAutoFit/>
          </a:bodyPr>
          <a:lstStyle/>
          <a:p>
            <a:pPr algn="l"/>
            <a:r>
              <a:rPr sz="160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rPr>
              <a:t>Principles of homomorphic encryption</a:t>
            </a:r>
            <a:endParaRPr kumimoji="0" sz="1600" b="0" i="0" u="none" strike="noStrike" kern="1200" cap="none" spc="0" normalizeH="0" baseline="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endParaRPr>
          </a:p>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30" name="PA-稻壳儿搜索【幻雨工作室】_2_1"/>
          <p:cNvSpPr txBox="1"/>
          <p:nvPr>
            <p:custDataLst>
              <p:tags r:id="rId16"/>
            </p:custDataLst>
          </p:nvPr>
        </p:nvSpPr>
        <p:spPr>
          <a:xfrm>
            <a:off x="1366520" y="445135"/>
            <a:ext cx="436689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同态加密的密码原语</a:t>
            </a:r>
            <a:endPar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32" name="PA-矩形 5_1"/>
          <p:cNvSpPr/>
          <p:nvPr>
            <p:custDataLst>
              <p:tags r:id="rId17"/>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1366520" y="1545590"/>
            <a:ext cx="8579485" cy="706755"/>
          </a:xfrm>
          <a:prstGeom prst="rect">
            <a:avLst/>
          </a:prstGeom>
          <a:noFill/>
        </p:spPr>
        <p:txBody>
          <a:bodyPr wrap="square" rtlCol="0">
            <a:spAutoFit/>
          </a:bodyPr>
          <a:lstStyle/>
          <a:p>
            <a:pPr indent="508000" fontAlgn="auto">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什么是同态加密？简单来说，同态加密就是一种委托数据处理的方法，但是让你不丧失对数据的所有权。举一个很简单的例子：</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childTnLst>
                          </p:cTn>
                        </p:par>
                        <p:par>
                          <p:cTn id="28" fill="hold">
                            <p:stCondLst>
                              <p:cond delay="1500"/>
                            </p:stCondLst>
                            <p:childTnLst>
                              <p:par>
                                <p:cTn id="29" presetID="14" presetClass="entr" presetSubtype="1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randombar(horizontal)">
                                      <p:cBhvr>
                                        <p:cTn id="31" dur="500"/>
                                        <p:tgtEl>
                                          <p:spTgt spid="21"/>
                                        </p:tgtEl>
                                      </p:cBhvr>
                                    </p:animEffect>
                                  </p:childTnLst>
                                </p:cTn>
                              </p:par>
                            </p:childTnLst>
                          </p:cTn>
                        </p:par>
                        <p:par>
                          <p:cTn id="32" fill="hold">
                            <p:stCondLst>
                              <p:cond delay="2000"/>
                            </p:stCondLst>
                            <p:childTnLst>
                              <p:par>
                                <p:cTn id="33" presetID="14" presetClass="entr" presetSubtype="1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randombar(horizontal)">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2" grpId="0" bldLvl="0" animBg="1"/>
      <p:bldP spid="24" grpId="0" bldLvl="0" animBg="1"/>
      <p:bldP spid="16" grpId="0"/>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在区块链中应用同态加密确实可以提供一定程度的隐私保护和数据安全性。其中，加法同态加密是一种常见的同态加密方式，可以在保护交易金额和账户余额隐私的同时，允许区块链节点进行密文计算。</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让我们具体探讨一下如何将加法同态加密应用于区块链中的交易金额计算</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5.3</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区块链中同态加密的应用</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在区块链中，交易的核心就是交易金额的转移。为了保护用户的交易金额隐私，我们可以使用加法同态加密算法对交易金额进行加密。这样，即使区块链上的交易记录被公开，也不会直接泄露用户的交易金额。当用户发起一笔交易时，其交易金额将会以加法同态加密的形式提交到区块链网络中。这个加密的交易金额将会被包含在交易记录中，并广播给区块链网络的节点。区块链节点接收到交易记录后，可以进行验证并将交易记录打包到区块中。在进行验证的过程中，节点可以利用加法同态加密的特性对密文进行计算，例如，对密文交易金额进行加法操作以验证交易的合法性。由于加法同态加密的特性，即使交易金额是加密的，区块链节点仍然可以在不需要知道明文的情况下对交易金额进行计算。这样就保证了交易的合法性和区块链数据的不可篡改性。</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5.3</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区块链中同态加密的应用</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5.3</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区块链中同态加密的应用</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6"/>
          <a:stretch>
            <a:fillRect/>
          </a:stretch>
        </p:blipFill>
        <p:spPr>
          <a:xfrm>
            <a:off x="2108200" y="1522639"/>
            <a:ext cx="6934200" cy="4648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但是，虽然同态加密在区块链中的应用具有一定的优势，但也存在一些挑战，例如由于私钥不能公开，且随机化加密使得密文之间无法比较对应明文值是否相等，单独依靠同态加密技术难以在链上实现明文计算结果的验证。加法同态加密虽然可以在保护交易金额和账户余额隐私的情况下实现金额的密文计算，但区块链节点无法对相关金额的有效性进行验证。因此，同态加密在区块链场景中的应用需求和应用能力有限，理论上更适合云计算等算力外包场景以及存在多个参与方之间交互计算需求的隐私计算应用。</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5.3</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区块链中同态加密的应用</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金融领域</a:t>
            </a:r>
            <a:endParaRPr lang="en-US" altLang="zh-CN" sz="2000" b="1"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endParaRPr lang="en-US" altLang="zh-CN" sz="2000" b="1"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支付处理：</a:t>
            </a:r>
            <a:r>
              <a:rPr lang="zh-CN" altLang="en-US" sz="2000" dirty="0">
                <a:solidFill>
                  <a:srgbClr val="123339"/>
                </a:solidFill>
                <a:latin typeface="思源黑体 CN Medium" panose="020B0600000000000000" pitchFamily="34" charset="-122"/>
                <a:ea typeface="思源黑体 CN Medium" panose="020B0600000000000000" pitchFamily="34" charset="-122"/>
              </a:rPr>
              <a:t>同态加密可用于保护支付交易的隐私信息，如账户余额、交易金额等。银行可以使用同态加密对客户数据进行计算，而无需暴露其明文信息。</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反欺诈分析：</a:t>
            </a:r>
            <a:r>
              <a:rPr lang="zh-CN" altLang="en-US" sz="2000" dirty="0">
                <a:solidFill>
                  <a:srgbClr val="123339"/>
                </a:solidFill>
                <a:latin typeface="思源黑体 CN Medium" panose="020B0600000000000000" pitchFamily="34" charset="-122"/>
                <a:ea typeface="思源黑体 CN Medium" panose="020B0600000000000000" pitchFamily="34" charset="-122"/>
              </a:rPr>
              <a:t>银行和金融机构可以利用同态加密技术对大规模的交易数据进行分析，以检测潜在的欺诈行为，同时确保客户隐私得到保护。</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客户关系管理：</a:t>
            </a:r>
            <a:r>
              <a:rPr lang="zh-CN" altLang="en-US" sz="2000" dirty="0">
                <a:solidFill>
                  <a:srgbClr val="123339"/>
                </a:solidFill>
                <a:latin typeface="思源黑体 CN Medium" panose="020B0600000000000000" pitchFamily="34" charset="-122"/>
                <a:ea typeface="思源黑体 CN Medium" panose="020B0600000000000000" pitchFamily="34" charset="-122"/>
              </a:rPr>
              <a:t>金融机构可以使用同态加密对客户数据进行加密处理，以便在不暴露敏感信息的情况下进行客户关系管理和个性化服务。</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5.4</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同态加密的社会生活应用场景</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医疗领域</a:t>
            </a:r>
            <a:endParaRPr lang="en-US" altLang="zh-CN" sz="2000" b="1"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医疗数据分析：</a:t>
            </a:r>
            <a:r>
              <a:rPr lang="zh-CN" altLang="en-US" sz="2000" dirty="0">
                <a:solidFill>
                  <a:srgbClr val="123339"/>
                </a:solidFill>
                <a:latin typeface="思源黑体 CN Medium" panose="020B0600000000000000" pitchFamily="34" charset="-122"/>
                <a:ea typeface="思源黑体 CN Medium" panose="020B0600000000000000" pitchFamily="34" charset="-122"/>
              </a:rPr>
              <a:t>医疗机构可以使用同态加密技术对患者的医疗数据进行加密处理，以便在不泄露个人身份和敏感信息的情况下进行数据分析和研究。例如，可以对医疗图像、病历记录等进行同态加密处理，然后在加密状态下进行分析。</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遗传数据保护：</a:t>
            </a:r>
            <a:r>
              <a:rPr lang="zh-CN" altLang="en-US" sz="2000" dirty="0">
                <a:solidFill>
                  <a:srgbClr val="123339"/>
                </a:solidFill>
                <a:latin typeface="思源黑体 CN Medium" panose="020B0600000000000000" pitchFamily="34" charset="-122"/>
                <a:ea typeface="思源黑体 CN Medium" panose="020B0600000000000000" pitchFamily="34" charset="-122"/>
              </a:rPr>
              <a:t>在基因组学研究中，同态加密可以用于保护患者的遗传数据隐私。医疗研究人员可以在不暴露患者个人遗传信息的情况下，对基因数据进行分析和研究。</a:t>
            </a:r>
            <a:endParaRPr lang="en-US" altLang="zh-CN"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医疗图像处理：</a:t>
            </a:r>
            <a:r>
              <a:rPr lang="zh-CN" altLang="en-US" sz="2000" dirty="0">
                <a:solidFill>
                  <a:srgbClr val="123339"/>
                </a:solidFill>
                <a:latin typeface="思源黑体 CN Medium" panose="020B0600000000000000" pitchFamily="34" charset="-122"/>
                <a:ea typeface="思源黑体 CN Medium" panose="020B0600000000000000" pitchFamily="34" charset="-122"/>
              </a:rPr>
              <a:t>同态加密可用于对医疗图像数据进行保护，例如</a:t>
            </a:r>
            <a:r>
              <a:rPr lang="en-US" altLang="zh-CN" sz="2000" dirty="0">
                <a:solidFill>
                  <a:srgbClr val="123339"/>
                </a:solidFill>
                <a:latin typeface="思源黑体 CN Medium" panose="020B0600000000000000" pitchFamily="34" charset="-122"/>
                <a:ea typeface="思源黑体 CN Medium" panose="020B0600000000000000" pitchFamily="34" charset="-122"/>
              </a:rPr>
              <a:t>MRI</a:t>
            </a:r>
            <a:r>
              <a:rPr lang="zh-CN" altLang="en-US" sz="2000" dirty="0">
                <a:solidFill>
                  <a:srgbClr val="123339"/>
                </a:solidFill>
                <a:latin typeface="思源黑体 CN Medium" panose="020B0600000000000000" pitchFamily="34" charset="-122"/>
                <a:ea typeface="思源黑体 CN Medium" panose="020B0600000000000000" pitchFamily="34" charset="-122"/>
              </a:rPr>
              <a:t>扫描、</a:t>
            </a:r>
            <a:r>
              <a:rPr lang="en-US" altLang="zh-CN" sz="2000" dirty="0">
                <a:solidFill>
                  <a:srgbClr val="123339"/>
                </a:solidFill>
                <a:latin typeface="思源黑体 CN Medium" panose="020B0600000000000000" pitchFamily="34" charset="-122"/>
                <a:ea typeface="思源黑体 CN Medium" panose="020B0600000000000000" pitchFamily="34" charset="-122"/>
              </a:rPr>
              <a:t>CT</a:t>
            </a:r>
            <a:r>
              <a:rPr lang="zh-CN" altLang="en-US" sz="2000" dirty="0">
                <a:solidFill>
                  <a:srgbClr val="123339"/>
                </a:solidFill>
                <a:latin typeface="思源黑体 CN Medium" panose="020B0600000000000000" pitchFamily="34" charset="-122"/>
                <a:ea typeface="思源黑体 CN Medium" panose="020B0600000000000000" pitchFamily="34" charset="-122"/>
              </a:rPr>
              <a:t>扫描等。医生可以在加密的图像数据上执行分析和诊断，而无需解密图像数据，从而确保患者隐私的安全性。</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5.4</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同态加密的社会生活应用场景</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矩形 5_1"/>
          <p:cNvSpPr/>
          <p:nvPr>
            <p:custDataLst>
              <p:tags r:id="rId1"/>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2"/>
            </p:custDataLst>
          </p:nvPr>
        </p:nvSpPr>
        <p:spPr>
          <a:xfrm>
            <a:off x="1343025" y="1359535"/>
            <a:ext cx="8898255" cy="317055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rPr>
              <a:t>电子投票系统</a:t>
            </a:r>
            <a:endParaRPr lang="en-US" altLang="zh-CN" sz="2000" b="1"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endParaRPr lang="en-US" altLang="zh-CN" sz="2000" b="1"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在政治和民主制度中，同态加密可以用于保护投票隐私。通过将选票进行同态加密处理，可以确保投票数据在传输和计算过程中的安全性和隐私性，同时允许对投票结果进行可信验证。</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
        <p:nvSpPr>
          <p:cNvPr id="25" name="PA-稻壳儿搜索【幻雨工作室】_1_1"/>
          <p:cNvSpPr>
            <a:spLocks noChangeArrowheads="1"/>
          </p:cNvSpPr>
          <p:nvPr>
            <p:custDataLst>
              <p:tags r:id="rId3"/>
            </p:custDataLst>
          </p:nvPr>
        </p:nvSpPr>
        <p:spPr bwMode="auto">
          <a:xfrm>
            <a:off x="433393" y="470730"/>
            <a:ext cx="1242949"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000" b="1" dirty="0">
                <a:solidFill>
                  <a:schemeClr val="bg1"/>
                </a:solidFill>
                <a:latin typeface="思源黑体 CN Medium" panose="020B0600000000000000" pitchFamily="34" charset="-122"/>
                <a:ea typeface="思源黑体 CN Medium" panose="020B0600000000000000" pitchFamily="34" charset="-122"/>
              </a:rPr>
              <a:t>5.4</a:t>
            </a:r>
            <a:endParaRPr lang="zh-CN" altLang="en-US" sz="2000" b="1"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PA-稻壳儿搜索【幻雨工作室】_3_1"/>
          <p:cNvSpPr/>
          <p:nvPr>
            <p:custDataLst>
              <p:tags r:id="rId4"/>
            </p:custDataLst>
          </p:nvPr>
        </p:nvSpPr>
        <p:spPr>
          <a:xfrm>
            <a:off x="1366462" y="977071"/>
            <a:ext cx="309880" cy="337185"/>
          </a:xfrm>
          <a:prstGeom prst="rect">
            <a:avLst/>
          </a:prstGeom>
        </p:spPr>
        <p:txBody>
          <a:bodyPr wrap="none">
            <a:spAutoFit/>
          </a:bodyPr>
          <a:lstStyle/>
          <a:p>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7" name="PA-稻壳儿搜索【幻雨工作室】_2_1"/>
          <p:cNvSpPr txBox="1"/>
          <p:nvPr>
            <p:custDataLst>
              <p:tags r:id="rId5"/>
            </p:custDataLst>
          </p:nvPr>
        </p:nvSpPr>
        <p:spPr>
          <a:xfrm>
            <a:off x="1875452" y="607695"/>
            <a:ext cx="986696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同态加密的社会生活应用场景</a:t>
            </a:r>
            <a:endParaRPr lang="zh-CN" altLang="en-US" sz="3200"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A-稻壳儿搜索【幻雨工作室】_3"/>
          <p:cNvSpPr txBox="1">
            <a:spLocks noChangeArrowheads="1"/>
          </p:cNvSpPr>
          <p:nvPr>
            <p:custDataLst>
              <p:tags r:id="rId1"/>
            </p:custDataLst>
          </p:nvPr>
        </p:nvSpPr>
        <p:spPr bwMode="auto">
          <a:xfrm>
            <a:off x="3781739" y="3663541"/>
            <a:ext cx="74317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6600" spc="300" dirty="0">
                <a:solidFill>
                  <a:srgbClr val="123539"/>
                </a:solidFill>
                <a:latin typeface="思源黑体 CN Medium" panose="020B0600000000000000" pitchFamily="34" charset="-122"/>
                <a:ea typeface="思源黑体 CN Medium" panose="020B0600000000000000" pitchFamily="34" charset="-122"/>
              </a:rPr>
              <a:t>欢迎批评指正</a:t>
            </a:r>
            <a:endParaRPr lang="zh-CN" altLang="en-US" sz="6600" spc="300" dirty="0">
              <a:solidFill>
                <a:srgbClr val="123539"/>
              </a:solidFill>
              <a:latin typeface="思源黑体 CN Medium" panose="020B0600000000000000" pitchFamily="34" charset="-122"/>
              <a:ea typeface="思源黑体 CN Medium" panose="020B0600000000000000" pitchFamily="34" charset="-122"/>
            </a:endParaRPr>
          </a:p>
        </p:txBody>
      </p:sp>
      <p:sp>
        <p:nvSpPr>
          <p:cNvPr id="37" name="PA-稻壳儿搜索【幻雨工作室】_11"/>
          <p:cNvSpPr/>
          <p:nvPr>
            <p:custDataLst>
              <p:tags r:id="rId2"/>
            </p:custDataLst>
          </p:nvPr>
        </p:nvSpPr>
        <p:spPr>
          <a:xfrm rot="17378366" flipH="1">
            <a:off x="8739368" y="2126174"/>
            <a:ext cx="6572855" cy="2624503"/>
          </a:xfrm>
          <a:custGeom>
            <a:avLst/>
            <a:gdLst>
              <a:gd name="connsiteX0" fmla="*/ 0 w 6572855"/>
              <a:gd name="connsiteY0" fmla="*/ 319530 h 2624503"/>
              <a:gd name="connsiteX1" fmla="*/ 113707 w 6572855"/>
              <a:gd name="connsiteY1" fmla="*/ 896 h 2624503"/>
              <a:gd name="connsiteX2" fmla="*/ 3753137 w 6572855"/>
              <a:gd name="connsiteY2" fmla="*/ 896 h 2624503"/>
              <a:gd name="connsiteX3" fmla="*/ 3753871 w 6572855"/>
              <a:gd name="connsiteY3" fmla="*/ 0 h 2624503"/>
              <a:gd name="connsiteX4" fmla="*/ 3754965 w 6572855"/>
              <a:gd name="connsiteY4" fmla="*/ 896 h 2624503"/>
              <a:gd name="connsiteX5" fmla="*/ 3759714 w 6572855"/>
              <a:gd name="connsiteY5" fmla="*/ 896 h 2624503"/>
              <a:gd name="connsiteX6" fmla="*/ 3759714 w 6572855"/>
              <a:gd name="connsiteY6" fmla="*/ 4781 h 2624503"/>
              <a:gd name="connsiteX7" fmla="*/ 6572855 w 6572855"/>
              <a:gd name="connsiteY7" fmla="*/ 2305578 h 2624503"/>
              <a:gd name="connsiteX8" fmla="*/ 6459044 w 6572855"/>
              <a:gd name="connsiteY8" fmla="*/ 2624503 h 2624503"/>
              <a:gd name="connsiteX9" fmla="*/ 6052997 w 6572855"/>
              <a:gd name="connsiteY9" fmla="*/ 2479601 h 2624503"/>
              <a:gd name="connsiteX10" fmla="*/ 3589444 w 6572855"/>
              <a:gd name="connsiteY10" fmla="*/ 464722 h 2624503"/>
              <a:gd name="connsiteX11" fmla="*/ 406860 w 6572855"/>
              <a:gd name="connsiteY11" fmla="*/ 464722 h 262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72855" h="2624503">
                <a:moveTo>
                  <a:pt x="0" y="319530"/>
                </a:moveTo>
                <a:lnTo>
                  <a:pt x="113707" y="896"/>
                </a:lnTo>
                <a:lnTo>
                  <a:pt x="3753137" y="896"/>
                </a:lnTo>
                <a:lnTo>
                  <a:pt x="3753871" y="0"/>
                </a:lnTo>
                <a:lnTo>
                  <a:pt x="3754965" y="896"/>
                </a:lnTo>
                <a:lnTo>
                  <a:pt x="3759714" y="896"/>
                </a:lnTo>
                <a:lnTo>
                  <a:pt x="3759714" y="4781"/>
                </a:lnTo>
                <a:lnTo>
                  <a:pt x="6572855" y="2305578"/>
                </a:lnTo>
                <a:lnTo>
                  <a:pt x="6459044" y="2624503"/>
                </a:lnTo>
                <a:lnTo>
                  <a:pt x="6052997" y="2479601"/>
                </a:lnTo>
                <a:lnTo>
                  <a:pt x="3589444" y="464722"/>
                </a:lnTo>
                <a:lnTo>
                  <a:pt x="406860" y="464722"/>
                </a:lnTo>
                <a:close/>
              </a:path>
            </a:pathLst>
          </a:custGeom>
          <a:solidFill>
            <a:schemeClr val="accent1">
              <a:lumMod val="20000"/>
              <a:lumOff val="8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思源黑体 CN Normal" panose="020B0400000000000000" pitchFamily="34" charset="-122"/>
              <a:ea typeface="思源黑体 CN Normal" panose="020B0400000000000000" pitchFamily="34" charset="-122"/>
            </a:endParaRPr>
          </a:p>
        </p:txBody>
      </p:sp>
      <p:sp>
        <p:nvSpPr>
          <p:cNvPr id="3" name="PA-矩形 2"/>
          <p:cNvSpPr/>
          <p:nvPr>
            <p:custDataLst>
              <p:tags r:id="rId3"/>
            </p:custDataLst>
          </p:nvPr>
        </p:nvSpPr>
        <p:spPr>
          <a:xfrm>
            <a:off x="1408386" y="943303"/>
            <a:ext cx="1860331" cy="4971394"/>
          </a:xfrm>
          <a:prstGeom prst="rect">
            <a:avLst/>
          </a:prstGeom>
          <a:solidFill>
            <a:srgbClr val="395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 name="PA-矩形 3"/>
          <p:cNvSpPr/>
          <p:nvPr>
            <p:custDataLst>
              <p:tags r:id="rId4"/>
            </p:custDataLst>
          </p:nvPr>
        </p:nvSpPr>
        <p:spPr>
          <a:xfrm>
            <a:off x="9889184" y="6106510"/>
            <a:ext cx="325821" cy="325821"/>
          </a:xfrm>
          <a:prstGeom prst="rect">
            <a:avLst/>
          </a:prstGeom>
          <a:solidFill>
            <a:srgbClr val="3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39" name="PA-矩形 38"/>
          <p:cNvSpPr/>
          <p:nvPr>
            <p:custDataLst>
              <p:tags r:id="rId5"/>
            </p:custDataLst>
          </p:nvPr>
        </p:nvSpPr>
        <p:spPr>
          <a:xfrm>
            <a:off x="10388441" y="6106508"/>
            <a:ext cx="325821" cy="325821"/>
          </a:xfrm>
          <a:prstGeom prst="rect">
            <a:avLst/>
          </a:prstGeom>
          <a:solidFill>
            <a:srgbClr val="A0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0" name="PA-矩形 39"/>
          <p:cNvSpPr/>
          <p:nvPr>
            <p:custDataLst>
              <p:tags r:id="rId6"/>
            </p:custDataLst>
          </p:nvPr>
        </p:nvSpPr>
        <p:spPr>
          <a:xfrm>
            <a:off x="10887698" y="6106509"/>
            <a:ext cx="325821" cy="325821"/>
          </a:xfrm>
          <a:prstGeom prst="rect">
            <a:avLst/>
          </a:prstGeom>
          <a:solidFill>
            <a:srgbClr val="D6F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1" name="PA-矩形 40"/>
          <p:cNvSpPr/>
          <p:nvPr>
            <p:custDataLst>
              <p:tags r:id="rId7"/>
            </p:custDataLst>
          </p:nvPr>
        </p:nvSpPr>
        <p:spPr>
          <a:xfrm>
            <a:off x="11386955" y="6106508"/>
            <a:ext cx="325821" cy="325821"/>
          </a:xfrm>
          <a:prstGeom prst="rect">
            <a:avLst/>
          </a:prstGeom>
          <a:solidFill>
            <a:srgbClr val="A2BF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2" name="PA-稻壳儿搜索【幻雨工作室】_3"/>
          <p:cNvSpPr txBox="1">
            <a:spLocks noChangeArrowheads="1"/>
          </p:cNvSpPr>
          <p:nvPr>
            <p:custDataLst>
              <p:tags r:id="rId8"/>
            </p:custDataLst>
          </p:nvPr>
        </p:nvSpPr>
        <p:spPr bwMode="auto">
          <a:xfrm>
            <a:off x="3949904" y="2875620"/>
            <a:ext cx="1956909" cy="707886"/>
          </a:xfrm>
          <a:prstGeom prst="rect">
            <a:avLst/>
          </a:prstGeom>
          <a:solidFill>
            <a:srgbClr val="123539"/>
          </a:solidFill>
          <a:ln>
            <a:noFill/>
          </a:ln>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en-US" altLang="zh-CN" sz="4000" spc="300" dirty="0">
                <a:solidFill>
                  <a:srgbClr val="FFFFFF"/>
                </a:solidFill>
                <a:latin typeface="思源黑体 CN Light" panose="020B0300000000000000" pitchFamily="34" charset="-122"/>
                <a:ea typeface="思源黑体 CN Medium" panose="020B0600000000000000" pitchFamily="34" charset="-122"/>
              </a:rPr>
              <a:t>2024</a:t>
            </a:r>
            <a:endParaRPr lang="zh-CN" altLang="en-US" sz="4000" spc="300" dirty="0">
              <a:solidFill>
                <a:srgbClr val="FFFFFF"/>
              </a:solidFill>
              <a:latin typeface="思源黑体 CN Light" panose="020B0300000000000000" pitchFamily="34" charset="-122"/>
              <a:ea typeface="思源黑体 CN Medium" panose="020B0600000000000000" pitchFamily="34" charset="-122"/>
            </a:endParaRPr>
          </a:p>
        </p:txBody>
      </p:sp>
      <p:sp>
        <p:nvSpPr>
          <p:cNvPr id="43" name="PA-research_180415"/>
          <p:cNvSpPr>
            <a:spLocks noChangeAspect="1"/>
          </p:cNvSpPr>
          <p:nvPr>
            <p:custDataLst>
              <p:tags r:id="rId9"/>
            </p:custDataLst>
          </p:nvPr>
        </p:nvSpPr>
        <p:spPr bwMode="auto">
          <a:xfrm>
            <a:off x="2529378" y="1305526"/>
            <a:ext cx="470481" cy="609684"/>
          </a:xfrm>
          <a:custGeom>
            <a:avLst/>
            <a:gdLst>
              <a:gd name="connsiteX0" fmla="*/ 187633 w 468413"/>
              <a:gd name="connsiteY0" fmla="*/ 448867 h 607004"/>
              <a:gd name="connsiteX1" fmla="*/ 358190 w 468413"/>
              <a:gd name="connsiteY1" fmla="*/ 448867 h 607004"/>
              <a:gd name="connsiteX2" fmla="*/ 358190 w 468413"/>
              <a:gd name="connsiteY2" fmla="*/ 467708 h 607004"/>
              <a:gd name="connsiteX3" fmla="*/ 187633 w 468413"/>
              <a:gd name="connsiteY3" fmla="*/ 467708 h 607004"/>
              <a:gd name="connsiteX4" fmla="*/ 110153 w 468413"/>
              <a:gd name="connsiteY4" fmla="*/ 448867 h 607004"/>
              <a:gd name="connsiteX5" fmla="*/ 156656 w 468413"/>
              <a:gd name="connsiteY5" fmla="*/ 448867 h 607004"/>
              <a:gd name="connsiteX6" fmla="*/ 156656 w 468413"/>
              <a:gd name="connsiteY6" fmla="*/ 467708 h 607004"/>
              <a:gd name="connsiteX7" fmla="*/ 110153 w 468413"/>
              <a:gd name="connsiteY7" fmla="*/ 467708 h 607004"/>
              <a:gd name="connsiteX8" fmla="*/ 187633 w 468413"/>
              <a:gd name="connsiteY8" fmla="*/ 356003 h 607004"/>
              <a:gd name="connsiteX9" fmla="*/ 358190 w 468413"/>
              <a:gd name="connsiteY9" fmla="*/ 356003 h 607004"/>
              <a:gd name="connsiteX10" fmla="*/ 358190 w 468413"/>
              <a:gd name="connsiteY10" fmla="*/ 374844 h 607004"/>
              <a:gd name="connsiteX11" fmla="*/ 187633 w 468413"/>
              <a:gd name="connsiteY11" fmla="*/ 374844 h 607004"/>
              <a:gd name="connsiteX12" fmla="*/ 110153 w 468413"/>
              <a:gd name="connsiteY12" fmla="*/ 356003 h 607004"/>
              <a:gd name="connsiteX13" fmla="*/ 156656 w 468413"/>
              <a:gd name="connsiteY13" fmla="*/ 356003 h 607004"/>
              <a:gd name="connsiteX14" fmla="*/ 156656 w 468413"/>
              <a:gd name="connsiteY14" fmla="*/ 374844 h 607004"/>
              <a:gd name="connsiteX15" fmla="*/ 110153 w 468413"/>
              <a:gd name="connsiteY15" fmla="*/ 374844 h 607004"/>
              <a:gd name="connsiteX16" fmla="*/ 187633 w 468413"/>
              <a:gd name="connsiteY16" fmla="*/ 263209 h 607004"/>
              <a:gd name="connsiteX17" fmla="*/ 358190 w 468413"/>
              <a:gd name="connsiteY17" fmla="*/ 263209 h 607004"/>
              <a:gd name="connsiteX18" fmla="*/ 358190 w 468413"/>
              <a:gd name="connsiteY18" fmla="*/ 281979 h 607004"/>
              <a:gd name="connsiteX19" fmla="*/ 187633 w 468413"/>
              <a:gd name="connsiteY19" fmla="*/ 281979 h 607004"/>
              <a:gd name="connsiteX20" fmla="*/ 110153 w 468413"/>
              <a:gd name="connsiteY20" fmla="*/ 263209 h 607004"/>
              <a:gd name="connsiteX21" fmla="*/ 156656 w 468413"/>
              <a:gd name="connsiteY21" fmla="*/ 263209 h 607004"/>
              <a:gd name="connsiteX22" fmla="*/ 156656 w 468413"/>
              <a:gd name="connsiteY22" fmla="*/ 281979 h 607004"/>
              <a:gd name="connsiteX23" fmla="*/ 110153 w 468413"/>
              <a:gd name="connsiteY23" fmla="*/ 281979 h 607004"/>
              <a:gd name="connsiteX24" fmla="*/ 187633 w 468413"/>
              <a:gd name="connsiteY24" fmla="*/ 170274 h 607004"/>
              <a:gd name="connsiteX25" fmla="*/ 358190 w 468413"/>
              <a:gd name="connsiteY25" fmla="*/ 170274 h 607004"/>
              <a:gd name="connsiteX26" fmla="*/ 358190 w 468413"/>
              <a:gd name="connsiteY26" fmla="*/ 189044 h 607004"/>
              <a:gd name="connsiteX27" fmla="*/ 187633 w 468413"/>
              <a:gd name="connsiteY27" fmla="*/ 189044 h 607004"/>
              <a:gd name="connsiteX28" fmla="*/ 110153 w 468413"/>
              <a:gd name="connsiteY28" fmla="*/ 170274 h 607004"/>
              <a:gd name="connsiteX29" fmla="*/ 156656 w 468413"/>
              <a:gd name="connsiteY29" fmla="*/ 170274 h 607004"/>
              <a:gd name="connsiteX30" fmla="*/ 156656 w 468413"/>
              <a:gd name="connsiteY30" fmla="*/ 189044 h 607004"/>
              <a:gd name="connsiteX31" fmla="*/ 110153 w 468413"/>
              <a:gd name="connsiteY31" fmla="*/ 189044 h 607004"/>
              <a:gd name="connsiteX32" fmla="*/ 73013 w 468413"/>
              <a:gd name="connsiteY32" fmla="*/ 96229 h 607004"/>
              <a:gd name="connsiteX33" fmla="*/ 73013 w 468413"/>
              <a:gd name="connsiteY33" fmla="*/ 534009 h 607004"/>
              <a:gd name="connsiteX34" fmla="*/ 395306 w 468413"/>
              <a:gd name="connsiteY34" fmla="*/ 534009 h 607004"/>
              <a:gd name="connsiteX35" fmla="*/ 395306 w 468413"/>
              <a:gd name="connsiteY35" fmla="*/ 96229 h 607004"/>
              <a:gd name="connsiteX36" fmla="*/ 365724 w 468413"/>
              <a:gd name="connsiteY36" fmla="*/ 96229 h 607004"/>
              <a:gd name="connsiteX37" fmla="*/ 342737 w 468413"/>
              <a:gd name="connsiteY37" fmla="*/ 111655 h 607004"/>
              <a:gd name="connsiteX38" fmla="*/ 125676 w 468413"/>
              <a:gd name="connsiteY38" fmla="*/ 111655 h 607004"/>
              <a:gd name="connsiteX39" fmla="*/ 102595 w 468413"/>
              <a:gd name="connsiteY39" fmla="*/ 96229 h 607004"/>
              <a:gd name="connsiteX40" fmla="*/ 18842 w 468413"/>
              <a:gd name="connsiteY40" fmla="*/ 49760 h 607004"/>
              <a:gd name="connsiteX41" fmla="*/ 18842 w 468413"/>
              <a:gd name="connsiteY41" fmla="*/ 588191 h 607004"/>
              <a:gd name="connsiteX42" fmla="*/ 449571 w 468413"/>
              <a:gd name="connsiteY42" fmla="*/ 588191 h 607004"/>
              <a:gd name="connsiteX43" fmla="*/ 449571 w 468413"/>
              <a:gd name="connsiteY43" fmla="*/ 49760 h 607004"/>
              <a:gd name="connsiteX44" fmla="*/ 367608 w 468413"/>
              <a:gd name="connsiteY44" fmla="*/ 49760 h 607004"/>
              <a:gd name="connsiteX45" fmla="*/ 367608 w 468413"/>
              <a:gd name="connsiteY45" fmla="*/ 77416 h 607004"/>
              <a:gd name="connsiteX46" fmla="*/ 414148 w 468413"/>
              <a:gd name="connsiteY46" fmla="*/ 77416 h 607004"/>
              <a:gd name="connsiteX47" fmla="*/ 414148 w 468413"/>
              <a:gd name="connsiteY47" fmla="*/ 552823 h 607004"/>
              <a:gd name="connsiteX48" fmla="*/ 54171 w 468413"/>
              <a:gd name="connsiteY48" fmla="*/ 552823 h 607004"/>
              <a:gd name="connsiteX49" fmla="*/ 54171 w 468413"/>
              <a:gd name="connsiteY49" fmla="*/ 77416 h 607004"/>
              <a:gd name="connsiteX50" fmla="*/ 100710 w 468413"/>
              <a:gd name="connsiteY50" fmla="*/ 77416 h 607004"/>
              <a:gd name="connsiteX51" fmla="*/ 100710 w 468413"/>
              <a:gd name="connsiteY51" fmla="*/ 49760 h 607004"/>
              <a:gd name="connsiteX52" fmla="*/ 164417 w 468413"/>
              <a:gd name="connsiteY52" fmla="*/ 46432 h 607004"/>
              <a:gd name="connsiteX53" fmla="*/ 303925 w 468413"/>
              <a:gd name="connsiteY53" fmla="*/ 46432 h 607004"/>
              <a:gd name="connsiteX54" fmla="*/ 303925 w 468413"/>
              <a:gd name="connsiteY54" fmla="*/ 65273 h 607004"/>
              <a:gd name="connsiteX55" fmla="*/ 164417 w 468413"/>
              <a:gd name="connsiteY55" fmla="*/ 65273 h 607004"/>
              <a:gd name="connsiteX56" fmla="*/ 125676 w 468413"/>
              <a:gd name="connsiteY56" fmla="*/ 18813 h 607004"/>
              <a:gd name="connsiteX57" fmla="*/ 119552 w 468413"/>
              <a:gd name="connsiteY57" fmla="*/ 24927 h 607004"/>
              <a:gd name="connsiteX58" fmla="*/ 119552 w 468413"/>
              <a:gd name="connsiteY58" fmla="*/ 86822 h 607004"/>
              <a:gd name="connsiteX59" fmla="*/ 125676 w 468413"/>
              <a:gd name="connsiteY59" fmla="*/ 92842 h 607004"/>
              <a:gd name="connsiteX60" fmla="*/ 342737 w 468413"/>
              <a:gd name="connsiteY60" fmla="*/ 92842 h 607004"/>
              <a:gd name="connsiteX61" fmla="*/ 348766 w 468413"/>
              <a:gd name="connsiteY61" fmla="*/ 86822 h 607004"/>
              <a:gd name="connsiteX62" fmla="*/ 348766 w 468413"/>
              <a:gd name="connsiteY62" fmla="*/ 24927 h 607004"/>
              <a:gd name="connsiteX63" fmla="*/ 342737 w 468413"/>
              <a:gd name="connsiteY63" fmla="*/ 18813 h 607004"/>
              <a:gd name="connsiteX64" fmla="*/ 125676 w 468413"/>
              <a:gd name="connsiteY64" fmla="*/ 0 h 607004"/>
              <a:gd name="connsiteX65" fmla="*/ 342737 w 468413"/>
              <a:gd name="connsiteY65" fmla="*/ 0 h 607004"/>
              <a:gd name="connsiteX66" fmla="*/ 367608 w 468413"/>
              <a:gd name="connsiteY66" fmla="*/ 24927 h 607004"/>
              <a:gd name="connsiteX67" fmla="*/ 367608 w 468413"/>
              <a:gd name="connsiteY67" fmla="*/ 30947 h 607004"/>
              <a:gd name="connsiteX68" fmla="*/ 468413 w 468413"/>
              <a:gd name="connsiteY68" fmla="*/ 30947 h 607004"/>
              <a:gd name="connsiteX69" fmla="*/ 468413 w 468413"/>
              <a:gd name="connsiteY69" fmla="*/ 607004 h 607004"/>
              <a:gd name="connsiteX70" fmla="*/ 0 w 468413"/>
              <a:gd name="connsiteY70" fmla="*/ 607004 h 607004"/>
              <a:gd name="connsiteX71" fmla="*/ 0 w 468413"/>
              <a:gd name="connsiteY71" fmla="*/ 30947 h 607004"/>
              <a:gd name="connsiteX72" fmla="*/ 100710 w 468413"/>
              <a:gd name="connsiteY72" fmla="*/ 30947 h 607004"/>
              <a:gd name="connsiteX73" fmla="*/ 100710 w 468413"/>
              <a:gd name="connsiteY73" fmla="*/ 24927 h 607004"/>
              <a:gd name="connsiteX74" fmla="*/ 125676 w 468413"/>
              <a:gd name="connsiteY74"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68413" h="607004">
                <a:moveTo>
                  <a:pt x="187633" y="448867"/>
                </a:moveTo>
                <a:lnTo>
                  <a:pt x="358190" y="448867"/>
                </a:lnTo>
                <a:lnTo>
                  <a:pt x="358190" y="467708"/>
                </a:lnTo>
                <a:lnTo>
                  <a:pt x="187633" y="467708"/>
                </a:lnTo>
                <a:close/>
                <a:moveTo>
                  <a:pt x="110153" y="448867"/>
                </a:moveTo>
                <a:lnTo>
                  <a:pt x="156656" y="448867"/>
                </a:lnTo>
                <a:lnTo>
                  <a:pt x="156656" y="467708"/>
                </a:lnTo>
                <a:lnTo>
                  <a:pt x="110153" y="467708"/>
                </a:lnTo>
                <a:close/>
                <a:moveTo>
                  <a:pt x="187633" y="356003"/>
                </a:moveTo>
                <a:lnTo>
                  <a:pt x="358190" y="356003"/>
                </a:lnTo>
                <a:lnTo>
                  <a:pt x="358190" y="374844"/>
                </a:lnTo>
                <a:lnTo>
                  <a:pt x="187633" y="374844"/>
                </a:lnTo>
                <a:close/>
                <a:moveTo>
                  <a:pt x="110153" y="356003"/>
                </a:moveTo>
                <a:lnTo>
                  <a:pt x="156656" y="356003"/>
                </a:lnTo>
                <a:lnTo>
                  <a:pt x="156656" y="374844"/>
                </a:lnTo>
                <a:lnTo>
                  <a:pt x="110153" y="374844"/>
                </a:lnTo>
                <a:close/>
                <a:moveTo>
                  <a:pt x="187633" y="263209"/>
                </a:moveTo>
                <a:lnTo>
                  <a:pt x="358190" y="263209"/>
                </a:lnTo>
                <a:lnTo>
                  <a:pt x="358190" y="281979"/>
                </a:lnTo>
                <a:lnTo>
                  <a:pt x="187633" y="281979"/>
                </a:lnTo>
                <a:close/>
                <a:moveTo>
                  <a:pt x="110153" y="263209"/>
                </a:moveTo>
                <a:lnTo>
                  <a:pt x="156656" y="263209"/>
                </a:lnTo>
                <a:lnTo>
                  <a:pt x="156656" y="281979"/>
                </a:lnTo>
                <a:lnTo>
                  <a:pt x="110153" y="281979"/>
                </a:lnTo>
                <a:close/>
                <a:moveTo>
                  <a:pt x="187633" y="170274"/>
                </a:moveTo>
                <a:lnTo>
                  <a:pt x="358190" y="170274"/>
                </a:lnTo>
                <a:lnTo>
                  <a:pt x="358190" y="189044"/>
                </a:lnTo>
                <a:lnTo>
                  <a:pt x="187633" y="189044"/>
                </a:lnTo>
                <a:close/>
                <a:moveTo>
                  <a:pt x="110153" y="170274"/>
                </a:moveTo>
                <a:lnTo>
                  <a:pt x="156656" y="170274"/>
                </a:lnTo>
                <a:lnTo>
                  <a:pt x="156656" y="189044"/>
                </a:lnTo>
                <a:lnTo>
                  <a:pt x="110153" y="189044"/>
                </a:lnTo>
                <a:close/>
                <a:moveTo>
                  <a:pt x="73013" y="96229"/>
                </a:moveTo>
                <a:lnTo>
                  <a:pt x="73013" y="534009"/>
                </a:lnTo>
                <a:lnTo>
                  <a:pt x="395306" y="534009"/>
                </a:lnTo>
                <a:lnTo>
                  <a:pt x="395306" y="96229"/>
                </a:lnTo>
                <a:lnTo>
                  <a:pt x="365724" y="96229"/>
                </a:lnTo>
                <a:cubicBezTo>
                  <a:pt x="362050" y="105259"/>
                  <a:pt x="353100" y="111655"/>
                  <a:pt x="342737" y="111655"/>
                </a:cubicBezTo>
                <a:lnTo>
                  <a:pt x="125676" y="111655"/>
                </a:lnTo>
                <a:cubicBezTo>
                  <a:pt x="115219" y="111655"/>
                  <a:pt x="106269" y="105259"/>
                  <a:pt x="102595" y="96229"/>
                </a:cubicBezTo>
                <a:close/>
                <a:moveTo>
                  <a:pt x="18842" y="49760"/>
                </a:moveTo>
                <a:lnTo>
                  <a:pt x="18842" y="588191"/>
                </a:lnTo>
                <a:lnTo>
                  <a:pt x="449571" y="588191"/>
                </a:lnTo>
                <a:lnTo>
                  <a:pt x="449571" y="49760"/>
                </a:lnTo>
                <a:lnTo>
                  <a:pt x="367608" y="49760"/>
                </a:lnTo>
                <a:lnTo>
                  <a:pt x="367608" y="77416"/>
                </a:lnTo>
                <a:lnTo>
                  <a:pt x="414148" y="77416"/>
                </a:lnTo>
                <a:lnTo>
                  <a:pt x="414148" y="552823"/>
                </a:lnTo>
                <a:lnTo>
                  <a:pt x="54171" y="552823"/>
                </a:lnTo>
                <a:lnTo>
                  <a:pt x="54171" y="77416"/>
                </a:lnTo>
                <a:lnTo>
                  <a:pt x="100710" y="77416"/>
                </a:lnTo>
                <a:lnTo>
                  <a:pt x="100710" y="49760"/>
                </a:lnTo>
                <a:close/>
                <a:moveTo>
                  <a:pt x="164417" y="46432"/>
                </a:moveTo>
                <a:lnTo>
                  <a:pt x="303925" y="46432"/>
                </a:lnTo>
                <a:lnTo>
                  <a:pt x="303925" y="65273"/>
                </a:lnTo>
                <a:lnTo>
                  <a:pt x="164417" y="65273"/>
                </a:lnTo>
                <a:close/>
                <a:moveTo>
                  <a:pt x="125676" y="18813"/>
                </a:moveTo>
                <a:cubicBezTo>
                  <a:pt x="122379" y="18813"/>
                  <a:pt x="119552" y="21635"/>
                  <a:pt x="119552" y="24927"/>
                </a:cubicBezTo>
                <a:lnTo>
                  <a:pt x="119552" y="86822"/>
                </a:lnTo>
                <a:cubicBezTo>
                  <a:pt x="119552" y="90114"/>
                  <a:pt x="122379" y="92842"/>
                  <a:pt x="125676" y="92842"/>
                </a:cubicBezTo>
                <a:lnTo>
                  <a:pt x="342737" y="92842"/>
                </a:lnTo>
                <a:cubicBezTo>
                  <a:pt x="346034" y="92842"/>
                  <a:pt x="348766" y="90114"/>
                  <a:pt x="348766" y="86822"/>
                </a:cubicBezTo>
                <a:lnTo>
                  <a:pt x="348766" y="24927"/>
                </a:lnTo>
                <a:cubicBezTo>
                  <a:pt x="348766" y="21635"/>
                  <a:pt x="346034" y="18813"/>
                  <a:pt x="342737" y="18813"/>
                </a:cubicBezTo>
                <a:close/>
                <a:moveTo>
                  <a:pt x="125676" y="0"/>
                </a:moveTo>
                <a:lnTo>
                  <a:pt x="342737" y="0"/>
                </a:lnTo>
                <a:cubicBezTo>
                  <a:pt x="356397" y="0"/>
                  <a:pt x="367608" y="11194"/>
                  <a:pt x="367608" y="24927"/>
                </a:cubicBezTo>
                <a:lnTo>
                  <a:pt x="367608" y="30947"/>
                </a:lnTo>
                <a:lnTo>
                  <a:pt x="468413" y="30947"/>
                </a:lnTo>
                <a:lnTo>
                  <a:pt x="468413" y="607004"/>
                </a:lnTo>
                <a:lnTo>
                  <a:pt x="0" y="607004"/>
                </a:lnTo>
                <a:lnTo>
                  <a:pt x="0" y="30947"/>
                </a:lnTo>
                <a:lnTo>
                  <a:pt x="100710" y="30947"/>
                </a:lnTo>
                <a:lnTo>
                  <a:pt x="100710" y="24927"/>
                </a:lnTo>
                <a:cubicBezTo>
                  <a:pt x="100710" y="11194"/>
                  <a:pt x="111921" y="0"/>
                  <a:pt x="125676" y="0"/>
                </a:cubicBezTo>
                <a:close/>
              </a:path>
            </a:pathLst>
          </a:custGeom>
          <a:solidFill>
            <a:schemeClr val="bg1"/>
          </a:solidFill>
          <a:ln>
            <a:noFill/>
          </a:ln>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双大括号 4"/>
          <p:cNvSpPr/>
          <p:nvPr>
            <p:custDataLst>
              <p:tags r:id="rId1"/>
            </p:custDataLst>
          </p:nvPr>
        </p:nvSpPr>
        <p:spPr>
          <a:xfrm>
            <a:off x="2393315" y="2002155"/>
            <a:ext cx="7446010" cy="4406265"/>
          </a:xfrm>
          <a:prstGeom prst="bracePair">
            <a:avLst/>
          </a:prstGeom>
          <a:ln w="6350" cap="flat" cmpd="sng" algn="ctr">
            <a:solidFill>
              <a:srgbClr val="395759"/>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grpSp>
        <p:nvGrpSpPr>
          <p:cNvPr id="21" name="PA-组合 20"/>
          <p:cNvGrpSpPr/>
          <p:nvPr>
            <p:custDataLst>
              <p:tags r:id="rId2"/>
            </p:custDataLst>
          </p:nvPr>
        </p:nvGrpSpPr>
        <p:grpSpPr>
          <a:xfrm>
            <a:off x="1181100" y="3399759"/>
            <a:ext cx="849058" cy="849058"/>
            <a:chOff x="5600698" y="4141987"/>
            <a:chExt cx="849058" cy="849058"/>
          </a:xfrm>
          <a:effectLst>
            <a:outerShdw blurRad="50800" dist="38100" dir="5400000" algn="t" rotWithShape="0">
              <a:prstClr val="black">
                <a:alpha val="40000"/>
              </a:prstClr>
            </a:outerShdw>
          </a:effectLst>
        </p:grpSpPr>
        <p:sp>
          <p:nvSpPr>
            <p:cNvPr id="22" name="PA-椭圆 21"/>
            <p:cNvSpPr/>
            <p:nvPr>
              <p:custDataLst>
                <p:tags r:id="rId3"/>
              </p:custDataLst>
            </p:nvPr>
          </p:nvSpPr>
          <p:spPr>
            <a:xfrm>
              <a:off x="5600698" y="4141987"/>
              <a:ext cx="849058" cy="849058"/>
            </a:xfrm>
            <a:prstGeom prst="ellipse">
              <a:avLst/>
            </a:prstGeom>
            <a:solidFill>
              <a:srgbClr val="3957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23" name="PA-椭圆 9"/>
            <p:cNvSpPr/>
            <p:nvPr>
              <p:custDataLst>
                <p:tags r:id="rId4"/>
              </p:custDataLst>
            </p:nvPr>
          </p:nvSpPr>
          <p:spPr>
            <a:xfrm>
              <a:off x="5791041" y="4324204"/>
              <a:ext cx="468371" cy="484624"/>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Normal" panose="020B0400000000000000" pitchFamily="34" charset="-122"/>
                <a:ea typeface="思源黑体 CN Normal" panose="020B0400000000000000" pitchFamily="34" charset="-122"/>
              </a:endParaRPr>
            </a:p>
          </p:txBody>
        </p:sp>
      </p:grpSp>
      <p:grpSp>
        <p:nvGrpSpPr>
          <p:cNvPr id="24" name="PA-组合 23"/>
          <p:cNvGrpSpPr/>
          <p:nvPr>
            <p:custDataLst>
              <p:tags r:id="rId5"/>
            </p:custDataLst>
          </p:nvPr>
        </p:nvGrpSpPr>
        <p:grpSpPr>
          <a:xfrm>
            <a:off x="10238014" y="3399759"/>
            <a:ext cx="849058" cy="849058"/>
            <a:chOff x="5600698" y="4141987"/>
            <a:chExt cx="849058" cy="849058"/>
          </a:xfrm>
          <a:effectLst>
            <a:outerShdw blurRad="50800" dist="38100" dir="5400000" algn="t" rotWithShape="0">
              <a:prstClr val="black">
                <a:alpha val="40000"/>
              </a:prstClr>
            </a:outerShdw>
          </a:effectLst>
        </p:grpSpPr>
        <p:sp>
          <p:nvSpPr>
            <p:cNvPr id="25" name="PA-椭圆 24"/>
            <p:cNvSpPr/>
            <p:nvPr>
              <p:custDataLst>
                <p:tags r:id="rId6"/>
              </p:custDataLst>
            </p:nvPr>
          </p:nvSpPr>
          <p:spPr>
            <a:xfrm>
              <a:off x="5600698" y="4141987"/>
              <a:ext cx="849058" cy="849058"/>
            </a:xfrm>
            <a:prstGeom prst="ellipse">
              <a:avLst/>
            </a:prstGeom>
            <a:solidFill>
              <a:srgbClr val="1233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26" name="PA-椭圆 13"/>
            <p:cNvSpPr/>
            <p:nvPr>
              <p:custDataLst>
                <p:tags r:id="rId7"/>
              </p:custDataLst>
            </p:nvPr>
          </p:nvSpPr>
          <p:spPr>
            <a:xfrm>
              <a:off x="5782915" y="4345752"/>
              <a:ext cx="484624" cy="441528"/>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Normal" panose="020B0400000000000000" pitchFamily="34" charset="-122"/>
                <a:ea typeface="思源黑体 CN Normal" panose="020B0400000000000000" pitchFamily="34" charset="-122"/>
              </a:endParaRPr>
            </a:p>
          </p:txBody>
        </p:sp>
      </p:grpSp>
      <p:grpSp>
        <p:nvGrpSpPr>
          <p:cNvPr id="27" name="PA-组合 26"/>
          <p:cNvGrpSpPr/>
          <p:nvPr>
            <p:custDataLst>
              <p:tags r:id="rId8"/>
            </p:custDataLst>
          </p:nvPr>
        </p:nvGrpSpPr>
        <p:grpSpPr>
          <a:xfrm>
            <a:off x="3149600" y="1960880"/>
            <a:ext cx="6090920" cy="812800"/>
            <a:chOff x="3149600" y="2336800"/>
            <a:chExt cx="6090920" cy="812800"/>
          </a:xfrm>
          <a:effectLst>
            <a:outerShdw blurRad="50800" dist="38100" dir="5400000" algn="t" rotWithShape="0">
              <a:prstClr val="black">
                <a:alpha val="40000"/>
              </a:prstClr>
            </a:outerShdw>
          </a:effectLst>
        </p:grpSpPr>
        <p:sp>
          <p:nvSpPr>
            <p:cNvPr id="15" name="PA-圆角矩形 14"/>
            <p:cNvSpPr/>
            <p:nvPr>
              <p:custDataLst>
                <p:tags r:id="rId9"/>
              </p:custDataLst>
            </p:nvPr>
          </p:nvSpPr>
          <p:spPr>
            <a:xfrm>
              <a:off x="3149600" y="2336800"/>
              <a:ext cx="5892800" cy="812800"/>
            </a:xfrm>
            <a:prstGeom prst="roundRect">
              <a:avLst/>
            </a:prstGeom>
            <a:solidFill>
              <a:srgbClr val="39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18" name="PA-矩形 17"/>
            <p:cNvSpPr/>
            <p:nvPr>
              <p:custDataLst>
                <p:tags r:id="rId10"/>
              </p:custDataLst>
            </p:nvPr>
          </p:nvSpPr>
          <p:spPr>
            <a:xfrm>
              <a:off x="3288665" y="2461895"/>
              <a:ext cx="5951855" cy="506730"/>
            </a:xfrm>
            <a:prstGeom prst="rect">
              <a:avLst/>
            </a:prstGeom>
          </p:spPr>
          <p:txBody>
            <a:bodyPr wrap="square">
              <a:spAutoFit/>
              <a:scene3d>
                <a:camera prst="orthographicFront"/>
                <a:lightRig rig="threePt" dir="t"/>
              </a:scene3d>
              <a:sp3d contourW="12700"/>
            </a:bodyPr>
            <a:lstStyle/>
            <a:p>
              <a:pPr>
                <a:lnSpc>
                  <a:spcPct val="150000"/>
                </a:lnSpc>
              </a:pPr>
              <a:r>
                <a:rPr lang="en-US" altLang="zh-CN" dirty="0">
                  <a:solidFill>
                    <a:schemeClr val="bg1"/>
                  </a:solidFill>
                  <a:latin typeface="思源黑体 CN Medium" panose="020B0600000000000000" pitchFamily="34" charset="-122"/>
                  <a:ea typeface="思源黑体 CN Medium" panose="020B0600000000000000" pitchFamily="34" charset="-122"/>
                </a:rPr>
                <a:t>Alice:数据持有方   工人： 不可信的服务提供第三方</a:t>
              </a:r>
              <a:endParaRPr lang="en-US" altLang="zh-CN" dirty="0">
                <a:solidFill>
                  <a:schemeClr val="bg1"/>
                </a:solidFill>
                <a:latin typeface="思源黑体 CN Medium" panose="020B0600000000000000" pitchFamily="34" charset="-122"/>
                <a:ea typeface="思源黑体 CN Medium" panose="020B0600000000000000" pitchFamily="34" charset="-122"/>
              </a:endParaRPr>
            </a:p>
          </p:txBody>
        </p:sp>
      </p:grpSp>
      <p:grpSp>
        <p:nvGrpSpPr>
          <p:cNvPr id="28" name="PA-组合 27"/>
          <p:cNvGrpSpPr/>
          <p:nvPr>
            <p:custDataLst>
              <p:tags r:id="rId11"/>
            </p:custDataLst>
          </p:nvPr>
        </p:nvGrpSpPr>
        <p:grpSpPr>
          <a:xfrm>
            <a:off x="3147695" y="3073770"/>
            <a:ext cx="5892800" cy="812800"/>
            <a:chOff x="3149600" y="3424290"/>
            <a:chExt cx="5892800" cy="812800"/>
          </a:xfrm>
          <a:effectLst>
            <a:outerShdw blurRad="50800" dist="38100" dir="5400000" algn="t" rotWithShape="0">
              <a:prstClr val="black">
                <a:alpha val="40000"/>
              </a:prstClr>
            </a:outerShdw>
          </a:effectLst>
        </p:grpSpPr>
        <p:sp>
          <p:nvSpPr>
            <p:cNvPr id="16" name="PA-圆角矩形 15"/>
            <p:cNvSpPr/>
            <p:nvPr>
              <p:custDataLst>
                <p:tags r:id="rId12"/>
              </p:custDataLst>
            </p:nvPr>
          </p:nvSpPr>
          <p:spPr>
            <a:xfrm>
              <a:off x="3149600" y="3424290"/>
              <a:ext cx="5892800" cy="812800"/>
            </a:xfrm>
            <a:prstGeom prst="roundRect">
              <a:avLst/>
            </a:prstGeom>
            <a:solidFill>
              <a:srgbClr val="12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19" name="PA-矩形 18"/>
            <p:cNvSpPr/>
            <p:nvPr>
              <p:custDataLst>
                <p:tags r:id="rId13"/>
              </p:custDataLst>
            </p:nvPr>
          </p:nvSpPr>
          <p:spPr>
            <a:xfrm>
              <a:off x="3329577" y="3550069"/>
              <a:ext cx="5558971" cy="506730"/>
            </a:xfrm>
            <a:prstGeom prst="rect">
              <a:avLst/>
            </a:prstGeom>
          </p:spPr>
          <p:txBody>
            <a:bodyPr wrap="square">
              <a:spAutoFit/>
              <a:scene3d>
                <a:camera prst="orthographicFront"/>
                <a:lightRig rig="threePt" dir="t"/>
              </a:scene3d>
              <a:sp3d contourW="12700"/>
            </a:bodyPr>
            <a:lstStyle/>
            <a:p>
              <a:pPr>
                <a:lnSpc>
                  <a:spcPct val="150000"/>
                </a:lnSpc>
              </a:pPr>
              <a:r>
                <a:rPr lang="zh-CN" altLang="en-US" dirty="0">
                  <a:solidFill>
                    <a:schemeClr val="bg1"/>
                  </a:solidFill>
                  <a:latin typeface="思源黑体 CN Medium" panose="020B0600000000000000" pitchFamily="34" charset="-122"/>
                  <a:ea typeface="思源黑体 CN Medium" panose="020B0600000000000000" pitchFamily="34" charset="-122"/>
                </a:rPr>
                <a:t>盒子：加密算法</a:t>
              </a:r>
              <a:r>
                <a:rPr lang="en-US" altLang="zh-CN" dirty="0">
                  <a:solidFill>
                    <a:schemeClr val="bg1"/>
                  </a:solidFill>
                  <a:latin typeface="思源黑体 CN Medium" panose="020B0600000000000000" pitchFamily="34" charset="-122"/>
                  <a:ea typeface="思源黑体 CN Medium" panose="020B0600000000000000" pitchFamily="34" charset="-122"/>
                </a:rPr>
                <a:t>	   </a:t>
              </a:r>
              <a:r>
                <a:rPr lang="zh-CN" altLang="en-US" dirty="0">
                  <a:solidFill>
                    <a:schemeClr val="bg1"/>
                  </a:solidFill>
                  <a:latin typeface="思源黑体 CN Medium" panose="020B0600000000000000" pitchFamily="34" charset="-122"/>
                  <a:ea typeface="思源黑体 CN Medium" panose="020B0600000000000000" pitchFamily="34" charset="-122"/>
                </a:rPr>
                <a:t>盒子上的锁：用户密钥</a:t>
              </a:r>
              <a:endParaRPr lang="zh-CN" altLang="en-US" dirty="0">
                <a:solidFill>
                  <a:schemeClr val="bg1"/>
                </a:solidFill>
                <a:latin typeface="思源黑体 CN Medium" panose="020B0600000000000000" pitchFamily="34" charset="-122"/>
                <a:ea typeface="思源黑体 CN Medium" panose="020B0600000000000000" pitchFamily="34" charset="-122"/>
              </a:endParaRPr>
            </a:p>
          </p:txBody>
        </p:sp>
      </p:grpSp>
      <p:grpSp>
        <p:nvGrpSpPr>
          <p:cNvPr id="29" name="PA-组合 28"/>
          <p:cNvGrpSpPr/>
          <p:nvPr>
            <p:custDataLst>
              <p:tags r:id="rId14"/>
            </p:custDataLst>
          </p:nvPr>
        </p:nvGrpSpPr>
        <p:grpSpPr>
          <a:xfrm>
            <a:off x="3150235" y="4098497"/>
            <a:ext cx="5892800" cy="922020"/>
            <a:chOff x="3149600" y="4461082"/>
            <a:chExt cx="5892800" cy="922020"/>
          </a:xfrm>
          <a:effectLst>
            <a:outerShdw blurRad="50800" dist="38100" dir="5400000" algn="t" rotWithShape="0">
              <a:prstClr val="black">
                <a:alpha val="40000"/>
              </a:prstClr>
            </a:outerShdw>
          </a:effectLst>
        </p:grpSpPr>
        <p:sp>
          <p:nvSpPr>
            <p:cNvPr id="17" name="PA-圆角矩形 16"/>
            <p:cNvSpPr/>
            <p:nvPr>
              <p:custDataLst>
                <p:tags r:id="rId15"/>
              </p:custDataLst>
            </p:nvPr>
          </p:nvSpPr>
          <p:spPr>
            <a:xfrm>
              <a:off x="3149600" y="4511781"/>
              <a:ext cx="5892800" cy="812800"/>
            </a:xfrm>
            <a:prstGeom prst="roundRect">
              <a:avLst/>
            </a:prstGeom>
            <a:solidFill>
              <a:srgbClr val="39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20" name="PA-矩形 19"/>
            <p:cNvSpPr/>
            <p:nvPr>
              <p:custDataLst>
                <p:tags r:id="rId16"/>
              </p:custDataLst>
            </p:nvPr>
          </p:nvSpPr>
          <p:spPr>
            <a:xfrm>
              <a:off x="3309257" y="4461082"/>
              <a:ext cx="5558971" cy="922020"/>
            </a:xfrm>
            <a:prstGeom prst="rect">
              <a:avLst/>
            </a:prstGeom>
          </p:spPr>
          <p:txBody>
            <a:bodyPr wrap="square">
              <a:spAutoFit/>
              <a:scene3d>
                <a:camera prst="orthographicFront"/>
                <a:lightRig rig="threePt" dir="t"/>
              </a:scene3d>
              <a:sp3d contourW="12700"/>
            </a:bodyPr>
            <a:lstStyle/>
            <a:p>
              <a:pPr>
                <a:lnSpc>
                  <a:spcPct val="150000"/>
                </a:lnSpc>
              </a:pPr>
              <a:r>
                <a:rPr lang="zh-CN" altLang="en-US" dirty="0">
                  <a:solidFill>
                    <a:schemeClr val="bg1"/>
                  </a:solidFill>
                  <a:latin typeface="思源黑体 CN Medium" panose="020B0600000000000000" pitchFamily="34" charset="-122"/>
                  <a:ea typeface="思源黑体 CN Medium" panose="020B0600000000000000" pitchFamily="34" charset="-122"/>
                </a:rPr>
                <a:t>将金块锁在盒子里：将数据用同态加密方案进行加密</a:t>
              </a:r>
              <a:endParaRPr lang="zh-CN" altLang="en-US" dirty="0">
                <a:solidFill>
                  <a:schemeClr val="bg1"/>
                </a:solidFill>
                <a:latin typeface="思源黑体 CN Medium" panose="020B0600000000000000" pitchFamily="34" charset="-122"/>
                <a:ea typeface="思源黑体 CN Medium" panose="020B0600000000000000" pitchFamily="34" charset="-122"/>
              </a:endParaRPr>
            </a:p>
            <a:p>
              <a:pPr>
                <a:lnSpc>
                  <a:spcPct val="150000"/>
                </a:lnSpc>
              </a:pPr>
              <a:r>
                <a:rPr lang="zh-CN" altLang="en-US" dirty="0">
                  <a:solidFill>
                    <a:schemeClr val="bg1"/>
                  </a:solidFill>
                  <a:latin typeface="思源黑体 CN Medium" panose="020B0600000000000000" pitchFamily="34" charset="-122"/>
                  <a:ea typeface="思源黑体 CN Medium" panose="020B0600000000000000" pitchFamily="34" charset="-122"/>
                </a:rPr>
                <a:t>加工金块：处理加密数据</a:t>
              </a:r>
              <a:endParaRPr lang="zh-CN" altLang="en-US" dirty="0">
                <a:solidFill>
                  <a:schemeClr val="bg1"/>
                </a:solidFill>
                <a:latin typeface="思源黑体 CN Medium" panose="020B0600000000000000" pitchFamily="34" charset="-122"/>
                <a:ea typeface="思源黑体 CN Medium" panose="020B0600000000000000" pitchFamily="34" charset="-122"/>
              </a:endParaRPr>
            </a:p>
          </p:txBody>
        </p:sp>
      </p:grpSp>
      <p:sp>
        <p:nvSpPr>
          <p:cNvPr id="33" name="PA-稻壳儿搜索【幻雨工作室】_1_1"/>
          <p:cNvSpPr>
            <a:spLocks noChangeArrowheads="1"/>
          </p:cNvSpPr>
          <p:nvPr>
            <p:custDataLst>
              <p:tags r:id="rId17"/>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solidFill>
                  <a:schemeClr val="bg1"/>
                </a:solidFill>
                <a:latin typeface="思源黑体 CN Medium" panose="020B0600000000000000" pitchFamily="34" charset="-122"/>
                <a:ea typeface="思源黑体 CN Medium" panose="020B0600000000000000" pitchFamily="34" charset="-122"/>
              </a:rPr>
              <a:t>01</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34" name="PA-稻壳儿搜索【幻雨工作室】_3_1"/>
          <p:cNvSpPr/>
          <p:nvPr>
            <p:custDataLst>
              <p:tags r:id="rId18"/>
            </p:custDataLst>
          </p:nvPr>
        </p:nvSpPr>
        <p:spPr>
          <a:xfrm>
            <a:off x="1366462" y="977071"/>
            <a:ext cx="3572510" cy="337185"/>
          </a:xfrm>
          <a:prstGeom prst="rect">
            <a:avLst/>
          </a:prstGeom>
        </p:spPr>
        <p:txBody>
          <a:bodyPr wrap="none">
            <a:spAutoFit/>
          </a:bodyPr>
          <a:lstStyle/>
          <a:p>
            <a:pPr algn="l"/>
            <a:r>
              <a:rPr sz="160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rPr>
              <a:t>Principles of homomorphic encryption</a:t>
            </a:r>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35" name="PA-稻壳儿搜索【幻雨工作室】_2_1"/>
          <p:cNvSpPr txBox="1"/>
          <p:nvPr>
            <p:custDataLst>
              <p:tags r:id="rId19"/>
            </p:custDataLst>
          </p:nvPr>
        </p:nvSpPr>
        <p:spPr>
          <a:xfrm>
            <a:off x="1366520" y="445135"/>
            <a:ext cx="423164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同态加密的密码原语</a:t>
            </a:r>
            <a:endPar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36" name="PA-矩形 5_1"/>
          <p:cNvSpPr/>
          <p:nvPr>
            <p:custDataLst>
              <p:tags r:id="rId20"/>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2" name="文本框 1"/>
          <p:cNvSpPr txBox="1"/>
          <p:nvPr>
            <p:custDataLst>
              <p:tags r:id="rId21"/>
            </p:custDataLst>
          </p:nvPr>
        </p:nvSpPr>
        <p:spPr>
          <a:xfrm>
            <a:off x="1343025" y="1310005"/>
            <a:ext cx="8579485" cy="398780"/>
          </a:xfrm>
          <a:prstGeom prst="rect">
            <a:avLst/>
          </a:prstGeom>
          <a:noFill/>
        </p:spPr>
        <p:txBody>
          <a:bodyPr wrap="square" rtlCol="0">
            <a:spAutoFit/>
          </a:bodyPr>
          <a:lstStyle/>
          <a:p>
            <a:pPr indent="0" fontAlgn="auto"/>
            <a:r>
              <a:rPr lang="zh-CN" altLang="en-US" sz="2000" dirty="0">
                <a:solidFill>
                  <a:srgbClr val="123339"/>
                </a:solidFill>
                <a:latin typeface="思源黑体 CN Medium" panose="020B0600000000000000" pitchFamily="34" charset="-122"/>
                <a:ea typeface="思源黑体 CN Medium" panose="020B0600000000000000" pitchFamily="34" charset="-122"/>
              </a:rPr>
              <a:t>从这个例子中抽象出几个概念：</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grpSp>
        <p:nvGrpSpPr>
          <p:cNvPr id="6" name="PA-组合 27"/>
          <p:cNvGrpSpPr/>
          <p:nvPr>
            <p:custDataLst>
              <p:tags r:id="rId22"/>
            </p:custDataLst>
          </p:nvPr>
        </p:nvGrpSpPr>
        <p:grpSpPr>
          <a:xfrm>
            <a:off x="3150235" y="5332465"/>
            <a:ext cx="5892800" cy="812800"/>
            <a:chOff x="3149600" y="3424290"/>
            <a:chExt cx="5892800" cy="812800"/>
          </a:xfrm>
          <a:effectLst>
            <a:outerShdw blurRad="50800" dist="38100" dir="5400000" algn="t" rotWithShape="0">
              <a:prstClr val="black">
                <a:alpha val="40000"/>
              </a:prstClr>
            </a:outerShdw>
          </a:effectLst>
        </p:grpSpPr>
        <p:sp>
          <p:nvSpPr>
            <p:cNvPr id="7" name="PA-圆角矩形 15"/>
            <p:cNvSpPr/>
            <p:nvPr>
              <p:custDataLst>
                <p:tags r:id="rId23"/>
              </p:custDataLst>
            </p:nvPr>
          </p:nvSpPr>
          <p:spPr>
            <a:xfrm>
              <a:off x="3149600" y="3424290"/>
              <a:ext cx="5892800" cy="812800"/>
            </a:xfrm>
            <a:prstGeom prst="roundRect">
              <a:avLst/>
            </a:prstGeom>
            <a:solidFill>
              <a:srgbClr val="12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
          <p:nvSpPr>
            <p:cNvPr id="8" name="PA-矩形 18"/>
            <p:cNvSpPr/>
            <p:nvPr>
              <p:custDataLst>
                <p:tags r:id="rId24"/>
              </p:custDataLst>
            </p:nvPr>
          </p:nvSpPr>
          <p:spPr>
            <a:xfrm>
              <a:off x="3309257" y="3550069"/>
              <a:ext cx="5558971" cy="506730"/>
            </a:xfrm>
            <a:prstGeom prst="rect">
              <a:avLst/>
            </a:prstGeom>
          </p:spPr>
          <p:txBody>
            <a:bodyPr wrap="square">
              <a:spAutoFit/>
              <a:scene3d>
                <a:camera prst="orthographicFront"/>
                <a:lightRig rig="threePt" dir="t"/>
              </a:scene3d>
              <a:sp3d contourW="12700"/>
            </a:bodyPr>
            <a:lstStyle/>
            <a:p>
              <a:pPr>
                <a:lnSpc>
                  <a:spcPct val="150000"/>
                </a:lnSpc>
              </a:pPr>
              <a:r>
                <a:rPr lang="zh-CN" altLang="en-US" dirty="0">
                  <a:solidFill>
                    <a:schemeClr val="bg1"/>
                  </a:solidFill>
                  <a:latin typeface="思源黑体 CN Medium" panose="020B0600000000000000" pitchFamily="34" charset="-122"/>
                  <a:ea typeface="思源黑体 CN Medium" panose="020B0600000000000000" pitchFamily="34" charset="-122"/>
                </a:rPr>
                <a:t>开锁：对结果进行解密，直接得到处理后的结果</a:t>
              </a:r>
              <a:endParaRPr lang="zh-CN" altLang="en-US" dirty="0">
                <a:solidFill>
                  <a:schemeClr val="bg1"/>
                </a:solidFill>
                <a:latin typeface="思源黑体 CN Medium" panose="020B0600000000000000" pitchFamily="34" charset="-122"/>
                <a:ea typeface="思源黑体 CN Medium" panose="020B06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par>
                          <p:cTn id="15" fill="hold">
                            <p:stCondLst>
                              <p:cond delay="500"/>
                            </p:stCondLst>
                            <p:childTnLst>
                              <p:par>
                                <p:cTn id="16" presetID="16" presetClass="entr" presetSubtype="2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25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50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ppt_x"/>
                                          </p:val>
                                        </p:tav>
                                        <p:tav tm="100000">
                                          <p:val>
                                            <p:strVal val="#ppt_x"/>
                                          </p:val>
                                        </p:tav>
                                      </p:tavLst>
                                    </p:anim>
                                    <p:anim calcmode="lin" valueType="num">
                                      <p:cBhvr additive="base">
                                        <p:cTn id="31" dur="500" fill="hold"/>
                                        <p:tgtEl>
                                          <p:spTgt spid="29"/>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25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稻壳儿搜索【幻雨工作室】_1_1"/>
          <p:cNvSpPr>
            <a:spLocks noChangeArrowheads="1"/>
          </p:cNvSpPr>
          <p:nvPr>
            <p:custDataLst>
              <p:tags r:id="rId1"/>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solidFill>
                  <a:schemeClr val="bg1"/>
                </a:solidFill>
                <a:latin typeface="思源黑体 CN Medium" panose="020B0600000000000000" pitchFamily="34" charset="-122"/>
                <a:ea typeface="思源黑体 CN Medium" panose="020B0600000000000000" pitchFamily="34" charset="-122"/>
              </a:rPr>
              <a:t>01</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45" name="PA-稻壳儿搜索【幻雨工作室】_3_1"/>
          <p:cNvSpPr/>
          <p:nvPr>
            <p:custDataLst>
              <p:tags r:id="rId2"/>
            </p:custDataLst>
          </p:nvPr>
        </p:nvSpPr>
        <p:spPr>
          <a:xfrm>
            <a:off x="1366520" y="977265"/>
            <a:ext cx="3572510" cy="470535"/>
          </a:xfrm>
          <a:prstGeom prst="rect">
            <a:avLst/>
          </a:prstGeom>
        </p:spPr>
        <p:txBody>
          <a:bodyPr wrap="none">
            <a:noAutofit/>
          </a:bodyPr>
          <a:lstStyle/>
          <a:p>
            <a:pPr algn="l"/>
            <a:r>
              <a:rPr sz="160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rPr>
              <a:t>homomorphic encryption primitive</a:t>
            </a:r>
            <a:endParaRPr sz="160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endParaRPr>
          </a:p>
        </p:txBody>
      </p:sp>
      <p:sp>
        <p:nvSpPr>
          <p:cNvPr id="46" name="PA-稻壳儿搜索【幻雨工作室】_2_1"/>
          <p:cNvSpPr txBox="1"/>
          <p:nvPr>
            <p:custDataLst>
              <p:tags r:id="rId3"/>
            </p:custDataLst>
          </p:nvPr>
        </p:nvSpPr>
        <p:spPr>
          <a:xfrm>
            <a:off x="1366462" y="445249"/>
            <a:ext cx="3101877"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密码原语：</a:t>
            </a:r>
            <a:endPar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7" name="PA-矩形 5_1"/>
          <p:cNvSpPr/>
          <p:nvPr>
            <p:custDataLst>
              <p:tags r:id="rId4"/>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5"/>
            </p:custDataLst>
          </p:nvPr>
        </p:nvSpPr>
        <p:spPr>
          <a:xfrm>
            <a:off x="1366520" y="1447800"/>
            <a:ext cx="9291320" cy="467741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同态（Homomorphism）的概念起源于抽象代数，具体是指两个代数结构（例如群、环、向量空间等）之间保持结构不变的映射。</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rPr>
              <a:t>同态加密指的是允许在不解密的条件下，直接对密文形式下的隐私数据进行特定形式的代数运算，运算效果等同于将隐私数据明文直接计算后再加密所获的效果，以此来实现数据的“可算不可见”</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总的来说，同态加密是一种高度安全的加密方式，可以实现加密数据的运算，同时保持数据的安全性。它通过等比例映射和解决离散对数问题，实现了诸如私有带宽调度、安全计算、秘密共享和加密搜索等复杂的安全计算。</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a:p>
            <a:pPr indent="508000" fontAlgn="auto">
              <a:lnSpc>
                <a:spcPct val="1500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3439"/>
        </a:solidFill>
        <a:effectLst/>
      </p:bgPr>
    </p:bg>
    <p:spTree>
      <p:nvGrpSpPr>
        <p:cNvPr id="1" name=""/>
        <p:cNvGrpSpPr/>
        <p:nvPr/>
      </p:nvGrpSpPr>
      <p:grpSpPr>
        <a:xfrm>
          <a:off x="0" y="0"/>
          <a:ext cx="0" cy="0"/>
          <a:chOff x="0" y="0"/>
          <a:chExt cx="0" cy="0"/>
        </a:xfrm>
      </p:grpSpPr>
      <p:sp>
        <p:nvSpPr>
          <p:cNvPr id="3" name="PA_PA-矩形 10"/>
          <p:cNvSpPr/>
          <p:nvPr>
            <p:custDataLst>
              <p:tags r:id="rId1"/>
            </p:custDataLst>
          </p:nvPr>
        </p:nvSpPr>
        <p:spPr>
          <a:xfrm>
            <a:off x="1243899" y="1823389"/>
            <a:ext cx="9704201" cy="3434708"/>
          </a:xfrm>
          <a:prstGeom prst="rect">
            <a:avLst/>
          </a:prstGeom>
          <a:solidFill>
            <a:schemeClr val="bg1"/>
          </a:solidFill>
          <a:ln w="50800">
            <a:solidFill>
              <a:srgbClr val="A0C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grpSp>
        <p:nvGrpSpPr>
          <p:cNvPr id="4" name="PA-组合 3"/>
          <p:cNvGrpSpPr/>
          <p:nvPr>
            <p:custDataLst>
              <p:tags r:id="rId2"/>
            </p:custDataLst>
          </p:nvPr>
        </p:nvGrpSpPr>
        <p:grpSpPr>
          <a:xfrm>
            <a:off x="10497250" y="3008930"/>
            <a:ext cx="901700" cy="695326"/>
            <a:chOff x="10866438" y="3185886"/>
            <a:chExt cx="901700" cy="695326"/>
          </a:xfrm>
          <a:solidFill>
            <a:srgbClr val="92D050"/>
          </a:solidFill>
        </p:grpSpPr>
        <p:sp>
          <p:nvSpPr>
            <p:cNvPr id="5" name="PA-矩形 4"/>
            <p:cNvSpPr/>
            <p:nvPr>
              <p:custDataLst>
                <p:tags r:id="rId3"/>
              </p:custDataLst>
            </p:nvPr>
          </p:nvSpPr>
          <p:spPr>
            <a:xfrm rot="5400000">
              <a:off x="10969625" y="3082699"/>
              <a:ext cx="695326" cy="901700"/>
            </a:xfrm>
            <a:prstGeom prst="rect">
              <a:avLst/>
            </a:prstGeom>
            <a:solidFill>
              <a:srgbClr val="A2BFC1"/>
            </a:solidFill>
            <a:ln>
              <a:noFill/>
            </a:ln>
            <a:effectLst>
              <a:outerShdw blurRad="406400" dist="63500" dir="5400000" algn="t"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6" name="PA-燕尾形 5"/>
            <p:cNvSpPr/>
            <p:nvPr>
              <p:custDataLst>
                <p:tags r:id="rId4"/>
              </p:custDataLst>
            </p:nvPr>
          </p:nvSpPr>
          <p:spPr>
            <a:xfrm>
              <a:off x="11171238" y="3349399"/>
              <a:ext cx="292100" cy="3683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grpSp>
        <p:nvGrpSpPr>
          <p:cNvPr id="7" name="PA-组合 6"/>
          <p:cNvGrpSpPr/>
          <p:nvPr>
            <p:custDataLst>
              <p:tags r:id="rId5"/>
            </p:custDataLst>
          </p:nvPr>
        </p:nvGrpSpPr>
        <p:grpSpPr>
          <a:xfrm>
            <a:off x="770343" y="2959944"/>
            <a:ext cx="901700" cy="695326"/>
            <a:chOff x="423863" y="3185886"/>
            <a:chExt cx="901700" cy="695326"/>
          </a:xfrm>
          <a:solidFill>
            <a:srgbClr val="92D050"/>
          </a:solidFill>
        </p:grpSpPr>
        <p:sp>
          <p:nvSpPr>
            <p:cNvPr id="8" name="PA-矩形 7"/>
            <p:cNvSpPr/>
            <p:nvPr>
              <p:custDataLst>
                <p:tags r:id="rId6"/>
              </p:custDataLst>
            </p:nvPr>
          </p:nvSpPr>
          <p:spPr>
            <a:xfrm rot="5400000">
              <a:off x="527050" y="3082699"/>
              <a:ext cx="695326" cy="901700"/>
            </a:xfrm>
            <a:prstGeom prst="rect">
              <a:avLst/>
            </a:prstGeom>
            <a:solidFill>
              <a:srgbClr val="A2BFC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Normal" panose="020B0400000000000000" pitchFamily="34" charset="-122"/>
                <a:ea typeface="思源黑体 CN Medium" panose="020B0600000000000000" pitchFamily="34" charset="-122"/>
              </a:endParaRPr>
            </a:p>
          </p:txBody>
        </p:sp>
        <p:sp>
          <p:nvSpPr>
            <p:cNvPr id="9" name="PA-燕尾形 8"/>
            <p:cNvSpPr/>
            <p:nvPr>
              <p:custDataLst>
                <p:tags r:id="rId7"/>
              </p:custDataLst>
            </p:nvPr>
          </p:nvSpPr>
          <p:spPr>
            <a:xfrm flipH="1">
              <a:off x="728663" y="3349399"/>
              <a:ext cx="292100" cy="368300"/>
            </a:xfrm>
            <a:prstGeom prst="chevron">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Normal" panose="020B0400000000000000" pitchFamily="34" charset="-122"/>
                <a:ea typeface="思源黑体 CN Medium" panose="020B0600000000000000" pitchFamily="34" charset="-122"/>
              </a:endParaRPr>
            </a:p>
          </p:txBody>
        </p:sp>
      </p:grpSp>
      <p:sp>
        <p:nvSpPr>
          <p:cNvPr id="10" name="PA-文本框 9"/>
          <p:cNvSpPr txBox="1"/>
          <p:nvPr>
            <p:custDataLst>
              <p:tags r:id="rId8"/>
            </p:custDataLst>
          </p:nvPr>
        </p:nvSpPr>
        <p:spPr>
          <a:xfrm>
            <a:off x="4975860" y="2879090"/>
            <a:ext cx="4954905"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同态加密的分类</a:t>
            </a:r>
            <a:endParaRPr lang="en-US" altLang="zh-CN" sz="40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11" name="PA-文本框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custDataLst>
              <p:tags r:id="rId9"/>
            </p:custDataLst>
          </p:nvPr>
        </p:nvSpPr>
        <p:spPr>
          <a:xfrm>
            <a:off x="4975860" y="3601720"/>
            <a:ext cx="3950970" cy="27559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rPr>
              <a:t>Classification of homomorphic encryption</a:t>
            </a:r>
            <a:endParaRPr kumimoji="0" sz="1200" b="0" i="0" u="none" strike="noStrike" kern="1200" cap="none" spc="0" normalizeH="0" baseline="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endParaRPr>
          </a:p>
        </p:txBody>
      </p:sp>
      <p:sp>
        <p:nvSpPr>
          <p:cNvPr id="13" name="PA-文本框 11"/>
          <p:cNvSpPr txBox="1"/>
          <p:nvPr>
            <p:custDataLst>
              <p:tags r:id="rId10"/>
            </p:custDataLst>
          </p:nvPr>
        </p:nvSpPr>
        <p:spPr>
          <a:xfrm flipH="1">
            <a:off x="2291106" y="2633318"/>
            <a:ext cx="2672080" cy="1445260"/>
          </a:xfrm>
          <a:prstGeom prst="rect">
            <a:avLst/>
          </a:prstGeom>
          <a:noFill/>
        </p:spPr>
        <p:txBody>
          <a:bodyPr wrap="square" rtlCol="0">
            <a:spAutoFit/>
          </a:bodyPr>
          <a:lstStyle/>
          <a:p>
            <a:pPr algn="ctr"/>
            <a:r>
              <a:rPr lang="en-US" sz="8800" dirty="0">
                <a:solidFill>
                  <a:srgbClr val="123439"/>
                </a:solidFill>
                <a:latin typeface="思源黑体 CN Light" panose="020B0300000000000000" pitchFamily="34" charset="-122"/>
                <a:ea typeface="思源黑体 CN Light" panose="020B0300000000000000" pitchFamily="34" charset="-122"/>
              </a:rPr>
              <a:t>02</a:t>
            </a:r>
            <a:endParaRPr lang="id-ID" sz="8800" dirty="0">
              <a:solidFill>
                <a:srgbClr val="123439"/>
              </a:solidFill>
              <a:latin typeface="思源黑体 CN Light" panose="020B0300000000000000" pitchFamily="34" charset="-122"/>
              <a:ea typeface="思源黑体 CN Light"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0" presetClass="entr" presetSubtype="0" repeatCount="200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3500" fill="hold">
                                              <p:stCondLst>
                                                <p:cond delay="0"/>
                                              </p:stCondLst>
                                            </p:cTn>
                                            <p:tgtEl>
                                              <p:spTgt spid="3"/>
                                            </p:tgtEl>
                                            <p:attrNameLst>
                                              <p:attrName>ppt_x</p:attrName>
                                            </p:attrNameLst>
                                          </p:cBhvr>
                                          <p:tavLst>
                                            <p:tav tm="0" fmla="#ppt_x-0.03*(sin(16*$^2)*(1-$))">
                                              <p:val>
                                                <p:fltVal val="0"/>
                                              </p:val>
                                            </p:tav>
                                            <p:tav tm="100000">
                                              <p:val>
                                                <p:fltVal val="1"/>
                                              </p:val>
                                            </p:tav>
                                          </p:tavLst>
                                        </p:anim>
                                      </p:childTnLst>
                                    </p:cTn>
                                  </p:par>
                                </p:childTnLst>
                              </p:cTn>
                            </p:par>
                            <p:par>
                              <p:cTn id="11" fill="hold">
                                <p:stCondLst>
                                  <p:cond delay="500"/>
                                </p:stCondLst>
                                <p:childTnLst>
                                  <p:par>
                                    <p:cTn id="12" presetID="2" presetClass="entr" presetSubtype="2" fill="hold" nodeType="afterEffect" p14:presetBounceEnd="51000">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14:bounceEnd="51000">
                                          <p:cBhvr additive="base">
                                            <p:cTn id="14" dur="1000" fill="hold"/>
                                            <p:tgtEl>
                                              <p:spTgt spid="4"/>
                                            </p:tgtEl>
                                            <p:attrNameLst>
                                              <p:attrName>ppt_x</p:attrName>
                                            </p:attrNameLst>
                                          </p:cBhvr>
                                          <p:tavLst>
                                            <p:tav tm="0">
                                              <p:val>
                                                <p:strVal val="1+#ppt_w/2"/>
                                              </p:val>
                                            </p:tav>
                                            <p:tav tm="100000">
                                              <p:val>
                                                <p:strVal val="#ppt_x"/>
                                              </p:val>
                                            </p:tav>
                                          </p:tavLst>
                                        </p:anim>
                                        <p:anim calcmode="lin" valueType="num" p14:bounceEnd="51000">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14:presetBounceEnd="51000">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14:bounceEnd="51000">
                                          <p:cBhvr additive="base">
                                            <p:cTn id="18" dur="1000" fill="hold"/>
                                            <p:tgtEl>
                                              <p:spTgt spid="7"/>
                                            </p:tgtEl>
                                            <p:attrNameLst>
                                              <p:attrName>ppt_x</p:attrName>
                                            </p:attrNameLst>
                                          </p:cBhvr>
                                          <p:tavLst>
                                            <p:tav tm="0">
                                              <p:val>
                                                <p:strVal val="0-#ppt_w/2"/>
                                              </p:val>
                                            </p:tav>
                                            <p:tav tm="100000">
                                              <p:val>
                                                <p:strVal val="#ppt_x"/>
                                              </p:val>
                                            </p:tav>
                                          </p:tavLst>
                                        </p:anim>
                                        <p:anim calcmode="lin" valueType="num" p14:bounceEnd="51000">
                                          <p:cBhvr additive="base">
                                            <p:cTn id="19" dur="1000" fill="hold"/>
                                            <p:tgtEl>
                                              <p:spTgt spid="7"/>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10" grpId="0"/>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0" presetClass="entr" presetSubtype="0" repeatCount="200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3500" fill="hold">
                                              <p:stCondLst>
                                                <p:cond delay="0"/>
                                              </p:stCondLst>
                                            </p:cTn>
                                            <p:tgtEl>
                                              <p:spTgt spid="3"/>
                                            </p:tgtEl>
                                            <p:attrNameLst>
                                              <p:attrName>ppt_x</p:attrName>
                                            </p:attrNameLst>
                                          </p:cBhvr>
                                          <p:tavLst>
                                            <p:tav tm="0" fmla="#ppt_x-0.03*(sin(16*$^2)*(1-$))">
                                              <p:val>
                                                <p:fltVal val="0"/>
                                              </p:val>
                                            </p:tav>
                                            <p:tav tm="100000">
                                              <p:val>
                                                <p:fltVal val="1"/>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1+#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0-#ppt_w/2"/>
                                              </p:val>
                                            </p:tav>
                                            <p:tav tm="100000">
                                              <p:val>
                                                <p:strVal val="#ppt_x"/>
                                              </p:val>
                                            </p:tav>
                                          </p:tavLst>
                                        </p:anim>
                                        <p:anim calcmode="lin" valueType="num">
                                          <p:cBhvr additive="base">
                                            <p:cTn id="19" dur="1000" fill="hold"/>
                                            <p:tgtEl>
                                              <p:spTgt spid="7"/>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10" grpId="0"/>
          <p:bldP spid="13"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稻壳儿搜索【幻雨工作室】_1_1"/>
          <p:cNvSpPr>
            <a:spLocks noChangeArrowheads="1"/>
          </p:cNvSpPr>
          <p:nvPr>
            <p:custDataLst>
              <p:tags r:id="rId1"/>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solidFill>
                  <a:schemeClr val="bg1"/>
                </a:solidFill>
                <a:latin typeface="思源黑体 CN Medium" panose="020B0600000000000000" pitchFamily="34" charset="-122"/>
                <a:ea typeface="思源黑体 CN Medium" panose="020B0600000000000000" pitchFamily="34" charset="-122"/>
              </a:rPr>
              <a:t>02</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45" name="PA-稻壳儿搜索【幻雨工作室】_3_1"/>
          <p:cNvSpPr/>
          <p:nvPr>
            <p:custDataLst>
              <p:tags r:id="rId2"/>
            </p:custDataLst>
          </p:nvPr>
        </p:nvSpPr>
        <p:spPr>
          <a:xfrm>
            <a:off x="1366520" y="977265"/>
            <a:ext cx="3572510" cy="470535"/>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sz="1600" noProof="0" dirty="0">
                <a:ln>
                  <a:noFill/>
                </a:ln>
                <a:solidFill>
                  <a:srgbClr val="123339"/>
                </a:solidFill>
                <a:effectLst/>
                <a:uLnTx/>
                <a:uFillTx/>
                <a:latin typeface="Arial" panose="020B0604020202020204" pitchFamily="34" charset="0"/>
                <a:ea typeface="思源黑体 CN Light" panose="020B0300000000000000" pitchFamily="34" charset="-122"/>
                <a:sym typeface="Arial" panose="020B0604020202020204" pitchFamily="34" charset="0"/>
              </a:rPr>
              <a:t>Classification of homomorphic encryption</a:t>
            </a:r>
            <a:endParaRPr lang="zh-CN" altLang="en-US" sz="16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6" name="PA-稻壳儿搜索【幻雨工作室】_2_1"/>
          <p:cNvSpPr txBox="1"/>
          <p:nvPr>
            <p:custDataLst>
              <p:tags r:id="rId3"/>
            </p:custDataLst>
          </p:nvPr>
        </p:nvSpPr>
        <p:spPr>
          <a:xfrm>
            <a:off x="1366462" y="445249"/>
            <a:ext cx="3101877"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rPr>
              <a:t>同态加密的分类</a:t>
            </a:r>
            <a:endParaRPr lang="zh-CN" altLang="en-US" sz="3200" b="1" noProof="0" dirty="0">
              <a:solidFill>
                <a:srgbClr val="123339"/>
              </a:solidFill>
              <a:latin typeface="思源黑体 CN Medium" panose="020B0600000000000000" pitchFamily="34" charset="-122"/>
              <a:ea typeface="思源黑体 CN Medium" panose="020B0600000000000000" pitchFamily="34" charset="-122"/>
              <a:sym typeface="Arial" panose="020B0604020202020204" pitchFamily="34" charset="0"/>
            </a:endParaRPr>
          </a:p>
        </p:txBody>
      </p:sp>
      <p:sp>
        <p:nvSpPr>
          <p:cNvPr id="47" name="PA-矩形 5_1"/>
          <p:cNvSpPr/>
          <p:nvPr>
            <p:custDataLst>
              <p:tags r:id="rId4"/>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18" name="文本框 17"/>
          <p:cNvSpPr txBox="1"/>
          <p:nvPr>
            <p:custDataLst>
              <p:tags r:id="rId5"/>
            </p:custDataLst>
          </p:nvPr>
        </p:nvSpPr>
        <p:spPr>
          <a:xfrm>
            <a:off x="603315" y="870864"/>
            <a:ext cx="10761370" cy="5116272"/>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val="200" checksum="282533468"/>
                </a:ext>
              </a:extLst>
            </a:pPr>
            <a:endParaRPr lang="zh-CN" altLang="en-US" sz="2000" dirty="0">
              <a:solidFill>
                <a:srgbClr val="123339"/>
              </a:solidFill>
              <a:latin typeface="思源黑体 CN Medium" panose="020B0600000000000000" pitchFamily="34" charset="-122"/>
              <a:ea typeface="思源黑体 CN Medium" panose="020B0600000000000000" pitchFamily="34" charset="-122"/>
              <a:sym typeface="+mn-ea"/>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到现在，根据同态加密支持的运算和相应运算的次数，同态加密可以分为三种</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a:t>
            </a:r>
            <a:endParaRPr lang="en-US" altLang="zh-CN" sz="2000" dirty="0">
              <a:solidFill>
                <a:srgbClr val="123339"/>
              </a:solidFill>
              <a:latin typeface="思源黑体 CN Medium" panose="020B0600000000000000" pitchFamily="34" charset="-122"/>
              <a:ea typeface="思源黑体 CN Medium" panose="020B0600000000000000" pitchFamily="34" charset="-122"/>
              <a:sym typeface="+mn-ea"/>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sym typeface="+mn-ea"/>
              </a:rPr>
              <a:t>半同态加密</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Partialy</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 Homomorphic </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EncryptionPHE</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a:t>
            </a: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支持加法或乘法进行无限次运算，比如</a:t>
            </a:r>
            <a:r>
              <a:rPr lang="en-US" altLang="zh-CN" sz="2000" b="1" dirty="0">
                <a:solidFill>
                  <a:srgbClr val="123339"/>
                </a:solidFill>
                <a:latin typeface="思源黑体 CN Medium" panose="020B0600000000000000" pitchFamily="34" charset="-122"/>
                <a:ea typeface="思源黑体 CN Medium" panose="020B0600000000000000" pitchFamily="34" charset="-122"/>
                <a:sym typeface="+mn-ea"/>
              </a:rPr>
              <a:t>RSA</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 [Ronald L., Rivest, Adi </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shamir</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 and Leonard M. Adleman. A Method for </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ObtainingDigital</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 signatures and Public-Key Cryptosystems, Commun.ACM,21(2):120-126,1978.】)</a:t>
            </a:r>
            <a:endParaRPr lang="en-US" altLang="zh-CN" sz="2000" dirty="0">
              <a:solidFill>
                <a:srgbClr val="123339"/>
              </a:solidFill>
              <a:latin typeface="思源黑体 CN Medium" panose="020B0600000000000000" pitchFamily="34" charset="-122"/>
              <a:ea typeface="思源黑体 CN Medium" panose="020B0600000000000000" pitchFamily="34" charset="-122"/>
              <a:sym typeface="+mn-ea"/>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sym typeface="+mn-ea"/>
              </a:rPr>
              <a:t>部分同态加密</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SomewhatHomomorphic</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 </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Encryption,SWHE</a:t>
            </a: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，支持无限次加法运算和有限次的乘法运算</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a:t>
            </a:r>
            <a:endParaRPr lang="en-US" altLang="zh-CN" sz="2000" dirty="0">
              <a:solidFill>
                <a:srgbClr val="123339"/>
              </a:solidFill>
              <a:latin typeface="思源黑体 CN Medium" panose="020B0600000000000000" pitchFamily="34" charset="-122"/>
              <a:ea typeface="思源黑体 CN Medium" panose="020B0600000000000000" pitchFamily="34" charset="-122"/>
              <a:sym typeface="+mn-ea"/>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b="1" dirty="0">
                <a:solidFill>
                  <a:srgbClr val="123339"/>
                </a:solidFill>
                <a:latin typeface="思源黑体 CN Medium" panose="020B0600000000000000" pitchFamily="34" charset="-122"/>
                <a:ea typeface="思源黑体 CN Medium" panose="020B0600000000000000" pitchFamily="34" charset="-122"/>
                <a:sym typeface="+mn-ea"/>
              </a:rPr>
              <a:t>全同态加密</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fuly</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 Homomorphic </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Encryption,FHE</a:t>
            </a:r>
            <a:r>
              <a:rPr lang="zh-CN" altLang="en-US" sz="2000" dirty="0">
                <a:solidFill>
                  <a:srgbClr val="123339"/>
                </a:solidFill>
                <a:latin typeface="思源黑体 CN Medium" panose="020B0600000000000000" pitchFamily="34" charset="-122"/>
                <a:ea typeface="思源黑体 CN Medium" panose="020B0600000000000000" pitchFamily="34" charset="-122"/>
                <a:sym typeface="+mn-ea"/>
              </a:rPr>
              <a:t>支持无限次加法运算和乘法运算，比如</a:t>
            </a:r>
            <a:r>
              <a:rPr lang="en-US" altLang="zh-CN" sz="2000" b="1" dirty="0">
                <a:solidFill>
                  <a:srgbClr val="123339"/>
                </a:solidFill>
                <a:latin typeface="思源黑体 CN Medium" panose="020B0600000000000000" pitchFamily="34" charset="-122"/>
                <a:ea typeface="思源黑体 CN Medium" panose="020B0600000000000000" pitchFamily="34" charset="-122"/>
                <a:sym typeface="+mn-ea"/>
              </a:rPr>
              <a:t>BGV</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Zvika</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 </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Brakerski</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 craig </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Gentrny</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 and Vinod </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Vaikuntanathan</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.(leveled) </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fuly</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 </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homomorphicencryption</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 without bootstrapping. In </a:t>
            </a:r>
            <a:r>
              <a:rPr lang="en-US" altLang="zh-CN" sz="2000" dirty="0" err="1">
                <a:solidFill>
                  <a:srgbClr val="123339"/>
                </a:solidFill>
                <a:latin typeface="思源黑体 CN Medium" panose="020B0600000000000000" pitchFamily="34" charset="-122"/>
                <a:ea typeface="思源黑体 CN Medium" panose="020B0600000000000000" pitchFamily="34" charset="-122"/>
                <a:sym typeface="+mn-ea"/>
              </a:rPr>
              <a:t>lTcs</a:t>
            </a:r>
            <a:r>
              <a:rPr lang="en-US" altLang="zh-CN" sz="2000" dirty="0">
                <a:solidFill>
                  <a:srgbClr val="123339"/>
                </a:solidFill>
                <a:latin typeface="思源黑体 CN Medium" panose="020B0600000000000000" pitchFamily="34" charset="-122"/>
                <a:ea typeface="思源黑体 CN Medium" panose="020B0600000000000000" pitchFamily="34" charset="-122"/>
                <a:sym typeface="+mn-ea"/>
              </a:rPr>
              <a:t>, pages 309-325.ACM, 2012.】)</a:t>
            </a:r>
            <a:endParaRPr lang="zh-CN" altLang="en-US" sz="2000" dirty="0">
              <a:solidFill>
                <a:srgbClr val="123339"/>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PA" val="v5.2.4"/>
</p:tagLst>
</file>

<file path=ppt/tags/tag10.xml><?xml version="1.0" encoding="utf-8"?>
<p:tagLst xmlns:p="http://schemas.openxmlformats.org/presentationml/2006/main">
  <p:tag name="PA" val="v5.2.4"/>
</p:tagLst>
</file>

<file path=ppt/tags/tag100.xml><?xml version="1.0" encoding="utf-8"?>
<p:tagLst xmlns:p="http://schemas.openxmlformats.org/presentationml/2006/main">
  <p:tag name="PA" val="v5.2.4"/>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PA" val="v5.2.4"/>
</p:tagLst>
</file>

<file path=ppt/tags/tag103.xml><?xml version="1.0" encoding="utf-8"?>
<p:tagLst xmlns:p="http://schemas.openxmlformats.org/presentationml/2006/main">
  <p:tag name="PA" val="v5.2.4"/>
</p:tagLst>
</file>

<file path=ppt/tags/tag104.xml><?xml version="1.0" encoding="utf-8"?>
<p:tagLst xmlns:p="http://schemas.openxmlformats.org/presentationml/2006/main">
  <p:tag name="PA" val="v5.2.4"/>
</p:tagLst>
</file>

<file path=ppt/tags/tag105.xml><?xml version="1.0" encoding="utf-8"?>
<p:tagLst xmlns:p="http://schemas.openxmlformats.org/presentationml/2006/main">
  <p:tag name="PA" val="v5.2.4"/>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PA" val="v5.2.4"/>
</p:tagLst>
</file>

<file path=ppt/tags/tag11.xml><?xml version="1.0" encoding="utf-8"?>
<p:tagLst xmlns:p="http://schemas.openxmlformats.org/presentationml/2006/main">
  <p:tag name="PA" val="v5.2.4"/>
</p:tagLst>
</file>

<file path=ppt/tags/tag110.xml><?xml version="1.0" encoding="utf-8"?>
<p:tagLst xmlns:p="http://schemas.openxmlformats.org/presentationml/2006/main">
  <p:tag name="PA" val="v5.2.4"/>
</p:tagLst>
</file>

<file path=ppt/tags/tag111.xml><?xml version="1.0" encoding="utf-8"?>
<p:tagLst xmlns:p="http://schemas.openxmlformats.org/presentationml/2006/main">
  <p:tag name="PA" val="v5.2.4"/>
</p:tagLst>
</file>

<file path=ppt/tags/tag112.xml><?xml version="1.0" encoding="utf-8"?>
<p:tagLst xmlns:p="http://schemas.openxmlformats.org/presentationml/2006/main">
  <p:tag name="PA" val="v5.2.4"/>
</p:tagLst>
</file>

<file path=ppt/tags/tag113.xml><?xml version="1.0" encoding="utf-8"?>
<p:tagLst xmlns:p="http://schemas.openxmlformats.org/presentationml/2006/main">
  <p:tag name="PA" val="v5.2.4"/>
</p:tagLst>
</file>

<file path=ppt/tags/tag114.xml><?xml version="1.0" encoding="utf-8"?>
<p:tagLst xmlns:p="http://schemas.openxmlformats.org/presentationml/2006/main">
  <p:tag name="PA" val="v5.2.4"/>
</p:tagLst>
</file>

<file path=ppt/tags/tag115.xml><?xml version="1.0" encoding="utf-8"?>
<p:tagLst xmlns:p="http://schemas.openxmlformats.org/presentationml/2006/main">
  <p:tag name="PA" val="v5.2.4"/>
</p:tagLst>
</file>

<file path=ppt/tags/tag116.xml><?xml version="1.0" encoding="utf-8"?>
<p:tagLst xmlns:p="http://schemas.openxmlformats.org/presentationml/2006/main">
  <p:tag name="PA" val="v5.2.4"/>
</p:tagLst>
</file>

<file path=ppt/tags/tag117.xml><?xml version="1.0" encoding="utf-8"?>
<p:tagLst xmlns:p="http://schemas.openxmlformats.org/presentationml/2006/main">
  <p:tag name="PA" val="v5.2.4"/>
</p:tagLst>
</file>

<file path=ppt/tags/tag118.xml><?xml version="1.0" encoding="utf-8"?>
<p:tagLst xmlns:p="http://schemas.openxmlformats.org/presentationml/2006/main">
  <p:tag name="PA" val="v5.2.4"/>
</p:tagLst>
</file>

<file path=ppt/tags/tag119.xml><?xml version="1.0" encoding="utf-8"?>
<p:tagLst xmlns:p="http://schemas.openxmlformats.org/presentationml/2006/main">
  <p:tag name="PA" val="v5.2.4"/>
</p:tagLst>
</file>

<file path=ppt/tags/tag12.xml><?xml version="1.0" encoding="utf-8"?>
<p:tagLst xmlns:p="http://schemas.openxmlformats.org/presentationml/2006/main">
  <p:tag name="PA" val="v5.2.4"/>
</p:tagLst>
</file>

<file path=ppt/tags/tag120.xml><?xml version="1.0" encoding="utf-8"?>
<p:tagLst xmlns:p="http://schemas.openxmlformats.org/presentationml/2006/main">
  <p:tag name="PA" val="v5.2.4"/>
</p:tagLst>
</file>

<file path=ppt/tags/tag121.xml><?xml version="1.0" encoding="utf-8"?>
<p:tagLst xmlns:p="http://schemas.openxmlformats.org/presentationml/2006/main">
  <p:tag name="PA" val="v5.2.4"/>
</p:tagLst>
</file>

<file path=ppt/tags/tag122.xml><?xml version="1.0" encoding="utf-8"?>
<p:tagLst xmlns:p="http://schemas.openxmlformats.org/presentationml/2006/main">
  <p:tag name="PA" val="v5.2.4"/>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PA" val="v5.2.4"/>
</p:tagLst>
</file>

<file path=ppt/tags/tag126.xml><?xml version="1.0" encoding="utf-8"?>
<p:tagLst xmlns:p="http://schemas.openxmlformats.org/presentationml/2006/main">
  <p:tag name="PA" val="v5.2.4"/>
</p:tagLst>
</file>

<file path=ppt/tags/tag127.xml><?xml version="1.0" encoding="utf-8"?>
<p:tagLst xmlns:p="http://schemas.openxmlformats.org/presentationml/2006/main">
  <p:tag name="PA" val="v5.2.4"/>
</p:tagLst>
</file>

<file path=ppt/tags/tag128.xml><?xml version="1.0" encoding="utf-8"?>
<p:tagLst xmlns:p="http://schemas.openxmlformats.org/presentationml/2006/main">
  <p:tag name="PA" val="v5.2.4"/>
</p:tagLst>
</file>

<file path=ppt/tags/tag129.xml><?xml version="1.0" encoding="utf-8"?>
<p:tagLst xmlns:p="http://schemas.openxmlformats.org/presentationml/2006/main">
  <p:tag name="PA" val="v5.2.4"/>
</p:tagLst>
</file>

<file path=ppt/tags/tag13.xml><?xml version="1.0" encoding="utf-8"?>
<p:tagLst xmlns:p="http://schemas.openxmlformats.org/presentationml/2006/main">
  <p:tag name="PA" val="v5.2.4"/>
</p:tagLst>
</file>

<file path=ppt/tags/tag130.xml><?xml version="1.0" encoding="utf-8"?>
<p:tagLst xmlns:p="http://schemas.openxmlformats.org/presentationml/2006/main">
  <p:tag name="PA" val="v5.2.4"/>
</p:tagLst>
</file>

<file path=ppt/tags/tag131.xml><?xml version="1.0" encoding="utf-8"?>
<p:tagLst xmlns:p="http://schemas.openxmlformats.org/presentationml/2006/main">
  <p:tag name="PA" val="v5.2.4"/>
</p:tagLst>
</file>

<file path=ppt/tags/tag132.xml><?xml version="1.0" encoding="utf-8"?>
<p:tagLst xmlns:p="http://schemas.openxmlformats.org/presentationml/2006/main">
  <p:tag name="PA" val="v5.2.4"/>
</p:tagLst>
</file>

<file path=ppt/tags/tag133.xml><?xml version="1.0" encoding="utf-8"?>
<p:tagLst xmlns:p="http://schemas.openxmlformats.org/presentationml/2006/main">
  <p:tag name="PA" val="v5.2.4"/>
</p:tagLst>
</file>

<file path=ppt/tags/tag134.xml><?xml version="1.0" encoding="utf-8"?>
<p:tagLst xmlns:p="http://schemas.openxmlformats.org/presentationml/2006/main">
  <p:tag name="PA" val="v5.2.4"/>
</p:tagLst>
</file>

<file path=ppt/tags/tag135.xml><?xml version="1.0" encoding="utf-8"?>
<p:tagLst xmlns:p="http://schemas.openxmlformats.org/presentationml/2006/main">
  <p:tag name="PA" val="v5.2.4"/>
</p:tagLst>
</file>

<file path=ppt/tags/tag136.xml><?xml version="1.0" encoding="utf-8"?>
<p:tagLst xmlns:p="http://schemas.openxmlformats.org/presentationml/2006/main">
  <p:tag name="PA" val="v5.2.4"/>
</p:tagLst>
</file>

<file path=ppt/tags/tag137.xml><?xml version="1.0" encoding="utf-8"?>
<p:tagLst xmlns:p="http://schemas.openxmlformats.org/presentationml/2006/main">
  <p:tag name="PA" val="v5.2.4"/>
</p:tagLst>
</file>

<file path=ppt/tags/tag138.xml><?xml version="1.0" encoding="utf-8"?>
<p:tagLst xmlns:p="http://schemas.openxmlformats.org/presentationml/2006/main">
  <p:tag name="PA" val="v5.2.4"/>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PA" val="v5.2.4"/>
</p:tagLst>
</file>

<file path=ppt/tags/tag140.xml><?xml version="1.0" encoding="utf-8"?>
<p:tagLst xmlns:p="http://schemas.openxmlformats.org/presentationml/2006/main">
  <p:tag name="PA" val="v5.2.4"/>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PA" val="v5.2.4"/>
  <p:tag name="KSO_WM_BEAUTIFY_FLAG" val=""/>
</p:tagLst>
</file>

<file path=ppt/tags/tag144.xml><?xml version="1.0" encoding="utf-8"?>
<p:tagLst xmlns:p="http://schemas.openxmlformats.org/presentationml/2006/main">
  <p:tag name="PA" val="v5.2.4"/>
  <p:tag name="KSO_WM_BEAUTIFY_FLAG" val=""/>
</p:tagLst>
</file>

<file path=ppt/tags/tag145.xml><?xml version="1.0" encoding="utf-8"?>
<p:tagLst xmlns:p="http://schemas.openxmlformats.org/presentationml/2006/main">
  <p:tag name="PA" val="v5.2.4"/>
  <p:tag name="KSO_WM_BEAUTIFY_FLAG" val=""/>
</p:tagLst>
</file>

<file path=ppt/tags/tag146.xml><?xml version="1.0" encoding="utf-8"?>
<p:tagLst xmlns:p="http://schemas.openxmlformats.org/presentationml/2006/main">
  <p:tag name="PA" val="v5.2.4"/>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PA" val="v5.2.4"/>
  <p:tag name="KSO_WM_BEAUTIFY_FLAG" val=""/>
</p:tagLst>
</file>

<file path=ppt/tags/tag15.xml><?xml version="1.0" encoding="utf-8"?>
<p:tagLst xmlns:p="http://schemas.openxmlformats.org/presentationml/2006/main">
  <p:tag name="PA" val="v5.2.4"/>
</p:tagLst>
</file>

<file path=ppt/tags/tag150.xml><?xml version="1.0" encoding="utf-8"?>
<p:tagLst xmlns:p="http://schemas.openxmlformats.org/presentationml/2006/main">
  <p:tag name="PA" val="v5.2.4"/>
  <p:tag name="KSO_WM_BEAUTIFY_FLAG" val=""/>
</p:tagLst>
</file>

<file path=ppt/tags/tag151.xml><?xml version="1.0" encoding="utf-8"?>
<p:tagLst xmlns:p="http://schemas.openxmlformats.org/presentationml/2006/main">
  <p:tag name="PA" val="v5.2.4"/>
  <p:tag name="KSO_WM_BEAUTIFY_FLAG" val=""/>
</p:tagLst>
</file>

<file path=ppt/tags/tag152.xml><?xml version="1.0" encoding="utf-8"?>
<p:tagLst xmlns:p="http://schemas.openxmlformats.org/presentationml/2006/main">
  <p:tag name="PA" val="v5.2.4"/>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PA" val="v5.2.4"/>
  <p:tag name="KSO_WM_BEAUTIFY_FLAG" val=""/>
</p:tagLst>
</file>

<file path=ppt/tags/tag155.xml><?xml version="1.0" encoding="utf-8"?>
<p:tagLst xmlns:p="http://schemas.openxmlformats.org/presentationml/2006/main">
  <p:tag name="PA" val="v5.2.4"/>
  <p:tag name="KSO_WM_BEAUTIFY_FLAG" val=""/>
</p:tagLst>
</file>

<file path=ppt/tags/tag156.xml><?xml version="1.0" encoding="utf-8"?>
<p:tagLst xmlns:p="http://schemas.openxmlformats.org/presentationml/2006/main">
  <p:tag name="PA" val="v5.2.4"/>
  <p:tag name="KSO_WM_BEAUTIFY_FLAG" val=""/>
</p:tagLst>
</file>

<file path=ppt/tags/tag157.xml><?xml version="1.0" encoding="utf-8"?>
<p:tagLst xmlns:p="http://schemas.openxmlformats.org/presentationml/2006/main">
  <p:tag name="PA" val="v5.2.4"/>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PA" val="v5.2.4"/>
</p:tagLst>
</file>

<file path=ppt/tags/tag160.xml><?xml version="1.0" encoding="utf-8"?>
<p:tagLst xmlns:p="http://schemas.openxmlformats.org/presentationml/2006/main">
  <p:tag name="PA" val="v5.2.4"/>
  <p:tag name="KSO_WM_BEAUTIFY_FLAG" val=""/>
</p:tagLst>
</file>

<file path=ppt/tags/tag161.xml><?xml version="1.0" encoding="utf-8"?>
<p:tagLst xmlns:p="http://schemas.openxmlformats.org/presentationml/2006/main">
  <p:tag name="PA" val="v5.2.4"/>
  <p:tag name="KSO_WM_BEAUTIFY_FLAG" val=""/>
</p:tagLst>
</file>

<file path=ppt/tags/tag162.xml><?xml version="1.0" encoding="utf-8"?>
<p:tagLst xmlns:p="http://schemas.openxmlformats.org/presentationml/2006/main">
  <p:tag name="PA" val="v5.2.4"/>
  <p:tag name="KSO_WM_BEAUTIFY_FLAG" val=""/>
</p:tagLst>
</file>

<file path=ppt/tags/tag163.xml><?xml version="1.0" encoding="utf-8"?>
<p:tagLst xmlns:p="http://schemas.openxmlformats.org/presentationml/2006/main">
  <p:tag name="PA" val="v5.2.4"/>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PA" val="v5.2.4"/>
  <p:tag name="KSO_WM_BEAUTIFY_FLAG" val=""/>
</p:tagLst>
</file>

<file path=ppt/tags/tag167.xml><?xml version="1.0" encoding="utf-8"?>
<p:tagLst xmlns:p="http://schemas.openxmlformats.org/presentationml/2006/main">
  <p:tag name="PA" val="v5.2.4"/>
  <p:tag name="KSO_WM_BEAUTIFY_FLAG" val=""/>
</p:tagLst>
</file>

<file path=ppt/tags/tag168.xml><?xml version="1.0" encoding="utf-8"?>
<p:tagLst xmlns:p="http://schemas.openxmlformats.org/presentationml/2006/main">
  <p:tag name="PA" val="v5.2.4"/>
  <p:tag name="KSO_WM_BEAUTIFY_FLAG" val=""/>
</p:tagLst>
</file>

<file path=ppt/tags/tag169.xml><?xml version="1.0" encoding="utf-8"?>
<p:tagLst xmlns:p="http://schemas.openxmlformats.org/presentationml/2006/main">
  <p:tag name="PA" val="v5.2.4"/>
</p:tagLst>
</file>

<file path=ppt/tags/tag17.xml><?xml version="1.0" encoding="utf-8"?>
<p:tagLst xmlns:p="http://schemas.openxmlformats.org/presentationml/2006/main">
  <p:tag name="PA" val="v5.2.4"/>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PA" val="v5.2.4"/>
  <p:tag name="KSO_WM_BEAUTIFY_FLAG" val=""/>
</p:tagLst>
</file>

<file path=ppt/tags/tag173.xml><?xml version="1.0" encoding="utf-8"?>
<p:tagLst xmlns:p="http://schemas.openxmlformats.org/presentationml/2006/main">
  <p:tag name="PA" val="v5.2.4"/>
  <p:tag name="KSO_WM_BEAUTIFY_FLAG" val=""/>
</p:tagLst>
</file>

<file path=ppt/tags/tag174.xml><?xml version="1.0" encoding="utf-8"?>
<p:tagLst xmlns:p="http://schemas.openxmlformats.org/presentationml/2006/main">
  <p:tag name="PA" val="v5.2.4"/>
  <p:tag name="KSO_WM_BEAUTIFY_FLAG" val=""/>
</p:tagLst>
</file>

<file path=ppt/tags/tag175.xml><?xml version="1.0" encoding="utf-8"?>
<p:tagLst xmlns:p="http://schemas.openxmlformats.org/presentationml/2006/main">
  <p:tag name="PA" val="v5.2.4"/>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PA" val="v5.2.4"/>
  <p:tag name="KSO_WM_BEAUTIFY_FLAG" val=""/>
</p:tagLst>
</file>

<file path=ppt/tags/tag179.xml><?xml version="1.0" encoding="utf-8"?>
<p:tagLst xmlns:p="http://schemas.openxmlformats.org/presentationml/2006/main">
  <p:tag name="PA" val="v5.2.4"/>
  <p:tag name="KSO_WM_BEAUTIFY_FLAG" val=""/>
</p:tagLst>
</file>

<file path=ppt/tags/tag18.xml><?xml version="1.0" encoding="utf-8"?>
<p:tagLst xmlns:p="http://schemas.openxmlformats.org/presentationml/2006/main">
  <p:tag name="PA" val="v5.2.4"/>
</p:tagLst>
</file>

<file path=ppt/tags/tag180.xml><?xml version="1.0" encoding="utf-8"?>
<p:tagLst xmlns:p="http://schemas.openxmlformats.org/presentationml/2006/main">
  <p:tag name="PA" val="v5.2.4"/>
  <p:tag name="KSO_WM_BEAUTIFY_FLAG" val=""/>
</p:tagLst>
</file>

<file path=ppt/tags/tag181.xml><?xml version="1.0" encoding="utf-8"?>
<p:tagLst xmlns:p="http://schemas.openxmlformats.org/presentationml/2006/main">
  <p:tag name="PA" val="v5.2.4"/>
</p:tagLst>
</file>

<file path=ppt/tags/tag182.xml><?xml version="1.0" encoding="utf-8"?>
<p:tagLst xmlns:p="http://schemas.openxmlformats.org/presentationml/2006/main">
  <p:tag name="PA" val="v5.2.4"/>
  <p:tag name="KSO_WM_BEAUTIFY_FLAG" val=""/>
</p:tagLst>
</file>

<file path=ppt/tags/tag183.xml><?xml version="1.0" encoding="utf-8"?>
<p:tagLst xmlns:p="http://schemas.openxmlformats.org/presentationml/2006/main">
  <p:tag name="PA" val="v5.2.4"/>
  <p:tag name="KSO_WM_BEAUTIFY_FLAG" val=""/>
</p:tagLst>
</file>

<file path=ppt/tags/tag184.xml><?xml version="1.0" encoding="utf-8"?>
<p:tagLst xmlns:p="http://schemas.openxmlformats.org/presentationml/2006/main">
  <p:tag name="PA" val="v5.2.4"/>
  <p:tag name="KSO_WM_BEAUTIFY_FLAG" val=""/>
</p:tagLst>
</file>

<file path=ppt/tags/tag185.xml><?xml version="1.0" encoding="utf-8"?>
<p:tagLst xmlns:p="http://schemas.openxmlformats.org/presentationml/2006/main">
  <p:tag name="PA" val="v5.2.4"/>
</p:tagLst>
</file>

<file path=ppt/tags/tag186.xml><?xml version="1.0" encoding="utf-8"?>
<p:tagLst xmlns:p="http://schemas.openxmlformats.org/presentationml/2006/main">
  <p:tag name="PA" val="v5.2.4"/>
</p:tagLst>
</file>

<file path=ppt/tags/tag187.xml><?xml version="1.0" encoding="utf-8"?>
<p:tagLst xmlns:p="http://schemas.openxmlformats.org/presentationml/2006/main">
  <p:tag name="PA" val="v5.2.4"/>
</p:tagLst>
</file>

<file path=ppt/tags/tag188.xml><?xml version="1.0" encoding="utf-8"?>
<p:tagLst xmlns:p="http://schemas.openxmlformats.org/presentationml/2006/main">
  <p:tag name="PA" val="v5.2.4"/>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PA" val="v5.2.4"/>
</p:tagLst>
</file>

<file path=ppt/tags/tag190.xml><?xml version="1.0" encoding="utf-8"?>
<p:tagLst xmlns:p="http://schemas.openxmlformats.org/presentationml/2006/main">
  <p:tag name="PA" val="v5.2.4"/>
</p:tagLst>
</file>

<file path=ppt/tags/tag191.xml><?xml version="1.0" encoding="utf-8"?>
<p:tagLst xmlns:p="http://schemas.openxmlformats.org/presentationml/2006/main">
  <p:tag name="PA" val="v5.2.4"/>
</p:tagLst>
</file>

<file path=ppt/tags/tag192.xml><?xml version="1.0" encoding="utf-8"?>
<p:tagLst xmlns:p="http://schemas.openxmlformats.org/presentationml/2006/main">
  <p:tag name="PA" val="v5.2.4"/>
</p:tagLst>
</file>

<file path=ppt/tags/tag193.xml><?xml version="1.0" encoding="utf-8"?>
<p:tagLst xmlns:p="http://schemas.openxmlformats.org/presentationml/2006/main">
  <p:tag name="PA" val="v5.2.4"/>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PA" val="v5.2.4"/>
</p:tagLst>
</file>

<file path=ppt/tags/tag196.xml><?xml version="1.0" encoding="utf-8"?>
<p:tagLst xmlns:p="http://schemas.openxmlformats.org/presentationml/2006/main">
  <p:tag name="PA" val="v5.2.4"/>
</p:tagLst>
</file>

<file path=ppt/tags/tag197.xml><?xml version="1.0" encoding="utf-8"?>
<p:tagLst xmlns:p="http://schemas.openxmlformats.org/presentationml/2006/main">
  <p:tag name="PA" val="v5.2.4"/>
</p:tagLst>
</file>

<file path=ppt/tags/tag198.xml><?xml version="1.0" encoding="utf-8"?>
<p:tagLst xmlns:p="http://schemas.openxmlformats.org/presentationml/2006/main">
  <p:tag name="PA" val="v5.2.4"/>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PA" val="v5.2.4"/>
</p:tagLst>
</file>

<file path=ppt/tags/tag20.xml><?xml version="1.0" encoding="utf-8"?>
<p:tagLst xmlns:p="http://schemas.openxmlformats.org/presentationml/2006/main">
  <p:tag name="PA" val="v5.2.4"/>
</p:tagLst>
</file>

<file path=ppt/tags/tag200.xml><?xml version="1.0" encoding="utf-8"?>
<p:tagLst xmlns:p="http://schemas.openxmlformats.org/presentationml/2006/main">
  <p:tag name="PA" val="v5.2.4"/>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PA" val="v5.2.4"/>
  <p:tag name="KSO_WM_BEAUTIFY_FLAG" val=""/>
</p:tagLst>
</file>

<file path=ppt/tags/tag203.xml><?xml version="1.0" encoding="utf-8"?>
<p:tagLst xmlns:p="http://schemas.openxmlformats.org/presentationml/2006/main">
  <p:tag name="PA" val="v5.2.4"/>
  <p:tag name="KSO_WM_BEAUTIFY_FLAG" val=""/>
</p:tagLst>
</file>

<file path=ppt/tags/tag204.xml><?xml version="1.0" encoding="utf-8"?>
<p:tagLst xmlns:p="http://schemas.openxmlformats.org/presentationml/2006/main">
  <p:tag name="PA" val="v5.2.4"/>
  <p:tag name="KSO_WM_BEAUTIFY_FLAG" val=""/>
</p:tagLst>
</file>

<file path=ppt/tags/tag205.xml><?xml version="1.0" encoding="utf-8"?>
<p:tagLst xmlns:p="http://schemas.openxmlformats.org/presentationml/2006/main">
  <p:tag name="PA" val="v5.2.4"/>
</p:tagLst>
</file>

<file path=ppt/tags/tag206.xml><?xml version="1.0" encoding="utf-8"?>
<p:tagLst xmlns:p="http://schemas.openxmlformats.org/presentationml/2006/main">
  <p:tag name="PA" val="v5.2.4"/>
</p:tagLst>
</file>

<file path=ppt/tags/tag207.xml><?xml version="1.0" encoding="utf-8"?>
<p:tagLst xmlns:p="http://schemas.openxmlformats.org/presentationml/2006/main">
  <p:tag name="PA" val="v5.2.4"/>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PA" val="v5.2.4"/>
  <p:tag name="KSO_WM_BEAUTIFY_FLAG" val=""/>
</p:tagLst>
</file>

<file path=ppt/tags/tag21.xml><?xml version="1.0" encoding="utf-8"?>
<p:tagLst xmlns:p="http://schemas.openxmlformats.org/presentationml/2006/main">
  <p:tag name="PA" val="v5.2.4"/>
</p:tagLst>
</file>

<file path=ppt/tags/tag210.xml><?xml version="1.0" encoding="utf-8"?>
<p:tagLst xmlns:p="http://schemas.openxmlformats.org/presentationml/2006/main">
  <p:tag name="PA" val="v5.2.4"/>
</p:tagLst>
</file>

<file path=ppt/tags/tag211.xml><?xml version="1.0" encoding="utf-8"?>
<p:tagLst xmlns:p="http://schemas.openxmlformats.org/presentationml/2006/main">
  <p:tag name="PA" val="v5.2.4"/>
</p:tagLst>
</file>

<file path=ppt/tags/tag212.xml><?xml version="1.0" encoding="utf-8"?>
<p:tagLst xmlns:p="http://schemas.openxmlformats.org/presentationml/2006/main">
  <p:tag name="PA" val="v5.2.4"/>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PA" val="v5.2.4"/>
  <p:tag name="KSO_WM_BEAUTIFY_FLAG" val=""/>
</p:tagLst>
</file>

<file path=ppt/tags/tag215.xml><?xml version="1.0" encoding="utf-8"?>
<p:tagLst xmlns:p="http://schemas.openxmlformats.org/presentationml/2006/main">
  <p:tag name="PA" val="v5.2.4"/>
</p:tagLst>
</file>

<file path=ppt/tags/tag216.xml><?xml version="1.0" encoding="utf-8"?>
<p:tagLst xmlns:p="http://schemas.openxmlformats.org/presentationml/2006/main">
  <p:tag name="PA" val="v5.2.4"/>
</p:tagLst>
</file>

<file path=ppt/tags/tag217.xml><?xml version="1.0" encoding="utf-8"?>
<p:tagLst xmlns:p="http://schemas.openxmlformats.org/presentationml/2006/main">
  <p:tag name="PA" val="v5.2.4"/>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PA" val="v5.2.4"/>
  <p:tag name="KSO_WM_BEAUTIFY_FLAG" val=""/>
</p:tagLst>
</file>

<file path=ppt/tags/tag22.xml><?xml version="1.0" encoding="utf-8"?>
<p:tagLst xmlns:p="http://schemas.openxmlformats.org/presentationml/2006/main">
  <p:tag name="PA" val="v5.2.4"/>
</p:tagLst>
</file>

<file path=ppt/tags/tag220.xml><?xml version="1.0" encoding="utf-8"?>
<p:tagLst xmlns:p="http://schemas.openxmlformats.org/presentationml/2006/main">
  <p:tag name="PA" val="v5.2.4"/>
</p:tagLst>
</file>

<file path=ppt/tags/tag221.xml><?xml version="1.0" encoding="utf-8"?>
<p:tagLst xmlns:p="http://schemas.openxmlformats.org/presentationml/2006/main">
  <p:tag name="PA" val="v5.2.4"/>
</p:tagLst>
</file>

<file path=ppt/tags/tag222.xml><?xml version="1.0" encoding="utf-8"?>
<p:tagLst xmlns:p="http://schemas.openxmlformats.org/presentationml/2006/main">
  <p:tag name="PA" val="v5.2.4"/>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PA" val="v5.2.4"/>
  <p:tag name="KSO_WM_BEAUTIFY_FLAG" val=""/>
</p:tagLst>
</file>

<file path=ppt/tags/tag225.xml><?xml version="1.0" encoding="utf-8"?>
<p:tagLst xmlns:p="http://schemas.openxmlformats.org/presentationml/2006/main">
  <p:tag name="PA" val="v5.2.4"/>
</p:tagLst>
</file>

<file path=ppt/tags/tag226.xml><?xml version="1.0" encoding="utf-8"?>
<p:tagLst xmlns:p="http://schemas.openxmlformats.org/presentationml/2006/main">
  <p:tag name="PA" val="v5.2.4"/>
</p:tagLst>
</file>

<file path=ppt/tags/tag227.xml><?xml version="1.0" encoding="utf-8"?>
<p:tagLst xmlns:p="http://schemas.openxmlformats.org/presentationml/2006/main">
  <p:tag name="PA" val="v5.2.4"/>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PA" val="v5.2.4"/>
  <p:tag name="KSO_WM_BEAUTIFY_FLAG" val=""/>
</p:tagLst>
</file>

<file path=ppt/tags/tag23.xml><?xml version="1.0" encoding="utf-8"?>
<p:tagLst xmlns:p="http://schemas.openxmlformats.org/presentationml/2006/main">
  <p:tag name="PA" val="v5.2.4"/>
</p:tagLst>
</file>

<file path=ppt/tags/tag230.xml><?xml version="1.0" encoding="utf-8"?>
<p:tagLst xmlns:p="http://schemas.openxmlformats.org/presentationml/2006/main">
  <p:tag name="PA" val="v5.2.4"/>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PA" val="v5.2.4"/>
  <p:tag name="KSO_WM_BEAUTIFY_FLAG" val=""/>
</p:tagLst>
</file>

<file path=ppt/tags/tag233.xml><?xml version="1.0" encoding="utf-8"?>
<p:tagLst xmlns:p="http://schemas.openxmlformats.org/presentationml/2006/main">
  <p:tag name="PA" val="v5.2.4"/>
  <p:tag name="KSO_WM_BEAUTIFY_FLAG" val=""/>
</p:tagLst>
</file>

<file path=ppt/tags/tag234.xml><?xml version="1.0" encoding="utf-8"?>
<p:tagLst xmlns:p="http://schemas.openxmlformats.org/presentationml/2006/main">
  <p:tag name="PA" val="v5.2.4"/>
  <p:tag name="KSO_WM_BEAUTIFY_FLAG" val=""/>
</p:tagLst>
</file>

<file path=ppt/tags/tag235.xml><?xml version="1.0" encoding="utf-8"?>
<p:tagLst xmlns:p="http://schemas.openxmlformats.org/presentationml/2006/main">
  <p:tag name="PA" val="v5.2.4"/>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PA" val="v5.2.4"/>
  <p:tag name="KSO_WM_BEAUTIFY_FLAG" val=""/>
</p:tagLst>
</file>

<file path=ppt/tags/tag238.xml><?xml version="1.0" encoding="utf-8"?>
<p:tagLst xmlns:p="http://schemas.openxmlformats.org/presentationml/2006/main">
  <p:tag name="PA" val="v5.2.4"/>
  <p:tag name="KSO_WM_BEAUTIFY_FLAG" val=""/>
</p:tagLst>
</file>

<file path=ppt/tags/tag239.xml><?xml version="1.0" encoding="utf-8"?>
<p:tagLst xmlns:p="http://schemas.openxmlformats.org/presentationml/2006/main">
  <p:tag name="PA" val="v5.2.4"/>
  <p:tag name="KSO_WM_BEAUTIFY_FLAG" val=""/>
</p:tagLst>
</file>

<file path=ppt/tags/tag24.xml><?xml version="1.0" encoding="utf-8"?>
<p:tagLst xmlns:p="http://schemas.openxmlformats.org/presentationml/2006/main">
  <p:tag name="PA" val="v5.2.4"/>
</p:tagLst>
</file>

<file path=ppt/tags/tag240.xml><?xml version="1.0" encoding="utf-8"?>
<p:tagLst xmlns:p="http://schemas.openxmlformats.org/presentationml/2006/main">
  <p:tag name="PA" val="v5.2.4"/>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PA" val="v5.2.4"/>
  <p:tag name="KSO_WM_BEAUTIFY_FLAG" val=""/>
</p:tagLst>
</file>

<file path=ppt/tags/tag243.xml><?xml version="1.0" encoding="utf-8"?>
<p:tagLst xmlns:p="http://schemas.openxmlformats.org/presentationml/2006/main">
  <p:tag name="PA" val="v5.2.4"/>
  <p:tag name="KSO_WM_BEAUTIFY_FLAG" val=""/>
</p:tagLst>
</file>

<file path=ppt/tags/tag244.xml><?xml version="1.0" encoding="utf-8"?>
<p:tagLst xmlns:p="http://schemas.openxmlformats.org/presentationml/2006/main">
  <p:tag name="PA" val="v5.2.4"/>
  <p:tag name="KSO_WM_BEAUTIFY_FLAG" val=""/>
</p:tagLst>
</file>

<file path=ppt/tags/tag245.xml><?xml version="1.0" encoding="utf-8"?>
<p:tagLst xmlns:p="http://schemas.openxmlformats.org/presentationml/2006/main">
  <p:tag name="PA" val="v5.2.4"/>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PA" val="v5.2.4"/>
  <p:tag name="KSO_WM_BEAUTIFY_FLAG" val=""/>
</p:tagLst>
</file>

<file path=ppt/tags/tag248.xml><?xml version="1.0" encoding="utf-8"?>
<p:tagLst xmlns:p="http://schemas.openxmlformats.org/presentationml/2006/main">
  <p:tag name="PA" val="v5.2.4"/>
  <p:tag name="KSO_WM_BEAUTIFY_FLAG" val=""/>
</p:tagLst>
</file>

<file path=ppt/tags/tag249.xml><?xml version="1.0" encoding="utf-8"?>
<p:tagLst xmlns:p="http://schemas.openxmlformats.org/presentationml/2006/main">
  <p:tag name="PA" val="v5.2.4"/>
  <p:tag name="KSO_WM_BEAUTIFY_FLAG" val=""/>
</p:tagLst>
</file>

<file path=ppt/tags/tag25.xml><?xml version="1.0" encoding="utf-8"?>
<p:tagLst xmlns:p="http://schemas.openxmlformats.org/presentationml/2006/main">
  <p:tag name="PA" val="v5.2.4"/>
  <p:tag name="KSO_WM_BEAUTIFY_FLAG" val=""/>
</p:tagLst>
</file>

<file path=ppt/tags/tag250.xml><?xml version="1.0" encoding="utf-8"?>
<p:tagLst xmlns:p="http://schemas.openxmlformats.org/presentationml/2006/main">
  <p:tag name="PA" val="v5.2.4"/>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PA" val="v5.2.4"/>
  <p:tag name="KSO_WM_BEAUTIFY_FLAG" val=""/>
</p:tagLst>
</file>

<file path=ppt/tags/tag253.xml><?xml version="1.0" encoding="utf-8"?>
<p:tagLst xmlns:p="http://schemas.openxmlformats.org/presentationml/2006/main">
  <p:tag name="PA" val="v5.2.4"/>
  <p:tag name="KSO_WM_BEAUTIFY_FLAG" val=""/>
</p:tagLst>
</file>

<file path=ppt/tags/tag254.xml><?xml version="1.0" encoding="utf-8"?>
<p:tagLst xmlns:p="http://schemas.openxmlformats.org/presentationml/2006/main">
  <p:tag name="PA" val="v5.2.4"/>
  <p:tag name="KSO_WM_BEAUTIFY_FLAG" val=""/>
</p:tagLst>
</file>

<file path=ppt/tags/tag255.xml><?xml version="1.0" encoding="utf-8"?>
<p:tagLst xmlns:p="http://schemas.openxmlformats.org/presentationml/2006/main">
  <p:tag name="PA" val="v5.2.4"/>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PA" val="v5.2.4"/>
  <p:tag name="KSO_WM_BEAUTIFY_FLAG" val=""/>
</p:tagLst>
</file>

<file path=ppt/tags/tag258.xml><?xml version="1.0" encoding="utf-8"?>
<p:tagLst xmlns:p="http://schemas.openxmlformats.org/presentationml/2006/main">
  <p:tag name="PA" val="v5.2.4"/>
  <p:tag name="KSO_WM_BEAUTIFY_FLAG" val=""/>
</p:tagLst>
</file>

<file path=ppt/tags/tag259.xml><?xml version="1.0" encoding="utf-8"?>
<p:tagLst xmlns:p="http://schemas.openxmlformats.org/presentationml/2006/main">
  <p:tag name="PA" val="v5.2.4"/>
  <p:tag name="KSO_WM_BEAUTIFY_FLAG" val=""/>
</p:tagLst>
</file>

<file path=ppt/tags/tag26.xml><?xml version="1.0" encoding="utf-8"?>
<p:tagLst xmlns:p="http://schemas.openxmlformats.org/presentationml/2006/main">
  <p:tag name="PA" val="v5.2.4"/>
  <p:tag name="KSO_WM_BEAUTIFY_FLAG" val=""/>
</p:tagLst>
</file>

<file path=ppt/tags/tag260.xml><?xml version="1.0" encoding="utf-8"?>
<p:tagLst xmlns:p="http://schemas.openxmlformats.org/presentationml/2006/main">
  <p:tag name="PA" val="v5.2.4"/>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PA" val="v5.2.4"/>
  <p:tag name="KSO_WM_BEAUTIFY_FLAG" val=""/>
</p:tagLst>
</file>

<file path=ppt/tags/tag263.xml><?xml version="1.0" encoding="utf-8"?>
<p:tagLst xmlns:p="http://schemas.openxmlformats.org/presentationml/2006/main">
  <p:tag name="PA" val="v5.2.4"/>
  <p:tag name="KSO_WM_BEAUTIFY_FLAG" val=""/>
</p:tagLst>
</file>

<file path=ppt/tags/tag264.xml><?xml version="1.0" encoding="utf-8"?>
<p:tagLst xmlns:p="http://schemas.openxmlformats.org/presentationml/2006/main">
  <p:tag name="PA" val="v5.2.4"/>
  <p:tag name="KSO_WM_BEAUTIFY_FLAG" val=""/>
</p:tagLst>
</file>

<file path=ppt/tags/tag265.xml><?xml version="1.0" encoding="utf-8"?>
<p:tagLst xmlns:p="http://schemas.openxmlformats.org/presentationml/2006/main">
  <p:tag name="PA" val="v5.2.4"/>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PA" val="v5.2.4"/>
  <p:tag name="KSO_WM_BEAUTIFY_FLAG" val=""/>
</p:tagLst>
</file>

<file path=ppt/tags/tag268.xml><?xml version="1.0" encoding="utf-8"?>
<p:tagLst xmlns:p="http://schemas.openxmlformats.org/presentationml/2006/main">
  <p:tag name="PA" val="v5.2.4"/>
  <p:tag name="KSO_WM_BEAUTIFY_FLAG" val=""/>
</p:tagLst>
</file>

<file path=ppt/tags/tag269.xml><?xml version="1.0" encoding="utf-8"?>
<p:tagLst xmlns:p="http://schemas.openxmlformats.org/presentationml/2006/main">
  <p:tag name="PA" val="v5.2.4"/>
  <p:tag name="KSO_WM_BEAUTIFY_FLAG" val=""/>
</p:tagLst>
</file>

<file path=ppt/tags/tag27.xml><?xml version="1.0" encoding="utf-8"?>
<p:tagLst xmlns:p="http://schemas.openxmlformats.org/presentationml/2006/main">
  <p:tag name="PA" val="v5.2.4"/>
  <p:tag name="KSO_WM_BEAUTIFY_FLAG" val=""/>
</p:tagLst>
</file>

<file path=ppt/tags/tag270.xml><?xml version="1.0" encoding="utf-8"?>
<p:tagLst xmlns:p="http://schemas.openxmlformats.org/presentationml/2006/main">
  <p:tag name="PA" val="v5.2.4"/>
</p:tagLst>
</file>

<file path=ppt/tags/tag271.xml><?xml version="1.0" encoding="utf-8"?>
<p:tagLst xmlns:p="http://schemas.openxmlformats.org/presentationml/2006/main">
  <p:tag name="PA" val="v5.2.4"/>
</p:tagLst>
</file>

<file path=ppt/tags/tag272.xml><?xml version="1.0" encoding="utf-8"?>
<p:tagLst xmlns:p="http://schemas.openxmlformats.org/presentationml/2006/main">
  <p:tag name="PA" val="v5.2.4"/>
</p:tagLst>
</file>

<file path=ppt/tags/tag273.xml><?xml version="1.0" encoding="utf-8"?>
<p:tagLst xmlns:p="http://schemas.openxmlformats.org/presentationml/2006/main">
  <p:tag name="PA" val="v5.2.4"/>
</p:tagLst>
</file>

<file path=ppt/tags/tag274.xml><?xml version="1.0" encoding="utf-8"?>
<p:tagLst xmlns:p="http://schemas.openxmlformats.org/presentationml/2006/main">
  <p:tag name="PA" val="v5.2.4"/>
</p:tagLst>
</file>

<file path=ppt/tags/tag275.xml><?xml version="1.0" encoding="utf-8"?>
<p:tagLst xmlns:p="http://schemas.openxmlformats.org/presentationml/2006/main">
  <p:tag name="PA" val="v5.2.4"/>
</p:tagLst>
</file>

<file path=ppt/tags/tag276.xml><?xml version="1.0" encoding="utf-8"?>
<p:tagLst xmlns:p="http://schemas.openxmlformats.org/presentationml/2006/main">
  <p:tag name="PA" val="v5.2.4"/>
</p:tagLst>
</file>

<file path=ppt/tags/tag277.xml><?xml version="1.0" encoding="utf-8"?>
<p:tagLst xmlns:p="http://schemas.openxmlformats.org/presentationml/2006/main">
  <p:tag name="PA" val="v5.2.4"/>
</p:tagLst>
</file>

<file path=ppt/tags/tag278.xml><?xml version="1.0" encoding="utf-8"?>
<p:tagLst xmlns:p="http://schemas.openxmlformats.org/presentationml/2006/main">
  <p:tag name="PA" val="v5.2.4"/>
</p:tagLst>
</file>

<file path=ppt/tags/tag279.xml><?xml version="1.0" encoding="utf-8"?>
<p:tagLst xmlns:p="http://schemas.openxmlformats.org/presentationml/2006/main">
  <p:tag name="PA" val="v5.2.4"/>
</p:tagLst>
</file>

<file path=ppt/tags/tag28.xml><?xml version="1.0" encoding="utf-8"?>
<p:tagLst xmlns:p="http://schemas.openxmlformats.org/presentationml/2006/main">
  <p:tag name="PA" val="v5.2.4"/>
  <p:tag name="KSO_WM_BEAUTIFY_FLAG" val=""/>
</p:tagLst>
</file>

<file path=ppt/tags/tag280.xml><?xml version="1.0" encoding="utf-8"?>
<p:tagLst xmlns:p="http://schemas.openxmlformats.org/presentationml/2006/main">
  <p:tag name="PA" val="v5.2.4"/>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PA" val="v5.2.4"/>
  <p:tag name="KSO_WM_BEAUTIFY_FLAG" val=""/>
</p:tagLst>
</file>

<file path=ppt/tags/tag283.xml><?xml version="1.0" encoding="utf-8"?>
<p:tagLst xmlns:p="http://schemas.openxmlformats.org/presentationml/2006/main">
  <p:tag name="PA" val="v5.2.4"/>
  <p:tag name="KSO_WM_BEAUTIFY_FLAG" val=""/>
</p:tagLst>
</file>

<file path=ppt/tags/tag284.xml><?xml version="1.0" encoding="utf-8"?>
<p:tagLst xmlns:p="http://schemas.openxmlformats.org/presentationml/2006/main">
  <p:tag name="PA" val="v5.2.4"/>
  <p:tag name="KSO_WM_BEAUTIFY_FLAG" val=""/>
</p:tagLst>
</file>

<file path=ppt/tags/tag285.xml><?xml version="1.0" encoding="utf-8"?>
<p:tagLst xmlns:p="http://schemas.openxmlformats.org/presentationml/2006/main">
  <p:tag name="PA" val="v5.2.4"/>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PA" val="v5.2.4"/>
  <p:tag name="KSO_WM_BEAUTIFY_FLAG" val=""/>
</p:tagLst>
</file>

<file path=ppt/tags/tag288.xml><?xml version="1.0" encoding="utf-8"?>
<p:tagLst xmlns:p="http://schemas.openxmlformats.org/presentationml/2006/main">
  <p:tag name="PA" val="v5.2.4"/>
  <p:tag name="KSO_WM_BEAUTIFY_FLAG" val=""/>
</p:tagLst>
</file>

<file path=ppt/tags/tag289.xml><?xml version="1.0" encoding="utf-8"?>
<p:tagLst xmlns:p="http://schemas.openxmlformats.org/presentationml/2006/main">
  <p:tag name="PA" val="v5.2.4"/>
  <p:tag name="KSO_WM_BEAUTIFY_FLAG" val=""/>
</p:tagLst>
</file>

<file path=ppt/tags/tag29.xml><?xml version="1.0" encoding="utf-8"?>
<p:tagLst xmlns:p="http://schemas.openxmlformats.org/presentationml/2006/main">
  <p:tag name="PA" val="v5.2.4"/>
  <p:tag name="KSO_WM_BEAUTIFY_FLAG" val=""/>
</p:tagLst>
</file>

<file path=ppt/tags/tag290.xml><?xml version="1.0" encoding="utf-8"?>
<p:tagLst xmlns:p="http://schemas.openxmlformats.org/presentationml/2006/main">
  <p:tag name="PA" val="v5.2.4"/>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PA" val="v5.2.4"/>
  <p:tag name="KSO_WM_BEAUTIFY_FLAG" val=""/>
</p:tagLst>
</file>

<file path=ppt/tags/tag293.xml><?xml version="1.0" encoding="utf-8"?>
<p:tagLst xmlns:p="http://schemas.openxmlformats.org/presentationml/2006/main">
  <p:tag name="PA" val="v5.2.4"/>
  <p:tag name="KSO_WM_BEAUTIFY_FLAG" val=""/>
</p:tagLst>
</file>

<file path=ppt/tags/tag294.xml><?xml version="1.0" encoding="utf-8"?>
<p:tagLst xmlns:p="http://schemas.openxmlformats.org/presentationml/2006/main">
  <p:tag name="PA" val="v5.2.4"/>
  <p:tag name="KSO_WM_BEAUTIFY_FLAG" val=""/>
</p:tagLst>
</file>

<file path=ppt/tags/tag295.xml><?xml version="1.0" encoding="utf-8"?>
<p:tagLst xmlns:p="http://schemas.openxmlformats.org/presentationml/2006/main">
  <p:tag name="PA" val="v5.2.4"/>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PA" val="v5.2.4"/>
  <p:tag name="KSO_WM_BEAUTIFY_FLAG" val=""/>
</p:tagLst>
</file>

<file path=ppt/tags/tag298.xml><?xml version="1.0" encoding="utf-8"?>
<p:tagLst xmlns:p="http://schemas.openxmlformats.org/presentationml/2006/main">
  <p:tag name="PA" val="v5.2.4"/>
  <p:tag name="KSO_WM_BEAUTIFY_FLAG" val=""/>
</p:tagLst>
</file>

<file path=ppt/tags/tag299.xml><?xml version="1.0" encoding="utf-8"?>
<p:tagLst xmlns:p="http://schemas.openxmlformats.org/presentationml/2006/main">
  <p:tag name="PA" val="v5.2.4"/>
  <p:tag name="KSO_WM_BEAUTIFY_FLAG" val=""/>
</p:tagLst>
</file>

<file path=ppt/tags/tag3.xml><?xml version="1.0" encoding="utf-8"?>
<p:tagLst xmlns:p="http://schemas.openxmlformats.org/presentationml/2006/main">
  <p:tag name="PA" val="v5.2.4"/>
</p:tagLst>
</file>

<file path=ppt/tags/tag30.xml><?xml version="1.0" encoding="utf-8"?>
<p:tagLst xmlns:p="http://schemas.openxmlformats.org/presentationml/2006/main">
  <p:tag name="PA" val="v5.2.4"/>
  <p:tag name="KSO_WM_BEAUTIFY_FLAG" val=""/>
</p:tagLst>
</file>

<file path=ppt/tags/tag300.xml><?xml version="1.0" encoding="utf-8"?>
<p:tagLst xmlns:p="http://schemas.openxmlformats.org/presentationml/2006/main">
  <p:tag name="PA" val="v5.2.4"/>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PA" val="v5.2.4"/>
  <p:tag name="KSO_WM_BEAUTIFY_FLAG" val=""/>
</p:tagLst>
</file>

<file path=ppt/tags/tag303.xml><?xml version="1.0" encoding="utf-8"?>
<p:tagLst xmlns:p="http://schemas.openxmlformats.org/presentationml/2006/main">
  <p:tag name="PA" val="v5.2.4"/>
  <p:tag name="KSO_WM_BEAUTIFY_FLAG" val=""/>
</p:tagLst>
</file>

<file path=ppt/tags/tag304.xml><?xml version="1.0" encoding="utf-8"?>
<p:tagLst xmlns:p="http://schemas.openxmlformats.org/presentationml/2006/main">
  <p:tag name="PA" val="v5.2.4"/>
  <p:tag name="KSO_WM_BEAUTIFY_FLAG" val=""/>
</p:tagLst>
</file>

<file path=ppt/tags/tag305.xml><?xml version="1.0" encoding="utf-8"?>
<p:tagLst xmlns:p="http://schemas.openxmlformats.org/presentationml/2006/main">
  <p:tag name="PA" val="v5.2.4"/>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PA" val="v5.2.4"/>
  <p:tag name="KSO_WM_BEAUTIFY_FLAG" val=""/>
</p:tagLst>
</file>

<file path=ppt/tags/tag308.xml><?xml version="1.0" encoding="utf-8"?>
<p:tagLst xmlns:p="http://schemas.openxmlformats.org/presentationml/2006/main">
  <p:tag name="PA" val="v5.2.4"/>
  <p:tag name="KSO_WM_BEAUTIFY_FLAG" val=""/>
</p:tagLst>
</file>

<file path=ppt/tags/tag309.xml><?xml version="1.0" encoding="utf-8"?>
<p:tagLst xmlns:p="http://schemas.openxmlformats.org/presentationml/2006/main">
  <p:tag name="PA" val="v5.2.4"/>
  <p:tag name="KSO_WM_BEAUTIFY_FLAG" val=""/>
</p:tagLst>
</file>

<file path=ppt/tags/tag31.xml><?xml version="1.0" encoding="utf-8"?>
<p:tagLst xmlns:p="http://schemas.openxmlformats.org/presentationml/2006/main">
  <p:tag name="PA" val="v5.2.4"/>
</p:tagLst>
</file>

<file path=ppt/tags/tag310.xml><?xml version="1.0" encoding="utf-8"?>
<p:tagLst xmlns:p="http://schemas.openxmlformats.org/presentationml/2006/main">
  <p:tag name="PA" val="v5.2.4"/>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PA" val="v5.2.4"/>
  <p:tag name="KSO_WM_BEAUTIFY_FLAG" val=""/>
</p:tagLst>
</file>

<file path=ppt/tags/tag313.xml><?xml version="1.0" encoding="utf-8"?>
<p:tagLst xmlns:p="http://schemas.openxmlformats.org/presentationml/2006/main">
  <p:tag name="PA" val="v5.2.4"/>
  <p:tag name="KSO_WM_BEAUTIFY_FLAG" val=""/>
</p:tagLst>
</file>

<file path=ppt/tags/tag314.xml><?xml version="1.0" encoding="utf-8"?>
<p:tagLst xmlns:p="http://schemas.openxmlformats.org/presentationml/2006/main">
  <p:tag name="PA" val="v5.2.4"/>
  <p:tag name="KSO_WM_BEAUTIFY_FLAG" val=""/>
</p:tagLst>
</file>

<file path=ppt/tags/tag315.xml><?xml version="1.0" encoding="utf-8"?>
<p:tagLst xmlns:p="http://schemas.openxmlformats.org/presentationml/2006/main">
  <p:tag name="PA" val="v5.2.4"/>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PA" val="v5.2.4"/>
  <p:tag name="KSO_WM_BEAUTIFY_FLAG" val=""/>
</p:tagLst>
</file>

<file path=ppt/tags/tag318.xml><?xml version="1.0" encoding="utf-8"?>
<p:tagLst xmlns:p="http://schemas.openxmlformats.org/presentationml/2006/main">
  <p:tag name="PA" val="v5.2.4"/>
  <p:tag name="KSO_WM_BEAUTIFY_FLAG" val=""/>
</p:tagLst>
</file>

<file path=ppt/tags/tag319.xml><?xml version="1.0" encoding="utf-8"?>
<p:tagLst xmlns:p="http://schemas.openxmlformats.org/presentationml/2006/main">
  <p:tag name="PA" val="v5.2.4"/>
  <p:tag name="KSO_WM_BEAUTIFY_FLAG" val=""/>
</p:tagLst>
</file>

<file path=ppt/tags/tag32.xml><?xml version="1.0" encoding="utf-8"?>
<p:tagLst xmlns:p="http://schemas.openxmlformats.org/presentationml/2006/main">
  <p:tag name="PA" val="v5.2.4"/>
</p:tagLst>
</file>

<file path=ppt/tags/tag320.xml><?xml version="1.0" encoding="utf-8"?>
<p:tagLst xmlns:p="http://schemas.openxmlformats.org/presentationml/2006/main">
  <p:tag name="PA" val="v5.2.4"/>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PA" val="v5.2.4"/>
  <p:tag name="KSO_WM_BEAUTIFY_FLAG" val=""/>
</p:tagLst>
</file>

<file path=ppt/tags/tag323.xml><?xml version="1.0" encoding="utf-8"?>
<p:tagLst xmlns:p="http://schemas.openxmlformats.org/presentationml/2006/main">
  <p:tag name="PA" val="v5.2.4"/>
  <p:tag name="KSO_WM_BEAUTIFY_FLAG" val=""/>
</p:tagLst>
</file>

<file path=ppt/tags/tag324.xml><?xml version="1.0" encoding="utf-8"?>
<p:tagLst xmlns:p="http://schemas.openxmlformats.org/presentationml/2006/main">
  <p:tag name="PA" val="v5.2.4"/>
  <p:tag name="KSO_WM_BEAUTIFY_FLAG" val=""/>
</p:tagLst>
</file>

<file path=ppt/tags/tag325.xml><?xml version="1.0" encoding="utf-8"?>
<p:tagLst xmlns:p="http://schemas.openxmlformats.org/presentationml/2006/main">
  <p:tag name="PA" val="v5.2.4"/>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PA" val="v5.2.4"/>
  <p:tag name="KSO_WM_BEAUTIFY_FLAG" val=""/>
</p:tagLst>
</file>

<file path=ppt/tags/tag328.xml><?xml version="1.0" encoding="utf-8"?>
<p:tagLst xmlns:p="http://schemas.openxmlformats.org/presentationml/2006/main">
  <p:tag name="PA" val="v5.2.4"/>
  <p:tag name="KSO_WM_BEAUTIFY_FLAG" val=""/>
</p:tagLst>
</file>

<file path=ppt/tags/tag329.xml><?xml version="1.0" encoding="utf-8"?>
<p:tagLst xmlns:p="http://schemas.openxmlformats.org/presentationml/2006/main">
  <p:tag name="PA" val="v5.2.4"/>
  <p:tag name="KSO_WM_BEAUTIFY_FLAG" val=""/>
</p:tagLst>
</file>

<file path=ppt/tags/tag33.xml><?xml version="1.0" encoding="utf-8"?>
<p:tagLst xmlns:p="http://schemas.openxmlformats.org/presentationml/2006/main">
  <p:tag name="PA" val="v5.2.4"/>
</p:tagLst>
</file>

<file path=ppt/tags/tag330.xml><?xml version="1.0" encoding="utf-8"?>
<p:tagLst xmlns:p="http://schemas.openxmlformats.org/presentationml/2006/main">
  <p:tag name="PA" val="v5.2.4"/>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PA" val="v5.2.4"/>
  <p:tag name="KSO_WM_BEAUTIFY_FLAG" val=""/>
</p:tagLst>
</file>

<file path=ppt/tags/tag333.xml><?xml version="1.0" encoding="utf-8"?>
<p:tagLst xmlns:p="http://schemas.openxmlformats.org/presentationml/2006/main">
  <p:tag name="PA" val="v5.2.4"/>
  <p:tag name="KSO_WM_BEAUTIFY_FLAG" val=""/>
</p:tagLst>
</file>

<file path=ppt/tags/tag334.xml><?xml version="1.0" encoding="utf-8"?>
<p:tagLst xmlns:p="http://schemas.openxmlformats.org/presentationml/2006/main">
  <p:tag name="PA" val="v5.2.4"/>
  <p:tag name="KSO_WM_BEAUTIFY_FLAG" val=""/>
</p:tagLst>
</file>

<file path=ppt/tags/tag335.xml><?xml version="1.0" encoding="utf-8"?>
<p:tagLst xmlns:p="http://schemas.openxmlformats.org/presentationml/2006/main">
  <p:tag name="PA" val="v5.2.4"/>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PA" val="v5.2.4"/>
  <p:tag name="KSO_WM_BEAUTIFY_FLAG" val=""/>
</p:tagLst>
</file>

<file path=ppt/tags/tag338.xml><?xml version="1.0" encoding="utf-8"?>
<p:tagLst xmlns:p="http://schemas.openxmlformats.org/presentationml/2006/main">
  <p:tag name="PA" val="v5.2.4"/>
  <p:tag name="KSO_WM_BEAUTIFY_FLAG" val=""/>
</p:tagLst>
</file>

<file path=ppt/tags/tag339.xml><?xml version="1.0" encoding="utf-8"?>
<p:tagLst xmlns:p="http://schemas.openxmlformats.org/presentationml/2006/main">
  <p:tag name="PA" val="v5.2.4"/>
  <p:tag name="KSO_WM_BEAUTIFY_FLAG" val=""/>
</p:tagLst>
</file>

<file path=ppt/tags/tag34.xml><?xml version="1.0" encoding="utf-8"?>
<p:tagLst xmlns:p="http://schemas.openxmlformats.org/presentationml/2006/main">
  <p:tag name="PA" val="v5.2.4"/>
</p:tagLst>
</file>

<file path=ppt/tags/tag340.xml><?xml version="1.0" encoding="utf-8"?>
<p:tagLst xmlns:p="http://schemas.openxmlformats.org/presentationml/2006/main">
  <p:tag name="PA" val="v5.2.4"/>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PA" val="v5.2.4"/>
  <p:tag name="KSO_WM_BEAUTIFY_FLAG" val=""/>
</p:tagLst>
</file>

<file path=ppt/tags/tag343.xml><?xml version="1.0" encoding="utf-8"?>
<p:tagLst xmlns:p="http://schemas.openxmlformats.org/presentationml/2006/main">
  <p:tag name="PA" val="v5.2.4"/>
  <p:tag name="KSO_WM_BEAUTIFY_FLAG" val=""/>
</p:tagLst>
</file>

<file path=ppt/tags/tag344.xml><?xml version="1.0" encoding="utf-8"?>
<p:tagLst xmlns:p="http://schemas.openxmlformats.org/presentationml/2006/main">
  <p:tag name="PA" val="v5.2.4"/>
  <p:tag name="KSO_WM_BEAUTIFY_FLAG" val=""/>
</p:tagLst>
</file>

<file path=ppt/tags/tag345.xml><?xml version="1.0" encoding="utf-8"?>
<p:tagLst xmlns:p="http://schemas.openxmlformats.org/presentationml/2006/main">
  <p:tag name="PA" val="v5.2.4"/>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PA" val="v5.2.4"/>
  <p:tag name="KSO_WM_BEAUTIFY_FLAG" val=""/>
</p:tagLst>
</file>

<file path=ppt/tags/tag348.xml><?xml version="1.0" encoding="utf-8"?>
<p:tagLst xmlns:p="http://schemas.openxmlformats.org/presentationml/2006/main">
  <p:tag name="PA" val="v5.2.4"/>
  <p:tag name="KSO_WM_BEAUTIFY_FLAG" val=""/>
</p:tagLst>
</file>

<file path=ppt/tags/tag349.xml><?xml version="1.0" encoding="utf-8"?>
<p:tagLst xmlns:p="http://schemas.openxmlformats.org/presentationml/2006/main">
  <p:tag name="PA" val="v5.2.4"/>
  <p:tag name="KSO_WM_BEAUTIFY_FLAG" val=""/>
</p:tagLst>
</file>

<file path=ppt/tags/tag35.xml><?xml version="1.0" encoding="utf-8"?>
<p:tagLst xmlns:p="http://schemas.openxmlformats.org/presentationml/2006/main">
  <p:tag name="PA" val="v5.2.4"/>
</p:tagLst>
</file>

<file path=ppt/tags/tag350.xml><?xml version="1.0" encoding="utf-8"?>
<p:tagLst xmlns:p="http://schemas.openxmlformats.org/presentationml/2006/main">
  <p:tag name="PA" val="v5.2.4"/>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PA" val="v5.2.4"/>
  <p:tag name="KSO_WM_BEAUTIFY_FLAG" val=""/>
</p:tagLst>
</file>

<file path=ppt/tags/tag353.xml><?xml version="1.0" encoding="utf-8"?>
<p:tagLst xmlns:p="http://schemas.openxmlformats.org/presentationml/2006/main">
  <p:tag name="PA" val="v5.2.4"/>
  <p:tag name="KSO_WM_BEAUTIFY_FLAG" val=""/>
</p:tagLst>
</file>

<file path=ppt/tags/tag354.xml><?xml version="1.0" encoding="utf-8"?>
<p:tagLst xmlns:p="http://schemas.openxmlformats.org/presentationml/2006/main">
  <p:tag name="PA" val="v5.2.4"/>
  <p:tag name="KSO_WM_BEAUTIFY_FLAG" val=""/>
</p:tagLst>
</file>

<file path=ppt/tags/tag355.xml><?xml version="1.0" encoding="utf-8"?>
<p:tagLst xmlns:p="http://schemas.openxmlformats.org/presentationml/2006/main">
  <p:tag name="PA" val="v5.2.4"/>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PA" val="v5.2.4"/>
  <p:tag name="KSO_WM_BEAUTIFY_FLAG" val=""/>
</p:tagLst>
</file>

<file path=ppt/tags/tag358.xml><?xml version="1.0" encoding="utf-8"?>
<p:tagLst xmlns:p="http://schemas.openxmlformats.org/presentationml/2006/main">
  <p:tag name="PA" val="v5.2.4"/>
  <p:tag name="KSO_WM_BEAUTIFY_FLAG" val=""/>
</p:tagLst>
</file>

<file path=ppt/tags/tag359.xml><?xml version="1.0" encoding="utf-8"?>
<p:tagLst xmlns:p="http://schemas.openxmlformats.org/presentationml/2006/main">
  <p:tag name="PA" val="v5.2.4"/>
  <p:tag name="KSO_WM_BEAUTIFY_FLAG" val=""/>
</p:tagLst>
</file>

<file path=ppt/tags/tag36.xml><?xml version="1.0" encoding="utf-8"?>
<p:tagLst xmlns:p="http://schemas.openxmlformats.org/presentationml/2006/main">
  <p:tag name="PA" val="v5.2.4"/>
</p:tagLst>
</file>

<file path=ppt/tags/tag360.xml><?xml version="1.0" encoding="utf-8"?>
<p:tagLst xmlns:p="http://schemas.openxmlformats.org/presentationml/2006/main">
  <p:tag name="PA" val="v5.2.4"/>
</p:tagLst>
</file>

<file path=ppt/tags/tag361.xml><?xml version="1.0" encoding="utf-8"?>
<p:tagLst xmlns:p="http://schemas.openxmlformats.org/presentationml/2006/main">
  <p:tag name="PA" val="v5.2.4"/>
</p:tagLst>
</file>

<file path=ppt/tags/tag362.xml><?xml version="1.0" encoding="utf-8"?>
<p:tagLst xmlns:p="http://schemas.openxmlformats.org/presentationml/2006/main">
  <p:tag name="PA" val="v5.2.4"/>
</p:tagLst>
</file>

<file path=ppt/tags/tag363.xml><?xml version="1.0" encoding="utf-8"?>
<p:tagLst xmlns:p="http://schemas.openxmlformats.org/presentationml/2006/main">
  <p:tag name="PA" val="v5.2.4"/>
</p:tagLst>
</file>

<file path=ppt/tags/tag364.xml><?xml version="1.0" encoding="utf-8"?>
<p:tagLst xmlns:p="http://schemas.openxmlformats.org/presentationml/2006/main">
  <p:tag name="PA" val="v5.2.4"/>
</p:tagLst>
</file>

<file path=ppt/tags/tag365.xml><?xml version="1.0" encoding="utf-8"?>
<p:tagLst xmlns:p="http://schemas.openxmlformats.org/presentationml/2006/main">
  <p:tag name="PA" val="v5.2.4"/>
</p:tagLst>
</file>

<file path=ppt/tags/tag366.xml><?xml version="1.0" encoding="utf-8"?>
<p:tagLst xmlns:p="http://schemas.openxmlformats.org/presentationml/2006/main">
  <p:tag name="PA" val="v5.2.4"/>
</p:tagLst>
</file>

<file path=ppt/tags/tag367.xml><?xml version="1.0" encoding="utf-8"?>
<p:tagLst xmlns:p="http://schemas.openxmlformats.org/presentationml/2006/main">
  <p:tag name="PA" val="v5.2.4"/>
</p:tagLst>
</file>

<file path=ppt/tags/tag368.xml><?xml version="1.0" encoding="utf-8"?>
<p:tagLst xmlns:p="http://schemas.openxmlformats.org/presentationml/2006/main">
  <p:tag name="PA" val="v5.2.4"/>
</p:tagLst>
</file>

<file path=ppt/tags/tag369.xml><?xml version="1.0" encoding="utf-8"?>
<p:tagLst xmlns:p="http://schemas.openxmlformats.org/presentationml/2006/main">
  <p:tag name="ISPRING_PRESENTATION_TITLE" val="147"/>
  <p:tag name="COMMONDATA" val="eyJoZGlkIjoiNjQ5YTEzNGE1ODM5YmEyNjU1ZTFkYzNlOTZjOTRmM2IifQ=="/>
  <p:tag name="commondata" val="eyJoZGlkIjoiZjMzOTdjZjE3OWNmNzMwNGQzOWNhYjc3NjBlZDZkMzYifQ=="/>
</p:tagLst>
</file>

<file path=ppt/tags/tag37.xml><?xml version="1.0" encoding="utf-8"?>
<p:tagLst xmlns:p="http://schemas.openxmlformats.org/presentationml/2006/main">
  <p:tag name="PA" val="v5.2.4"/>
</p:tagLst>
</file>

<file path=ppt/tags/tag38.xml><?xml version="1.0" encoding="utf-8"?>
<p:tagLst xmlns:p="http://schemas.openxmlformats.org/presentationml/2006/main">
  <p:tag name="PA" val="v5.2.4"/>
</p:tagLst>
</file>

<file path=ppt/tags/tag39.xml><?xml version="1.0" encoding="utf-8"?>
<p:tagLst xmlns:p="http://schemas.openxmlformats.org/presentationml/2006/main">
  <p:tag name="PA" val="v5.2.4"/>
</p:tagLst>
</file>

<file path=ppt/tags/tag4.xml><?xml version="1.0" encoding="utf-8"?>
<p:tagLst xmlns:p="http://schemas.openxmlformats.org/presentationml/2006/main">
  <p:tag name="PA" val="v5.2.4"/>
</p:tagLst>
</file>

<file path=ppt/tags/tag40.xml><?xml version="1.0" encoding="utf-8"?>
<p:tagLst xmlns:p="http://schemas.openxmlformats.org/presentationml/2006/main">
  <p:tag name="PA" val="v5.2.4"/>
</p:tagLst>
</file>

<file path=ppt/tags/tag41.xml><?xml version="1.0" encoding="utf-8"?>
<p:tagLst xmlns:p="http://schemas.openxmlformats.org/presentationml/2006/main">
  <p:tag name="PA" val="v5.2.4"/>
</p:tagLst>
</file>

<file path=ppt/tags/tag42.xml><?xml version="1.0" encoding="utf-8"?>
<p:tagLst xmlns:p="http://schemas.openxmlformats.org/presentationml/2006/main">
  <p:tag name="PA" val="v5.2.4"/>
</p:tagLst>
</file>

<file path=ppt/tags/tag43.xml><?xml version="1.0" encoding="utf-8"?>
<p:tagLst xmlns:p="http://schemas.openxmlformats.org/presentationml/2006/main">
  <p:tag name="PA" val="v5.2.4"/>
</p:tagLst>
</file>

<file path=ppt/tags/tag44.xml><?xml version="1.0" encoding="utf-8"?>
<p:tagLst xmlns:p="http://schemas.openxmlformats.org/presentationml/2006/main">
  <p:tag name="PA" val="v5.2.4"/>
</p:tagLst>
</file>

<file path=ppt/tags/tag45.xml><?xml version="1.0" encoding="utf-8"?>
<p:tagLst xmlns:p="http://schemas.openxmlformats.org/presentationml/2006/main">
  <p:tag name="PA" val="v5.2.4"/>
</p:tagLst>
</file>

<file path=ppt/tags/tag46.xml><?xml version="1.0" encoding="utf-8"?>
<p:tagLst xmlns:p="http://schemas.openxmlformats.org/presentationml/2006/main">
  <p:tag name="PA" val="v5.2.4"/>
</p:tagLst>
</file>

<file path=ppt/tags/tag47.xml><?xml version="1.0" encoding="utf-8"?>
<p:tagLst xmlns:p="http://schemas.openxmlformats.org/presentationml/2006/main">
  <p:tag name="PA" val="v5.2.4"/>
</p:tagLst>
</file>

<file path=ppt/tags/tag48.xml><?xml version="1.0" encoding="utf-8"?>
<p:tagLst xmlns:p="http://schemas.openxmlformats.org/presentationml/2006/main">
  <p:tag name="PA" val="v5.2.4"/>
</p:tagLst>
</file>

<file path=ppt/tags/tag49.xml><?xml version="1.0" encoding="utf-8"?>
<p:tagLst xmlns:p="http://schemas.openxmlformats.org/presentationml/2006/main">
  <p:tag name="PA" val="v5.2.4"/>
</p:tagLst>
</file>

<file path=ppt/tags/tag5.xml><?xml version="1.0" encoding="utf-8"?>
<p:tagLst xmlns:p="http://schemas.openxmlformats.org/presentationml/2006/main">
  <p:tag name="PA" val="v5.2.4"/>
</p:tagLst>
</file>

<file path=ppt/tags/tag50.xml><?xml version="1.0" encoding="utf-8"?>
<p:tagLst xmlns:p="http://schemas.openxmlformats.org/presentationml/2006/main">
  <p:tag name="PA" val="v5.2.4"/>
</p:tagLst>
</file>

<file path=ppt/tags/tag51.xml><?xml version="1.0" encoding="utf-8"?>
<p:tagLst xmlns:p="http://schemas.openxmlformats.org/presentationml/2006/main">
  <p:tag name="PA" val="v5.2.4"/>
</p:tagLst>
</file>

<file path=ppt/tags/tag52.xml><?xml version="1.0" encoding="utf-8"?>
<p:tagLst xmlns:p="http://schemas.openxmlformats.org/presentationml/2006/main">
  <p:tag name="PA" val="v5.2.4"/>
</p:tagLst>
</file>

<file path=ppt/tags/tag53.xml><?xml version="1.0" encoding="utf-8"?>
<p:tagLst xmlns:p="http://schemas.openxmlformats.org/presentationml/2006/main">
  <p:tag name="PA" val="v5.2.4"/>
</p:tagLst>
</file>

<file path=ppt/tags/tag54.xml><?xml version="1.0" encoding="utf-8"?>
<p:tagLst xmlns:p="http://schemas.openxmlformats.org/presentationml/2006/main">
  <p:tag name="PA" val="v5.2.4"/>
</p:tagLst>
</file>

<file path=ppt/tags/tag55.xml><?xml version="1.0" encoding="utf-8"?>
<p:tagLst xmlns:p="http://schemas.openxmlformats.org/presentationml/2006/main">
  <p:tag name="PA" val="v5.2.4"/>
</p:tagLst>
</file>

<file path=ppt/tags/tag56.xml><?xml version="1.0" encoding="utf-8"?>
<p:tagLst xmlns:p="http://schemas.openxmlformats.org/presentationml/2006/main">
  <p:tag name="PA" val="v5.2.4"/>
</p:tagLst>
</file>

<file path=ppt/tags/tag57.xml><?xml version="1.0" encoding="utf-8"?>
<p:tagLst xmlns:p="http://schemas.openxmlformats.org/presentationml/2006/main">
  <p:tag name="PA" val="v5.2.4"/>
</p:tagLst>
</file>

<file path=ppt/tags/tag58.xml><?xml version="1.0" encoding="utf-8"?>
<p:tagLst xmlns:p="http://schemas.openxmlformats.org/presentationml/2006/main">
  <p:tag name="PA" val="v5.2.4"/>
</p:tagLst>
</file>

<file path=ppt/tags/tag59.xml><?xml version="1.0" encoding="utf-8"?>
<p:tagLst xmlns:p="http://schemas.openxmlformats.org/presentationml/2006/main">
  <p:tag name="PA" val="v5.2.4"/>
</p:tagLst>
</file>

<file path=ppt/tags/tag6.xml><?xml version="1.0" encoding="utf-8"?>
<p:tagLst xmlns:p="http://schemas.openxmlformats.org/presentationml/2006/main">
  <p:tag name="PA" val="v5.2.4"/>
</p:tagLst>
</file>

<file path=ppt/tags/tag60.xml><?xml version="1.0" encoding="utf-8"?>
<p:tagLst xmlns:p="http://schemas.openxmlformats.org/presentationml/2006/main">
  <p:tag name="PA" val="v5.2.4"/>
</p:tagLst>
</file>

<file path=ppt/tags/tag61.xml><?xml version="1.0" encoding="utf-8"?>
<p:tagLst xmlns:p="http://schemas.openxmlformats.org/presentationml/2006/main">
  <p:tag name="PA" val="v5.2.4"/>
</p:tagLst>
</file>

<file path=ppt/tags/tag62.xml><?xml version="1.0" encoding="utf-8"?>
<p:tagLst xmlns:p="http://schemas.openxmlformats.org/presentationml/2006/main">
  <p:tag name="PA" val="v5.2.4"/>
</p:tagLst>
</file>

<file path=ppt/tags/tag63.xml><?xml version="1.0" encoding="utf-8"?>
<p:tagLst xmlns:p="http://schemas.openxmlformats.org/presentationml/2006/main">
  <p:tag name="PA" val="v5.2.4"/>
</p:tagLst>
</file>

<file path=ppt/tags/tag64.xml><?xml version="1.0" encoding="utf-8"?>
<p:tagLst xmlns:p="http://schemas.openxmlformats.org/presentationml/2006/main">
  <p:tag name="PA" val="v5.2.4"/>
</p:tagLst>
</file>

<file path=ppt/tags/tag65.xml><?xml version="1.0" encoding="utf-8"?>
<p:tagLst xmlns:p="http://schemas.openxmlformats.org/presentationml/2006/main">
  <p:tag name="PA" val="v5.2.4"/>
</p:tagLst>
</file>

<file path=ppt/tags/tag66.xml><?xml version="1.0" encoding="utf-8"?>
<p:tagLst xmlns:p="http://schemas.openxmlformats.org/presentationml/2006/main">
  <p:tag name="PA" val="v5.2.4"/>
</p:tagLst>
</file>

<file path=ppt/tags/tag67.xml><?xml version="1.0" encoding="utf-8"?>
<p:tagLst xmlns:p="http://schemas.openxmlformats.org/presentationml/2006/main">
  <p:tag name="PA" val="v5.2.4"/>
</p:tagLst>
</file>

<file path=ppt/tags/tag68.xml><?xml version="1.0" encoding="utf-8"?>
<p:tagLst xmlns:p="http://schemas.openxmlformats.org/presentationml/2006/main">
  <p:tag name="PA" val="v5.2.4"/>
</p:tagLst>
</file>

<file path=ppt/tags/tag69.xml><?xml version="1.0" encoding="utf-8"?>
<p:tagLst xmlns:p="http://schemas.openxmlformats.org/presentationml/2006/main">
  <p:tag name="PA" val="v5.2.4"/>
</p:tagLst>
</file>

<file path=ppt/tags/tag7.xml><?xml version="1.0" encoding="utf-8"?>
<p:tagLst xmlns:p="http://schemas.openxmlformats.org/presentationml/2006/main">
  <p:tag name="PA" val="v5.2.4"/>
</p:tagLst>
</file>

<file path=ppt/tags/tag70.xml><?xml version="1.0" encoding="utf-8"?>
<p:tagLst xmlns:p="http://schemas.openxmlformats.org/presentationml/2006/main">
  <p:tag name="PA" val="v5.2.4"/>
</p:tagLst>
</file>

<file path=ppt/tags/tag71.xml><?xml version="1.0" encoding="utf-8"?>
<p:tagLst xmlns:p="http://schemas.openxmlformats.org/presentationml/2006/main">
  <p:tag name="PA" val="v5.2.4"/>
</p:tagLst>
</file>

<file path=ppt/tags/tag72.xml><?xml version="1.0" encoding="utf-8"?>
<p:tagLst xmlns:p="http://schemas.openxmlformats.org/presentationml/2006/main">
  <p:tag name="PA" val="v5.2.4"/>
</p:tagLst>
</file>

<file path=ppt/tags/tag73.xml><?xml version="1.0" encoding="utf-8"?>
<p:tagLst xmlns:p="http://schemas.openxmlformats.org/presentationml/2006/main">
  <p:tag name="PA" val="v5.2.4"/>
</p:tagLst>
</file>

<file path=ppt/tags/tag74.xml><?xml version="1.0" encoding="utf-8"?>
<p:tagLst xmlns:p="http://schemas.openxmlformats.org/presentationml/2006/main">
  <p:tag name="PA" val="v5.2.4"/>
</p:tagLst>
</file>

<file path=ppt/tags/tag75.xml><?xml version="1.0" encoding="utf-8"?>
<p:tagLst xmlns:p="http://schemas.openxmlformats.org/presentationml/2006/main">
  <p:tag name="PA" val="v5.2.4"/>
</p:tagLst>
</file>

<file path=ppt/tags/tag76.xml><?xml version="1.0" encoding="utf-8"?>
<p:tagLst xmlns:p="http://schemas.openxmlformats.org/presentationml/2006/main">
  <p:tag name="PA" val="v5.2.4"/>
</p:tagLst>
</file>

<file path=ppt/tags/tag77.xml><?xml version="1.0" encoding="utf-8"?>
<p:tagLst xmlns:p="http://schemas.openxmlformats.org/presentationml/2006/main">
  <p:tag name="PA" val="v5.2.4"/>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PA" val="v5.2.4"/>
</p:tagLst>
</file>

<file path=ppt/tags/tag8.xml><?xml version="1.0" encoding="utf-8"?>
<p:tagLst xmlns:p="http://schemas.openxmlformats.org/presentationml/2006/main">
  <p:tag name="PA" val="v5.2.4"/>
</p:tagLst>
</file>

<file path=ppt/tags/tag80.xml><?xml version="1.0" encoding="utf-8"?>
<p:tagLst xmlns:p="http://schemas.openxmlformats.org/presentationml/2006/main">
  <p:tag name="PA" val="v5.2.4"/>
  <p:tag name="KSO_WM_BEAUTIFY_FLAG" val=""/>
</p:tagLst>
</file>

<file path=ppt/tags/tag81.xml><?xml version="1.0" encoding="utf-8"?>
<p:tagLst xmlns:p="http://schemas.openxmlformats.org/presentationml/2006/main">
  <p:tag name="PA" val="v5.2.4"/>
  <p:tag name="KSO_WM_BEAUTIFY_FLAG" val=""/>
</p:tagLst>
</file>

<file path=ppt/tags/tag82.xml><?xml version="1.0" encoding="utf-8"?>
<p:tagLst xmlns:p="http://schemas.openxmlformats.org/presentationml/2006/main">
  <p:tag name="PA" val="v5.2.4"/>
</p:tagLst>
</file>

<file path=ppt/tags/tag83.xml><?xml version="1.0" encoding="utf-8"?>
<p:tagLst xmlns:p="http://schemas.openxmlformats.org/presentationml/2006/main">
  <p:tag name="PA" val="v5.2.4"/>
</p:tagLst>
</file>

<file path=ppt/tags/tag84.xml><?xml version="1.0" encoding="utf-8"?>
<p:tagLst xmlns:p="http://schemas.openxmlformats.org/presentationml/2006/main">
  <p:tag name="PA" val="v5.2.4"/>
</p:tagLst>
</file>

<file path=ppt/tags/tag85.xml><?xml version="1.0" encoding="utf-8"?>
<p:tagLst xmlns:p="http://schemas.openxmlformats.org/presentationml/2006/main">
  <p:tag name="PA" val="v5.2.4"/>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PA" val="v5.2.4"/>
</p:tagLst>
</file>

<file path=ppt/tags/tag88.xml><?xml version="1.0" encoding="utf-8"?>
<p:tagLst xmlns:p="http://schemas.openxmlformats.org/presentationml/2006/main">
  <p:tag name="PA" val="v5.2.4"/>
</p:tagLst>
</file>

<file path=ppt/tags/tag89.xml><?xml version="1.0" encoding="utf-8"?>
<p:tagLst xmlns:p="http://schemas.openxmlformats.org/presentationml/2006/main">
  <p:tag name="PA" val="v5.2.4"/>
</p:tagLst>
</file>

<file path=ppt/tags/tag9.xml><?xml version="1.0" encoding="utf-8"?>
<p:tagLst xmlns:p="http://schemas.openxmlformats.org/presentationml/2006/main">
  <p:tag name="PA" val="v5.2.4"/>
</p:tagLst>
</file>

<file path=ppt/tags/tag90.xml><?xml version="1.0" encoding="utf-8"?>
<p:tagLst xmlns:p="http://schemas.openxmlformats.org/presentationml/2006/main">
  <p:tag name="PA" val="v5.2.4"/>
</p:tagLst>
</file>

<file path=ppt/tags/tag91.xml><?xml version="1.0" encoding="utf-8"?>
<p:tagLst xmlns:p="http://schemas.openxmlformats.org/presentationml/2006/main">
  <p:tag name="PA" val="v5.2.4"/>
</p:tagLst>
</file>

<file path=ppt/tags/tag92.xml><?xml version="1.0" encoding="utf-8"?>
<p:tagLst xmlns:p="http://schemas.openxmlformats.org/presentationml/2006/main">
  <p:tag name="PA" val="v5.2.4"/>
</p:tagLst>
</file>

<file path=ppt/tags/tag93.xml><?xml version="1.0" encoding="utf-8"?>
<p:tagLst xmlns:p="http://schemas.openxmlformats.org/presentationml/2006/main">
  <p:tag name="PA" val="v5.2.4"/>
</p:tagLst>
</file>

<file path=ppt/tags/tag94.xml><?xml version="1.0" encoding="utf-8"?>
<p:tagLst xmlns:p="http://schemas.openxmlformats.org/presentationml/2006/main">
  <p:tag name="PA" val="v5.2.4"/>
</p:tagLst>
</file>

<file path=ppt/tags/tag95.xml><?xml version="1.0" encoding="utf-8"?>
<p:tagLst xmlns:p="http://schemas.openxmlformats.org/presentationml/2006/main">
  <p:tag name="PA" val="v5.2.4"/>
</p:tagLst>
</file>

<file path=ppt/tags/tag96.xml><?xml version="1.0" encoding="utf-8"?>
<p:tagLst xmlns:p="http://schemas.openxmlformats.org/presentationml/2006/main">
  <p:tag name="PA" val="v5.2.4"/>
</p:tagLst>
</file>

<file path=ppt/tags/tag97.xml><?xml version="1.0" encoding="utf-8"?>
<p:tagLst xmlns:p="http://schemas.openxmlformats.org/presentationml/2006/main">
  <p:tag name="PA" val="v5.2.4"/>
</p:tagLst>
</file>

<file path=ppt/tags/tag98.xml><?xml version="1.0" encoding="utf-8"?>
<p:tagLst xmlns:p="http://schemas.openxmlformats.org/presentationml/2006/main">
  <p:tag name="PA" val="v5.2.4"/>
</p:tagLst>
</file>

<file path=ppt/tags/tag99.xml><?xml version="1.0" encoding="utf-8"?>
<p:tagLst xmlns:p="http://schemas.openxmlformats.org/presentationml/2006/main">
  <p:tag name="PA" val="v5.2.4"/>
</p:tagLst>
</file>

<file path=ppt/theme/theme1.xml><?xml version="1.0" encoding="utf-8"?>
<a:theme xmlns:a="http://schemas.openxmlformats.org/drawingml/2006/main" name="Office 主题​​">
  <a:themeElements>
    <a:clrScheme name="经典论文答辩">
      <a:dk1>
        <a:sysClr val="windowText" lastClr="000000"/>
      </a:dk1>
      <a:lt1>
        <a:sysClr val="window" lastClr="FFFFFF"/>
      </a:lt1>
      <a:dk2>
        <a:srgbClr val="44546A"/>
      </a:dk2>
      <a:lt2>
        <a:srgbClr val="E7E6E6"/>
      </a:lt2>
      <a:accent1>
        <a:srgbClr val="333E50"/>
      </a:accent1>
      <a:accent2>
        <a:srgbClr val="333E50"/>
      </a:accent2>
      <a:accent3>
        <a:srgbClr val="333E50"/>
      </a:accent3>
      <a:accent4>
        <a:srgbClr val="333E50"/>
      </a:accent4>
      <a:accent5>
        <a:srgbClr val="333E50"/>
      </a:accent5>
      <a:accent6>
        <a:srgbClr val="333E50"/>
      </a:accent6>
      <a:hlink>
        <a:srgbClr val="0563C1"/>
      </a:hlink>
      <a:folHlink>
        <a:srgbClr val="954F72"/>
      </a:folHlink>
    </a:clrScheme>
    <a:fontScheme name="自定义 2">
      <a:majorFont>
        <a:latin typeface="思源黑体 CN Normal"/>
        <a:ea typeface="思源黑体 CN Medium"/>
        <a:cs typeface=""/>
      </a:majorFont>
      <a:minorFont>
        <a:latin typeface="思源黑体 CN Regular"/>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10927</Words>
  <Application>WPS 演示</Application>
  <PresentationFormat>宽屏</PresentationFormat>
  <Paragraphs>522</Paragraphs>
  <Slides>57</Slides>
  <Notes>57</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57</vt:i4>
      </vt:variant>
    </vt:vector>
  </HeadingPairs>
  <TitlesOfParts>
    <vt:vector size="77" baseType="lpstr">
      <vt:lpstr>Arial</vt:lpstr>
      <vt:lpstr>宋体</vt:lpstr>
      <vt:lpstr>Wingdings</vt:lpstr>
      <vt:lpstr>思源黑体 CN Normal</vt:lpstr>
      <vt:lpstr>黑体</vt:lpstr>
      <vt:lpstr>思源黑体 CN Light</vt:lpstr>
      <vt:lpstr>Nexa Light</vt:lpstr>
      <vt:lpstr>Segoe Print</vt:lpstr>
      <vt:lpstr>微软雅黑</vt:lpstr>
      <vt:lpstr>思源黑体 CN Medium</vt:lpstr>
      <vt:lpstr>华文细黑</vt:lpstr>
      <vt:lpstr>思源黑体 CN Regular</vt:lpstr>
      <vt:lpstr>Arial Unicode MS</vt:lpstr>
      <vt:lpstr>Cambria Math</vt:lpstr>
      <vt:lpstr>MS Mincho</vt:lpstr>
      <vt:lpstr>Times New Roman</vt:lpstr>
      <vt:lpstr>Calibri</vt:lpstr>
      <vt:lpstr>BatangChe</vt:lpstr>
      <vt:lpstr>思源黑体 CN Normal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147</dc:title>
  <dc:creator>19940802</dc:creator>
  <cp:lastModifiedBy>李晨阳</cp:lastModifiedBy>
  <cp:revision>172</cp:revision>
  <dcterms:created xsi:type="dcterms:W3CDTF">2019-05-23T01:39:00Z</dcterms:created>
  <dcterms:modified xsi:type="dcterms:W3CDTF">2024-05-28T14:42:02Z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04B93F125745442BBAAE2712C76669CD_12</vt:lpwstr>
  </property>
</Properties>
</file>