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C564-92C0-4647-B633-8AD4B0F7E1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72C7-57E6-4D8A-AC60-B07CFEC9E9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货币需求理论综述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远方的眺望、百家争鸣、奴役与被奴役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190" y="906145"/>
            <a:ext cx="12069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2008年次贷危机与</a:t>
            </a:r>
            <a:r>
              <a:rPr lang="zh-CN" altLang="en-US">
                <a:sym typeface="+mn-ea"/>
              </a:rPr>
              <a:t>信用（标定）证券化的滥用与</a:t>
            </a:r>
            <a:r>
              <a:rPr lang="zh-CN" altLang="en-US"/>
              <a:t>有关，信用证券化</a:t>
            </a:r>
            <a:r>
              <a:rPr lang="en-US" altLang="zh-CN"/>
              <a:t>--A Package</a:t>
            </a:r>
            <a:r>
              <a:rPr lang="zh-CN" altLang="en-US"/>
              <a:t>（次级贷款：还不上贷、</a:t>
            </a:r>
            <a:r>
              <a:rPr lang="en-US" altLang="zh-CN"/>
              <a:t>package</a:t>
            </a:r>
            <a:r>
              <a:rPr lang="zh-CN" altLang="en-US"/>
              <a:t>崩塌）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190" y="476885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微观金融：公司金融</a:t>
            </a:r>
            <a:r>
              <a:rPr lang="en-US" altLang="zh-CN"/>
              <a:t>+</a:t>
            </a:r>
            <a:r>
              <a:rPr lang="zh-CN" altLang="en-US"/>
              <a:t>资产定价（博迪</a:t>
            </a:r>
            <a:r>
              <a:rPr lang="zh-CN" altLang="en-US"/>
              <a:t>金融学）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190" y="1371600"/>
            <a:ext cx="8124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货币相关理论：囊括</a:t>
            </a:r>
            <a:r>
              <a:rPr lang="zh-CN" altLang="en-US"/>
              <a:t>于宏观金融学</a:t>
            </a:r>
            <a:endParaRPr lang="zh-CN" altLang="en-US"/>
          </a:p>
          <a:p>
            <a:r>
              <a:rPr lang="zh-CN" altLang="en-US"/>
              <a:t>货币作为资产的</a:t>
            </a:r>
            <a:r>
              <a:rPr lang="zh-CN" altLang="en-US"/>
              <a:t>属性：有机会成本（</a:t>
            </a:r>
            <a:r>
              <a:rPr lang="en-US" altLang="zh-CN"/>
              <a:t>eg</a:t>
            </a:r>
            <a:r>
              <a:rPr lang="zh-CN" altLang="en-US"/>
              <a:t>利率）、安全性高、流动性</a:t>
            </a:r>
            <a:r>
              <a:rPr lang="zh-CN" altLang="en-US"/>
              <a:t>最高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货币的定义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在购买商品或服务和清偿债务时被普遍接受的商品。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8540" y="2705100"/>
            <a:ext cx="814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与马政经框架下一般等价物不同，西方经济：购买商品</a:t>
            </a:r>
            <a:r>
              <a:rPr lang="en-US" altLang="zh-CN"/>
              <a:t>/</a:t>
            </a:r>
            <a:r>
              <a:rPr lang="zh-CN" altLang="en-US"/>
              <a:t>清偿债务</a:t>
            </a:r>
            <a:r>
              <a:rPr lang="en-US" altLang="zh-CN"/>
              <a:t>+</a:t>
            </a:r>
            <a:r>
              <a:rPr lang="zh-CN" altLang="en-US"/>
              <a:t>普遍接受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ea"/>
              <a:buAutoNum type="ea1JpnChsDb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货币的职能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交易媒介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：货币被用来购买商品或服务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记账单位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：货币用于衡量经济社会中的价值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价值储藏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：超越时间的购买力的储藏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84870" y="2964180"/>
            <a:ext cx="370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计价</a:t>
            </a:r>
            <a:r>
              <a:rPr lang="en-US" altLang="zh-CN"/>
              <a:t>/</a:t>
            </a:r>
            <a:r>
              <a:rPr lang="zh-CN" altLang="en-US"/>
              <a:t>标价（若没有货币、计价组合极多、</a:t>
            </a:r>
            <a:r>
              <a:rPr lang="zh-CN" altLang="en-US"/>
              <a:t>不方便）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97775" y="3784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类似于</a:t>
            </a:r>
            <a:r>
              <a:rPr lang="zh-CN" altLang="en-US"/>
              <a:t>贮藏手段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6630" y="4497070"/>
            <a:ext cx="672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记账单位、价值储藏</a:t>
            </a:r>
            <a:r>
              <a:rPr lang="zh-CN" altLang="en-US"/>
              <a:t>职能：对货币本身的价值稳定性</a:t>
            </a:r>
            <a:r>
              <a:rPr lang="zh-CN" altLang="en-US"/>
              <a:t>要求较高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6630" y="4970145"/>
            <a:ext cx="10621645" cy="2322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货币形态的漫长演变：实物货币</a:t>
            </a:r>
            <a:r>
              <a:rPr lang="en-US" altLang="zh-CN"/>
              <a:t>——</a:t>
            </a:r>
            <a:r>
              <a:rPr lang="zh-CN" altLang="en-US"/>
              <a:t>金属货币（称重</a:t>
            </a:r>
            <a:r>
              <a:rPr lang="en-US" altLang="zh-CN"/>
              <a:t>—&gt;</a:t>
            </a:r>
            <a:r>
              <a:rPr lang="zh-CN" altLang="en-US"/>
              <a:t>铸币）（银行券兑换）</a:t>
            </a:r>
            <a:r>
              <a:rPr lang="en-US" altLang="zh-CN"/>
              <a:t>——</a:t>
            </a:r>
            <a:r>
              <a:rPr lang="zh-CN" altLang="en-US"/>
              <a:t>信用货币（本身无价值、以国家信用为背书）、</a:t>
            </a:r>
            <a:r>
              <a:rPr lang="zh-CN" altLang="en-US"/>
              <a:t>电子货币</a:t>
            </a:r>
            <a:endParaRPr lang="zh-CN" altLang="en-US"/>
          </a:p>
          <a:p>
            <a:r>
              <a:rPr lang="zh-CN" altLang="en-US"/>
              <a:t>【背书的这个意思来源于英语endorse，原来的意思是在支票的背面签名为其效力担保的意思。意思有点像支持，但相比于支持多了一种“为可能产生的不良后果担保”的意思因此显得更加强烈一点。一开始多用于政治上，比如某政治人物为另一人物的竞选背书。现在在其他方面也用得不少。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ea"/>
              <a:buAutoNum type="ea1JpnChsDbPeriod" startAt="3"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货币的统计口径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8429"/>
                <a:ext cx="11093824" cy="501444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中国货币总量</a:t>
                </a:r>
                <a:endParaRPr lang="en-US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流通中的现金</a:t>
                </a:r>
                <a:endParaRPr lang="zh-CN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zh-CN" altLang="zh-CN" sz="240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企业活期存款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机关团体存款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农村存款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个人持有的</a:t>
                </a:r>
                <a:r>
                  <a:rPr lang="zh-CN" altLang="zh-CN" sz="240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信用卡存款</a:t>
                </a:r>
                <a:endParaRPr lang="zh-CN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zh-CN" altLang="zh-CN" sz="240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企业定期存款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城乡居民</a:t>
                </a:r>
                <a:r>
                  <a:rPr lang="zh-CN" altLang="zh-CN" sz="240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储蓄存款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外币存款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信托类存款</a:t>
                </a:r>
                <a:endParaRPr lang="zh-CN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金融债券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商业票据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𝐶𝐷𝑠</m:t>
                    </m:r>
                  </m:oMath>
                </a14:m>
                <a:endParaRPr lang="en-US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0" indent="-342900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美国货币总量</a:t>
                </a:r>
                <a:endParaRPr lang="en-US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通货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旅行支票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活期存款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其他支票存款</a:t>
                </a:r>
                <a:endParaRPr lang="zh-CN" altLang="en-US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小额定期存款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储蓄存款与货币市场存款账户</a:t>
                </a:r>
                <a:r>
                  <a:rPr lang="en-US" altLang="zh-CN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+</a:t>
                </a:r>
                <a:r>
                  <a:rPr lang="zh-CN" altLang="en-US" sz="240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货币市场共同基金份额（零售）</a:t>
                </a:r>
                <a:endParaRPr lang="zh-CN" altLang="en-US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8100" indent="0">
                  <a:lnSpc>
                    <a:spcPct val="150000"/>
                  </a:lnSpc>
                  <a:buNone/>
                </a:pPr>
                <a:endParaRPr lang="zh-CN" altLang="zh-CN" sz="240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8429"/>
                <a:ext cx="11093824" cy="5014446"/>
              </a:xfrm>
              <a:blipFill rotWithShape="1">
                <a:blip r:embed="rId1"/>
                <a:stretch>
                  <a:fillRect t="-3" r="3" b="-1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8610"/>
            <a:ext cx="5925671" cy="24650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671" y="569005"/>
            <a:ext cx="6006353" cy="24985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0" y="3764225"/>
            <a:ext cx="6183203" cy="25721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64225"/>
            <a:ext cx="5925671" cy="24650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08270" y="3119120"/>
            <a:ext cx="708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货币具有派生性，</a:t>
            </a:r>
            <a:r>
              <a:rPr lang="en-US" altLang="zh-CN"/>
              <a:t>M0</a:t>
            </a:r>
            <a:r>
              <a:rPr lang="zh-CN" altLang="en-US"/>
              <a:t>缓增、</a:t>
            </a:r>
            <a:r>
              <a:rPr lang="en-US" altLang="zh-CN"/>
              <a:t>M2</a:t>
            </a:r>
            <a:r>
              <a:rPr lang="zh-CN" altLang="en-US"/>
              <a:t>大幅增长：</a:t>
            </a:r>
            <a:r>
              <a:rPr lang="zh-CN" altLang="en-US"/>
              <a:t>储蓄增加、信用发展积累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260"/>
          </a:xfrm>
        </p:spPr>
        <p:txBody>
          <a:bodyPr>
            <a:normAutofit fontScale="90000"/>
          </a:bodyPr>
          <a:lstStyle/>
          <a:p>
            <a:pPr marL="857250" indent="-857250">
              <a:buFont typeface="+mj-ea"/>
              <a:buAutoNum type="ea1JpnChsDbPeriod" startAt="4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货币需求理论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470" y="661353"/>
            <a:ext cx="11205883" cy="370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传统货币数量论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现金交易学说（费雪、甘末尔）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现金余额学说（阿尔弗雷德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马歇尔、庇古）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流动性偏好理论（凯恩斯）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凯恩斯货币需求理论的进一步发展（鲍莫尔、惠伦、托宾）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现代货币数量论（弗里德曼）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4305" y="895350"/>
            <a:ext cx="7710805" cy="58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货币供给角度：</a:t>
            </a:r>
            <a:r>
              <a:rPr lang="en-US" altLang="zh-CN"/>
              <a:t>MV=PY</a:t>
            </a:r>
            <a:r>
              <a:rPr lang="zh-CN" altLang="en-US"/>
              <a:t>（一定时期内</a:t>
            </a:r>
            <a:r>
              <a:rPr lang="en-US" altLang="zh-CN"/>
              <a:t>Y</a:t>
            </a:r>
            <a:r>
              <a:rPr lang="zh-CN" altLang="en-US"/>
              <a:t>不变，</a:t>
            </a:r>
            <a:r>
              <a:rPr lang="en-US" altLang="zh-CN"/>
              <a:t>V</a:t>
            </a:r>
            <a:r>
              <a:rPr lang="zh-CN" altLang="en-US"/>
              <a:t>不变</a:t>
            </a:r>
            <a:r>
              <a:rPr lang="en-US" altLang="zh-CN"/>
              <a:t> P</a:t>
            </a:r>
            <a:r>
              <a:rPr lang="zh-CN" altLang="en-US"/>
              <a:t>上升</a:t>
            </a:r>
            <a:r>
              <a:rPr lang="en-US" altLang="zh-CN"/>
              <a:t> </a:t>
            </a:r>
            <a:r>
              <a:rPr lang="zh-CN" altLang="en-US"/>
              <a:t>是由于货币超发；</a:t>
            </a:r>
            <a:endParaRPr lang="zh-CN" altLang="en-US"/>
          </a:p>
          <a:p>
            <a:r>
              <a:rPr lang="zh-CN" altLang="en-US"/>
              <a:t>货币需求角度：</a:t>
            </a:r>
            <a:r>
              <a:rPr lang="en-US" altLang="zh-CN"/>
              <a:t>MD=PY/V</a:t>
            </a:r>
            <a:r>
              <a:rPr lang="zh-CN" altLang="en-US"/>
              <a:t>（</a:t>
            </a:r>
            <a:r>
              <a:rPr lang="en-US" altLang="zh-CN"/>
              <a:t>D</a:t>
            </a:r>
            <a:r>
              <a:rPr lang="zh-CN" altLang="en-US"/>
              <a:t>为上标，</a:t>
            </a:r>
            <a:r>
              <a:rPr lang="zh-CN" altLang="en-US"/>
              <a:t>下同）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69760" y="1586230"/>
            <a:ext cx="4591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微观层面考虑货币需求：收入为主要因素、</a:t>
            </a:r>
            <a:r>
              <a:rPr lang="en-US" altLang="zh-CN"/>
              <a:t>MD=KPY</a:t>
            </a:r>
            <a:r>
              <a:rPr lang="zh-CN" altLang="en-US"/>
              <a:t>（名义国名收入，</a:t>
            </a:r>
            <a:r>
              <a:rPr lang="en-US" altLang="zh-CN"/>
              <a:t>K</a:t>
            </a:r>
            <a:r>
              <a:rPr lang="zh-CN" altLang="en-US"/>
              <a:t>为</a:t>
            </a:r>
            <a:r>
              <a:rPr lang="zh-CN" altLang="en-US"/>
              <a:t>系数）</a:t>
            </a:r>
            <a:endParaRPr lang="zh-CN" altLang="en-US"/>
          </a:p>
          <a:p>
            <a:r>
              <a:rPr lang="en-US" altLang="zh-CN"/>
              <a:t>MS=MD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19145" y="2408555"/>
            <a:ext cx="311467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剑桥学派代表人物</a:t>
            </a:r>
            <a:endParaRPr lang="zh-CN" altLang="en-US" sz="12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125" y="4427220"/>
            <a:ext cx="9427845" cy="1445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凯恩斯流动性偏好理论：</a:t>
            </a:r>
            <a:r>
              <a:rPr lang="zh-CN" altLang="en-US"/>
              <a:t>持币动机：</a:t>
            </a:r>
            <a:r>
              <a:rPr lang="en-US" altLang="zh-CN"/>
              <a:t>1</a:t>
            </a:r>
            <a:r>
              <a:rPr lang="zh-CN" altLang="en-US"/>
              <a:t>交易性动、</a:t>
            </a:r>
            <a:r>
              <a:rPr lang="en-US" altLang="zh-CN"/>
              <a:t>(</a:t>
            </a:r>
            <a:r>
              <a:rPr lang="zh-CN" altLang="en-US"/>
              <a:t>需求</a:t>
            </a:r>
            <a:r>
              <a:rPr lang="en-US" altLang="zh-CN"/>
              <a:t>) MD=aY</a:t>
            </a:r>
            <a:r>
              <a:rPr lang="zh-CN" altLang="en-US"/>
              <a:t>；</a:t>
            </a:r>
            <a:r>
              <a:rPr lang="en-US" altLang="zh-CN"/>
              <a:t>2</a:t>
            </a:r>
            <a:r>
              <a:rPr lang="zh-CN" altLang="en-US"/>
              <a:t>预防性货币需求</a:t>
            </a:r>
            <a:r>
              <a:rPr lang="en-US" altLang="zh-CN"/>
              <a:t> MD=bY</a:t>
            </a:r>
            <a:r>
              <a:rPr lang="zh-CN" altLang="en-US"/>
              <a:t>；</a:t>
            </a:r>
            <a:r>
              <a:rPr lang="en-US" altLang="zh-CN" b="1"/>
              <a:t>3</a:t>
            </a:r>
            <a:r>
              <a:rPr lang="zh-CN" altLang="en-US" b="1"/>
              <a:t>投机性货币需求（凯恩斯生活年代：金融飞速发展、货币与债券权衡取舍）货币需求与利率</a:t>
            </a:r>
            <a:r>
              <a:rPr lang="zh-CN" altLang="en-US" b="1"/>
              <a:t>负相关</a:t>
            </a:r>
            <a:endParaRPr lang="zh-CN" altLang="en-US" b="1"/>
          </a:p>
          <a:p>
            <a:r>
              <a:rPr lang="zh-CN" altLang="en-US"/>
              <a:t>与收入正相关、利率负相关，利率不稳定则货币需求</a:t>
            </a:r>
            <a:r>
              <a:rPr lang="zh-CN" altLang="en-US"/>
              <a:t>也不稳定</a:t>
            </a:r>
            <a:endParaRPr lang="zh-CN" altLang="en-US"/>
          </a:p>
          <a:p>
            <a:r>
              <a:rPr lang="en-US" altLang="zh-CN"/>
              <a:t>MD=Y/L</a:t>
            </a:r>
            <a:r>
              <a:rPr lang="zh-CN" altLang="en-US"/>
              <a:t>，</a:t>
            </a:r>
            <a:r>
              <a:rPr lang="en-US" altLang="zh-CN"/>
              <a:t>L</a:t>
            </a:r>
            <a:r>
              <a:rPr lang="zh-CN" altLang="en-US"/>
              <a:t>不稳定，在凯恩斯的研究范式中</a:t>
            </a:r>
            <a:r>
              <a:rPr lang="en-US" altLang="zh-CN"/>
              <a:t>V</a:t>
            </a:r>
            <a:r>
              <a:rPr lang="zh-CN" altLang="en-US"/>
              <a:t>不稳定，颠覆了古典</a:t>
            </a:r>
            <a:r>
              <a:rPr lang="zh-CN" altLang="en-US"/>
              <a:t>货币理论。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34330" y="3684270"/>
            <a:ext cx="4097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完善凯恩斯流动性偏好理论</a:t>
            </a:r>
            <a:r>
              <a:rPr lang="zh-CN" altLang="en-US"/>
              <a:t>的数学</a:t>
            </a:r>
            <a:r>
              <a:rPr lang="zh-CN" altLang="en-US"/>
              <a:t>推演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31350" y="2458720"/>
            <a:ext cx="2660650" cy="2651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拓展：交易动机的货币需求也与利率</a:t>
            </a:r>
            <a:r>
              <a:rPr lang="zh-CN" altLang="en-US"/>
              <a:t>负相关。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预防性货币需求也与利率</a:t>
            </a:r>
            <a:r>
              <a:rPr lang="zh-CN" altLang="en-US"/>
              <a:t>负相关。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1320" y="5928995"/>
            <a:ext cx="1184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Friedman</a:t>
            </a:r>
            <a:r>
              <a:rPr lang="zh-CN" altLang="en-US"/>
              <a:t>认为货币需求与收入有关且正相关，创造性地将收入分为两部分：恒久性收入</a:t>
            </a:r>
            <a:r>
              <a:rPr lang="en-US" altLang="zh-CN"/>
              <a:t>Yp</a:t>
            </a:r>
            <a:r>
              <a:rPr lang="zh-CN" altLang="en-US"/>
              <a:t>（</a:t>
            </a:r>
            <a:r>
              <a:rPr lang="en-US" altLang="zh-CN"/>
              <a:t>eg</a:t>
            </a:r>
            <a:r>
              <a:rPr lang="zh-CN" altLang="en-US"/>
              <a:t>教育、智商）、暂时性收入（</a:t>
            </a:r>
            <a:r>
              <a:rPr lang="en-US" altLang="zh-CN"/>
              <a:t>eg</a:t>
            </a:r>
            <a:r>
              <a:rPr lang="zh-CN" altLang="en-US"/>
              <a:t>炒股），货币需求主要取决于恒久性收入。财富结构：将财富分为两类：人力资本、非人力资本（</a:t>
            </a:r>
            <a:r>
              <a:rPr lang="en-US" altLang="zh-CN"/>
              <a:t>eg</a:t>
            </a:r>
            <a:r>
              <a:rPr lang="zh-CN" altLang="en-US"/>
              <a:t>不动产、股票）。机会成本：</a:t>
            </a:r>
            <a:r>
              <a:rPr lang="en-US" altLang="zh-CN"/>
              <a:t>eg</a:t>
            </a:r>
            <a:r>
              <a:rPr lang="zh-CN" altLang="en-US"/>
              <a:t>持有货币而无法购买股票债券获得收益等。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08c8e8c-b600-4c35-8465-3458b0c0b481"/>
  <p:tag name="COMMONDATA" val="eyJoZGlkIjoiMTYxMzc5MWM2ZWIzOTUyZWM4ZWQyNzE4MDNmMGI0N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WPS 演示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Cambria Math</vt:lpstr>
      <vt:lpstr>Arial Unicode MS</vt:lpstr>
      <vt:lpstr>等线 Light</vt:lpstr>
      <vt:lpstr>等线</vt:lpstr>
      <vt:lpstr>Calibri</vt:lpstr>
      <vt:lpstr>Office 主题​​</vt:lpstr>
      <vt:lpstr>货币需求理论综述</vt:lpstr>
      <vt:lpstr>货币的定义</vt:lpstr>
      <vt:lpstr>货币的职能</vt:lpstr>
      <vt:lpstr>货币的统计口径</vt:lpstr>
      <vt:lpstr>PowerPoint 演示文稿</vt:lpstr>
      <vt:lpstr>货币需求理论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货币需求理论综述</dc:title>
  <dc:creator>罗 宇轩</dc:creator>
  <cp:lastModifiedBy>快乐波比</cp:lastModifiedBy>
  <cp:revision>2</cp:revision>
  <dcterms:created xsi:type="dcterms:W3CDTF">2023-04-05T06:52:00Z</dcterms:created>
  <dcterms:modified xsi:type="dcterms:W3CDTF">2023-04-07T13:47:54Z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C3C3EC66EC2044E78D9098D11CB6ACF0</vt:lpwstr>
  </property>
  <property fmtid="{D5CDD505-2E9C-101B-9397-08002B2CF9AE}" pid="3" name="KSOProductBuildVer">
    <vt:lpwstr>2052-11.1.0.12980</vt:lpwstr>
  </property>
</Properties>
</file>