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7" r:id="rId2"/>
    <p:sldId id="258" r:id="rId3"/>
    <p:sldId id="263" r:id="rId4"/>
    <p:sldId id="270" r:id="rId5"/>
    <p:sldId id="264" r:id="rId6"/>
    <p:sldId id="262" r:id="rId7"/>
    <p:sldId id="266" r:id="rId8"/>
    <p:sldId id="269" r:id="rId9"/>
    <p:sldId id="268" r:id="rId1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5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2EA5D86-84AA-42D2-911A-1FBC3CAED19B}"/>
              </a:ext>
            </a:extLst>
          </p:cNvPr>
          <p:cNvGrpSpPr>
            <a:grpSpLocks/>
          </p:cNvGrpSpPr>
          <p:nvPr/>
        </p:nvGrpSpPr>
        <p:grpSpPr bwMode="auto">
          <a:xfrm>
            <a:off x="0" y="0"/>
            <a:ext cx="9148763" cy="6851650"/>
            <a:chOff x="1" y="0"/>
            <a:chExt cx="5763" cy="4316"/>
          </a:xfrm>
        </p:grpSpPr>
        <p:sp>
          <p:nvSpPr>
            <p:cNvPr id="5" name="Freeform 3">
              <a:extLst>
                <a:ext uri="{FF2B5EF4-FFF2-40B4-BE49-F238E27FC236}">
                  <a16:creationId xmlns:a16="http://schemas.microsoft.com/office/drawing/2014/main" id="{2078CE0D-92CD-4F56-A195-5533AE54AE89}"/>
                </a:ext>
              </a:extLst>
            </p:cNvPr>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zh-CN" altLang="en-US"/>
            </a:p>
          </p:txBody>
        </p:sp>
        <p:sp>
          <p:nvSpPr>
            <p:cNvPr id="6" name="Freeform 4">
              <a:extLst>
                <a:ext uri="{FF2B5EF4-FFF2-40B4-BE49-F238E27FC236}">
                  <a16:creationId xmlns:a16="http://schemas.microsoft.com/office/drawing/2014/main" id="{26DC7EDF-73B1-4AF7-96FA-6BB294B209F1}"/>
                </a:ext>
              </a:extLst>
            </p:cNvPr>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zh-CN" altLang="en-US"/>
            </a:p>
          </p:txBody>
        </p:sp>
        <p:sp>
          <p:nvSpPr>
            <p:cNvPr id="7" name="Freeform 5">
              <a:extLst>
                <a:ext uri="{FF2B5EF4-FFF2-40B4-BE49-F238E27FC236}">
                  <a16:creationId xmlns:a16="http://schemas.microsoft.com/office/drawing/2014/main" id="{95649863-AAFD-4B55-B21B-6139A9BFF5F1}"/>
                </a:ext>
              </a:extLst>
            </p:cNvPr>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zh-CN" altLang="en-US"/>
            </a:p>
          </p:txBody>
        </p:sp>
        <p:grpSp>
          <p:nvGrpSpPr>
            <p:cNvPr id="8" name="Group 6">
              <a:extLst>
                <a:ext uri="{FF2B5EF4-FFF2-40B4-BE49-F238E27FC236}">
                  <a16:creationId xmlns:a16="http://schemas.microsoft.com/office/drawing/2014/main" id="{0C19435C-5736-41F4-8640-FC751D441674}"/>
                </a:ext>
              </a:extLst>
            </p:cNvPr>
            <p:cNvGrpSpPr>
              <a:grpSpLocks/>
            </p:cNvGrpSpPr>
            <p:nvPr/>
          </p:nvGrpSpPr>
          <p:grpSpPr bwMode="auto">
            <a:xfrm>
              <a:off x="288" y="0"/>
              <a:ext cx="5098" cy="4316"/>
              <a:chOff x="288" y="0"/>
              <a:chExt cx="5098" cy="4316"/>
            </a:xfrm>
          </p:grpSpPr>
          <p:sp>
            <p:nvSpPr>
              <p:cNvPr id="28" name="Freeform 7">
                <a:extLst>
                  <a:ext uri="{FF2B5EF4-FFF2-40B4-BE49-F238E27FC236}">
                    <a16:creationId xmlns:a16="http://schemas.microsoft.com/office/drawing/2014/main" id="{66FC80AB-CB31-4E21-8203-AB0245CA3E2B}"/>
                  </a:ext>
                </a:extLst>
              </p:cNvPr>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9" name="Freeform 8">
                <a:extLst>
                  <a:ext uri="{FF2B5EF4-FFF2-40B4-BE49-F238E27FC236}">
                    <a16:creationId xmlns:a16="http://schemas.microsoft.com/office/drawing/2014/main" id="{40689D47-40C1-4195-B9B4-92AF74A92922}"/>
                  </a:ext>
                </a:extLst>
              </p:cNvPr>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30" name="Freeform 9">
                <a:extLst>
                  <a:ext uri="{FF2B5EF4-FFF2-40B4-BE49-F238E27FC236}">
                    <a16:creationId xmlns:a16="http://schemas.microsoft.com/office/drawing/2014/main" id="{4A42994A-DEB0-4286-9DB2-3A7AF1842713}"/>
                  </a:ext>
                </a:extLst>
              </p:cNvPr>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31" name="Freeform 10">
                <a:extLst>
                  <a:ext uri="{FF2B5EF4-FFF2-40B4-BE49-F238E27FC236}">
                    <a16:creationId xmlns:a16="http://schemas.microsoft.com/office/drawing/2014/main" id="{D0984887-9EE8-4A43-B468-4859D53A7643}"/>
                  </a:ext>
                </a:extLst>
              </p:cNvPr>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32" name="Freeform 11">
                <a:extLst>
                  <a:ext uri="{FF2B5EF4-FFF2-40B4-BE49-F238E27FC236}">
                    <a16:creationId xmlns:a16="http://schemas.microsoft.com/office/drawing/2014/main" id="{C3923B83-A3D7-4F8A-AAC9-772FB9409868}"/>
                  </a:ext>
                </a:extLst>
              </p:cNvPr>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33" name="Freeform 12">
                <a:extLst>
                  <a:ext uri="{FF2B5EF4-FFF2-40B4-BE49-F238E27FC236}">
                    <a16:creationId xmlns:a16="http://schemas.microsoft.com/office/drawing/2014/main" id="{EA309763-8D06-4F35-93B7-3455DDBC6510}"/>
                  </a:ext>
                </a:extLst>
              </p:cNvPr>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34" name="Freeform 13">
                <a:extLst>
                  <a:ext uri="{FF2B5EF4-FFF2-40B4-BE49-F238E27FC236}">
                    <a16:creationId xmlns:a16="http://schemas.microsoft.com/office/drawing/2014/main" id="{F0DEA8AE-3D1D-42EE-BFF7-62064D133D0C}"/>
                  </a:ext>
                </a:extLst>
              </p:cNvPr>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35" name="Freeform 14">
                <a:extLst>
                  <a:ext uri="{FF2B5EF4-FFF2-40B4-BE49-F238E27FC236}">
                    <a16:creationId xmlns:a16="http://schemas.microsoft.com/office/drawing/2014/main" id="{BA3E4702-12BC-4C02-A18A-86B6DBC9643E}"/>
                  </a:ext>
                </a:extLst>
              </p:cNvPr>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36" name="Freeform 15">
                <a:extLst>
                  <a:ext uri="{FF2B5EF4-FFF2-40B4-BE49-F238E27FC236}">
                    <a16:creationId xmlns:a16="http://schemas.microsoft.com/office/drawing/2014/main" id="{1A25ED54-11A9-479C-9FF3-2B2BA678EE6C}"/>
                  </a:ext>
                </a:extLst>
              </p:cNvPr>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37" name="Freeform 16">
                <a:extLst>
                  <a:ext uri="{FF2B5EF4-FFF2-40B4-BE49-F238E27FC236}">
                    <a16:creationId xmlns:a16="http://schemas.microsoft.com/office/drawing/2014/main" id="{7E2F554C-6082-49FA-BA58-A238C25EAE08}"/>
                  </a:ext>
                </a:extLst>
              </p:cNvPr>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38" name="Freeform 17">
                <a:extLst>
                  <a:ext uri="{FF2B5EF4-FFF2-40B4-BE49-F238E27FC236}">
                    <a16:creationId xmlns:a16="http://schemas.microsoft.com/office/drawing/2014/main" id="{D631CA33-69C7-4B41-95AB-88D75CFFC681}"/>
                  </a:ext>
                </a:extLst>
              </p:cNvPr>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39" name="Freeform 18">
                <a:extLst>
                  <a:ext uri="{FF2B5EF4-FFF2-40B4-BE49-F238E27FC236}">
                    <a16:creationId xmlns:a16="http://schemas.microsoft.com/office/drawing/2014/main" id="{F53FF78D-1C94-4D1E-A6CB-DC07DC8A5081}"/>
                  </a:ext>
                </a:extLst>
              </p:cNvPr>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40" name="Freeform 19">
                <a:extLst>
                  <a:ext uri="{FF2B5EF4-FFF2-40B4-BE49-F238E27FC236}">
                    <a16:creationId xmlns:a16="http://schemas.microsoft.com/office/drawing/2014/main" id="{1D5C4237-ECCF-4BAA-AC42-5EF503B2CE2D}"/>
                  </a:ext>
                </a:extLst>
              </p:cNvPr>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grpSp>
        <p:sp>
          <p:nvSpPr>
            <p:cNvPr id="9" name="Freeform 20">
              <a:extLst>
                <a:ext uri="{FF2B5EF4-FFF2-40B4-BE49-F238E27FC236}">
                  <a16:creationId xmlns:a16="http://schemas.microsoft.com/office/drawing/2014/main" id="{3DE9CA4B-C659-44F7-800E-54F419312B24}"/>
                </a:ext>
              </a:extLst>
            </p:cNvPr>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zh-CN" altLang="en-US"/>
            </a:p>
          </p:txBody>
        </p:sp>
        <p:sp>
          <p:nvSpPr>
            <p:cNvPr id="10" name="Freeform 21">
              <a:extLst>
                <a:ext uri="{FF2B5EF4-FFF2-40B4-BE49-F238E27FC236}">
                  <a16:creationId xmlns:a16="http://schemas.microsoft.com/office/drawing/2014/main" id="{23017E29-EE22-4DEF-B845-80705D86090D}"/>
                </a:ext>
              </a:extLst>
            </p:cNvPr>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zh-CN" altLang="en-US"/>
            </a:p>
          </p:txBody>
        </p:sp>
        <p:sp>
          <p:nvSpPr>
            <p:cNvPr id="11" name="Freeform 22">
              <a:extLst>
                <a:ext uri="{FF2B5EF4-FFF2-40B4-BE49-F238E27FC236}">
                  <a16:creationId xmlns:a16="http://schemas.microsoft.com/office/drawing/2014/main" id="{44361508-9B01-4502-BA5D-29821A95F740}"/>
                </a:ext>
              </a:extLst>
            </p:cNvPr>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eaLnBrk="1" hangingPunct="1">
                <a:defRPr/>
              </a:pPr>
              <a:endParaRPr lang="zh-CN" altLang="en-US"/>
            </a:p>
          </p:txBody>
        </p:sp>
        <p:sp>
          <p:nvSpPr>
            <p:cNvPr id="12" name="Freeform 23">
              <a:extLst>
                <a:ext uri="{FF2B5EF4-FFF2-40B4-BE49-F238E27FC236}">
                  <a16:creationId xmlns:a16="http://schemas.microsoft.com/office/drawing/2014/main" id="{20BF59A0-8CA8-420B-B4F0-D0193D6C6FDC}"/>
                </a:ext>
              </a:extLst>
            </p:cNvPr>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a:extLst>
                <a:ext uri="{FF2B5EF4-FFF2-40B4-BE49-F238E27FC236}">
                  <a16:creationId xmlns:a16="http://schemas.microsoft.com/office/drawing/2014/main" id="{5F80969C-D5AB-4B14-9275-D3269152F852}"/>
                </a:ext>
              </a:extLst>
            </p:cNvPr>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a:extLst>
                <a:ext uri="{FF2B5EF4-FFF2-40B4-BE49-F238E27FC236}">
                  <a16:creationId xmlns:a16="http://schemas.microsoft.com/office/drawing/2014/main" id="{D0D8AEE4-AF79-4CAB-B723-BA840D0961AC}"/>
                </a:ext>
              </a:extLst>
            </p:cNvPr>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eaLnBrk="1" hangingPunct="1">
                <a:defRPr/>
              </a:pPr>
              <a:endParaRPr lang="zh-CN" altLang="en-US"/>
            </a:p>
          </p:txBody>
        </p:sp>
        <p:sp>
          <p:nvSpPr>
            <p:cNvPr id="15" name="Freeform 26">
              <a:extLst>
                <a:ext uri="{FF2B5EF4-FFF2-40B4-BE49-F238E27FC236}">
                  <a16:creationId xmlns:a16="http://schemas.microsoft.com/office/drawing/2014/main" id="{8B1A3C64-DB69-418E-A3D0-DD4F89E6B86D}"/>
                </a:ext>
              </a:extLst>
            </p:cNvPr>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a:extLst>
                <a:ext uri="{FF2B5EF4-FFF2-40B4-BE49-F238E27FC236}">
                  <a16:creationId xmlns:a16="http://schemas.microsoft.com/office/drawing/2014/main" id="{98CB79BD-2DA8-4F0A-AD17-DEF10829A36D}"/>
                </a:ext>
              </a:extLst>
            </p:cNvPr>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a:extLst>
                <a:ext uri="{FF2B5EF4-FFF2-40B4-BE49-F238E27FC236}">
                  <a16:creationId xmlns:a16="http://schemas.microsoft.com/office/drawing/2014/main" id="{3C958192-9A76-4019-A162-A28EF4161F04}"/>
                </a:ext>
              </a:extLst>
            </p:cNvPr>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9">
              <a:extLst>
                <a:ext uri="{FF2B5EF4-FFF2-40B4-BE49-F238E27FC236}">
                  <a16:creationId xmlns:a16="http://schemas.microsoft.com/office/drawing/2014/main" id="{A0D33049-CB28-41BD-ADFC-14AB11B33D03}"/>
                </a:ext>
              </a:extLst>
            </p:cNvPr>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0">
              <a:extLst>
                <a:ext uri="{FF2B5EF4-FFF2-40B4-BE49-F238E27FC236}">
                  <a16:creationId xmlns:a16="http://schemas.microsoft.com/office/drawing/2014/main" id="{C87E5875-EFF9-49AE-9BD9-0573D65715CF}"/>
                </a:ext>
              </a:extLst>
            </p:cNvPr>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31">
              <a:extLst>
                <a:ext uri="{FF2B5EF4-FFF2-40B4-BE49-F238E27FC236}">
                  <a16:creationId xmlns:a16="http://schemas.microsoft.com/office/drawing/2014/main" id="{0662BBD1-3839-4BE2-9360-0EADD90D53CC}"/>
                </a:ext>
              </a:extLst>
            </p:cNvPr>
            <p:cNvGrpSpPr>
              <a:grpSpLocks/>
            </p:cNvGrpSpPr>
            <p:nvPr/>
          </p:nvGrpSpPr>
          <p:grpSpPr bwMode="auto">
            <a:xfrm>
              <a:off x="1" y="392"/>
              <a:ext cx="5758" cy="1571"/>
              <a:chOff x="1" y="392"/>
              <a:chExt cx="5758" cy="1571"/>
            </a:xfrm>
          </p:grpSpPr>
          <p:sp>
            <p:nvSpPr>
              <p:cNvPr id="23" name="Line 32">
                <a:extLst>
                  <a:ext uri="{FF2B5EF4-FFF2-40B4-BE49-F238E27FC236}">
                    <a16:creationId xmlns:a16="http://schemas.microsoft.com/office/drawing/2014/main" id="{EACDFA63-4C73-4936-BB3A-D2E8C35F5B79}"/>
                  </a:ext>
                </a:extLst>
              </p:cNvPr>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3">
                <a:extLst>
                  <a:ext uri="{FF2B5EF4-FFF2-40B4-BE49-F238E27FC236}">
                    <a16:creationId xmlns:a16="http://schemas.microsoft.com/office/drawing/2014/main" id="{FF89489D-EDE5-4406-89AD-BC516405D918}"/>
                  </a:ext>
                </a:extLst>
              </p:cNvPr>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4">
                <a:extLst>
                  <a:ext uri="{FF2B5EF4-FFF2-40B4-BE49-F238E27FC236}">
                    <a16:creationId xmlns:a16="http://schemas.microsoft.com/office/drawing/2014/main" id="{8EF2362B-AAC3-4133-9EAB-C4D4D163E76C}"/>
                  </a:ext>
                </a:extLst>
              </p:cNvPr>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5">
                <a:extLst>
                  <a:ext uri="{FF2B5EF4-FFF2-40B4-BE49-F238E27FC236}">
                    <a16:creationId xmlns:a16="http://schemas.microsoft.com/office/drawing/2014/main" id="{D6BC84EA-5F3A-4704-8D78-DFACC4ACED2E}"/>
                  </a:ext>
                </a:extLst>
              </p:cNvPr>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6">
                <a:extLst>
                  <a:ext uri="{FF2B5EF4-FFF2-40B4-BE49-F238E27FC236}">
                    <a16:creationId xmlns:a16="http://schemas.microsoft.com/office/drawing/2014/main" id="{0765A5A8-91CF-4F65-A9FB-41AE115BDF7F}"/>
                  </a:ext>
                </a:extLst>
              </p:cNvPr>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Line 37">
              <a:extLst>
                <a:ext uri="{FF2B5EF4-FFF2-40B4-BE49-F238E27FC236}">
                  <a16:creationId xmlns:a16="http://schemas.microsoft.com/office/drawing/2014/main" id="{4F8B4464-4CBA-4FA7-A6D2-7F8FAE181190}"/>
                </a:ext>
              </a:extLst>
            </p:cNvPr>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8">
              <a:extLst>
                <a:ext uri="{FF2B5EF4-FFF2-40B4-BE49-F238E27FC236}">
                  <a16:creationId xmlns:a16="http://schemas.microsoft.com/office/drawing/2014/main" id="{53F17482-967E-47E3-B3EC-A254F30EAA0B}"/>
                </a:ext>
              </a:extLst>
            </p:cNvPr>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63"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zh-CN" altLang="en-US"/>
              <a:t>单击此处编辑母版标题样式</a:t>
            </a:r>
          </a:p>
        </p:txBody>
      </p:sp>
      <p:sp>
        <p:nvSpPr>
          <p:cNvPr id="26664"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a:extLst>
              <a:ext uri="{FF2B5EF4-FFF2-40B4-BE49-F238E27FC236}">
                <a16:creationId xmlns:a16="http://schemas.microsoft.com/office/drawing/2014/main" id="{B3F23C81-89FE-4032-9BF3-C0358626CABC}"/>
              </a:ext>
            </a:extLst>
          </p:cNvPr>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a:extLst>
              <a:ext uri="{FF2B5EF4-FFF2-40B4-BE49-F238E27FC236}">
                <a16:creationId xmlns:a16="http://schemas.microsoft.com/office/drawing/2014/main" id="{70609F78-2CF3-4274-B7C8-34B03032A574}"/>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a:extLst>
              <a:ext uri="{FF2B5EF4-FFF2-40B4-BE49-F238E27FC236}">
                <a16:creationId xmlns:a16="http://schemas.microsoft.com/office/drawing/2014/main" id="{E4333A54-205C-45A3-8D3F-2ABBD8E59374}"/>
              </a:ext>
            </a:extLst>
          </p:cNvPr>
          <p:cNvSpPr>
            <a:spLocks noGrp="1" noChangeArrowheads="1"/>
          </p:cNvSpPr>
          <p:nvPr>
            <p:ph type="sldNum" sz="quarter" idx="12"/>
          </p:nvPr>
        </p:nvSpPr>
        <p:spPr/>
        <p:txBody>
          <a:bodyPr/>
          <a:lstStyle>
            <a:lvl1pPr>
              <a:defRPr smtClean="0"/>
            </a:lvl1pPr>
          </a:lstStyle>
          <a:p>
            <a:pPr>
              <a:defRPr/>
            </a:pPr>
            <a:fld id="{3AC3A498-1F7C-4F31-AC22-A364F001D450}" type="slidenum">
              <a:rPr lang="en-US" altLang="zh-CN"/>
              <a:pPr>
                <a:defRPr/>
              </a:pPr>
              <a:t>‹#›</a:t>
            </a:fld>
            <a:endParaRPr lang="en-US" altLang="zh-CN"/>
          </a:p>
        </p:txBody>
      </p:sp>
    </p:spTree>
    <p:extLst>
      <p:ext uri="{BB962C8B-B14F-4D97-AF65-F5344CB8AC3E}">
        <p14:creationId xmlns:p14="http://schemas.microsoft.com/office/powerpoint/2010/main" val="340118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a:extLst>
              <a:ext uri="{FF2B5EF4-FFF2-40B4-BE49-F238E27FC236}">
                <a16:creationId xmlns:a16="http://schemas.microsoft.com/office/drawing/2014/main" id="{C27CA86D-D538-44DC-99C2-F97B7FF3FB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a:extLst>
              <a:ext uri="{FF2B5EF4-FFF2-40B4-BE49-F238E27FC236}">
                <a16:creationId xmlns:a16="http://schemas.microsoft.com/office/drawing/2014/main" id="{A834F8AD-50F2-42ED-A9D9-546CA597CFA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a:extLst>
              <a:ext uri="{FF2B5EF4-FFF2-40B4-BE49-F238E27FC236}">
                <a16:creationId xmlns:a16="http://schemas.microsoft.com/office/drawing/2014/main" id="{2F921207-6A91-40FE-9FD3-B4E14FA45C4F}"/>
              </a:ext>
            </a:extLst>
          </p:cNvPr>
          <p:cNvSpPr>
            <a:spLocks noGrp="1" noChangeArrowheads="1"/>
          </p:cNvSpPr>
          <p:nvPr>
            <p:ph type="sldNum" sz="quarter" idx="12"/>
          </p:nvPr>
        </p:nvSpPr>
        <p:spPr>
          <a:ln/>
        </p:spPr>
        <p:txBody>
          <a:bodyPr/>
          <a:lstStyle>
            <a:lvl1pPr>
              <a:defRPr/>
            </a:lvl1pPr>
          </a:lstStyle>
          <a:p>
            <a:pPr>
              <a:defRPr/>
            </a:pPr>
            <a:fld id="{34E96C77-CCE1-4406-9D41-3AAD48C94990}" type="slidenum">
              <a:rPr lang="en-US" altLang="zh-CN"/>
              <a:pPr>
                <a:defRPr/>
              </a:pPr>
              <a:t>‹#›</a:t>
            </a:fld>
            <a:endParaRPr lang="en-US" altLang="zh-CN"/>
          </a:p>
        </p:txBody>
      </p:sp>
    </p:spTree>
    <p:extLst>
      <p:ext uri="{BB962C8B-B14F-4D97-AF65-F5344CB8AC3E}">
        <p14:creationId xmlns:p14="http://schemas.microsoft.com/office/powerpoint/2010/main" val="388303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a:extLst>
              <a:ext uri="{FF2B5EF4-FFF2-40B4-BE49-F238E27FC236}">
                <a16:creationId xmlns:a16="http://schemas.microsoft.com/office/drawing/2014/main" id="{EAB7E176-DC93-457E-8C4A-3249C6F0B1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a:extLst>
              <a:ext uri="{FF2B5EF4-FFF2-40B4-BE49-F238E27FC236}">
                <a16:creationId xmlns:a16="http://schemas.microsoft.com/office/drawing/2014/main" id="{101424A7-0997-4A3C-807E-BCCCB131FB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a:extLst>
              <a:ext uri="{FF2B5EF4-FFF2-40B4-BE49-F238E27FC236}">
                <a16:creationId xmlns:a16="http://schemas.microsoft.com/office/drawing/2014/main" id="{80527378-9C05-414B-B009-F99B2AA124EF}"/>
              </a:ext>
            </a:extLst>
          </p:cNvPr>
          <p:cNvSpPr>
            <a:spLocks noGrp="1" noChangeArrowheads="1"/>
          </p:cNvSpPr>
          <p:nvPr>
            <p:ph type="sldNum" sz="quarter" idx="12"/>
          </p:nvPr>
        </p:nvSpPr>
        <p:spPr>
          <a:ln/>
        </p:spPr>
        <p:txBody>
          <a:bodyPr/>
          <a:lstStyle>
            <a:lvl1pPr>
              <a:defRPr/>
            </a:lvl1pPr>
          </a:lstStyle>
          <a:p>
            <a:pPr>
              <a:defRPr/>
            </a:pPr>
            <a:fld id="{69CD66CE-FC03-40EB-A4FD-D1D88D026513}" type="slidenum">
              <a:rPr lang="en-US" altLang="zh-CN"/>
              <a:pPr>
                <a:defRPr/>
              </a:pPr>
              <a:t>‹#›</a:t>
            </a:fld>
            <a:endParaRPr lang="en-US" altLang="zh-CN"/>
          </a:p>
        </p:txBody>
      </p:sp>
    </p:spTree>
    <p:extLst>
      <p:ext uri="{BB962C8B-B14F-4D97-AF65-F5344CB8AC3E}">
        <p14:creationId xmlns:p14="http://schemas.microsoft.com/office/powerpoint/2010/main" val="324474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a:extLst>
              <a:ext uri="{FF2B5EF4-FFF2-40B4-BE49-F238E27FC236}">
                <a16:creationId xmlns:a16="http://schemas.microsoft.com/office/drawing/2014/main" id="{FA80C031-EC0B-4620-B035-8BF697D304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a:extLst>
              <a:ext uri="{FF2B5EF4-FFF2-40B4-BE49-F238E27FC236}">
                <a16:creationId xmlns:a16="http://schemas.microsoft.com/office/drawing/2014/main" id="{9C42FC43-BD85-475F-A0FE-7B2B2403B7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a:extLst>
              <a:ext uri="{FF2B5EF4-FFF2-40B4-BE49-F238E27FC236}">
                <a16:creationId xmlns:a16="http://schemas.microsoft.com/office/drawing/2014/main" id="{9A27E0A2-F616-4FB8-82B1-F7EBFEDD7D9E}"/>
              </a:ext>
            </a:extLst>
          </p:cNvPr>
          <p:cNvSpPr>
            <a:spLocks noGrp="1" noChangeArrowheads="1"/>
          </p:cNvSpPr>
          <p:nvPr>
            <p:ph type="sldNum" sz="quarter" idx="12"/>
          </p:nvPr>
        </p:nvSpPr>
        <p:spPr>
          <a:ln/>
        </p:spPr>
        <p:txBody>
          <a:bodyPr/>
          <a:lstStyle>
            <a:lvl1pPr>
              <a:defRPr/>
            </a:lvl1pPr>
          </a:lstStyle>
          <a:p>
            <a:pPr>
              <a:defRPr/>
            </a:pPr>
            <a:fld id="{6F4B7C08-9821-49E4-A0D4-B2CDAE2459C0}" type="slidenum">
              <a:rPr lang="en-US" altLang="zh-CN"/>
              <a:pPr>
                <a:defRPr/>
              </a:pPr>
              <a:t>‹#›</a:t>
            </a:fld>
            <a:endParaRPr lang="en-US" altLang="zh-CN"/>
          </a:p>
        </p:txBody>
      </p:sp>
    </p:spTree>
    <p:extLst>
      <p:ext uri="{BB962C8B-B14F-4D97-AF65-F5344CB8AC3E}">
        <p14:creationId xmlns:p14="http://schemas.microsoft.com/office/powerpoint/2010/main" val="104549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0">
            <a:extLst>
              <a:ext uri="{FF2B5EF4-FFF2-40B4-BE49-F238E27FC236}">
                <a16:creationId xmlns:a16="http://schemas.microsoft.com/office/drawing/2014/main" id="{71725D1D-947D-459F-A559-0DB8515192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a:extLst>
              <a:ext uri="{FF2B5EF4-FFF2-40B4-BE49-F238E27FC236}">
                <a16:creationId xmlns:a16="http://schemas.microsoft.com/office/drawing/2014/main" id="{3B2D11F6-E333-4BBA-8A91-0F28487603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a:extLst>
              <a:ext uri="{FF2B5EF4-FFF2-40B4-BE49-F238E27FC236}">
                <a16:creationId xmlns:a16="http://schemas.microsoft.com/office/drawing/2014/main" id="{096E2452-64A6-49A7-8DBE-3DFA49DD873C}"/>
              </a:ext>
            </a:extLst>
          </p:cNvPr>
          <p:cNvSpPr>
            <a:spLocks noGrp="1" noChangeArrowheads="1"/>
          </p:cNvSpPr>
          <p:nvPr>
            <p:ph type="sldNum" sz="quarter" idx="12"/>
          </p:nvPr>
        </p:nvSpPr>
        <p:spPr>
          <a:ln/>
        </p:spPr>
        <p:txBody>
          <a:bodyPr/>
          <a:lstStyle>
            <a:lvl1pPr>
              <a:defRPr/>
            </a:lvl1pPr>
          </a:lstStyle>
          <a:p>
            <a:pPr>
              <a:defRPr/>
            </a:pPr>
            <a:fld id="{337160B7-7DE5-4D49-90F3-3ACE33BC2456}" type="slidenum">
              <a:rPr lang="en-US" altLang="zh-CN"/>
              <a:pPr>
                <a:defRPr/>
              </a:pPr>
              <a:t>‹#›</a:t>
            </a:fld>
            <a:endParaRPr lang="en-US" altLang="zh-CN"/>
          </a:p>
        </p:txBody>
      </p:sp>
    </p:spTree>
    <p:extLst>
      <p:ext uri="{BB962C8B-B14F-4D97-AF65-F5344CB8AC3E}">
        <p14:creationId xmlns:p14="http://schemas.microsoft.com/office/powerpoint/2010/main" val="197805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a:extLst>
              <a:ext uri="{FF2B5EF4-FFF2-40B4-BE49-F238E27FC236}">
                <a16:creationId xmlns:a16="http://schemas.microsoft.com/office/drawing/2014/main" id="{26219D49-280F-4080-BE72-82EFE931C7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a:extLst>
              <a:ext uri="{FF2B5EF4-FFF2-40B4-BE49-F238E27FC236}">
                <a16:creationId xmlns:a16="http://schemas.microsoft.com/office/drawing/2014/main" id="{9D20FECC-4C3B-4CD6-ABC2-CCFDBB590C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a:extLst>
              <a:ext uri="{FF2B5EF4-FFF2-40B4-BE49-F238E27FC236}">
                <a16:creationId xmlns:a16="http://schemas.microsoft.com/office/drawing/2014/main" id="{AF35778F-A073-41F6-8F8D-1BDEE2DFA172}"/>
              </a:ext>
            </a:extLst>
          </p:cNvPr>
          <p:cNvSpPr>
            <a:spLocks noGrp="1" noChangeArrowheads="1"/>
          </p:cNvSpPr>
          <p:nvPr>
            <p:ph type="sldNum" sz="quarter" idx="12"/>
          </p:nvPr>
        </p:nvSpPr>
        <p:spPr>
          <a:ln/>
        </p:spPr>
        <p:txBody>
          <a:bodyPr/>
          <a:lstStyle>
            <a:lvl1pPr>
              <a:defRPr/>
            </a:lvl1pPr>
          </a:lstStyle>
          <a:p>
            <a:pPr>
              <a:defRPr/>
            </a:pPr>
            <a:fld id="{9E897153-1386-4932-81C5-4F09C25976AF}" type="slidenum">
              <a:rPr lang="en-US" altLang="zh-CN"/>
              <a:pPr>
                <a:defRPr/>
              </a:pPr>
              <a:t>‹#›</a:t>
            </a:fld>
            <a:endParaRPr lang="en-US" altLang="zh-CN"/>
          </a:p>
        </p:txBody>
      </p:sp>
    </p:spTree>
    <p:extLst>
      <p:ext uri="{BB962C8B-B14F-4D97-AF65-F5344CB8AC3E}">
        <p14:creationId xmlns:p14="http://schemas.microsoft.com/office/powerpoint/2010/main" val="362990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0">
            <a:extLst>
              <a:ext uri="{FF2B5EF4-FFF2-40B4-BE49-F238E27FC236}">
                <a16:creationId xmlns:a16="http://schemas.microsoft.com/office/drawing/2014/main" id="{1E48ACF8-183F-427D-9140-6480579A33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a:extLst>
              <a:ext uri="{FF2B5EF4-FFF2-40B4-BE49-F238E27FC236}">
                <a16:creationId xmlns:a16="http://schemas.microsoft.com/office/drawing/2014/main" id="{A1EB58FA-B454-488F-89A0-95A6A34D62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a:extLst>
              <a:ext uri="{FF2B5EF4-FFF2-40B4-BE49-F238E27FC236}">
                <a16:creationId xmlns:a16="http://schemas.microsoft.com/office/drawing/2014/main" id="{EB0D7CE7-E8DC-455F-BAD5-D4D7BE746918}"/>
              </a:ext>
            </a:extLst>
          </p:cNvPr>
          <p:cNvSpPr>
            <a:spLocks noGrp="1" noChangeArrowheads="1"/>
          </p:cNvSpPr>
          <p:nvPr>
            <p:ph type="sldNum" sz="quarter" idx="12"/>
          </p:nvPr>
        </p:nvSpPr>
        <p:spPr>
          <a:ln/>
        </p:spPr>
        <p:txBody>
          <a:bodyPr/>
          <a:lstStyle>
            <a:lvl1pPr>
              <a:defRPr/>
            </a:lvl1pPr>
          </a:lstStyle>
          <a:p>
            <a:pPr>
              <a:defRPr/>
            </a:pPr>
            <a:fld id="{5803FA6C-3548-480E-AF7B-9DA651DC3246}" type="slidenum">
              <a:rPr lang="en-US" altLang="zh-CN"/>
              <a:pPr>
                <a:defRPr/>
              </a:pPr>
              <a:t>‹#›</a:t>
            </a:fld>
            <a:endParaRPr lang="en-US" altLang="zh-CN"/>
          </a:p>
        </p:txBody>
      </p:sp>
    </p:spTree>
    <p:extLst>
      <p:ext uri="{BB962C8B-B14F-4D97-AF65-F5344CB8AC3E}">
        <p14:creationId xmlns:p14="http://schemas.microsoft.com/office/powerpoint/2010/main" val="3531009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0">
            <a:extLst>
              <a:ext uri="{FF2B5EF4-FFF2-40B4-BE49-F238E27FC236}">
                <a16:creationId xmlns:a16="http://schemas.microsoft.com/office/drawing/2014/main" id="{A72B1E99-6002-41F2-988C-65DCEC7C51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a:extLst>
              <a:ext uri="{FF2B5EF4-FFF2-40B4-BE49-F238E27FC236}">
                <a16:creationId xmlns:a16="http://schemas.microsoft.com/office/drawing/2014/main" id="{5B14AEE6-99B8-4358-9728-FF05058521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a:extLst>
              <a:ext uri="{FF2B5EF4-FFF2-40B4-BE49-F238E27FC236}">
                <a16:creationId xmlns:a16="http://schemas.microsoft.com/office/drawing/2014/main" id="{64018A63-9AA0-44F6-8591-A8CE487F7D82}"/>
              </a:ext>
            </a:extLst>
          </p:cNvPr>
          <p:cNvSpPr>
            <a:spLocks noGrp="1" noChangeArrowheads="1"/>
          </p:cNvSpPr>
          <p:nvPr>
            <p:ph type="sldNum" sz="quarter" idx="12"/>
          </p:nvPr>
        </p:nvSpPr>
        <p:spPr>
          <a:ln/>
        </p:spPr>
        <p:txBody>
          <a:bodyPr/>
          <a:lstStyle>
            <a:lvl1pPr>
              <a:defRPr/>
            </a:lvl1pPr>
          </a:lstStyle>
          <a:p>
            <a:pPr>
              <a:defRPr/>
            </a:pPr>
            <a:fld id="{6E844969-0EC3-46A8-80AA-5DC338FE8BD6}" type="slidenum">
              <a:rPr lang="en-US" altLang="zh-CN"/>
              <a:pPr>
                <a:defRPr/>
              </a:pPr>
              <a:t>‹#›</a:t>
            </a:fld>
            <a:endParaRPr lang="en-US" altLang="zh-CN"/>
          </a:p>
        </p:txBody>
      </p:sp>
    </p:spTree>
    <p:extLst>
      <p:ext uri="{BB962C8B-B14F-4D97-AF65-F5344CB8AC3E}">
        <p14:creationId xmlns:p14="http://schemas.microsoft.com/office/powerpoint/2010/main" val="82921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a:extLst>
              <a:ext uri="{FF2B5EF4-FFF2-40B4-BE49-F238E27FC236}">
                <a16:creationId xmlns:a16="http://schemas.microsoft.com/office/drawing/2014/main" id="{159A640F-C278-4235-AC19-7BAC138510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a:extLst>
              <a:ext uri="{FF2B5EF4-FFF2-40B4-BE49-F238E27FC236}">
                <a16:creationId xmlns:a16="http://schemas.microsoft.com/office/drawing/2014/main" id="{E6119EF1-E616-4CDC-986F-EA2678AE32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a:extLst>
              <a:ext uri="{FF2B5EF4-FFF2-40B4-BE49-F238E27FC236}">
                <a16:creationId xmlns:a16="http://schemas.microsoft.com/office/drawing/2014/main" id="{2D39DCEC-4951-4898-8B64-312000B77339}"/>
              </a:ext>
            </a:extLst>
          </p:cNvPr>
          <p:cNvSpPr>
            <a:spLocks noGrp="1" noChangeArrowheads="1"/>
          </p:cNvSpPr>
          <p:nvPr>
            <p:ph type="sldNum" sz="quarter" idx="12"/>
          </p:nvPr>
        </p:nvSpPr>
        <p:spPr>
          <a:ln/>
        </p:spPr>
        <p:txBody>
          <a:bodyPr/>
          <a:lstStyle>
            <a:lvl1pPr>
              <a:defRPr/>
            </a:lvl1pPr>
          </a:lstStyle>
          <a:p>
            <a:pPr>
              <a:defRPr/>
            </a:pPr>
            <a:fld id="{B7CE5E42-8AEF-436D-A453-72387F27A703}" type="slidenum">
              <a:rPr lang="en-US" altLang="zh-CN"/>
              <a:pPr>
                <a:defRPr/>
              </a:pPr>
              <a:t>‹#›</a:t>
            </a:fld>
            <a:endParaRPr lang="en-US" altLang="zh-CN"/>
          </a:p>
        </p:txBody>
      </p:sp>
    </p:spTree>
    <p:extLst>
      <p:ext uri="{BB962C8B-B14F-4D97-AF65-F5344CB8AC3E}">
        <p14:creationId xmlns:p14="http://schemas.microsoft.com/office/powerpoint/2010/main" val="348649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0">
            <a:extLst>
              <a:ext uri="{FF2B5EF4-FFF2-40B4-BE49-F238E27FC236}">
                <a16:creationId xmlns:a16="http://schemas.microsoft.com/office/drawing/2014/main" id="{F7492814-FC84-4746-BF72-2B0F43786E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a:extLst>
              <a:ext uri="{FF2B5EF4-FFF2-40B4-BE49-F238E27FC236}">
                <a16:creationId xmlns:a16="http://schemas.microsoft.com/office/drawing/2014/main" id="{14ABCAA1-C63F-4DF5-8E89-6DEA827E3E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a:extLst>
              <a:ext uri="{FF2B5EF4-FFF2-40B4-BE49-F238E27FC236}">
                <a16:creationId xmlns:a16="http://schemas.microsoft.com/office/drawing/2014/main" id="{2BE0B394-7F8E-497E-BF79-B675BE102465}"/>
              </a:ext>
            </a:extLst>
          </p:cNvPr>
          <p:cNvSpPr>
            <a:spLocks noGrp="1" noChangeArrowheads="1"/>
          </p:cNvSpPr>
          <p:nvPr>
            <p:ph type="sldNum" sz="quarter" idx="12"/>
          </p:nvPr>
        </p:nvSpPr>
        <p:spPr>
          <a:ln/>
        </p:spPr>
        <p:txBody>
          <a:bodyPr/>
          <a:lstStyle>
            <a:lvl1pPr>
              <a:defRPr/>
            </a:lvl1pPr>
          </a:lstStyle>
          <a:p>
            <a:pPr>
              <a:defRPr/>
            </a:pPr>
            <a:fld id="{3B455091-65F1-4E3B-AB85-813EAE742A76}" type="slidenum">
              <a:rPr lang="en-US" altLang="zh-CN"/>
              <a:pPr>
                <a:defRPr/>
              </a:pPr>
              <a:t>‹#›</a:t>
            </a:fld>
            <a:endParaRPr lang="en-US" altLang="zh-CN"/>
          </a:p>
        </p:txBody>
      </p:sp>
    </p:spTree>
    <p:extLst>
      <p:ext uri="{BB962C8B-B14F-4D97-AF65-F5344CB8AC3E}">
        <p14:creationId xmlns:p14="http://schemas.microsoft.com/office/powerpoint/2010/main" val="13202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0">
            <a:extLst>
              <a:ext uri="{FF2B5EF4-FFF2-40B4-BE49-F238E27FC236}">
                <a16:creationId xmlns:a16="http://schemas.microsoft.com/office/drawing/2014/main" id="{E2FC7840-45BA-4067-A4C1-2EC4AB3F24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a:extLst>
              <a:ext uri="{FF2B5EF4-FFF2-40B4-BE49-F238E27FC236}">
                <a16:creationId xmlns:a16="http://schemas.microsoft.com/office/drawing/2014/main" id="{76D978C6-DD78-4303-ABFF-2D27CCD979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a:extLst>
              <a:ext uri="{FF2B5EF4-FFF2-40B4-BE49-F238E27FC236}">
                <a16:creationId xmlns:a16="http://schemas.microsoft.com/office/drawing/2014/main" id="{5348EBBD-76DA-4AC6-B281-9EF47B35F79C}"/>
              </a:ext>
            </a:extLst>
          </p:cNvPr>
          <p:cNvSpPr>
            <a:spLocks noGrp="1" noChangeArrowheads="1"/>
          </p:cNvSpPr>
          <p:nvPr>
            <p:ph type="sldNum" sz="quarter" idx="12"/>
          </p:nvPr>
        </p:nvSpPr>
        <p:spPr>
          <a:ln/>
        </p:spPr>
        <p:txBody>
          <a:bodyPr/>
          <a:lstStyle>
            <a:lvl1pPr>
              <a:defRPr/>
            </a:lvl1pPr>
          </a:lstStyle>
          <a:p>
            <a:pPr>
              <a:defRPr/>
            </a:pPr>
            <a:fld id="{B165AF63-BFFB-4346-A812-BCCD3BDDF9AB}" type="slidenum">
              <a:rPr lang="en-US" altLang="zh-CN"/>
              <a:pPr>
                <a:defRPr/>
              </a:pPr>
              <a:t>‹#›</a:t>
            </a:fld>
            <a:endParaRPr lang="en-US" altLang="zh-CN"/>
          </a:p>
        </p:txBody>
      </p:sp>
    </p:spTree>
    <p:extLst>
      <p:ext uri="{BB962C8B-B14F-4D97-AF65-F5344CB8AC3E}">
        <p14:creationId xmlns:p14="http://schemas.microsoft.com/office/powerpoint/2010/main" val="182380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952D003-9B55-40D1-A1F6-7061756A90C1}"/>
              </a:ext>
            </a:extLst>
          </p:cNvPr>
          <p:cNvGrpSpPr>
            <a:grpSpLocks/>
          </p:cNvGrpSpPr>
          <p:nvPr/>
        </p:nvGrpSpPr>
        <p:grpSpPr bwMode="auto">
          <a:xfrm>
            <a:off x="1588" y="0"/>
            <a:ext cx="9148762" cy="6851650"/>
            <a:chOff x="1" y="0"/>
            <a:chExt cx="5763" cy="4316"/>
          </a:xfrm>
        </p:grpSpPr>
        <p:sp>
          <p:nvSpPr>
            <p:cNvPr id="25603" name="Freeform 3">
              <a:extLst>
                <a:ext uri="{FF2B5EF4-FFF2-40B4-BE49-F238E27FC236}">
                  <a16:creationId xmlns:a16="http://schemas.microsoft.com/office/drawing/2014/main" id="{AA548C18-07E9-4BFB-BAB1-726154F9A96D}"/>
                </a:ext>
              </a:extLst>
            </p:cNvPr>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zh-CN" altLang="en-US"/>
            </a:p>
          </p:txBody>
        </p:sp>
        <p:sp>
          <p:nvSpPr>
            <p:cNvPr id="25604" name="Freeform 4">
              <a:extLst>
                <a:ext uri="{FF2B5EF4-FFF2-40B4-BE49-F238E27FC236}">
                  <a16:creationId xmlns:a16="http://schemas.microsoft.com/office/drawing/2014/main" id="{BEFCAAB3-467D-4C4A-AAE0-CBC8BCB929F1}"/>
                </a:ext>
              </a:extLst>
            </p:cNvPr>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zh-CN" altLang="en-US"/>
            </a:p>
          </p:txBody>
        </p:sp>
        <p:sp>
          <p:nvSpPr>
            <p:cNvPr id="25605" name="Freeform 5">
              <a:extLst>
                <a:ext uri="{FF2B5EF4-FFF2-40B4-BE49-F238E27FC236}">
                  <a16:creationId xmlns:a16="http://schemas.microsoft.com/office/drawing/2014/main" id="{6D682587-E0E6-4ADB-B98C-CACA23EFA32A}"/>
                </a:ext>
              </a:extLst>
            </p:cNvPr>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zh-CN" altLang="en-US"/>
            </a:p>
          </p:txBody>
        </p:sp>
        <p:grpSp>
          <p:nvGrpSpPr>
            <p:cNvPr id="1035" name="Group 6">
              <a:extLst>
                <a:ext uri="{FF2B5EF4-FFF2-40B4-BE49-F238E27FC236}">
                  <a16:creationId xmlns:a16="http://schemas.microsoft.com/office/drawing/2014/main" id="{738871F5-B2E5-44CD-9B53-06A405512C61}"/>
                </a:ext>
              </a:extLst>
            </p:cNvPr>
            <p:cNvGrpSpPr>
              <a:grpSpLocks/>
            </p:cNvGrpSpPr>
            <p:nvPr/>
          </p:nvGrpSpPr>
          <p:grpSpPr bwMode="auto">
            <a:xfrm>
              <a:off x="288" y="0"/>
              <a:ext cx="5098" cy="4316"/>
              <a:chOff x="288" y="0"/>
              <a:chExt cx="5098" cy="4316"/>
            </a:xfrm>
          </p:grpSpPr>
          <p:sp>
            <p:nvSpPr>
              <p:cNvPr id="25607" name="Freeform 7">
                <a:extLst>
                  <a:ext uri="{FF2B5EF4-FFF2-40B4-BE49-F238E27FC236}">
                    <a16:creationId xmlns:a16="http://schemas.microsoft.com/office/drawing/2014/main" id="{59DBAB63-6B59-48B8-9BE2-7143452443E4}"/>
                  </a:ext>
                </a:extLst>
              </p:cNvPr>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5608" name="Freeform 8">
                <a:extLst>
                  <a:ext uri="{FF2B5EF4-FFF2-40B4-BE49-F238E27FC236}">
                    <a16:creationId xmlns:a16="http://schemas.microsoft.com/office/drawing/2014/main" id="{2C5A4F5D-5F5E-4187-97CB-9DEF4101A73F}"/>
                  </a:ext>
                </a:extLst>
              </p:cNvPr>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5609" name="Freeform 9">
                <a:extLst>
                  <a:ext uri="{FF2B5EF4-FFF2-40B4-BE49-F238E27FC236}">
                    <a16:creationId xmlns:a16="http://schemas.microsoft.com/office/drawing/2014/main" id="{2B7C73B4-E376-402B-830F-A56A72BE7FDF}"/>
                  </a:ext>
                </a:extLst>
              </p:cNvPr>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5610" name="Freeform 10">
                <a:extLst>
                  <a:ext uri="{FF2B5EF4-FFF2-40B4-BE49-F238E27FC236}">
                    <a16:creationId xmlns:a16="http://schemas.microsoft.com/office/drawing/2014/main" id="{638FE4DE-C4E0-449E-B85C-D919E05D831E}"/>
                  </a:ext>
                </a:extLst>
              </p:cNvPr>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5611" name="Freeform 11">
                <a:extLst>
                  <a:ext uri="{FF2B5EF4-FFF2-40B4-BE49-F238E27FC236}">
                    <a16:creationId xmlns:a16="http://schemas.microsoft.com/office/drawing/2014/main" id="{130953FA-28C3-4EFC-BC4D-96E56A73D9E3}"/>
                  </a:ext>
                </a:extLst>
              </p:cNvPr>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5612" name="Freeform 12">
                <a:extLst>
                  <a:ext uri="{FF2B5EF4-FFF2-40B4-BE49-F238E27FC236}">
                    <a16:creationId xmlns:a16="http://schemas.microsoft.com/office/drawing/2014/main" id="{2FEC7474-3F30-4EA3-8699-55321CC8A5D2}"/>
                  </a:ext>
                </a:extLst>
              </p:cNvPr>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5613" name="Freeform 13">
                <a:extLst>
                  <a:ext uri="{FF2B5EF4-FFF2-40B4-BE49-F238E27FC236}">
                    <a16:creationId xmlns:a16="http://schemas.microsoft.com/office/drawing/2014/main" id="{F5551DCD-96CA-41C5-9D61-1B8FA0D35FD3}"/>
                  </a:ext>
                </a:extLst>
              </p:cNvPr>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5614" name="Freeform 14">
                <a:extLst>
                  <a:ext uri="{FF2B5EF4-FFF2-40B4-BE49-F238E27FC236}">
                    <a16:creationId xmlns:a16="http://schemas.microsoft.com/office/drawing/2014/main" id="{CB54AEAD-5276-4F98-9476-ECF0C3091C39}"/>
                  </a:ext>
                </a:extLst>
              </p:cNvPr>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5615" name="Freeform 15">
                <a:extLst>
                  <a:ext uri="{FF2B5EF4-FFF2-40B4-BE49-F238E27FC236}">
                    <a16:creationId xmlns:a16="http://schemas.microsoft.com/office/drawing/2014/main" id="{22677926-6BFC-4CAA-9F8E-DE961CB6BF71}"/>
                  </a:ext>
                </a:extLst>
              </p:cNvPr>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5616" name="Freeform 16">
                <a:extLst>
                  <a:ext uri="{FF2B5EF4-FFF2-40B4-BE49-F238E27FC236}">
                    <a16:creationId xmlns:a16="http://schemas.microsoft.com/office/drawing/2014/main" id="{BB592D85-2A04-42A1-B4CA-5E011A32C7E2}"/>
                  </a:ext>
                </a:extLst>
              </p:cNvPr>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5617" name="Freeform 17">
                <a:extLst>
                  <a:ext uri="{FF2B5EF4-FFF2-40B4-BE49-F238E27FC236}">
                    <a16:creationId xmlns:a16="http://schemas.microsoft.com/office/drawing/2014/main" id="{579836C8-FF86-4927-B513-9ACC92149593}"/>
                  </a:ext>
                </a:extLst>
              </p:cNvPr>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5618" name="Freeform 18">
                <a:extLst>
                  <a:ext uri="{FF2B5EF4-FFF2-40B4-BE49-F238E27FC236}">
                    <a16:creationId xmlns:a16="http://schemas.microsoft.com/office/drawing/2014/main" id="{B627FF7E-0CEC-4841-BD2E-8CE32F361601}"/>
                  </a:ext>
                </a:extLst>
              </p:cNvPr>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sp>
            <p:nvSpPr>
              <p:cNvPr id="25619" name="Freeform 19">
                <a:extLst>
                  <a:ext uri="{FF2B5EF4-FFF2-40B4-BE49-F238E27FC236}">
                    <a16:creationId xmlns:a16="http://schemas.microsoft.com/office/drawing/2014/main" id="{0C9F034A-2B38-47CC-AB30-3BF4CD398B7D}"/>
                  </a:ext>
                </a:extLst>
              </p:cNvPr>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zh-CN" altLang="en-US"/>
              </a:p>
            </p:txBody>
          </p:sp>
        </p:grpSp>
        <p:sp>
          <p:nvSpPr>
            <p:cNvPr id="25620" name="Freeform 20">
              <a:extLst>
                <a:ext uri="{FF2B5EF4-FFF2-40B4-BE49-F238E27FC236}">
                  <a16:creationId xmlns:a16="http://schemas.microsoft.com/office/drawing/2014/main" id="{9BF6E1B9-8B5C-47B5-8C4F-0E906000DD72}"/>
                </a:ext>
              </a:extLst>
            </p:cNvPr>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zh-CN" altLang="en-US"/>
            </a:p>
          </p:txBody>
        </p:sp>
        <p:sp>
          <p:nvSpPr>
            <p:cNvPr id="25621" name="Freeform 21">
              <a:extLst>
                <a:ext uri="{FF2B5EF4-FFF2-40B4-BE49-F238E27FC236}">
                  <a16:creationId xmlns:a16="http://schemas.microsoft.com/office/drawing/2014/main" id="{5C426B51-CDE8-457E-A201-18ADE50A080D}"/>
                </a:ext>
              </a:extLst>
            </p:cNvPr>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zh-CN" altLang="en-US"/>
            </a:p>
          </p:txBody>
        </p:sp>
        <p:sp>
          <p:nvSpPr>
            <p:cNvPr id="25622" name="Freeform 22">
              <a:extLst>
                <a:ext uri="{FF2B5EF4-FFF2-40B4-BE49-F238E27FC236}">
                  <a16:creationId xmlns:a16="http://schemas.microsoft.com/office/drawing/2014/main" id="{A815B82A-2E3C-4F5E-8F6C-0DC9EED6C54C}"/>
                </a:ext>
              </a:extLst>
            </p:cNvPr>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eaLnBrk="1" hangingPunct="1">
                <a:defRPr/>
              </a:pPr>
              <a:endParaRPr lang="zh-CN" altLang="en-US"/>
            </a:p>
          </p:txBody>
        </p:sp>
        <p:sp>
          <p:nvSpPr>
            <p:cNvPr id="1039" name="Freeform 23">
              <a:extLst>
                <a:ext uri="{FF2B5EF4-FFF2-40B4-BE49-F238E27FC236}">
                  <a16:creationId xmlns:a16="http://schemas.microsoft.com/office/drawing/2014/main" id="{7280322D-E5DC-407C-828C-48667B9AEAD5}"/>
                </a:ext>
              </a:extLst>
            </p:cNvPr>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a:extLst>
                <a:ext uri="{FF2B5EF4-FFF2-40B4-BE49-F238E27FC236}">
                  <a16:creationId xmlns:a16="http://schemas.microsoft.com/office/drawing/2014/main" id="{E5148190-31C8-4E48-A91B-F72F10AAB905}"/>
                </a:ext>
              </a:extLst>
            </p:cNvPr>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25" name="Freeform 25">
              <a:extLst>
                <a:ext uri="{FF2B5EF4-FFF2-40B4-BE49-F238E27FC236}">
                  <a16:creationId xmlns:a16="http://schemas.microsoft.com/office/drawing/2014/main" id="{27A6B4ED-04CF-412B-8A96-BE7EFF253E23}"/>
                </a:ext>
              </a:extLst>
            </p:cNvPr>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eaLnBrk="1" hangingPunct="1">
                <a:defRPr/>
              </a:pPr>
              <a:endParaRPr lang="zh-CN" altLang="en-US"/>
            </a:p>
          </p:txBody>
        </p:sp>
        <p:sp>
          <p:nvSpPr>
            <p:cNvPr id="1042" name="Freeform 26">
              <a:extLst>
                <a:ext uri="{FF2B5EF4-FFF2-40B4-BE49-F238E27FC236}">
                  <a16:creationId xmlns:a16="http://schemas.microsoft.com/office/drawing/2014/main" id="{F56F3429-5A4C-40A7-9776-49C47EE297B5}"/>
                </a:ext>
              </a:extLst>
            </p:cNvPr>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a:extLst>
                <a:ext uri="{FF2B5EF4-FFF2-40B4-BE49-F238E27FC236}">
                  <a16:creationId xmlns:a16="http://schemas.microsoft.com/office/drawing/2014/main" id="{090DBCB6-DCC9-48CD-B97E-BADCF543D8A2}"/>
                </a:ext>
              </a:extLst>
            </p:cNvPr>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a:extLst>
                <a:ext uri="{FF2B5EF4-FFF2-40B4-BE49-F238E27FC236}">
                  <a16:creationId xmlns:a16="http://schemas.microsoft.com/office/drawing/2014/main" id="{9B745B05-7BEA-4313-BC77-91926F978552}"/>
                </a:ext>
              </a:extLst>
            </p:cNvPr>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 name="Line 29">
              <a:extLst>
                <a:ext uri="{FF2B5EF4-FFF2-40B4-BE49-F238E27FC236}">
                  <a16:creationId xmlns:a16="http://schemas.microsoft.com/office/drawing/2014/main" id="{08563E35-1B15-4416-8541-C3C76D0B2F9B}"/>
                </a:ext>
              </a:extLst>
            </p:cNvPr>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6" name="Line 30">
              <a:extLst>
                <a:ext uri="{FF2B5EF4-FFF2-40B4-BE49-F238E27FC236}">
                  <a16:creationId xmlns:a16="http://schemas.microsoft.com/office/drawing/2014/main" id="{44F75616-A82D-497C-B955-6A700090E07F}"/>
                </a:ext>
              </a:extLst>
            </p:cNvPr>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7" name="Group 31">
              <a:extLst>
                <a:ext uri="{FF2B5EF4-FFF2-40B4-BE49-F238E27FC236}">
                  <a16:creationId xmlns:a16="http://schemas.microsoft.com/office/drawing/2014/main" id="{1F0F9062-8830-463F-B401-4629DD197337}"/>
                </a:ext>
              </a:extLst>
            </p:cNvPr>
            <p:cNvGrpSpPr>
              <a:grpSpLocks/>
            </p:cNvGrpSpPr>
            <p:nvPr/>
          </p:nvGrpSpPr>
          <p:grpSpPr bwMode="auto">
            <a:xfrm>
              <a:off x="1" y="392"/>
              <a:ext cx="5758" cy="1571"/>
              <a:chOff x="1" y="392"/>
              <a:chExt cx="5758" cy="1571"/>
            </a:xfrm>
          </p:grpSpPr>
          <p:sp>
            <p:nvSpPr>
              <p:cNvPr id="1050" name="Line 32">
                <a:extLst>
                  <a:ext uri="{FF2B5EF4-FFF2-40B4-BE49-F238E27FC236}">
                    <a16:creationId xmlns:a16="http://schemas.microsoft.com/office/drawing/2014/main" id="{A5266789-33E4-4701-9F94-B5B94C5C1C85}"/>
                  </a:ext>
                </a:extLst>
              </p:cNvPr>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1" name="Line 33">
                <a:extLst>
                  <a:ext uri="{FF2B5EF4-FFF2-40B4-BE49-F238E27FC236}">
                    <a16:creationId xmlns:a16="http://schemas.microsoft.com/office/drawing/2014/main" id="{CB27517A-867F-4308-9A26-9C1712F16B70}"/>
                  </a:ext>
                </a:extLst>
              </p:cNvPr>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2" name="Line 34">
                <a:extLst>
                  <a:ext uri="{FF2B5EF4-FFF2-40B4-BE49-F238E27FC236}">
                    <a16:creationId xmlns:a16="http://schemas.microsoft.com/office/drawing/2014/main" id="{A97ADE0C-DCF9-4989-8227-BA3D1630EECC}"/>
                  </a:ext>
                </a:extLst>
              </p:cNvPr>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3" name="Line 35">
                <a:extLst>
                  <a:ext uri="{FF2B5EF4-FFF2-40B4-BE49-F238E27FC236}">
                    <a16:creationId xmlns:a16="http://schemas.microsoft.com/office/drawing/2014/main" id="{DD6FA1AC-3DD5-4D82-83B6-BEDDC02C00D9}"/>
                  </a:ext>
                </a:extLst>
              </p:cNvPr>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 name="Line 36">
                <a:extLst>
                  <a:ext uri="{FF2B5EF4-FFF2-40B4-BE49-F238E27FC236}">
                    <a16:creationId xmlns:a16="http://schemas.microsoft.com/office/drawing/2014/main" id="{75D9B8ED-87A7-4964-B52E-3D0C105847D3}"/>
                  </a:ext>
                </a:extLst>
              </p:cNvPr>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48" name="Line 37">
              <a:extLst>
                <a:ext uri="{FF2B5EF4-FFF2-40B4-BE49-F238E27FC236}">
                  <a16:creationId xmlns:a16="http://schemas.microsoft.com/office/drawing/2014/main" id="{D40B2FFB-924C-4D15-A516-0D6AE3F793A1}"/>
                </a:ext>
              </a:extLst>
            </p:cNvPr>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9" name="Line 38">
              <a:extLst>
                <a:ext uri="{FF2B5EF4-FFF2-40B4-BE49-F238E27FC236}">
                  <a16:creationId xmlns:a16="http://schemas.microsoft.com/office/drawing/2014/main" id="{9416FFCD-C0F4-41F9-99E7-92EE039A58F9}"/>
                </a:ext>
              </a:extLst>
            </p:cNvPr>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39" name="Rectangle 39">
            <a:extLst>
              <a:ext uri="{FF2B5EF4-FFF2-40B4-BE49-F238E27FC236}">
                <a16:creationId xmlns:a16="http://schemas.microsoft.com/office/drawing/2014/main" id="{0F239576-9172-4D51-BCC1-63E2E97A50A7}"/>
              </a:ext>
            </a:extLst>
          </p:cNvPr>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25640" name="Rectangle 40">
            <a:extLst>
              <a:ext uri="{FF2B5EF4-FFF2-40B4-BE49-F238E27FC236}">
                <a16:creationId xmlns:a16="http://schemas.microsoft.com/office/drawing/2014/main" id="{053EA07F-1463-49AE-9D6F-7DDDB434BACC}"/>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endParaRPr lang="en-US" altLang="zh-CN"/>
          </a:p>
        </p:txBody>
      </p:sp>
      <p:sp>
        <p:nvSpPr>
          <p:cNvPr id="25641" name="Rectangle 41">
            <a:extLst>
              <a:ext uri="{FF2B5EF4-FFF2-40B4-BE49-F238E27FC236}">
                <a16:creationId xmlns:a16="http://schemas.microsoft.com/office/drawing/2014/main" id="{384EA409-85F4-4789-AF06-D81EADA6FC12}"/>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ltLang="zh-CN"/>
          </a:p>
        </p:txBody>
      </p:sp>
      <p:sp>
        <p:nvSpPr>
          <p:cNvPr id="25642" name="Rectangle 42">
            <a:extLst>
              <a:ext uri="{FF2B5EF4-FFF2-40B4-BE49-F238E27FC236}">
                <a16:creationId xmlns:a16="http://schemas.microsoft.com/office/drawing/2014/main" id="{8C76DD6D-F9BA-41D1-853C-0BED378548C1}"/>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effectLst>
                  <a:outerShdw blurRad="38100" dist="38100" dir="2700000" algn="tl">
                    <a:srgbClr val="000000"/>
                  </a:outerShdw>
                </a:effectLst>
              </a:defRPr>
            </a:lvl1pPr>
          </a:lstStyle>
          <a:p>
            <a:pPr>
              <a:defRPr/>
            </a:pPr>
            <a:fld id="{C8812C5D-3186-42B9-9DB6-A0DB655AA09D}" type="slidenum">
              <a:rPr lang="en-US" altLang="zh-CN"/>
              <a:pPr>
                <a:defRPr/>
              </a:pPr>
              <a:t>‹#›</a:t>
            </a:fld>
            <a:endParaRPr lang="en-US" altLang="zh-CN"/>
          </a:p>
        </p:txBody>
      </p:sp>
      <p:sp>
        <p:nvSpPr>
          <p:cNvPr id="25643" name="Rectangle 43">
            <a:extLst>
              <a:ext uri="{FF2B5EF4-FFF2-40B4-BE49-F238E27FC236}">
                <a16:creationId xmlns:a16="http://schemas.microsoft.com/office/drawing/2014/main" id="{09772819-F16F-449A-A0AA-E1B4BAF5C0DC}"/>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722"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BD7B5B0-C1F3-4F7A-8F68-AD66B01E348B}"/>
              </a:ext>
            </a:extLst>
          </p:cNvPr>
          <p:cNvSpPr>
            <a:spLocks noGrp="1" noChangeArrowheads="1"/>
          </p:cNvSpPr>
          <p:nvPr>
            <p:ph type="ctrTitle"/>
          </p:nvPr>
        </p:nvSpPr>
        <p:spPr/>
        <p:txBody>
          <a:bodyPr/>
          <a:lstStyle/>
          <a:p>
            <a:pPr eaLnBrk="1" hangingPunct="1">
              <a:defRPr/>
            </a:pPr>
            <a:r>
              <a:rPr lang="zh-CN" altLang="en-US"/>
              <a:t>金融体系</a:t>
            </a:r>
            <a:r>
              <a:rPr lang="zh-CN" altLang="en-US" smtClean="0"/>
              <a:t>概述（非）</a:t>
            </a:r>
            <a:endParaRPr lang="zh-CN" altLang="en-US"/>
          </a:p>
        </p:txBody>
      </p:sp>
      <p:sp>
        <p:nvSpPr>
          <p:cNvPr id="3075" name="Rectangle 3">
            <a:extLst>
              <a:ext uri="{FF2B5EF4-FFF2-40B4-BE49-F238E27FC236}">
                <a16:creationId xmlns:a16="http://schemas.microsoft.com/office/drawing/2014/main" id="{3DD6F263-7E02-4794-A879-AF1E679281CE}"/>
              </a:ext>
            </a:extLst>
          </p:cNvPr>
          <p:cNvSpPr>
            <a:spLocks noGrp="1" noChangeArrowheads="1"/>
          </p:cNvSpPr>
          <p:nvPr>
            <p:ph type="subTitle" idx="1"/>
          </p:nvPr>
        </p:nvSpPr>
        <p:spPr/>
        <p:txBody>
          <a:bodyPr/>
          <a:lstStyle/>
          <a:p>
            <a:pPr algn="l" eaLnBrk="1" hangingPunct="1">
              <a:defRPr/>
            </a:pPr>
            <a:r>
              <a:rPr lang="zh-CN" altLang="en-US" dirty="0">
                <a:ea typeface="黑体" pitchFamily="2" charset="-122"/>
              </a:rPr>
              <a:t>金融体系</a:t>
            </a:r>
          </a:p>
          <a:p>
            <a:pPr algn="l" eaLnBrk="1" hangingPunct="1">
              <a:defRPr/>
            </a:pPr>
            <a:r>
              <a:rPr lang="zh-CN" altLang="en-US" dirty="0">
                <a:ea typeface="黑体" pitchFamily="2" charset="-122"/>
              </a:rPr>
              <a:t>金融体系的职能</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D26A01E-0918-4665-980F-447E3EA07DF4}"/>
              </a:ext>
            </a:extLst>
          </p:cNvPr>
          <p:cNvSpPr>
            <a:spLocks noGrp="1" noChangeArrowheads="1"/>
          </p:cNvSpPr>
          <p:nvPr>
            <p:ph type="title"/>
          </p:nvPr>
        </p:nvSpPr>
        <p:spPr>
          <a:xfrm>
            <a:off x="457200" y="277813"/>
            <a:ext cx="8229600" cy="847725"/>
          </a:xfrm>
        </p:spPr>
        <p:txBody>
          <a:bodyPr/>
          <a:lstStyle/>
          <a:p>
            <a:pPr eaLnBrk="1" hangingPunct="1">
              <a:defRPr/>
            </a:pPr>
            <a:r>
              <a:rPr lang="zh-CN" altLang="en-US"/>
              <a:t>金融体系</a:t>
            </a:r>
          </a:p>
        </p:txBody>
      </p:sp>
      <p:sp>
        <p:nvSpPr>
          <p:cNvPr id="4099" name="Rectangle 3">
            <a:extLst>
              <a:ext uri="{FF2B5EF4-FFF2-40B4-BE49-F238E27FC236}">
                <a16:creationId xmlns:a16="http://schemas.microsoft.com/office/drawing/2014/main" id="{BD31CEB2-F321-4B75-A234-21CBED25FAF4}"/>
              </a:ext>
            </a:extLst>
          </p:cNvPr>
          <p:cNvSpPr>
            <a:spLocks noGrp="1" noChangeArrowheads="1"/>
          </p:cNvSpPr>
          <p:nvPr>
            <p:ph type="body" idx="1"/>
          </p:nvPr>
        </p:nvSpPr>
        <p:spPr>
          <a:xfrm>
            <a:off x="250825" y="1268413"/>
            <a:ext cx="8704263" cy="5589587"/>
          </a:xfrm>
        </p:spPr>
        <p:txBody>
          <a:bodyPr/>
          <a:lstStyle/>
          <a:p>
            <a:pPr eaLnBrk="1" hangingPunct="1">
              <a:lnSpc>
                <a:spcPct val="90000"/>
              </a:lnSpc>
              <a:buFont typeface="Wingdings" panose="05000000000000000000" pitchFamily="2" charset="2"/>
              <a:buNone/>
              <a:defRPr/>
            </a:pPr>
            <a:r>
              <a:rPr lang="zh-CN" altLang="en-US" sz="2800" dirty="0">
                <a:ea typeface="黑体" pitchFamily="2" charset="-122"/>
              </a:rPr>
              <a:t>金融体系：</a:t>
            </a:r>
          </a:p>
          <a:p>
            <a:pPr eaLnBrk="1" hangingPunct="1">
              <a:lnSpc>
                <a:spcPct val="90000"/>
              </a:lnSpc>
              <a:buFont typeface="Wingdings" panose="05000000000000000000" pitchFamily="2" charset="2"/>
              <a:buNone/>
              <a:defRPr/>
            </a:pPr>
            <a:r>
              <a:rPr lang="en-US" altLang="zh-CN" sz="2800" dirty="0">
                <a:latin typeface="Arial"/>
                <a:ea typeface="黑体" pitchFamily="2" charset="-122"/>
              </a:rPr>
              <a:t>—</a:t>
            </a:r>
            <a:r>
              <a:rPr lang="zh-CN" altLang="en-US" sz="2800" dirty="0">
                <a:ea typeface="黑体" pitchFamily="2" charset="-122"/>
              </a:rPr>
              <a:t>包括市场、中介、服务公司和其他用于实现家庭、企业及政府金融决策的一个系统。</a:t>
            </a:r>
          </a:p>
          <a:p>
            <a:pPr eaLnBrk="1" hangingPunct="1">
              <a:lnSpc>
                <a:spcPct val="90000"/>
              </a:lnSpc>
              <a:buFont typeface="Wingdings" panose="05000000000000000000" pitchFamily="2" charset="2"/>
              <a:buNone/>
              <a:defRPr/>
            </a:pPr>
            <a:r>
              <a:rPr lang="zh-CN" altLang="en-US" sz="2800" dirty="0">
                <a:ea typeface="黑体" pitchFamily="2" charset="-122"/>
              </a:rPr>
              <a:t>金融市场：</a:t>
            </a:r>
          </a:p>
          <a:p>
            <a:pPr eaLnBrk="1" hangingPunct="1">
              <a:lnSpc>
                <a:spcPct val="90000"/>
              </a:lnSpc>
              <a:buFont typeface="Wingdings" panose="05000000000000000000" pitchFamily="2" charset="2"/>
              <a:buNone/>
              <a:defRPr/>
            </a:pPr>
            <a:r>
              <a:rPr lang="en-US" altLang="zh-CN" sz="2800" dirty="0" smtClean="0">
                <a:latin typeface="Arial"/>
                <a:ea typeface="黑体" pitchFamily="2" charset="-122"/>
              </a:rPr>
              <a:t>—</a:t>
            </a:r>
            <a:r>
              <a:rPr lang="zh-CN" altLang="en-US" sz="2800" dirty="0" smtClean="0">
                <a:ea typeface="黑体" pitchFamily="2" charset="-122"/>
              </a:rPr>
              <a:t>某</a:t>
            </a:r>
            <a:r>
              <a:rPr lang="zh-CN" altLang="en-US" sz="2800" dirty="0">
                <a:ea typeface="黑体" pitchFamily="2" charset="-122"/>
              </a:rPr>
              <a:t>一特定金融工具进行交易的场所，可能拥有特定的地理位置，如上海证券交易所；也可能没有特定地点，如股票、外汇的场外市场（</a:t>
            </a:r>
            <a:r>
              <a:rPr lang="en-US" altLang="zh-CN" sz="2800" dirty="0">
                <a:ea typeface="黑体" pitchFamily="2" charset="-122"/>
              </a:rPr>
              <a:t>OTC</a:t>
            </a:r>
            <a:r>
              <a:rPr lang="zh-CN" altLang="en-US" sz="2800" dirty="0">
                <a:ea typeface="黑体" pitchFamily="2" charset="-122"/>
              </a:rPr>
              <a:t>），是在全球范围内连接证券商、交易商与其他客户的计算机和远程通信系统。</a:t>
            </a:r>
          </a:p>
          <a:p>
            <a:pPr eaLnBrk="1" hangingPunct="1">
              <a:lnSpc>
                <a:spcPct val="90000"/>
              </a:lnSpc>
              <a:buFont typeface="Wingdings" panose="05000000000000000000" pitchFamily="2" charset="2"/>
              <a:buNone/>
              <a:defRPr/>
            </a:pPr>
            <a:r>
              <a:rPr lang="zh-CN" altLang="en-US" sz="2800" dirty="0">
                <a:ea typeface="黑体" pitchFamily="2" charset="-122"/>
              </a:rPr>
              <a:t>金融中介：</a:t>
            </a:r>
          </a:p>
          <a:p>
            <a:pPr eaLnBrk="1" hangingPunct="1">
              <a:lnSpc>
                <a:spcPct val="90000"/>
              </a:lnSpc>
              <a:buFont typeface="Wingdings" panose="05000000000000000000" pitchFamily="2" charset="2"/>
              <a:buNone/>
              <a:defRPr/>
            </a:pPr>
            <a:r>
              <a:rPr lang="en-US" altLang="zh-CN" sz="2800" dirty="0">
                <a:latin typeface="Arial"/>
                <a:ea typeface="黑体" pitchFamily="2" charset="-122"/>
              </a:rPr>
              <a:t>—</a:t>
            </a:r>
            <a:r>
              <a:rPr lang="zh-CN" altLang="en-US" sz="2800" dirty="0">
                <a:ea typeface="黑体" pitchFamily="2" charset="-122"/>
              </a:rPr>
              <a:t>是提供金融服务和产品的企业或厂商，包括银行、投资银行、投资公司和保险公司等等，提供多种金融产品。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BE86264-413D-4A48-86A1-CA9B178E661F}"/>
              </a:ext>
            </a:extLst>
          </p:cNvPr>
          <p:cNvSpPr>
            <a:spLocks noGrp="1" noChangeArrowheads="1"/>
          </p:cNvSpPr>
          <p:nvPr>
            <p:ph type="title"/>
          </p:nvPr>
        </p:nvSpPr>
        <p:spPr/>
        <p:txBody>
          <a:bodyPr/>
          <a:lstStyle/>
          <a:p>
            <a:pPr eaLnBrk="1" hangingPunct="1">
              <a:defRPr/>
            </a:pPr>
            <a:r>
              <a:rPr lang="zh-CN" altLang="en-US" dirty="0"/>
              <a:t>金融体系的</a:t>
            </a:r>
            <a:r>
              <a:rPr lang="zh-CN" altLang="en-US" dirty="0" smtClean="0"/>
              <a:t>职能：融通资金</a:t>
            </a:r>
            <a:endParaRPr lang="zh-CN" altLang="en-US" dirty="0"/>
          </a:p>
        </p:txBody>
      </p:sp>
      <p:sp>
        <p:nvSpPr>
          <p:cNvPr id="16387" name="Rectangle 3">
            <a:extLst>
              <a:ext uri="{FF2B5EF4-FFF2-40B4-BE49-F238E27FC236}">
                <a16:creationId xmlns:a16="http://schemas.microsoft.com/office/drawing/2014/main" id="{21965D02-CCD9-4AC0-AC7B-FE338CFA0C43}"/>
              </a:ext>
            </a:extLst>
          </p:cNvPr>
          <p:cNvSpPr>
            <a:spLocks noGrp="1" noChangeArrowheads="1"/>
          </p:cNvSpPr>
          <p:nvPr>
            <p:ph type="body" idx="1"/>
          </p:nvPr>
        </p:nvSpPr>
        <p:spPr>
          <a:xfrm>
            <a:off x="179388" y="1989138"/>
            <a:ext cx="8732837" cy="4464050"/>
          </a:xfrm>
        </p:spPr>
        <p:txBody>
          <a:bodyPr/>
          <a:lstStyle/>
          <a:p>
            <a:pPr eaLnBrk="1" hangingPunct="1">
              <a:buFont typeface="Wingdings" panose="05000000000000000000" pitchFamily="2" charset="2"/>
              <a:buNone/>
              <a:defRPr/>
            </a:pPr>
            <a:r>
              <a:rPr lang="zh-CN" altLang="en-US" dirty="0"/>
              <a:t>资金流动过程</a:t>
            </a:r>
          </a:p>
        </p:txBody>
      </p:sp>
      <p:sp>
        <p:nvSpPr>
          <p:cNvPr id="5124" name="Rectangle 4">
            <a:extLst>
              <a:ext uri="{FF2B5EF4-FFF2-40B4-BE49-F238E27FC236}">
                <a16:creationId xmlns:a16="http://schemas.microsoft.com/office/drawing/2014/main" id="{CE6E8C62-7839-40B9-985B-B27EBF8C367F}"/>
              </a:ext>
            </a:extLst>
          </p:cNvPr>
          <p:cNvSpPr>
            <a:spLocks noChangeArrowheads="1"/>
          </p:cNvSpPr>
          <p:nvPr/>
        </p:nvSpPr>
        <p:spPr bwMode="auto">
          <a:xfrm>
            <a:off x="1187450" y="3789363"/>
            <a:ext cx="1800225" cy="93503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a:latin typeface="Tahoma" panose="020B0604030504040204" pitchFamily="34" charset="0"/>
              </a:rPr>
              <a:t>盈余部门</a:t>
            </a:r>
          </a:p>
        </p:txBody>
      </p:sp>
      <p:sp>
        <p:nvSpPr>
          <p:cNvPr id="5125" name="Oval 5">
            <a:extLst>
              <a:ext uri="{FF2B5EF4-FFF2-40B4-BE49-F238E27FC236}">
                <a16:creationId xmlns:a16="http://schemas.microsoft.com/office/drawing/2014/main" id="{7D8697D8-CEC5-45F7-82F3-0381A48E8124}"/>
              </a:ext>
            </a:extLst>
          </p:cNvPr>
          <p:cNvSpPr>
            <a:spLocks noChangeArrowheads="1"/>
          </p:cNvSpPr>
          <p:nvPr/>
        </p:nvSpPr>
        <p:spPr bwMode="auto">
          <a:xfrm>
            <a:off x="3995738" y="2565400"/>
            <a:ext cx="1008062" cy="10080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a:latin typeface="Tahoma" panose="020B0604030504040204" pitchFamily="34" charset="0"/>
              </a:rPr>
              <a:t>市场</a:t>
            </a:r>
          </a:p>
        </p:txBody>
      </p:sp>
      <p:sp>
        <p:nvSpPr>
          <p:cNvPr id="5126" name="Oval 6">
            <a:extLst>
              <a:ext uri="{FF2B5EF4-FFF2-40B4-BE49-F238E27FC236}">
                <a16:creationId xmlns:a16="http://schemas.microsoft.com/office/drawing/2014/main" id="{9B3A8271-0420-453E-886D-988BD6193C2C}"/>
              </a:ext>
            </a:extLst>
          </p:cNvPr>
          <p:cNvSpPr>
            <a:spLocks noChangeArrowheads="1"/>
          </p:cNvSpPr>
          <p:nvPr/>
        </p:nvSpPr>
        <p:spPr bwMode="auto">
          <a:xfrm>
            <a:off x="3995738" y="5013325"/>
            <a:ext cx="1079500" cy="10080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a:latin typeface="Tahoma" panose="020B0604030504040204" pitchFamily="34" charset="0"/>
              </a:rPr>
              <a:t>中介</a:t>
            </a:r>
          </a:p>
        </p:txBody>
      </p:sp>
      <p:sp>
        <p:nvSpPr>
          <p:cNvPr id="5127" name="Rectangle 7">
            <a:extLst>
              <a:ext uri="{FF2B5EF4-FFF2-40B4-BE49-F238E27FC236}">
                <a16:creationId xmlns:a16="http://schemas.microsoft.com/office/drawing/2014/main" id="{98A27B00-6B3C-49C2-99AB-B2F5CCBD5DB6}"/>
              </a:ext>
            </a:extLst>
          </p:cNvPr>
          <p:cNvSpPr>
            <a:spLocks noChangeArrowheads="1"/>
          </p:cNvSpPr>
          <p:nvPr/>
        </p:nvSpPr>
        <p:spPr bwMode="auto">
          <a:xfrm>
            <a:off x="5795963" y="3860800"/>
            <a:ext cx="1728787" cy="863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a:latin typeface="Tahoma" panose="020B0604030504040204" pitchFamily="34" charset="0"/>
              </a:rPr>
              <a:t>赤字部门</a:t>
            </a:r>
          </a:p>
        </p:txBody>
      </p:sp>
      <p:sp>
        <p:nvSpPr>
          <p:cNvPr id="5128" name="Line 8">
            <a:extLst>
              <a:ext uri="{FF2B5EF4-FFF2-40B4-BE49-F238E27FC236}">
                <a16:creationId xmlns:a16="http://schemas.microsoft.com/office/drawing/2014/main" id="{9F72B3A3-9FB2-49E5-BDD5-E6480191BA47}"/>
              </a:ext>
            </a:extLst>
          </p:cNvPr>
          <p:cNvSpPr>
            <a:spLocks noChangeShapeType="1"/>
          </p:cNvSpPr>
          <p:nvPr/>
        </p:nvSpPr>
        <p:spPr bwMode="auto">
          <a:xfrm flipV="1">
            <a:off x="2124075" y="3068638"/>
            <a:ext cx="0" cy="720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Line 9">
            <a:extLst>
              <a:ext uri="{FF2B5EF4-FFF2-40B4-BE49-F238E27FC236}">
                <a16:creationId xmlns:a16="http://schemas.microsoft.com/office/drawing/2014/main" id="{FF8D0CBC-8316-4C32-AEA3-5209B705DCE5}"/>
              </a:ext>
            </a:extLst>
          </p:cNvPr>
          <p:cNvSpPr>
            <a:spLocks noChangeShapeType="1"/>
          </p:cNvSpPr>
          <p:nvPr/>
        </p:nvSpPr>
        <p:spPr bwMode="auto">
          <a:xfrm>
            <a:off x="2143125" y="3071813"/>
            <a:ext cx="18716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0" name="Line 10">
            <a:extLst>
              <a:ext uri="{FF2B5EF4-FFF2-40B4-BE49-F238E27FC236}">
                <a16:creationId xmlns:a16="http://schemas.microsoft.com/office/drawing/2014/main" id="{7DACFDA6-F4C7-44C2-9FC8-65E13042F989}"/>
              </a:ext>
            </a:extLst>
          </p:cNvPr>
          <p:cNvSpPr>
            <a:spLocks noChangeShapeType="1"/>
          </p:cNvSpPr>
          <p:nvPr/>
        </p:nvSpPr>
        <p:spPr bwMode="auto">
          <a:xfrm>
            <a:off x="2124075" y="4724400"/>
            <a:ext cx="0" cy="9366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 name="Line 11">
            <a:extLst>
              <a:ext uri="{FF2B5EF4-FFF2-40B4-BE49-F238E27FC236}">
                <a16:creationId xmlns:a16="http://schemas.microsoft.com/office/drawing/2014/main" id="{849B45C7-8470-41D1-A55C-3809BD49FAA4}"/>
              </a:ext>
            </a:extLst>
          </p:cNvPr>
          <p:cNvSpPr>
            <a:spLocks noChangeShapeType="1"/>
          </p:cNvSpPr>
          <p:nvPr/>
        </p:nvSpPr>
        <p:spPr bwMode="auto">
          <a:xfrm>
            <a:off x="2124075" y="5661025"/>
            <a:ext cx="18716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2" name="Line 12">
            <a:extLst>
              <a:ext uri="{FF2B5EF4-FFF2-40B4-BE49-F238E27FC236}">
                <a16:creationId xmlns:a16="http://schemas.microsoft.com/office/drawing/2014/main" id="{78B84B15-D1EB-434D-B914-D9A20841F216}"/>
              </a:ext>
            </a:extLst>
          </p:cNvPr>
          <p:cNvSpPr>
            <a:spLocks noChangeShapeType="1"/>
          </p:cNvSpPr>
          <p:nvPr/>
        </p:nvSpPr>
        <p:spPr bwMode="auto">
          <a:xfrm>
            <a:off x="5003800" y="3068638"/>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 name="Line 13">
            <a:extLst>
              <a:ext uri="{FF2B5EF4-FFF2-40B4-BE49-F238E27FC236}">
                <a16:creationId xmlns:a16="http://schemas.microsoft.com/office/drawing/2014/main" id="{004D47C2-44AA-4AF9-8BB0-2B69E3BFE3AA}"/>
              </a:ext>
            </a:extLst>
          </p:cNvPr>
          <p:cNvSpPr>
            <a:spLocks noChangeShapeType="1"/>
          </p:cNvSpPr>
          <p:nvPr/>
        </p:nvSpPr>
        <p:spPr bwMode="auto">
          <a:xfrm>
            <a:off x="6588125" y="3068638"/>
            <a:ext cx="0" cy="7921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4" name="Line 14">
            <a:extLst>
              <a:ext uri="{FF2B5EF4-FFF2-40B4-BE49-F238E27FC236}">
                <a16:creationId xmlns:a16="http://schemas.microsoft.com/office/drawing/2014/main" id="{FEBDC514-C324-4FFD-80C3-A425C255B089}"/>
              </a:ext>
            </a:extLst>
          </p:cNvPr>
          <p:cNvSpPr>
            <a:spLocks noChangeShapeType="1"/>
          </p:cNvSpPr>
          <p:nvPr/>
        </p:nvSpPr>
        <p:spPr bwMode="auto">
          <a:xfrm>
            <a:off x="5076825" y="5589588"/>
            <a:ext cx="15113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 name="Line 15">
            <a:extLst>
              <a:ext uri="{FF2B5EF4-FFF2-40B4-BE49-F238E27FC236}">
                <a16:creationId xmlns:a16="http://schemas.microsoft.com/office/drawing/2014/main" id="{683FBBB8-B5D0-4021-A9B3-0E729A5EFE89}"/>
              </a:ext>
            </a:extLst>
          </p:cNvPr>
          <p:cNvSpPr>
            <a:spLocks noChangeShapeType="1"/>
          </p:cNvSpPr>
          <p:nvPr/>
        </p:nvSpPr>
        <p:spPr bwMode="auto">
          <a:xfrm flipV="1">
            <a:off x="6588125" y="4724400"/>
            <a:ext cx="0" cy="8651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6" name="Line 16">
            <a:extLst>
              <a:ext uri="{FF2B5EF4-FFF2-40B4-BE49-F238E27FC236}">
                <a16:creationId xmlns:a16="http://schemas.microsoft.com/office/drawing/2014/main" id="{EA9A8AA2-4CFA-4AC7-A254-3C71303BC2F7}"/>
              </a:ext>
            </a:extLst>
          </p:cNvPr>
          <p:cNvSpPr>
            <a:spLocks noChangeShapeType="1"/>
          </p:cNvSpPr>
          <p:nvPr/>
        </p:nvSpPr>
        <p:spPr bwMode="auto">
          <a:xfrm>
            <a:off x="4284663" y="3500438"/>
            <a:ext cx="0" cy="15843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7" name="Line 17">
            <a:extLst>
              <a:ext uri="{FF2B5EF4-FFF2-40B4-BE49-F238E27FC236}">
                <a16:creationId xmlns:a16="http://schemas.microsoft.com/office/drawing/2014/main" id="{ADFC4D7F-6421-4E2E-8235-113465A5C7E0}"/>
              </a:ext>
            </a:extLst>
          </p:cNvPr>
          <p:cNvSpPr>
            <a:spLocks noChangeShapeType="1"/>
          </p:cNvSpPr>
          <p:nvPr/>
        </p:nvSpPr>
        <p:spPr bwMode="auto">
          <a:xfrm flipV="1">
            <a:off x="4716463" y="3500438"/>
            <a:ext cx="0" cy="15843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8" name="Rectangle 4">
            <a:extLst>
              <a:ext uri="{FF2B5EF4-FFF2-40B4-BE49-F238E27FC236}">
                <a16:creationId xmlns:a16="http://schemas.microsoft.com/office/drawing/2014/main" id="{C28282F0-2E7F-416D-B56B-391B126ED34A}"/>
              </a:ext>
            </a:extLst>
          </p:cNvPr>
          <p:cNvSpPr>
            <a:spLocks noChangeArrowheads="1"/>
          </p:cNvSpPr>
          <p:nvPr/>
        </p:nvSpPr>
        <p:spPr bwMode="auto">
          <a:xfrm>
            <a:off x="2428875" y="2786063"/>
            <a:ext cx="1157288" cy="4286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a:latin typeface="Tahoma" panose="020B0604030504040204" pitchFamily="34" charset="0"/>
              </a:rPr>
              <a:t>资金</a:t>
            </a:r>
          </a:p>
        </p:txBody>
      </p:sp>
      <p:sp>
        <p:nvSpPr>
          <p:cNvPr id="5139" name="Rectangle 4">
            <a:extLst>
              <a:ext uri="{FF2B5EF4-FFF2-40B4-BE49-F238E27FC236}">
                <a16:creationId xmlns:a16="http://schemas.microsoft.com/office/drawing/2014/main" id="{501BC3BD-AC2E-4018-8D7A-78659EE3282A}"/>
              </a:ext>
            </a:extLst>
          </p:cNvPr>
          <p:cNvSpPr>
            <a:spLocks noChangeArrowheads="1"/>
          </p:cNvSpPr>
          <p:nvPr/>
        </p:nvSpPr>
        <p:spPr bwMode="auto">
          <a:xfrm>
            <a:off x="5286375" y="5357813"/>
            <a:ext cx="1000125" cy="4286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a:latin typeface="Tahoma" panose="020B0604030504040204" pitchFamily="34" charset="0"/>
              </a:rPr>
              <a:t>资金</a:t>
            </a:r>
          </a:p>
        </p:txBody>
      </p:sp>
      <p:sp>
        <p:nvSpPr>
          <p:cNvPr id="5140" name="Rectangle 4">
            <a:extLst>
              <a:ext uri="{FF2B5EF4-FFF2-40B4-BE49-F238E27FC236}">
                <a16:creationId xmlns:a16="http://schemas.microsoft.com/office/drawing/2014/main" id="{CD830D35-B9D2-40BB-BC8F-B7AADF660C9D}"/>
              </a:ext>
            </a:extLst>
          </p:cNvPr>
          <p:cNvSpPr>
            <a:spLocks noChangeArrowheads="1"/>
          </p:cNvSpPr>
          <p:nvPr/>
        </p:nvSpPr>
        <p:spPr bwMode="auto">
          <a:xfrm>
            <a:off x="2428875" y="5429250"/>
            <a:ext cx="1071563" cy="4286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a:latin typeface="Tahoma" panose="020B0604030504040204" pitchFamily="34" charset="0"/>
              </a:rPr>
              <a:t>资金</a:t>
            </a:r>
          </a:p>
        </p:txBody>
      </p:sp>
      <p:sp>
        <p:nvSpPr>
          <p:cNvPr id="5141" name="Rectangle 4">
            <a:extLst>
              <a:ext uri="{FF2B5EF4-FFF2-40B4-BE49-F238E27FC236}">
                <a16:creationId xmlns:a16="http://schemas.microsoft.com/office/drawing/2014/main" id="{16AC5C32-75A2-4446-B82E-28695D521771}"/>
              </a:ext>
            </a:extLst>
          </p:cNvPr>
          <p:cNvSpPr>
            <a:spLocks noChangeArrowheads="1"/>
          </p:cNvSpPr>
          <p:nvPr/>
        </p:nvSpPr>
        <p:spPr bwMode="auto">
          <a:xfrm>
            <a:off x="5286375" y="2857500"/>
            <a:ext cx="1071563" cy="4286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a:latin typeface="Tahoma" panose="020B0604030504040204" pitchFamily="34" charset="0"/>
              </a:rPr>
              <a:t>资金</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E7422F3-602B-4260-8248-D4DD74AB668A}"/>
              </a:ext>
            </a:extLst>
          </p:cNvPr>
          <p:cNvSpPr>
            <a:spLocks noGrp="1" noChangeArrowheads="1"/>
          </p:cNvSpPr>
          <p:nvPr>
            <p:ph type="title"/>
          </p:nvPr>
        </p:nvSpPr>
        <p:spPr/>
        <p:txBody>
          <a:bodyPr/>
          <a:lstStyle/>
          <a:p>
            <a:pPr eaLnBrk="1" hangingPunct="1">
              <a:defRPr/>
            </a:pPr>
            <a:r>
              <a:rPr lang="zh-CN" altLang="en-US"/>
              <a:t>金融体系的职能</a:t>
            </a:r>
          </a:p>
        </p:txBody>
      </p:sp>
      <p:sp>
        <p:nvSpPr>
          <p:cNvPr id="5123" name="Rectangle 3">
            <a:extLst>
              <a:ext uri="{FF2B5EF4-FFF2-40B4-BE49-F238E27FC236}">
                <a16:creationId xmlns:a16="http://schemas.microsoft.com/office/drawing/2014/main" id="{09A2EF68-91BD-48BE-B44B-4491E8C0F84B}"/>
              </a:ext>
            </a:extLst>
          </p:cNvPr>
          <p:cNvSpPr>
            <a:spLocks noGrp="1" noChangeArrowheads="1"/>
          </p:cNvSpPr>
          <p:nvPr>
            <p:ph type="body" idx="1"/>
          </p:nvPr>
        </p:nvSpPr>
        <p:spPr>
          <a:xfrm>
            <a:off x="250825" y="1628775"/>
            <a:ext cx="8704263" cy="5229225"/>
          </a:xfrm>
        </p:spPr>
        <p:txBody>
          <a:bodyPr/>
          <a:lstStyle/>
          <a:p>
            <a:pPr eaLnBrk="1" hangingPunct="1">
              <a:buFont typeface="Wingdings" panose="05000000000000000000" pitchFamily="2" charset="2"/>
              <a:buNone/>
              <a:defRPr/>
            </a:pPr>
            <a:r>
              <a:rPr lang="zh-CN" altLang="en-US">
                <a:ea typeface="黑体" pitchFamily="2" charset="-122"/>
              </a:rPr>
              <a:t>资金（货币）运动的障碍</a:t>
            </a:r>
            <a:endParaRPr lang="zh-CN" altLang="en-US"/>
          </a:p>
        </p:txBody>
      </p:sp>
      <p:sp>
        <p:nvSpPr>
          <p:cNvPr id="7172" name="Rectangle 4">
            <a:extLst>
              <a:ext uri="{FF2B5EF4-FFF2-40B4-BE49-F238E27FC236}">
                <a16:creationId xmlns:a16="http://schemas.microsoft.com/office/drawing/2014/main" id="{44104FCF-2086-4BD7-B195-9A3689ADCDA5}"/>
              </a:ext>
            </a:extLst>
          </p:cNvPr>
          <p:cNvSpPr>
            <a:spLocks noChangeArrowheads="1"/>
          </p:cNvSpPr>
          <p:nvPr/>
        </p:nvSpPr>
        <p:spPr bwMode="auto">
          <a:xfrm>
            <a:off x="539750" y="2708275"/>
            <a:ext cx="2087563" cy="396081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资金供给方</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本国：</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    政府</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    企业</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    个人</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外国：</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    政府</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    企业</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    个人</a:t>
            </a:r>
          </a:p>
        </p:txBody>
      </p:sp>
      <p:sp>
        <p:nvSpPr>
          <p:cNvPr id="7173" name="Rectangle 6">
            <a:extLst>
              <a:ext uri="{FF2B5EF4-FFF2-40B4-BE49-F238E27FC236}">
                <a16:creationId xmlns:a16="http://schemas.microsoft.com/office/drawing/2014/main" id="{77270F26-0E1F-4D37-AA6A-E5C7E87C75CA}"/>
              </a:ext>
            </a:extLst>
          </p:cNvPr>
          <p:cNvSpPr>
            <a:spLocks noChangeArrowheads="1"/>
          </p:cNvSpPr>
          <p:nvPr/>
        </p:nvSpPr>
        <p:spPr bwMode="auto">
          <a:xfrm>
            <a:off x="6227763" y="2781300"/>
            <a:ext cx="1944687" cy="38163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资金需求方</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本国：</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    政府</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    企业</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    个人</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外国：</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    政府</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    企业</a:t>
            </a:r>
          </a:p>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    个人</a:t>
            </a:r>
          </a:p>
        </p:txBody>
      </p:sp>
      <p:sp>
        <p:nvSpPr>
          <p:cNvPr id="7174" name="Line 7">
            <a:extLst>
              <a:ext uri="{FF2B5EF4-FFF2-40B4-BE49-F238E27FC236}">
                <a16:creationId xmlns:a16="http://schemas.microsoft.com/office/drawing/2014/main" id="{84E0EF59-FBCC-4AA2-9CBB-4495F2712F69}"/>
              </a:ext>
            </a:extLst>
          </p:cNvPr>
          <p:cNvSpPr>
            <a:spLocks noChangeShapeType="1"/>
          </p:cNvSpPr>
          <p:nvPr/>
        </p:nvSpPr>
        <p:spPr bwMode="auto">
          <a:xfrm>
            <a:off x="2627313" y="3860800"/>
            <a:ext cx="93662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5" name="Line 8">
            <a:extLst>
              <a:ext uri="{FF2B5EF4-FFF2-40B4-BE49-F238E27FC236}">
                <a16:creationId xmlns:a16="http://schemas.microsoft.com/office/drawing/2014/main" id="{7E646AFB-2AB4-4F4A-86AD-885F6223630E}"/>
              </a:ext>
            </a:extLst>
          </p:cNvPr>
          <p:cNvSpPr>
            <a:spLocks noChangeShapeType="1"/>
          </p:cNvSpPr>
          <p:nvPr/>
        </p:nvSpPr>
        <p:spPr bwMode="auto">
          <a:xfrm>
            <a:off x="5435600" y="3933825"/>
            <a:ext cx="792163" cy="0"/>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6" name="Line 9">
            <a:extLst>
              <a:ext uri="{FF2B5EF4-FFF2-40B4-BE49-F238E27FC236}">
                <a16:creationId xmlns:a16="http://schemas.microsoft.com/office/drawing/2014/main" id="{91C56A91-8BF6-4C8E-B29A-8E1C2179AD8D}"/>
              </a:ext>
            </a:extLst>
          </p:cNvPr>
          <p:cNvSpPr>
            <a:spLocks noChangeShapeType="1"/>
          </p:cNvSpPr>
          <p:nvPr/>
        </p:nvSpPr>
        <p:spPr bwMode="auto">
          <a:xfrm flipH="1">
            <a:off x="5435600" y="5661025"/>
            <a:ext cx="7921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7" name="Line 10">
            <a:extLst>
              <a:ext uri="{FF2B5EF4-FFF2-40B4-BE49-F238E27FC236}">
                <a16:creationId xmlns:a16="http://schemas.microsoft.com/office/drawing/2014/main" id="{D935218E-13D6-4EB5-9C78-5205CD18B707}"/>
              </a:ext>
            </a:extLst>
          </p:cNvPr>
          <p:cNvSpPr>
            <a:spLocks noChangeShapeType="1"/>
          </p:cNvSpPr>
          <p:nvPr/>
        </p:nvSpPr>
        <p:spPr bwMode="auto">
          <a:xfrm flipH="1">
            <a:off x="2555875" y="5589588"/>
            <a:ext cx="936625" cy="0"/>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8" name="Rectangle 11">
            <a:extLst>
              <a:ext uri="{FF2B5EF4-FFF2-40B4-BE49-F238E27FC236}">
                <a16:creationId xmlns:a16="http://schemas.microsoft.com/office/drawing/2014/main" id="{EE7C17E9-84D2-4E97-9CA1-176537248ED0}"/>
              </a:ext>
            </a:extLst>
          </p:cNvPr>
          <p:cNvSpPr>
            <a:spLocks noChangeArrowheads="1"/>
          </p:cNvSpPr>
          <p:nvPr/>
        </p:nvSpPr>
        <p:spPr bwMode="auto">
          <a:xfrm>
            <a:off x="3563938" y="2781300"/>
            <a:ext cx="1871662" cy="388778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Tahoma" panose="020B0604030504040204" pitchFamily="34" charset="0"/>
                <a:ea typeface="黑体" panose="02010609060101010101" pitchFamily="49" charset="-122"/>
              </a:rPr>
              <a:t>障碍：</a:t>
            </a:r>
          </a:p>
          <a:p>
            <a:pPr eaLnBrk="1" hangingPunct="1">
              <a:spcBef>
                <a:spcPct val="0"/>
              </a:spcBef>
              <a:buClrTx/>
              <a:buSzTx/>
              <a:buFontTx/>
              <a:buNone/>
            </a:pPr>
            <a:r>
              <a:rPr lang="zh-CN" altLang="en-US" sz="2800" b="1">
                <a:latin typeface="Tahoma" panose="020B0604030504040204" pitchFamily="34" charset="0"/>
                <a:ea typeface="黑体" panose="02010609060101010101" pitchFamily="49" charset="-122"/>
              </a:rPr>
              <a:t>空间距离</a:t>
            </a:r>
          </a:p>
          <a:p>
            <a:pPr eaLnBrk="1" hangingPunct="1">
              <a:spcBef>
                <a:spcPct val="0"/>
              </a:spcBef>
              <a:buClrTx/>
              <a:buSzTx/>
              <a:buFontTx/>
              <a:buNone/>
            </a:pPr>
            <a:r>
              <a:rPr lang="zh-CN" altLang="en-US" sz="2800" b="1">
                <a:latin typeface="Tahoma" panose="020B0604030504040204" pitchFamily="34" charset="0"/>
                <a:ea typeface="黑体" panose="02010609060101010101" pitchFamily="49" charset="-122"/>
              </a:rPr>
              <a:t>交易成本</a:t>
            </a:r>
          </a:p>
          <a:p>
            <a:pPr eaLnBrk="1" hangingPunct="1">
              <a:spcBef>
                <a:spcPct val="0"/>
              </a:spcBef>
              <a:buClrTx/>
              <a:buSzTx/>
              <a:buFontTx/>
              <a:buNone/>
            </a:pPr>
            <a:r>
              <a:rPr lang="zh-CN" altLang="en-US" sz="2800" b="1">
                <a:latin typeface="Tahoma" panose="020B0604030504040204" pitchFamily="34" charset="0"/>
                <a:ea typeface="黑体" panose="02010609060101010101" pitchFamily="49" charset="-122"/>
              </a:rPr>
              <a:t>规模要</a:t>
            </a:r>
            <a:r>
              <a:rPr lang="zh-CN" altLang="en-US" sz="2800" b="1">
                <a:latin typeface="Tahoma" panose="020B0604030504040204" pitchFamily="34" charset="0"/>
              </a:rPr>
              <a:t>求</a:t>
            </a:r>
          </a:p>
          <a:p>
            <a:pPr eaLnBrk="1" hangingPunct="1">
              <a:spcBef>
                <a:spcPct val="0"/>
              </a:spcBef>
              <a:buClrTx/>
              <a:buSzTx/>
              <a:buFontTx/>
              <a:buNone/>
            </a:pPr>
            <a:r>
              <a:rPr lang="zh-CN" altLang="en-US" sz="2800" b="1">
                <a:ea typeface="黑体" panose="02010609060101010101" pitchFamily="49" charset="-122"/>
              </a:rPr>
              <a:t>风险：</a:t>
            </a:r>
          </a:p>
          <a:p>
            <a:pPr eaLnBrk="1" hangingPunct="1">
              <a:spcBef>
                <a:spcPct val="0"/>
              </a:spcBef>
              <a:buClrTx/>
              <a:buSzTx/>
              <a:buFontTx/>
              <a:buNone/>
            </a:pPr>
            <a:r>
              <a:rPr lang="zh-CN" altLang="en-US" sz="2800" b="1">
                <a:ea typeface="黑体" panose="02010609060101010101" pitchFamily="49" charset="-122"/>
              </a:rPr>
              <a:t>道德风险</a:t>
            </a:r>
          </a:p>
          <a:p>
            <a:pPr eaLnBrk="1" hangingPunct="1">
              <a:spcBef>
                <a:spcPct val="0"/>
              </a:spcBef>
              <a:buClrTx/>
              <a:buSzTx/>
              <a:buFontTx/>
              <a:buNone/>
            </a:pPr>
            <a:r>
              <a:rPr lang="zh-CN" altLang="en-US" sz="2800" b="1">
                <a:ea typeface="黑体" panose="02010609060101010101" pitchFamily="49" charset="-122"/>
              </a:rPr>
              <a:t>经营风险</a:t>
            </a:r>
          </a:p>
          <a:p>
            <a:pPr eaLnBrk="1" hangingPunct="1">
              <a:spcBef>
                <a:spcPct val="0"/>
              </a:spcBef>
              <a:buClrTx/>
              <a:buSzTx/>
              <a:buFontTx/>
              <a:buNone/>
            </a:pPr>
            <a:r>
              <a:rPr lang="zh-CN" altLang="en-US" sz="2800" b="1">
                <a:ea typeface="黑体" panose="02010609060101010101" pitchFamily="49" charset="-122"/>
              </a:rPr>
              <a:t>等等</a:t>
            </a:r>
            <a:endParaRPr lang="zh-CN" altLang="en-US" sz="2800" b="1">
              <a:latin typeface="Tahoma" panose="020B0604030504040204" pitchFamily="34" charset="0"/>
              <a:ea typeface="黑体" panose="02010609060101010101" pitchFamily="49" charset="-122"/>
            </a:endParaRPr>
          </a:p>
        </p:txBody>
      </p:sp>
    </p:spTree>
    <p:extLst>
      <p:ext uri="{BB962C8B-B14F-4D97-AF65-F5344CB8AC3E}">
        <p14:creationId xmlns:p14="http://schemas.microsoft.com/office/powerpoint/2010/main" val="237917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74875C4-6931-4640-A386-7680630281D0}"/>
              </a:ext>
            </a:extLst>
          </p:cNvPr>
          <p:cNvSpPr>
            <a:spLocks noGrp="1" noChangeArrowheads="1"/>
          </p:cNvSpPr>
          <p:nvPr>
            <p:ph type="title"/>
          </p:nvPr>
        </p:nvSpPr>
        <p:spPr/>
        <p:txBody>
          <a:bodyPr/>
          <a:lstStyle/>
          <a:p>
            <a:pPr eaLnBrk="1" hangingPunct="1">
              <a:defRPr/>
            </a:pPr>
            <a:r>
              <a:rPr lang="zh-CN" altLang="en-US" dirty="0"/>
              <a:t>金融体系的职能</a:t>
            </a:r>
          </a:p>
        </p:txBody>
      </p:sp>
      <p:sp>
        <p:nvSpPr>
          <p:cNvPr id="17411" name="Rectangle 3">
            <a:extLst>
              <a:ext uri="{FF2B5EF4-FFF2-40B4-BE49-F238E27FC236}">
                <a16:creationId xmlns:a16="http://schemas.microsoft.com/office/drawing/2014/main" id="{C0CBBC2A-65D7-4579-BFD2-FC9577E9F6EB}"/>
              </a:ext>
            </a:extLst>
          </p:cNvPr>
          <p:cNvSpPr>
            <a:spLocks noGrp="1" noChangeArrowheads="1"/>
          </p:cNvSpPr>
          <p:nvPr>
            <p:ph type="body" idx="1"/>
          </p:nvPr>
        </p:nvSpPr>
        <p:spPr>
          <a:xfrm>
            <a:off x="179388" y="1628775"/>
            <a:ext cx="8775700" cy="4608537"/>
          </a:xfrm>
        </p:spPr>
        <p:txBody>
          <a:bodyPr/>
          <a:lstStyle/>
          <a:p>
            <a:pPr eaLnBrk="1" hangingPunct="1">
              <a:buFont typeface="Wingdings" panose="05000000000000000000" pitchFamily="2" charset="2"/>
              <a:buNone/>
              <a:defRPr/>
            </a:pPr>
            <a:r>
              <a:rPr lang="en-US" altLang="zh-CN" sz="2800" dirty="0" smtClean="0">
                <a:latin typeface="黑体" pitchFamily="2" charset="-122"/>
                <a:ea typeface="黑体" pitchFamily="2" charset="-122"/>
              </a:rPr>
              <a:t>—</a:t>
            </a:r>
            <a:r>
              <a:rPr lang="zh-CN" altLang="en-US" sz="2800" dirty="0" smtClean="0">
                <a:latin typeface="黑体" pitchFamily="2" charset="-122"/>
                <a:ea typeface="黑体" pitchFamily="2" charset="-122"/>
              </a:rPr>
              <a:t>管理财富。集合个体零散资金，专业化管理，分散化投资，实现居民财富的保值和增值。</a:t>
            </a:r>
            <a:endParaRPr lang="en-US" altLang="zh-CN" sz="2800" dirty="0" smtClean="0">
              <a:latin typeface="黑体" pitchFamily="2" charset="-122"/>
              <a:ea typeface="黑体" pitchFamily="2" charset="-122"/>
            </a:endParaRPr>
          </a:p>
          <a:p>
            <a:pPr eaLnBrk="1" hangingPunct="1">
              <a:buFont typeface="Wingdings" panose="05000000000000000000" pitchFamily="2" charset="2"/>
              <a:buNone/>
              <a:defRPr/>
            </a:pPr>
            <a:r>
              <a:rPr lang="en-US" altLang="zh-CN" sz="2800" dirty="0" smtClean="0">
                <a:latin typeface="黑体" pitchFamily="2" charset="-122"/>
                <a:ea typeface="黑体" pitchFamily="2" charset="-122"/>
              </a:rPr>
              <a:t>—</a:t>
            </a:r>
            <a:r>
              <a:rPr lang="zh-CN" altLang="en-US" sz="2800" dirty="0" smtClean="0">
                <a:latin typeface="黑体" pitchFamily="2" charset="-122"/>
                <a:ea typeface="黑体" pitchFamily="2" charset="-122"/>
              </a:rPr>
              <a:t>管理风险。提供规避、转移人生风险、经济风险的方式和工具，降低不确定性。</a:t>
            </a:r>
            <a:endParaRPr lang="zh-CN" altLang="en-US" sz="2800" dirty="0">
              <a:latin typeface="黑体" pitchFamily="2" charset="-122"/>
              <a:ea typeface="黑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CF4575B-5071-4E05-90AF-4ACEE84C763C}"/>
              </a:ext>
            </a:extLst>
          </p:cNvPr>
          <p:cNvSpPr>
            <a:spLocks noGrp="1" noChangeArrowheads="1"/>
          </p:cNvSpPr>
          <p:nvPr>
            <p:ph type="title"/>
          </p:nvPr>
        </p:nvSpPr>
        <p:spPr/>
        <p:txBody>
          <a:bodyPr/>
          <a:lstStyle/>
          <a:p>
            <a:pPr eaLnBrk="1" hangingPunct="1">
              <a:defRPr/>
            </a:pPr>
            <a:r>
              <a:rPr lang="zh-CN" altLang="en-US"/>
              <a:t>金融体系的职能</a:t>
            </a:r>
          </a:p>
        </p:txBody>
      </p:sp>
      <p:sp>
        <p:nvSpPr>
          <p:cNvPr id="8195" name="Rectangle 3">
            <a:extLst>
              <a:ext uri="{FF2B5EF4-FFF2-40B4-BE49-F238E27FC236}">
                <a16:creationId xmlns:a16="http://schemas.microsoft.com/office/drawing/2014/main" id="{79CAA34C-4DDF-44B0-A020-90D485506A21}"/>
              </a:ext>
            </a:extLst>
          </p:cNvPr>
          <p:cNvSpPr>
            <a:spLocks noGrp="1" noChangeArrowheads="1"/>
          </p:cNvSpPr>
          <p:nvPr>
            <p:ph type="body" idx="1"/>
          </p:nvPr>
        </p:nvSpPr>
        <p:spPr>
          <a:xfrm>
            <a:off x="179388" y="1628775"/>
            <a:ext cx="8775700" cy="4824413"/>
          </a:xfrm>
        </p:spPr>
        <p:txBody>
          <a:bodyPr/>
          <a:lstStyle/>
          <a:p>
            <a:pPr eaLnBrk="1" hangingPunct="1">
              <a:buFont typeface="Wingdings" panose="05000000000000000000" pitchFamily="2" charset="2"/>
              <a:buNone/>
              <a:defRPr/>
            </a:pPr>
            <a:r>
              <a:rPr lang="zh-CN" altLang="en-US" sz="2800" dirty="0" smtClean="0">
                <a:latin typeface="黑体" pitchFamily="2" charset="-122"/>
                <a:ea typeface="黑体" pitchFamily="2" charset="-122"/>
              </a:rPr>
              <a:t>职能</a:t>
            </a:r>
            <a:r>
              <a:rPr lang="en-US" altLang="zh-CN" sz="2800" dirty="0" smtClean="0">
                <a:latin typeface="黑体" pitchFamily="2" charset="-122"/>
                <a:ea typeface="黑体" pitchFamily="2" charset="-122"/>
              </a:rPr>
              <a:t>1</a:t>
            </a:r>
            <a:r>
              <a:rPr lang="zh-CN" altLang="en-US" sz="2800" dirty="0" smtClean="0">
                <a:latin typeface="黑体" pitchFamily="2" charset="-122"/>
                <a:ea typeface="黑体" pitchFamily="2" charset="-122"/>
              </a:rPr>
              <a:t>：</a:t>
            </a:r>
            <a:r>
              <a:rPr lang="zh-CN" altLang="en-US" sz="2800" dirty="0">
                <a:latin typeface="黑体" pitchFamily="2" charset="-122"/>
                <a:ea typeface="黑体" pitchFamily="2" charset="-122"/>
              </a:rPr>
              <a:t>储备资源、分割股份，降低交易成本</a:t>
            </a:r>
          </a:p>
          <a:p>
            <a:pPr eaLnBrk="1" hangingPunct="1">
              <a:buFont typeface="Wingdings" panose="05000000000000000000" pitchFamily="2" charset="2"/>
              <a:buNone/>
              <a:defRPr/>
            </a:pPr>
            <a:r>
              <a:rPr lang="en-US" altLang="zh-CN" sz="2800" dirty="0">
                <a:latin typeface="Arial"/>
                <a:ea typeface="黑体" pitchFamily="2" charset="-122"/>
              </a:rPr>
              <a:t>—</a:t>
            </a:r>
            <a:r>
              <a:rPr lang="zh-CN" altLang="en-US" sz="2800" dirty="0">
                <a:latin typeface="黑体" pitchFamily="2" charset="-122"/>
                <a:ea typeface="黑体" pitchFamily="2" charset="-122"/>
              </a:rPr>
              <a:t>金融体系提供有关机制，如股票市场和银行，储备聚集众多家庭的资金财富，投资或购买无法分割的大型企业或在很多所有者之间分割一个大型企业的股份。</a:t>
            </a:r>
          </a:p>
          <a:p>
            <a:pPr eaLnBrk="1" hangingPunct="1">
              <a:buFont typeface="Wingdings" panose="05000000000000000000" pitchFamily="2" charset="2"/>
              <a:buNone/>
              <a:defRPr/>
            </a:pPr>
            <a:r>
              <a:rPr lang="en-US" altLang="zh-CN" sz="2800" dirty="0">
                <a:latin typeface="Arial"/>
                <a:ea typeface="黑体" pitchFamily="2" charset="-122"/>
              </a:rPr>
              <a:t>—</a:t>
            </a:r>
            <a:r>
              <a:rPr lang="zh-CN" altLang="en-US" sz="2800" dirty="0">
                <a:latin typeface="黑体" pitchFamily="2" charset="-122"/>
                <a:ea typeface="黑体" pitchFamily="2" charset="-122"/>
              </a:rPr>
              <a:t>任何金融交易都有交易成本，其高低与交易规模和交易过程的专业化直接相关。分散的小规模交易的单位成本高，由金融中介机构组织的交易活动采用了一系列专业技术，而且规模大，能够降低交易成本。如银行发放贷款、股票经纪公司、共同基金等等。</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0035E95-D110-4B9E-8D26-6E04168E1867}"/>
              </a:ext>
            </a:extLst>
          </p:cNvPr>
          <p:cNvSpPr>
            <a:spLocks noGrp="1" noChangeArrowheads="1"/>
          </p:cNvSpPr>
          <p:nvPr>
            <p:ph type="title"/>
          </p:nvPr>
        </p:nvSpPr>
        <p:spPr>
          <a:xfrm>
            <a:off x="457200" y="277813"/>
            <a:ext cx="8229600" cy="774700"/>
          </a:xfrm>
        </p:spPr>
        <p:txBody>
          <a:bodyPr/>
          <a:lstStyle/>
          <a:p>
            <a:pPr eaLnBrk="1" hangingPunct="1">
              <a:defRPr/>
            </a:pPr>
            <a:r>
              <a:rPr lang="zh-CN" altLang="en-US"/>
              <a:t>金融体系的职能</a:t>
            </a:r>
          </a:p>
        </p:txBody>
      </p:sp>
      <p:sp>
        <p:nvSpPr>
          <p:cNvPr id="19459" name="Rectangle 3">
            <a:extLst>
              <a:ext uri="{FF2B5EF4-FFF2-40B4-BE49-F238E27FC236}">
                <a16:creationId xmlns:a16="http://schemas.microsoft.com/office/drawing/2014/main" id="{544293A2-2B1A-419E-BFE1-9DF69D56893F}"/>
              </a:ext>
            </a:extLst>
          </p:cNvPr>
          <p:cNvSpPr>
            <a:spLocks noGrp="1" noChangeArrowheads="1"/>
          </p:cNvSpPr>
          <p:nvPr>
            <p:ph type="body" idx="1"/>
          </p:nvPr>
        </p:nvSpPr>
        <p:spPr>
          <a:xfrm>
            <a:off x="179388" y="1341438"/>
            <a:ext cx="8775700" cy="5256212"/>
          </a:xfrm>
        </p:spPr>
        <p:txBody>
          <a:bodyPr/>
          <a:lstStyle/>
          <a:p>
            <a:pPr eaLnBrk="1" hangingPunct="1">
              <a:lnSpc>
                <a:spcPct val="80000"/>
              </a:lnSpc>
              <a:buFont typeface="Wingdings" panose="05000000000000000000" pitchFamily="2" charset="2"/>
              <a:buNone/>
              <a:defRPr/>
            </a:pPr>
            <a:r>
              <a:rPr lang="zh-CN" altLang="en-US" sz="2800" dirty="0" smtClean="0">
                <a:latin typeface="黑体" pitchFamily="2" charset="-122"/>
                <a:ea typeface="黑体" pitchFamily="2" charset="-122"/>
              </a:rPr>
              <a:t>职能</a:t>
            </a:r>
            <a:r>
              <a:rPr lang="en-US" altLang="zh-CN" sz="2800" dirty="0" smtClean="0">
                <a:latin typeface="黑体" pitchFamily="2" charset="-122"/>
                <a:ea typeface="黑体" pitchFamily="2" charset="-122"/>
              </a:rPr>
              <a:t>2</a:t>
            </a:r>
            <a:r>
              <a:rPr lang="zh-CN" altLang="en-US" sz="2800" dirty="0" smtClean="0">
                <a:latin typeface="黑体" pitchFamily="2" charset="-122"/>
                <a:ea typeface="黑体" pitchFamily="2" charset="-122"/>
              </a:rPr>
              <a:t>：</a:t>
            </a:r>
            <a:r>
              <a:rPr lang="zh-CN" altLang="en-US" sz="2800" dirty="0">
                <a:latin typeface="黑体" pitchFamily="2" charset="-122"/>
                <a:ea typeface="黑体" pitchFamily="2" charset="-122"/>
              </a:rPr>
              <a:t>克服信息不对称，降低信息成本</a:t>
            </a:r>
          </a:p>
          <a:p>
            <a:pPr eaLnBrk="1" hangingPunct="1">
              <a:lnSpc>
                <a:spcPct val="80000"/>
              </a:lnSpc>
              <a:buFont typeface="Wingdings" panose="05000000000000000000" pitchFamily="2" charset="2"/>
              <a:buNone/>
              <a:defRPr/>
            </a:pPr>
            <a:r>
              <a:rPr lang="en-US" altLang="zh-CN" sz="2800" dirty="0">
                <a:latin typeface="Arial"/>
                <a:ea typeface="黑体" pitchFamily="2" charset="-122"/>
              </a:rPr>
              <a:t>—</a:t>
            </a:r>
            <a:r>
              <a:rPr lang="zh-CN" altLang="en-US" sz="2800" dirty="0">
                <a:latin typeface="黑体" pitchFamily="2" charset="-122"/>
                <a:ea typeface="黑体" pitchFamily="2" charset="-122"/>
              </a:rPr>
              <a:t>金融交易</a:t>
            </a:r>
            <a:r>
              <a:rPr lang="zh-CN" altLang="en-US" sz="2800" dirty="0" smtClean="0">
                <a:latin typeface="黑体" pitchFamily="2" charset="-122"/>
                <a:ea typeface="黑体" pitchFamily="2" charset="-122"/>
              </a:rPr>
              <a:t>中的</a:t>
            </a:r>
            <a:r>
              <a:rPr lang="zh-CN" altLang="en-US" sz="2800" dirty="0">
                <a:latin typeface="黑体" pitchFamily="2" charset="-122"/>
                <a:ea typeface="黑体" pitchFamily="2" charset="-122"/>
              </a:rPr>
              <a:t>信息</a:t>
            </a:r>
            <a:r>
              <a:rPr lang="zh-CN" altLang="en-US" sz="2800" dirty="0" smtClean="0">
                <a:latin typeface="黑体" pitchFamily="2" charset="-122"/>
                <a:ea typeface="黑体" pitchFamily="2" charset="-122"/>
              </a:rPr>
              <a:t>不对称，可能导致逆向</a:t>
            </a:r>
            <a:r>
              <a:rPr lang="zh-CN" altLang="en-US" sz="2800" dirty="0">
                <a:latin typeface="黑体" pitchFamily="2" charset="-122"/>
                <a:ea typeface="黑体" pitchFamily="2" charset="-122"/>
              </a:rPr>
              <a:t>选择和道德风险问题。</a:t>
            </a:r>
          </a:p>
          <a:p>
            <a:pPr eaLnBrk="1" hangingPunct="1">
              <a:lnSpc>
                <a:spcPct val="80000"/>
              </a:lnSpc>
              <a:buFont typeface="Wingdings" panose="05000000000000000000" pitchFamily="2" charset="2"/>
              <a:buNone/>
              <a:defRPr/>
            </a:pPr>
            <a:r>
              <a:rPr lang="en-US" altLang="zh-CN" sz="2800" dirty="0">
                <a:latin typeface="Arial"/>
                <a:ea typeface="黑体" pitchFamily="2" charset="-122"/>
              </a:rPr>
              <a:t>—</a:t>
            </a:r>
            <a:r>
              <a:rPr lang="zh-CN" altLang="en-US" sz="2800" dirty="0">
                <a:ea typeface="黑体" pitchFamily="2" charset="-122"/>
              </a:rPr>
              <a:t>要克服信息不对称，需要大量的专业知识和成本，个人资金供给者难以做到。</a:t>
            </a:r>
          </a:p>
          <a:p>
            <a:pPr eaLnBrk="1" hangingPunct="1">
              <a:lnSpc>
                <a:spcPct val="80000"/>
              </a:lnSpc>
              <a:buFont typeface="Wingdings" panose="05000000000000000000" pitchFamily="2" charset="2"/>
              <a:buNone/>
              <a:defRPr/>
            </a:pPr>
            <a:r>
              <a:rPr lang="en-US" altLang="zh-CN" sz="2800" dirty="0">
                <a:latin typeface="Arial"/>
                <a:ea typeface="黑体" pitchFamily="2" charset="-122"/>
              </a:rPr>
              <a:t>—</a:t>
            </a:r>
            <a:r>
              <a:rPr lang="zh-CN" altLang="en-US" sz="2800" dirty="0">
                <a:ea typeface="黑体" pitchFamily="2" charset="-122"/>
              </a:rPr>
              <a:t>各类金融中介结构是专业化的信息收集者和信息处理者，能够凭借自身的专业优势，及时地搜集和获取尽可能真实的信息，通过分析做出判断，将众多个体储蓄者的资金以贷款等等形式进行投资，免去个体储蓄者的信息成本。</a:t>
            </a:r>
          </a:p>
          <a:p>
            <a:pPr eaLnBrk="1" hangingPunct="1">
              <a:lnSpc>
                <a:spcPct val="80000"/>
              </a:lnSpc>
              <a:buFont typeface="Wingdings" panose="05000000000000000000" pitchFamily="2" charset="2"/>
              <a:buNone/>
              <a:defRPr/>
            </a:pPr>
            <a:r>
              <a:rPr lang="en-US" altLang="zh-CN" sz="2800" dirty="0">
                <a:latin typeface="Arial"/>
                <a:ea typeface="黑体" pitchFamily="2" charset="-122"/>
              </a:rPr>
              <a:t>—</a:t>
            </a:r>
            <a:r>
              <a:rPr lang="zh-CN" altLang="en-US" sz="2800" dirty="0">
                <a:ea typeface="黑体" pitchFamily="2" charset="-122"/>
              </a:rPr>
              <a:t>在个人储蓄者直接投资的情况下，金融机构搜集、分析、发布各类金融专业信息，为个人投资决策判断提供充分的信息依据，降低个人投资者的信息成本。</a:t>
            </a:r>
            <a:endParaRPr lang="zh-CN" altLang="en-US" sz="2800" dirty="0">
              <a:latin typeface="黑体" pitchFamily="2" charset="-122"/>
              <a:ea typeface="黑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D43E2B3-181B-4B66-B585-9A236DA41CEA}"/>
              </a:ext>
            </a:extLst>
          </p:cNvPr>
          <p:cNvSpPr>
            <a:spLocks noGrp="1" noChangeArrowheads="1"/>
          </p:cNvSpPr>
          <p:nvPr>
            <p:ph type="title"/>
          </p:nvPr>
        </p:nvSpPr>
        <p:spPr/>
        <p:txBody>
          <a:bodyPr/>
          <a:lstStyle/>
          <a:p>
            <a:pPr eaLnBrk="1" hangingPunct="1">
              <a:defRPr/>
            </a:pPr>
            <a:r>
              <a:rPr lang="zh-CN" altLang="en-US"/>
              <a:t>金融体系的职能</a:t>
            </a:r>
          </a:p>
        </p:txBody>
      </p:sp>
      <p:sp>
        <p:nvSpPr>
          <p:cNvPr id="22531" name="Rectangle 3">
            <a:extLst>
              <a:ext uri="{FF2B5EF4-FFF2-40B4-BE49-F238E27FC236}">
                <a16:creationId xmlns:a16="http://schemas.microsoft.com/office/drawing/2014/main" id="{F8C920AE-9431-4CBC-91A0-D70DB8EDA8EE}"/>
              </a:ext>
            </a:extLst>
          </p:cNvPr>
          <p:cNvSpPr>
            <a:spLocks noGrp="1" noChangeArrowheads="1"/>
          </p:cNvSpPr>
          <p:nvPr>
            <p:ph type="body" idx="1"/>
          </p:nvPr>
        </p:nvSpPr>
        <p:spPr>
          <a:xfrm>
            <a:off x="179388" y="1628775"/>
            <a:ext cx="8596312" cy="4824413"/>
          </a:xfrm>
        </p:spPr>
        <p:txBody>
          <a:bodyPr/>
          <a:lstStyle/>
          <a:p>
            <a:pPr eaLnBrk="1" hangingPunct="1">
              <a:buFont typeface="Wingdings" panose="05000000000000000000" pitchFamily="2" charset="2"/>
              <a:buNone/>
              <a:defRPr/>
            </a:pPr>
            <a:r>
              <a:rPr lang="zh-CN" altLang="en-US" sz="2800" dirty="0" smtClean="0">
                <a:latin typeface="黑体" pitchFamily="2" charset="-122"/>
                <a:ea typeface="黑体" pitchFamily="2" charset="-122"/>
              </a:rPr>
              <a:t>职能</a:t>
            </a:r>
            <a:r>
              <a:rPr lang="en-US" altLang="zh-CN" sz="2800" dirty="0" smtClean="0">
                <a:latin typeface="黑体" pitchFamily="2" charset="-122"/>
                <a:ea typeface="黑体" pitchFamily="2" charset="-122"/>
              </a:rPr>
              <a:t>3</a:t>
            </a:r>
            <a:r>
              <a:rPr lang="zh-CN" altLang="en-US" sz="2800" dirty="0" smtClean="0">
                <a:latin typeface="黑体" pitchFamily="2" charset="-122"/>
                <a:ea typeface="黑体" pitchFamily="2" charset="-122"/>
              </a:rPr>
              <a:t>：</a:t>
            </a:r>
            <a:r>
              <a:rPr lang="zh-CN" altLang="en-US" sz="2800" dirty="0">
                <a:latin typeface="黑体" pitchFamily="2" charset="-122"/>
                <a:ea typeface="黑体" pitchFamily="2" charset="-122"/>
              </a:rPr>
              <a:t>提供管理风险的机制和方法：</a:t>
            </a:r>
          </a:p>
          <a:p>
            <a:pPr eaLnBrk="1" hangingPunct="1">
              <a:buFont typeface="Wingdings" panose="05000000000000000000" pitchFamily="2" charset="2"/>
              <a:buNone/>
              <a:defRPr/>
            </a:pPr>
            <a:r>
              <a:rPr lang="en-US" altLang="zh-CN" sz="2800" dirty="0">
                <a:latin typeface="Arial"/>
                <a:ea typeface="黑体" pitchFamily="2" charset="-122"/>
              </a:rPr>
              <a:t>—</a:t>
            </a:r>
            <a:r>
              <a:rPr lang="zh-CN" altLang="en-US" sz="2800" dirty="0">
                <a:latin typeface="黑体" pitchFamily="2" charset="-122"/>
                <a:ea typeface="黑体" pitchFamily="2" charset="-122"/>
              </a:rPr>
              <a:t>通过金融机构和金融市场组织的集中性交易，可以大大降低没有组织的分散交易所固有的风险。如：</a:t>
            </a:r>
          </a:p>
          <a:p>
            <a:pPr eaLnBrk="1" hangingPunct="1">
              <a:buFont typeface="Wingdings" panose="05000000000000000000" pitchFamily="2" charset="2"/>
              <a:buNone/>
              <a:defRPr/>
            </a:pPr>
            <a:r>
              <a:rPr lang="en-US" altLang="zh-CN" sz="2800" dirty="0">
                <a:latin typeface="Arial"/>
                <a:ea typeface="黑体" pitchFamily="2" charset="-122"/>
              </a:rPr>
              <a:t>   ◎ </a:t>
            </a:r>
            <a:r>
              <a:rPr lang="zh-CN" altLang="en-US" sz="2800" dirty="0">
                <a:latin typeface="黑体" pitchFamily="2" charset="-122"/>
                <a:ea typeface="黑体" pitchFamily="2" charset="-122"/>
              </a:rPr>
              <a:t>商业银行吸收储蓄资金再通过多元化资产配置将风险分散到不同的期限、行业、企业、地区；</a:t>
            </a:r>
          </a:p>
          <a:p>
            <a:pPr eaLnBrk="1" hangingPunct="1">
              <a:buFont typeface="Wingdings" panose="05000000000000000000" pitchFamily="2" charset="2"/>
              <a:buNone/>
              <a:defRPr/>
            </a:pPr>
            <a:r>
              <a:rPr lang="en-US" altLang="zh-CN" sz="2800" dirty="0">
                <a:latin typeface="Arial"/>
                <a:ea typeface="黑体" pitchFamily="2" charset="-122"/>
              </a:rPr>
              <a:t>   ◎ </a:t>
            </a:r>
            <a:r>
              <a:rPr lang="zh-CN" altLang="en-US" sz="2800" dirty="0">
                <a:latin typeface="黑体" pitchFamily="2" charset="-122"/>
                <a:ea typeface="黑体" pitchFamily="2" charset="-122"/>
              </a:rPr>
              <a:t>保险公司根据</a:t>
            </a:r>
            <a:r>
              <a:rPr lang="zh-CN" altLang="en-US" sz="2800" dirty="0">
                <a:latin typeface="Arial"/>
                <a:ea typeface="黑体" pitchFamily="2" charset="-122"/>
              </a:rPr>
              <a:t>“</a:t>
            </a:r>
            <a:r>
              <a:rPr lang="zh-CN" altLang="en-US" sz="2800" dirty="0">
                <a:latin typeface="黑体" pitchFamily="2" charset="-122"/>
                <a:ea typeface="黑体" pitchFamily="2" charset="-122"/>
              </a:rPr>
              <a:t>大数法则</a:t>
            </a:r>
            <a:r>
              <a:rPr lang="zh-CN" altLang="en-US" sz="2800" dirty="0">
                <a:latin typeface="Arial"/>
                <a:ea typeface="黑体" pitchFamily="2" charset="-122"/>
              </a:rPr>
              <a:t>”</a:t>
            </a:r>
            <a:r>
              <a:rPr lang="zh-CN" altLang="en-US" sz="2800" dirty="0">
                <a:latin typeface="黑体" pitchFamily="2" charset="-122"/>
                <a:ea typeface="黑体" pitchFamily="2" charset="-122"/>
              </a:rPr>
              <a:t>将一个人投保的意外风险通过其业务扩展到众多投保人分担；</a:t>
            </a:r>
          </a:p>
          <a:p>
            <a:pPr eaLnBrk="1" hangingPunct="1">
              <a:buFont typeface="Wingdings" panose="05000000000000000000" pitchFamily="2" charset="2"/>
              <a:buNone/>
              <a:defRPr/>
            </a:pPr>
            <a:r>
              <a:rPr lang="en-US" altLang="zh-CN" sz="2800" dirty="0">
                <a:latin typeface="Arial"/>
                <a:ea typeface="黑体" pitchFamily="2" charset="-122"/>
              </a:rPr>
              <a:t>   ◎ </a:t>
            </a:r>
            <a:r>
              <a:rPr lang="zh-CN" altLang="en-US" sz="2800" dirty="0">
                <a:latin typeface="黑体" pitchFamily="2" charset="-122"/>
                <a:ea typeface="黑体" pitchFamily="2" charset="-122"/>
              </a:rPr>
              <a:t>证券市场丰富的证券品种提供风险分散便利；金融期货、期权等衍生工具和市场，直接转移风险。</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48DCA5C-5213-422B-953A-2756EB8F9CB2}"/>
              </a:ext>
            </a:extLst>
          </p:cNvPr>
          <p:cNvSpPr>
            <a:spLocks noGrp="1" noChangeArrowheads="1"/>
          </p:cNvSpPr>
          <p:nvPr>
            <p:ph type="title"/>
          </p:nvPr>
        </p:nvSpPr>
        <p:spPr/>
        <p:txBody>
          <a:bodyPr/>
          <a:lstStyle/>
          <a:p>
            <a:pPr eaLnBrk="1" hangingPunct="1">
              <a:defRPr/>
            </a:pPr>
            <a:r>
              <a:rPr lang="zh-CN" altLang="en-US"/>
              <a:t>金融体系的职能</a:t>
            </a:r>
          </a:p>
        </p:txBody>
      </p:sp>
      <p:sp>
        <p:nvSpPr>
          <p:cNvPr id="21507" name="Rectangle 3">
            <a:extLst>
              <a:ext uri="{FF2B5EF4-FFF2-40B4-BE49-F238E27FC236}">
                <a16:creationId xmlns:a16="http://schemas.microsoft.com/office/drawing/2014/main" id="{31576D2D-3752-4D21-B979-6D1E2C00CDC6}"/>
              </a:ext>
            </a:extLst>
          </p:cNvPr>
          <p:cNvSpPr>
            <a:spLocks noGrp="1" noChangeArrowheads="1"/>
          </p:cNvSpPr>
          <p:nvPr>
            <p:ph type="body" idx="1"/>
          </p:nvPr>
        </p:nvSpPr>
        <p:spPr>
          <a:xfrm>
            <a:off x="179388" y="1844675"/>
            <a:ext cx="8775700" cy="4579938"/>
          </a:xfrm>
        </p:spPr>
        <p:txBody>
          <a:bodyPr/>
          <a:lstStyle/>
          <a:p>
            <a:pPr eaLnBrk="1" hangingPunct="1">
              <a:buFont typeface="Wingdings" panose="05000000000000000000" pitchFamily="2" charset="2"/>
              <a:buNone/>
              <a:defRPr/>
            </a:pPr>
            <a:r>
              <a:rPr lang="zh-CN" altLang="en-US" dirty="0" smtClean="0">
                <a:latin typeface="黑体" pitchFamily="2" charset="-122"/>
                <a:ea typeface="黑体" pitchFamily="2" charset="-122"/>
              </a:rPr>
              <a:t>职能</a:t>
            </a:r>
            <a:r>
              <a:rPr lang="en-US" altLang="zh-CN" dirty="0" smtClean="0">
                <a:latin typeface="黑体" pitchFamily="2" charset="-122"/>
                <a:ea typeface="黑体" pitchFamily="2" charset="-122"/>
              </a:rPr>
              <a:t>4</a:t>
            </a:r>
            <a:r>
              <a:rPr lang="zh-CN" altLang="en-US" dirty="0" smtClean="0">
                <a:latin typeface="黑体" pitchFamily="2" charset="-122"/>
                <a:ea typeface="黑体" pitchFamily="2" charset="-122"/>
              </a:rPr>
              <a:t>：</a:t>
            </a:r>
            <a:r>
              <a:rPr lang="zh-CN" altLang="en-US" dirty="0">
                <a:latin typeface="黑体" pitchFamily="2" charset="-122"/>
                <a:ea typeface="黑体" pitchFamily="2" charset="-122"/>
              </a:rPr>
              <a:t>清算和支付结算</a:t>
            </a:r>
          </a:p>
          <a:p>
            <a:pPr eaLnBrk="1" hangingPunct="1">
              <a:buFont typeface="Wingdings" panose="05000000000000000000" pitchFamily="2" charset="2"/>
              <a:buNone/>
              <a:defRPr/>
            </a:pPr>
            <a:r>
              <a:rPr lang="en-US" altLang="zh-CN" dirty="0">
                <a:latin typeface="Arial"/>
                <a:ea typeface="黑体" pitchFamily="2" charset="-122"/>
              </a:rPr>
              <a:t>—</a:t>
            </a:r>
            <a:r>
              <a:rPr lang="zh-CN" altLang="en-US" dirty="0">
                <a:latin typeface="黑体" pitchFamily="2" charset="-122"/>
                <a:ea typeface="黑体" pitchFamily="2" charset="-122"/>
              </a:rPr>
              <a:t>提供清算和支付结算的途径，以完成商品、服务和资产的交易。</a:t>
            </a:r>
          </a:p>
          <a:p>
            <a:pPr eaLnBrk="1" hangingPunct="1">
              <a:buFont typeface="Wingdings" panose="05000000000000000000" pitchFamily="2" charset="2"/>
              <a:buNone/>
              <a:defRPr/>
            </a:pPr>
            <a:r>
              <a:rPr lang="en-US" altLang="zh-CN" dirty="0">
                <a:latin typeface="Arial"/>
                <a:ea typeface="黑体" pitchFamily="2" charset="-122"/>
              </a:rPr>
              <a:t>—</a:t>
            </a:r>
            <a:r>
              <a:rPr lang="zh-CN" altLang="en-US" dirty="0">
                <a:latin typeface="黑体" pitchFamily="2" charset="-122"/>
                <a:ea typeface="黑体" pitchFamily="2" charset="-122"/>
              </a:rPr>
              <a:t>纸币代替黄金、白银，支票、信用卡和电子资金转移等替代纸质货币的支付手段又进一步提高了支付效率。</a:t>
            </a:r>
            <a:endParaRPr lang="zh-CN" altLang="en-US" dirty="0">
              <a:latin typeface="楷体_GB2312" pitchFamily="49" charset="-122"/>
              <a:ea typeface="楷体_GB2312" pitchFamily="49" charset="-122"/>
            </a:endParaRPr>
          </a:p>
        </p:txBody>
      </p:sp>
    </p:spTree>
  </p:cSld>
  <p:clrMapOvr>
    <a:masterClrMapping/>
  </p:clrMapOvr>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1037</TotalTime>
  <Words>704</Words>
  <Application>Microsoft Office PowerPoint</Application>
  <PresentationFormat>全屏显示(4:3)</PresentationFormat>
  <Paragraphs>71</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黑体</vt:lpstr>
      <vt:lpstr>楷体_GB2312</vt:lpstr>
      <vt:lpstr>宋体</vt:lpstr>
      <vt:lpstr>Arial</vt:lpstr>
      <vt:lpstr>Tahoma</vt:lpstr>
      <vt:lpstr>Verdana</vt:lpstr>
      <vt:lpstr>Wingdings</vt:lpstr>
      <vt:lpstr>Globe</vt:lpstr>
      <vt:lpstr>金融体系概述（非）</vt:lpstr>
      <vt:lpstr>金融体系</vt:lpstr>
      <vt:lpstr>金融体系的职能：融通资金</vt:lpstr>
      <vt:lpstr>金融体系的职能</vt:lpstr>
      <vt:lpstr>金融体系的职能</vt:lpstr>
      <vt:lpstr>金融体系的职能</vt:lpstr>
      <vt:lpstr>金融体系的职能</vt:lpstr>
      <vt:lpstr>金融体系的职能</vt:lpstr>
      <vt:lpstr>金融体系的职能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金融体系概述</dc:title>
  <dc:creator>wang</dc:creator>
  <cp:lastModifiedBy>王 妍沣</cp:lastModifiedBy>
  <cp:revision>41</cp:revision>
  <dcterms:created xsi:type="dcterms:W3CDTF">2006-11-01T04:34:45Z</dcterms:created>
  <dcterms:modified xsi:type="dcterms:W3CDTF">2023-08-31T23:30:04Z</dcterms:modified>
</cp:coreProperties>
</file>