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政治经济学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南开大学经济学院 冯志轩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古典政治经济学体系的形成</a:t>
            </a:r>
          </a:p>
          <a:p>
            <a:endParaRPr lang="zh-CN" altLang="en-US"/>
          </a:p>
          <a:p>
            <a:r>
              <a:rPr lang="zh-CN" altLang="en-US"/>
              <a:t>亚当·斯密《国民财富性质和原因的研究》</a:t>
            </a:r>
          </a:p>
          <a:p>
            <a:endParaRPr lang="zh-CN" altLang="en-US"/>
          </a:p>
          <a:p>
            <a:r>
              <a:rPr lang="zh-CN" altLang="en-US"/>
              <a:t>大卫·李嘉图《政治经济学及赋税原理》</a:t>
            </a: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李嘉图的理论存在两种截然不同的观点</a:t>
            </a:r>
          </a:p>
          <a:p>
            <a:endParaRPr lang="zh-CN" altLang="en-US"/>
          </a:p>
          <a:p>
            <a:r>
              <a:rPr lang="zh-CN" altLang="en-US"/>
              <a:t>支持者：詹姆斯·穆勒</a:t>
            </a:r>
          </a:p>
          <a:p>
            <a:r>
              <a:rPr lang="zh-CN" altLang="en-US"/>
              <a:t>反对者：马尔萨斯、萨伊</a:t>
            </a:r>
          </a:p>
          <a:p>
            <a:endParaRPr lang="zh-CN" altLang="en-US"/>
          </a:p>
          <a:p>
            <a:r>
              <a:rPr lang="zh-CN" altLang="en-US"/>
              <a:t>综合：约翰·斯图亚特·穆勒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小穆勒的综合之后出现了边际革命</a:t>
            </a:r>
          </a:p>
          <a:p>
            <a:pPr lvl="1"/>
            <a:r>
              <a:rPr lang="zh-CN" altLang="en-US" dirty="0"/>
              <a:t>杰文斯《政治经济学原理》</a:t>
            </a:r>
          </a:p>
          <a:p>
            <a:pPr lvl="1"/>
            <a:r>
              <a:rPr lang="zh-CN" altLang="en-US" dirty="0"/>
              <a:t>瓦尔拉斯《纯粹政治经济学要义》</a:t>
            </a:r>
          </a:p>
          <a:p>
            <a:pPr lvl="1"/>
            <a:r>
              <a:rPr lang="zh-CN" altLang="en-US" dirty="0"/>
              <a:t>门格尔《国民经济学原理》</a:t>
            </a:r>
          </a:p>
          <a:p>
            <a:endParaRPr lang="zh-CN" altLang="en-US" dirty="0"/>
          </a:p>
          <a:p>
            <a:r>
              <a:rPr lang="zh-CN" altLang="en-US" dirty="0"/>
              <a:t>马歇尔将边际革命的思想与传统的古典经济学的生产理论结合，创立了新古典经济学，在巨作《经济学原理》并去掉了</a:t>
            </a:r>
            <a:r>
              <a:rPr lang="en-US" altLang="zh-CN" dirty="0"/>
              <a:t>“</a:t>
            </a:r>
            <a:r>
              <a:rPr lang="zh-CN" altLang="en-US" dirty="0"/>
              <a:t>政治</a:t>
            </a:r>
            <a:r>
              <a:rPr lang="en-US" altLang="zh-CN" dirty="0"/>
              <a:t>”</a:t>
            </a:r>
            <a:r>
              <a:rPr lang="zh-CN" altLang="en-US" dirty="0"/>
              <a:t>的前缀，有了今天的</a:t>
            </a:r>
            <a:r>
              <a:rPr lang="zh-CN" altLang="en-US" dirty="0" smtClean="0"/>
              <a:t>称呼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当然马歇尔后面的故事也很精彩，当时的经济学只是今天的微观经济学，凯恩斯的出现才有了现代宏观经济学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但是刚才只是故事的一侧</a:t>
            </a:r>
          </a:p>
          <a:p>
            <a:r>
              <a:rPr lang="zh-CN" altLang="en-US"/>
              <a:t>约翰·斯图亚特·穆勒之后马克思出现了</a:t>
            </a:r>
          </a:p>
          <a:p>
            <a:endParaRPr lang="zh-CN" altLang="en-US"/>
          </a:p>
          <a:p>
            <a:r>
              <a:rPr lang="zh-CN" altLang="en-US"/>
              <a:t>马克思和恩格斯继承了斯密、李嘉图等古典经济学家的一些观点和分析框架，但是否定了李嘉图之后的学者的观点，与古典政治经济学相对立，给他们起了个新名字叫庸俗政治经济学。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马克思创立了新的经济学体系之后，经历了百年的发展，形成了一个与边际革命后的新古典经济学完全不同的流派。这个流派继承了政治经济学的名字。</a:t>
            </a:r>
          </a:p>
          <a:p>
            <a:endParaRPr lang="zh-CN" altLang="en-US"/>
          </a:p>
          <a:p>
            <a:r>
              <a:rPr lang="zh-CN" altLang="en-US"/>
              <a:t>政治经济学在今天专指马克思主义经济学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政治经济学是经济学的一个流派</a:t>
            </a:r>
          </a:p>
          <a:p>
            <a:endParaRPr lang="zh-CN" altLang="en-US"/>
          </a:p>
          <a:p>
            <a:r>
              <a:rPr lang="zh-CN" altLang="en-US"/>
              <a:t>那么流派是什么？不同流派的区别在哪里？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pic>
        <p:nvPicPr>
          <p:cNvPr id="4" name="内容占位符 3" descr="u=869577893,3791048030&amp;fm=21&amp;gp=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205" y="1582420"/>
            <a:ext cx="4758690" cy="4054475"/>
          </a:xfrm>
          <a:prstGeom prst="rect">
            <a:avLst/>
          </a:prstGeom>
        </p:spPr>
      </p:pic>
      <p:pic>
        <p:nvPicPr>
          <p:cNvPr id="5" name="图片 4" descr="u210923371_1334eb5990dg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55" y="1691005"/>
            <a:ext cx="4779645" cy="3159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两张地图反映的是一个地区，但是大相径庭，为什么？</a:t>
            </a:r>
          </a:p>
          <a:p>
            <a:endParaRPr lang="zh-CN" altLang="en-US"/>
          </a:p>
          <a:p>
            <a:r>
              <a:rPr lang="zh-CN" altLang="en-US"/>
              <a:t>绘图方法不同</a:t>
            </a:r>
          </a:p>
          <a:p>
            <a:endParaRPr lang="zh-CN" altLang="en-US"/>
          </a:p>
          <a:p>
            <a:r>
              <a:rPr lang="zh-CN" altLang="en-US"/>
              <a:t>经济学的不同流派就像不同方法制作的地图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历史唯物主义</a:t>
            </a:r>
          </a:p>
          <a:p>
            <a:endParaRPr lang="zh-CN" altLang="en-US" dirty="0"/>
          </a:p>
          <a:p>
            <a:r>
              <a:rPr lang="zh-CN" altLang="en-US" dirty="0"/>
              <a:t>物质资料生产是政治经济学的出发点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哲学</a:t>
            </a:r>
            <a:r>
              <a:rPr lang="zh-CN" altLang="en-US" dirty="0"/>
              <a:t>的前提：</a:t>
            </a:r>
            <a:r>
              <a:rPr lang="zh-CN" altLang="en-US" dirty="0" smtClean="0"/>
              <a:t>《关于费尔巴哈的提纲引发》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生产</a:t>
            </a:r>
            <a:r>
              <a:rPr lang="zh-CN" altLang="en-US" dirty="0"/>
              <a:t>是一切时代存在和发展的</a:t>
            </a:r>
            <a:r>
              <a:rPr lang="zh-CN" altLang="en-US" dirty="0" smtClean="0"/>
              <a:t>前提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物质资料生产的两个方面</a:t>
            </a:r>
          </a:p>
          <a:p>
            <a:pPr lvl="1"/>
            <a:r>
              <a:rPr lang="zh-CN" altLang="en-US"/>
              <a:t>生产力：人类利用自然和改造自然、进行物质资料生产的能力</a:t>
            </a:r>
          </a:p>
          <a:p>
            <a:pPr lvl="2"/>
            <a:r>
              <a:rPr lang="zh-CN" altLang="en-US"/>
              <a:t>三要素：劳动者、劳动资料和劳动对象</a:t>
            </a:r>
          </a:p>
          <a:p>
            <a:pPr lvl="1"/>
            <a:endParaRPr lang="zh-CN" altLang="en-US" sz="2400"/>
          </a:p>
          <a:p>
            <a:pPr lvl="1"/>
            <a:r>
              <a:rPr lang="zh-CN" altLang="en-US" sz="2400"/>
              <a:t>生产关系：人们在生产过程中形成的相互关系</a:t>
            </a:r>
          </a:p>
          <a:p>
            <a:pPr lvl="2"/>
            <a:r>
              <a:rPr lang="zh-CN" altLang="en-US" sz="2000"/>
              <a:t>狭义：生产资料所有制关系</a:t>
            </a:r>
          </a:p>
          <a:p>
            <a:pPr lvl="2"/>
            <a:r>
              <a:rPr lang="zh-CN" altLang="en-US" sz="2000"/>
              <a:t>广义：再生产过程中的经济关系</a:t>
            </a:r>
          </a:p>
          <a:p>
            <a:pPr lvl="2"/>
            <a:endParaRPr lang="zh-CN" altLang="en-US" sz="2000"/>
          </a:p>
          <a:p>
            <a:pPr lvl="1"/>
            <a:r>
              <a:rPr lang="zh-CN" altLang="en-US" sz="2400"/>
              <a:t>生产力决定生产关系，生产关系反作用于生产力</a:t>
            </a:r>
          </a:p>
          <a:p>
            <a:pPr lvl="1"/>
            <a:endParaRPr lang="zh-CN" altLang="en-US" sz="2400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任课教师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冯志轩</a:t>
            </a:r>
          </a:p>
          <a:p>
            <a:pPr lvl="1"/>
            <a:r>
              <a:rPr lang="en-US" altLang="zh-CN"/>
              <a:t>2007-2011</a:t>
            </a:r>
            <a:r>
              <a:rPr lang="zh-CN" altLang="en-US"/>
              <a:t>年 中国人民大学 经济学院 经济学学士</a:t>
            </a:r>
          </a:p>
          <a:p>
            <a:pPr lvl="1"/>
            <a:r>
              <a:rPr lang="en-US" altLang="zh-CN"/>
              <a:t>2011-2013</a:t>
            </a:r>
            <a:r>
              <a:rPr lang="zh-CN" altLang="en-US"/>
              <a:t>年 中国人民大学 经济学院 政治经济学硕士</a:t>
            </a:r>
          </a:p>
          <a:p>
            <a:pPr lvl="1"/>
            <a:r>
              <a:rPr lang="en-US" altLang="zh-CN"/>
              <a:t>2013-2016</a:t>
            </a:r>
            <a:r>
              <a:rPr lang="zh-CN" altLang="en-US"/>
              <a:t>年 中国人民大学 经济学院 政治经济学博士</a:t>
            </a:r>
          </a:p>
          <a:p>
            <a:pPr lvl="1"/>
            <a:r>
              <a:rPr lang="en-US" altLang="zh-CN"/>
              <a:t>2014-2015</a:t>
            </a:r>
            <a:r>
              <a:rPr lang="zh-CN" altLang="en-US"/>
              <a:t>年 加州大学洛杉矶分校 加州社会科学实验室 联合培养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研究方向：政治经济学的实证方法、国际贸易理论和激进地理学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为什么生产力决定生产关系呢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个来自恩格斯的比喻：武器与军事组织</a:t>
            </a:r>
            <a:endParaRPr lang="zh-CN" altLang="en-US" dirty="0"/>
          </a:p>
          <a:p>
            <a:pPr lvl="1"/>
            <a:r>
              <a:rPr lang="zh-CN" altLang="en-US" dirty="0"/>
              <a:t>丛林里的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种可能更好的解读：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不是实体范畴的关系是属性范畴</a:t>
            </a:r>
            <a:endParaRPr lang="zh-CN" altLang="en-US" dirty="0"/>
          </a:p>
          <a:p>
            <a:pPr lvl="2"/>
            <a:r>
              <a:rPr lang="zh-CN" altLang="en-US" dirty="0" smtClean="0"/>
              <a:t>不适应生产力的生产关系都消失了</a:t>
            </a:r>
            <a:endParaRPr lang="en-US" altLang="zh-CN" dirty="0" smtClean="0"/>
          </a:p>
          <a:p>
            <a:pPr lvl="1"/>
            <a:r>
              <a:rPr lang="zh-CN" altLang="en-US" dirty="0"/>
              <a:t>斗</a:t>
            </a:r>
            <a:r>
              <a:rPr lang="zh-CN" altLang="en-US" dirty="0" smtClean="0"/>
              <a:t>地主的牌和玩牌的形式</a:t>
            </a:r>
            <a:endParaRPr lang="zh-CN" altLang="en-US" dirty="0"/>
          </a:p>
          <a:p>
            <a:pPr lvl="0"/>
            <a:r>
              <a:rPr lang="zh-CN" altLang="en-US" dirty="0"/>
              <a:t>生产力为什么会不断变化呢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1"/>
            <a:r>
              <a:rPr lang="zh-CN" altLang="en-US" dirty="0"/>
              <a:t>人类的本性？</a:t>
            </a:r>
          </a:p>
          <a:p>
            <a:pPr lvl="1"/>
            <a:r>
              <a:rPr lang="zh-CN" altLang="en-US" dirty="0"/>
              <a:t>时间的节约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可能只是一个被动的结果：变了总比不变强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经济基础：生产关系的总和</a:t>
            </a:r>
          </a:p>
          <a:p>
            <a:endParaRPr lang="zh-CN" altLang="en-US"/>
          </a:p>
          <a:p>
            <a:r>
              <a:rPr lang="zh-CN" altLang="en-US"/>
              <a:t>上层建筑：政治、法律制度和设施的总和以及政治法律思想、道德、艺术、宗教、哲学等社会意识形态</a:t>
            </a:r>
          </a:p>
          <a:p>
            <a:endParaRPr lang="zh-CN" altLang="en-US"/>
          </a:p>
          <a:p>
            <a:r>
              <a:rPr lang="zh-CN" altLang="en-US"/>
              <a:t>经济基础决定上层建筑，上层建筑具有反作用</a:t>
            </a:r>
          </a:p>
          <a:p>
            <a:pPr lvl="1"/>
            <a:r>
              <a:rPr lang="zh-CN" altLang="en-US" sz="2400"/>
              <a:t>上层建筑：再生产社会关系</a:t>
            </a:r>
          </a:p>
          <a:p>
            <a:pPr lvl="1"/>
            <a:r>
              <a:rPr lang="zh-CN" altLang="en-US" sz="2400"/>
              <a:t>机械唯物主义？</a:t>
            </a:r>
          </a:p>
          <a:p>
            <a:pPr lvl="1"/>
            <a:r>
              <a:rPr lang="zh-CN" altLang="en-US" sz="2400"/>
              <a:t>意识形态：波普尔还是列宁</a:t>
            </a:r>
          </a:p>
          <a:p>
            <a:pPr lvl="1"/>
            <a:r>
              <a:rPr lang="zh-CN" altLang="en-US" sz="2400"/>
              <a:t>还是《关于费尔巴哈的提纲》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历史唯物主义的背后：唯物辩证法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历史观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社会的变革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社会一个有机联系的整体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阶级的重要性</a:t>
            </a:r>
          </a:p>
          <a:p>
            <a:pPr marL="914400" lvl="2" indent="0">
              <a:buNone/>
            </a:pPr>
            <a:endParaRPr lang="zh-CN" altLang="en-US" sz="2000" dirty="0"/>
          </a:p>
          <a:p>
            <a:pPr lvl="2"/>
            <a:endParaRPr lang="zh-CN" altLang="en-US" sz="2000" dirty="0"/>
          </a:p>
          <a:p>
            <a:pPr lvl="1"/>
            <a:endParaRPr lang="zh-CN" altLang="en-US" sz="2400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政治经济学的研究对象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生产关系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联系生产力和上层建筑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本身是一种方法论的体现：把经济关系看成是一种</a:t>
            </a:r>
            <a:r>
              <a:rPr lang="zh-CN" altLang="en-US" dirty="0" smtClean="0"/>
              <a:t>社会关系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请</a:t>
            </a:r>
            <a:r>
              <a:rPr lang="zh-CN" altLang="en-US" dirty="0" smtClean="0"/>
              <a:t>注意：这里的关系是一种客观的对象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方法论的背后：立场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每个理论拥有不同的方法</a:t>
            </a:r>
          </a:p>
          <a:p>
            <a:pPr lvl="0">
              <a:lnSpc>
                <a:spcPct val="150000"/>
              </a:lnSpc>
            </a:pPr>
            <a:r>
              <a:rPr lang="zh-CN" altLang="en-US"/>
              <a:t>方法的选择从何而来？</a:t>
            </a:r>
          </a:p>
          <a:p>
            <a:pPr lvl="0">
              <a:lnSpc>
                <a:spcPct val="150000"/>
              </a:lnSpc>
            </a:pPr>
            <a:r>
              <a:rPr lang="zh-CN" altLang="en-US"/>
              <a:t>抽象法的运用</a:t>
            </a:r>
          </a:p>
          <a:p>
            <a:pPr lvl="0">
              <a:lnSpc>
                <a:spcPct val="150000"/>
              </a:lnSpc>
            </a:pPr>
            <a:r>
              <a:rPr lang="zh-CN" altLang="en-US"/>
              <a:t>一个副产品：从抽象到具体的叙述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方法论的背后：立场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sz="2800">
                <a:sym typeface="+mn-ea"/>
              </a:rPr>
              <a:t>阶级结构的重要性</a:t>
            </a:r>
            <a:endParaRPr lang="zh-CN" altLang="en-US" sz="2800"/>
          </a:p>
          <a:p>
            <a:pPr lvl="0">
              <a:lnSpc>
                <a:spcPct val="150000"/>
              </a:lnSpc>
            </a:pPr>
            <a:r>
              <a:rPr lang="zh-CN" altLang="en-US" sz="2800">
                <a:sym typeface="+mn-ea"/>
              </a:rPr>
              <a:t>既然存在立场，科学性又从何而来呢？</a:t>
            </a:r>
            <a:endParaRPr lang="zh-CN" altLang="en-US" sz="2800"/>
          </a:p>
          <a:p>
            <a:pPr lvl="1">
              <a:lnSpc>
                <a:spcPct val="150000"/>
              </a:lnSpc>
            </a:pPr>
            <a:r>
              <a:rPr lang="zh-CN" altLang="en-US" sz="2800">
                <a:sym typeface="+mn-ea"/>
              </a:rPr>
              <a:t>亨普尔：沙滩的沙子</a:t>
            </a:r>
            <a:endParaRPr lang="zh-CN" altLang="en-US" sz="2800"/>
          </a:p>
          <a:p>
            <a:pPr lvl="1">
              <a:lnSpc>
                <a:spcPct val="150000"/>
              </a:lnSpc>
            </a:pPr>
            <a:r>
              <a:rPr lang="zh-CN" altLang="en-US" sz="2800">
                <a:sym typeface="+mn-ea"/>
              </a:rPr>
              <a:t>不同的地图是否是好地图取决于你要用这些地图干什么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方法论的背后：立场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种</a:t>
            </a:r>
            <a:r>
              <a:rPr lang="zh-CN" altLang="en-US" dirty="0"/>
              <a:t>类型的经济学争论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马尔萨斯</a:t>
            </a:r>
            <a:r>
              <a:rPr lang="zh-CN" altLang="en-US" dirty="0" smtClean="0"/>
              <a:t>陷阱是否存在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要不</a:t>
            </a:r>
            <a:r>
              <a:rPr lang="zh-CN" altLang="en-US" dirty="0"/>
              <a:t>要国有企业？要不要产业政策？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消费者选择理论好不好？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为什么要学习政治经济学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认识这个世界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理解这个社会的运行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理解这个社会中的人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理解社会科学</a:t>
            </a:r>
          </a:p>
          <a:p>
            <a:r>
              <a:rPr lang="zh-CN" altLang="en-US"/>
              <a:t>改变这个世界？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题外话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为什么总是马克思？其他人呢？</a:t>
            </a:r>
          </a:p>
          <a:p>
            <a:endParaRPr lang="zh-CN" altLang="en-US"/>
          </a:p>
          <a:p>
            <a:r>
              <a:rPr lang="zh-CN" altLang="en-US"/>
              <a:t>政治经济学是不是不喜欢用数学呢？</a:t>
            </a:r>
          </a:p>
          <a:p>
            <a:endParaRPr lang="zh-CN" altLang="en-US"/>
          </a:p>
          <a:p>
            <a:r>
              <a:rPr lang="zh-CN" altLang="en-US"/>
              <a:t>政治经济学现在是个什么状况呢？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本讲文献：第一专题 政治经济学方法论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/>
              <a:t>必读：</a:t>
            </a:r>
          </a:p>
          <a:p>
            <a:pPr lvl="1"/>
            <a:r>
              <a:rPr lang="zh-CN" altLang="en-US"/>
              <a:t>马克思：《政治经济学批判》导言</a:t>
            </a:r>
          </a:p>
          <a:p>
            <a:pPr lvl="1"/>
            <a:r>
              <a:rPr lang="zh-CN" altLang="en-US"/>
              <a:t>谢尔曼：《激进政治经济学基础》，北京：商务印书馆，</a:t>
            </a:r>
            <a:r>
              <a:rPr lang="en-US" altLang="zh-CN"/>
              <a:t>1993.</a:t>
            </a:r>
          </a:p>
          <a:p>
            <a:pPr lvl="2"/>
            <a:r>
              <a:rPr lang="zh-CN" altLang="en-US" sz="2000"/>
              <a:t>第一章：政治经济学的哲学基础</a:t>
            </a:r>
          </a:p>
          <a:p>
            <a:pPr lvl="2"/>
            <a:r>
              <a:rPr lang="zh-CN" altLang="en-US" sz="2000"/>
              <a:t>第二章：政治经济学的社会学基础</a:t>
            </a:r>
          </a:p>
          <a:p>
            <a:pPr lvl="0"/>
            <a:r>
              <a:rPr lang="zh-CN" altLang="en-US" sz="2800"/>
              <a:t>选读：</a:t>
            </a:r>
          </a:p>
          <a:p>
            <a:pPr lvl="1"/>
            <a:r>
              <a:rPr lang="zh-CN" altLang="en-US" sz="2400"/>
              <a:t>马克思：《关于费尔巴哈的提纲》</a:t>
            </a:r>
          </a:p>
          <a:p>
            <a:pPr lvl="1"/>
            <a:r>
              <a:rPr lang="zh-CN" altLang="en-US" sz="2400"/>
              <a:t>张宇等主编：《高级政治经济学》，北京：中国人民大学出版社，</a:t>
            </a:r>
            <a:r>
              <a:rPr lang="en-US" altLang="zh-CN" sz="2400"/>
              <a:t>2012</a:t>
            </a:r>
            <a:r>
              <a:rPr lang="zh-CN" altLang="en-US" sz="2400"/>
              <a:t>年</a:t>
            </a:r>
          </a:p>
          <a:p>
            <a:pPr lvl="2"/>
            <a:r>
              <a:rPr lang="zh-CN" altLang="en-US">
                <a:sym typeface="+mn-ea"/>
              </a:rPr>
              <a:t>第三章：马克思主义经济学的五个方法论命题</a:t>
            </a:r>
            <a:endParaRPr lang="zh-CN" altLang="en-US" sz="2000"/>
          </a:p>
          <a:p>
            <a:pPr lvl="1"/>
            <a:r>
              <a:rPr lang="zh-CN" altLang="en-US" sz="2400"/>
              <a:t>海尔布隆纳：《马克思主义：赞成与反对》，上海：东方出版社，</a:t>
            </a:r>
            <a:r>
              <a:rPr lang="en-US" altLang="zh-CN" sz="2400"/>
              <a:t>2016</a:t>
            </a:r>
          </a:p>
          <a:p>
            <a:pPr lvl="2"/>
            <a:r>
              <a:rPr lang="zh-CN" altLang="en-US" sz="2000"/>
              <a:t>第一章：导言</a:t>
            </a:r>
          </a:p>
          <a:p>
            <a:pPr lvl="2"/>
            <a:r>
              <a:rPr lang="zh-CN" altLang="en-US" sz="2000"/>
              <a:t>第二章：哲学辩证法</a:t>
            </a:r>
          </a:p>
          <a:p>
            <a:pPr lvl="2"/>
            <a:r>
              <a:rPr lang="zh-CN" altLang="en-US" sz="2000"/>
              <a:t>第三章：对历史的唯物主义解释</a:t>
            </a:r>
          </a:p>
          <a:p>
            <a:pPr lvl="0"/>
            <a:endParaRPr lang="zh-CN" altLang="en-US" sz="2800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授课形式：讲授为主</a:t>
            </a:r>
          </a:p>
          <a:p>
            <a:endParaRPr lang="zh-CN" altLang="en-US"/>
          </a:p>
          <a:p>
            <a:r>
              <a:rPr lang="zh-CN" altLang="en-US"/>
              <a:t>教材：《马克思主义政治经济学概论》，北京：人民出版社、高等教育出版社，</a:t>
            </a:r>
            <a:r>
              <a:rPr lang="en-US" altLang="zh-CN"/>
              <a:t>2011</a:t>
            </a:r>
            <a:r>
              <a:rPr lang="zh-CN" altLang="en-US"/>
              <a:t>年。</a:t>
            </a:r>
          </a:p>
          <a:p>
            <a:endParaRPr lang="zh-CN" altLang="en-US"/>
          </a:p>
          <a:p>
            <a:r>
              <a:rPr lang="zh-CN" altLang="en-US"/>
              <a:t>参考书：</a:t>
            </a:r>
          </a:p>
          <a:p>
            <a:pPr lvl="1"/>
            <a:r>
              <a:rPr lang="zh-CN" altLang="en-US"/>
              <a:t>徐禾，《政治经济学概论》，北京：中国人民大学出版社，</a:t>
            </a:r>
            <a:r>
              <a:rPr lang="en-US" altLang="zh-CN"/>
              <a:t>2011.</a:t>
            </a:r>
          </a:p>
          <a:p>
            <a:pPr lvl="1"/>
            <a:r>
              <a:rPr lang="zh-CN" altLang="en-US"/>
              <a:t>张俊山：《政治经济学：当代观点》，北京：清华大学出版社，</a:t>
            </a:r>
            <a:r>
              <a:rPr lang="en-US" altLang="zh-CN"/>
              <a:t>2015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考核形式：</a:t>
            </a:r>
          </a:p>
          <a:p>
            <a:pPr lvl="1"/>
            <a:r>
              <a:rPr lang="zh-CN" altLang="en-US" dirty="0"/>
              <a:t>期末考试（闭卷</a:t>
            </a:r>
            <a:r>
              <a:rPr lang="en-US" altLang="zh-CN" dirty="0"/>
              <a:t>-</a:t>
            </a:r>
            <a:r>
              <a:rPr lang="zh-CN" altLang="en-US" dirty="0"/>
              <a:t>经济学系统一安排）：</a:t>
            </a:r>
            <a:r>
              <a:rPr lang="en-US" altLang="zh-CN" dirty="0"/>
              <a:t>60%</a:t>
            </a:r>
          </a:p>
          <a:p>
            <a:pPr lvl="1"/>
            <a:r>
              <a:rPr lang="zh-CN" altLang="en-US" dirty="0"/>
              <a:t>平时成绩：</a:t>
            </a:r>
            <a:r>
              <a:rPr lang="en-US" altLang="zh-CN" dirty="0"/>
              <a:t>40%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平时成绩所包括的内容：</a:t>
            </a:r>
          </a:p>
          <a:p>
            <a:pPr lvl="2"/>
            <a:r>
              <a:rPr lang="zh-CN" altLang="en-US" dirty="0"/>
              <a:t>出勤：点名</a:t>
            </a:r>
            <a:r>
              <a:rPr lang="en-US" altLang="zh-CN" dirty="0"/>
              <a:t>4-5</a:t>
            </a:r>
            <a:r>
              <a:rPr lang="zh-CN" altLang="en-US" dirty="0"/>
              <a:t>次</a:t>
            </a:r>
          </a:p>
          <a:p>
            <a:pPr lvl="3"/>
            <a:r>
              <a:rPr lang="zh-CN" altLang="en-US" dirty="0"/>
              <a:t>理论上是随机的，但是受到一些因素的影响</a:t>
            </a:r>
          </a:p>
          <a:p>
            <a:pPr lvl="3"/>
            <a:r>
              <a:rPr lang="zh-CN" altLang="en-US" dirty="0"/>
              <a:t>第一次点名未到不影响成绩</a:t>
            </a:r>
          </a:p>
          <a:p>
            <a:pPr lvl="3"/>
            <a:r>
              <a:rPr lang="zh-CN" altLang="en-US" dirty="0"/>
              <a:t>第二次点名未到不影响成绩</a:t>
            </a:r>
          </a:p>
          <a:p>
            <a:pPr lvl="3"/>
            <a:r>
              <a:rPr lang="zh-CN" altLang="en-US" dirty="0"/>
              <a:t>第三次点名未到总成绩最高分为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</a:p>
          <a:p>
            <a:pPr lvl="2"/>
            <a:r>
              <a:rPr lang="zh-CN" altLang="en-US" dirty="0"/>
              <a:t>读书笔记一篇</a:t>
            </a:r>
            <a:r>
              <a:rPr lang="en-US" altLang="zh-CN" dirty="0"/>
              <a:t>40</a:t>
            </a:r>
            <a:r>
              <a:rPr lang="zh-CN" altLang="en-US" dirty="0"/>
              <a:t>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读书笔记</a:t>
            </a:r>
          </a:p>
          <a:p>
            <a:pPr lvl="1"/>
            <a:r>
              <a:rPr lang="zh-CN" altLang="en-US" sz="2400" dirty="0" smtClean="0"/>
              <a:t>一共七个主题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</a:t>
            </a:r>
            <a:r>
              <a:rPr lang="zh-CN" altLang="en-US" sz="2400" dirty="0"/>
              <a:t>主题下有必读的</a:t>
            </a:r>
            <a:r>
              <a:rPr lang="en-US" altLang="zh-CN" sz="2400" dirty="0"/>
              <a:t>2-3</a:t>
            </a:r>
            <a:r>
              <a:rPr lang="zh-CN" altLang="en-US" sz="2400" dirty="0"/>
              <a:t>篇文献和一些选读的文献</a:t>
            </a:r>
          </a:p>
          <a:p>
            <a:pPr lvl="1"/>
            <a:r>
              <a:rPr lang="zh-CN" altLang="en-US" dirty="0"/>
              <a:t>一篇文献综述</a:t>
            </a:r>
          </a:p>
          <a:p>
            <a:pPr lvl="2"/>
            <a:r>
              <a:rPr lang="zh-CN" altLang="en-US" dirty="0"/>
              <a:t>能够梳理理论的发展、争论，讲一个完整的故事</a:t>
            </a:r>
          </a:p>
          <a:p>
            <a:pPr lvl="2"/>
            <a:r>
              <a:rPr lang="zh-CN" altLang="en-US" dirty="0"/>
              <a:t>有自己的评论和观点</a:t>
            </a:r>
          </a:p>
          <a:p>
            <a:pPr lvl="1"/>
            <a:r>
              <a:rPr lang="en-US" altLang="zh-CN" dirty="0"/>
              <a:t>3000</a:t>
            </a:r>
            <a:r>
              <a:rPr lang="zh-CN" altLang="en-US" dirty="0"/>
              <a:t>字</a:t>
            </a:r>
            <a:r>
              <a:rPr lang="zh-CN" altLang="en-US"/>
              <a:t>以上</a:t>
            </a:r>
            <a:r>
              <a:rPr lang="zh-CN" altLang="en-US" smtClean="0"/>
              <a:t>，考试时上交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答疑</a:t>
            </a:r>
          </a:p>
          <a:p>
            <a:pPr lvl="1"/>
            <a:r>
              <a:rPr lang="zh-CN" altLang="en-US" dirty="0" smtClean="0"/>
              <a:t>邮箱</a:t>
            </a:r>
            <a:r>
              <a:rPr lang="zh-CN" altLang="en-US" dirty="0"/>
              <a:t>：</a:t>
            </a:r>
            <a:r>
              <a:rPr lang="en-US" altLang="zh-CN" dirty="0"/>
              <a:t>fengzhixuan@nankai.edu.cn</a:t>
            </a:r>
          </a:p>
          <a:p>
            <a:pPr lvl="1"/>
            <a:r>
              <a:rPr lang="zh-CN" altLang="en-US" dirty="0"/>
              <a:t>邮件请注明问题</a:t>
            </a:r>
          </a:p>
          <a:p>
            <a:r>
              <a:rPr lang="zh-CN" altLang="en-US" dirty="0"/>
              <a:t>公邮</a:t>
            </a:r>
          </a:p>
          <a:p>
            <a:pPr lvl="1"/>
            <a:r>
              <a:rPr lang="zh-CN" altLang="en-US" dirty="0"/>
              <a:t>地址：</a:t>
            </a:r>
            <a:r>
              <a:rPr lang="en-US" altLang="zh-CN" dirty="0" smtClean="0"/>
              <a:t>nkupe2017@163.com</a:t>
            </a:r>
            <a:endParaRPr lang="en-US" altLang="zh-CN" dirty="0"/>
          </a:p>
          <a:p>
            <a:pPr lvl="1"/>
            <a:r>
              <a:rPr lang="zh-CN" altLang="en-US" dirty="0"/>
              <a:t>密码：</a:t>
            </a:r>
            <a:r>
              <a:rPr lang="en-US" altLang="zh-CN" dirty="0" err="1"/>
              <a:t>nankaidaxue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第一讲 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经济学一词源自古希腊时代对管理奴隶主的庄园学问的称呼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十六十七世纪，重商主义兴盛，关注国家财富的增加，并将相应的学说称之为：政治经济学</a:t>
            </a: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最早使用者：蒙克莱田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《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献给国王和王太后的政治经济学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什么是政治经济学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重商主义之后出现了古典政治经济学</a:t>
            </a:r>
          </a:p>
          <a:p>
            <a:endParaRPr lang="zh-CN" altLang="en-US" dirty="0"/>
          </a:p>
          <a:p>
            <a:r>
              <a:rPr lang="zh-CN" altLang="en-US" dirty="0"/>
              <a:t>英国：威廉·配第、约翰·洛克、大卫·休谟、理查德·坎蒂隆</a:t>
            </a:r>
          </a:p>
          <a:p>
            <a:r>
              <a:rPr lang="zh-CN" altLang="en-US" dirty="0"/>
              <a:t>法国：布阿吉尔贝尔 、魁奈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1161</Words>
  <Application>Microsoft Office PowerPoint</Application>
  <PresentationFormat>宽屏</PresentationFormat>
  <Paragraphs>201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Times New Roman</vt:lpstr>
      <vt:lpstr>Office 主题</vt:lpstr>
      <vt:lpstr>政治经济学</vt:lpstr>
      <vt:lpstr>任课教师</vt:lpstr>
      <vt:lpstr>课程安排</vt:lpstr>
      <vt:lpstr>课程安排</vt:lpstr>
      <vt:lpstr>课程安排</vt:lpstr>
      <vt:lpstr>课程安排</vt:lpstr>
      <vt:lpstr>第一讲 导论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什么是政治经济学</vt:lpstr>
      <vt:lpstr>政治经济学的方法论</vt:lpstr>
      <vt:lpstr>政治经济学的方法论</vt:lpstr>
      <vt:lpstr>政治经济学的方法论</vt:lpstr>
      <vt:lpstr>政治经济学的方法论</vt:lpstr>
      <vt:lpstr>政治经济学的方法论</vt:lpstr>
      <vt:lpstr>政治经济学的研究对象</vt:lpstr>
      <vt:lpstr>方法论的背后：立场</vt:lpstr>
      <vt:lpstr>方法论的背后：立场</vt:lpstr>
      <vt:lpstr>方法论的背后：立场</vt:lpstr>
      <vt:lpstr>为什么要学习政治经济学</vt:lpstr>
      <vt:lpstr>题外话</vt:lpstr>
      <vt:lpstr>本讲文献：第一专题 政治经济学方法论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Zhixuan</dc:creator>
  <cp:lastModifiedBy>Windows 用户</cp:lastModifiedBy>
  <cp:revision>9</cp:revision>
  <dcterms:created xsi:type="dcterms:W3CDTF">2016-09-27T03:43:54Z</dcterms:created>
  <dcterms:modified xsi:type="dcterms:W3CDTF">2017-09-20T16:43:52Z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