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87" autoAdjust="0"/>
  </p:normalViewPr>
  <p:slideViewPr>
    <p:cSldViewPr snapToGrid="0">
      <p:cViewPr varScale="1">
        <p:scale>
          <a:sx n="111" d="100"/>
          <a:sy n="111" d="100"/>
        </p:scale>
        <p:origin x="53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261502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2884066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208948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425465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403991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112994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3428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411665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297884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65089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29F1176-D95D-49FD-BE63-71C86EEB0E95}"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113780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F1176-D95D-49FD-BE63-71C86EEB0E95}" type="datetimeFigureOut">
              <a:rPr lang="zh-CN" altLang="en-US" smtClean="0"/>
              <a:t>2016/10/20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47D88-05D6-475C-80C1-DD76AA28187B}" type="slidenum">
              <a:rPr lang="zh-CN" altLang="en-US" smtClean="0"/>
              <a:t>‹#›</a:t>
            </a:fld>
            <a:endParaRPr lang="zh-CN" altLang="en-US"/>
          </a:p>
        </p:txBody>
      </p:sp>
    </p:spTree>
    <p:extLst>
      <p:ext uri="{BB962C8B-B14F-4D97-AF65-F5344CB8AC3E}">
        <p14:creationId xmlns:p14="http://schemas.microsoft.com/office/powerpoint/2010/main" val="161031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第二讲 价值理论</a:t>
            </a:r>
          </a:p>
        </p:txBody>
      </p:sp>
      <p:sp>
        <p:nvSpPr>
          <p:cNvPr id="3" name="副标题 2"/>
          <p:cNvSpPr>
            <a:spLocks noGrp="1"/>
          </p:cNvSpPr>
          <p:nvPr>
            <p:ph type="subTitle" idx="1"/>
          </p:nvPr>
        </p:nvSpPr>
        <p:spPr/>
        <p:txBody>
          <a:bodyPr/>
          <a:lstStyle/>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042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两个模型背后的假设：</a:t>
            </a:r>
          </a:p>
          <a:p>
            <a:pPr lvl="1">
              <a:lnSpc>
                <a:spcPct val="150000"/>
              </a:lnSpc>
            </a:pPr>
            <a:r>
              <a:rPr lang="zh-CN" altLang="en-US" dirty="0">
                <a:latin typeface="宋体" panose="02010600030101010101" pitchFamily="2" charset="-122"/>
                <a:ea typeface="宋体" panose="02010600030101010101" pitchFamily="2" charset="-122"/>
              </a:rPr>
              <a:t>每个人都是独立的生产主体和交换主体</a:t>
            </a:r>
          </a:p>
          <a:p>
            <a:pPr lvl="1">
              <a:lnSpc>
                <a:spcPct val="150000"/>
              </a:lnSpc>
            </a:pPr>
            <a:r>
              <a:rPr lang="zh-CN" altLang="en-US" dirty="0">
                <a:latin typeface="宋体" panose="02010600030101010101" pitchFamily="2" charset="-122"/>
                <a:ea typeface="宋体" panose="02010600030101010101" pitchFamily="2" charset="-122"/>
              </a:rPr>
              <a:t>存在分工，并为交换而生产：商品经济</a:t>
            </a:r>
          </a:p>
          <a:p>
            <a:pPr lvl="1">
              <a:lnSpc>
                <a:spcPct val="150000"/>
              </a:lnSpc>
            </a:pPr>
            <a:r>
              <a:rPr lang="zh-CN" altLang="en-US" dirty="0">
                <a:latin typeface="宋体" panose="02010600030101010101" pitchFamily="2" charset="-122"/>
                <a:ea typeface="宋体" panose="02010600030101010101" pitchFamily="2" charset="-122"/>
                <a:sym typeface="+mn-ea"/>
              </a:rPr>
              <a:t>没有竞争</a:t>
            </a:r>
          </a:p>
          <a:p>
            <a:pPr lvl="1">
              <a:lnSpc>
                <a:spcPct val="150000"/>
              </a:lnSpc>
            </a:pPr>
            <a:r>
              <a:rPr lang="zh-CN" altLang="en-US" dirty="0">
                <a:latin typeface="宋体" panose="02010600030101010101" pitchFamily="2" charset="-122"/>
                <a:ea typeface="宋体" panose="02010600030101010101" pitchFamily="2" charset="-122"/>
              </a:rPr>
              <a:t>生产的产品大家都需要</a:t>
            </a:r>
          </a:p>
          <a:p>
            <a:pPr lvl="0">
              <a:lnSpc>
                <a:spcPct val="150000"/>
              </a:lnSpc>
            </a:pPr>
            <a:r>
              <a:rPr lang="zh-CN" altLang="en-US" dirty="0">
                <a:latin typeface="宋体" panose="02010600030101010101" pitchFamily="2" charset="-122"/>
                <a:ea typeface="宋体" panose="02010600030101010101" pitchFamily="2" charset="-122"/>
              </a:rPr>
              <a:t>随着假设的放宽价值的理论会逐步展开</a:t>
            </a:r>
          </a:p>
          <a:p>
            <a:pPr lvl="0">
              <a:lnSpc>
                <a:spcPct val="15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7345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价值不是什么：</a:t>
            </a:r>
          </a:p>
          <a:p>
            <a:pPr lvl="1">
              <a:lnSpc>
                <a:spcPct val="150000"/>
              </a:lnSpc>
            </a:pPr>
            <a:r>
              <a:rPr lang="zh-CN" altLang="en-US" dirty="0">
                <a:latin typeface="宋体" panose="02010600030101010101" pitchFamily="2" charset="-122"/>
                <a:ea typeface="宋体" panose="02010600030101010101" pitchFamily="2" charset="-122"/>
              </a:rPr>
              <a:t>价值不是价格背后的那个</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不变的价格</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，也不能直接解释价格</a:t>
            </a:r>
          </a:p>
          <a:p>
            <a:pPr lvl="1">
              <a:lnSpc>
                <a:spcPct val="150000"/>
              </a:lnSpc>
            </a:pPr>
            <a:r>
              <a:rPr lang="zh-CN" altLang="en-US" dirty="0">
                <a:latin typeface="宋体" panose="02010600030101010101" pitchFamily="2" charset="-122"/>
                <a:ea typeface="宋体" panose="02010600030101010101" pitchFamily="2" charset="-122"/>
              </a:rPr>
              <a:t>价值不是对人类的</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有用性</a:t>
            </a:r>
            <a:r>
              <a:rPr lang="en-US" altLang="zh-CN" dirty="0">
                <a:latin typeface="宋体" panose="02010600030101010101" pitchFamily="2" charset="-122"/>
                <a:ea typeface="宋体" panose="02010600030101010101" pitchFamily="2" charset="-122"/>
              </a:rPr>
              <a:t>”</a:t>
            </a:r>
          </a:p>
          <a:p>
            <a:pPr lvl="1">
              <a:lnSpc>
                <a:spcPct val="150000"/>
              </a:lnSpc>
            </a:pPr>
            <a:r>
              <a:rPr lang="zh-CN" altLang="en-US" dirty="0">
                <a:latin typeface="宋体" panose="02010600030101010101" pitchFamily="2" charset="-122"/>
                <a:ea typeface="宋体" panose="02010600030101010101" pitchFamily="2" charset="-122"/>
              </a:rPr>
              <a:t>价值不是财富</a:t>
            </a:r>
          </a:p>
          <a:p>
            <a:pPr lvl="0">
              <a:lnSpc>
                <a:spcPct val="150000"/>
              </a:lnSpc>
            </a:pPr>
            <a:r>
              <a:rPr lang="zh-CN" altLang="en-US" dirty="0">
                <a:latin typeface="宋体" panose="02010600030101010101" pitchFamily="2" charset="-122"/>
                <a:ea typeface="宋体" panose="02010600030101010101" pitchFamily="2" charset="-122"/>
                <a:sym typeface="+mn-ea"/>
              </a:rPr>
              <a:t>价值是什么：</a:t>
            </a:r>
            <a:endParaRPr lang="zh-CN" altLang="en-US" dirty="0">
              <a:latin typeface="宋体" panose="02010600030101010101" pitchFamily="2" charset="-122"/>
              <a:ea typeface="宋体" panose="02010600030101010101" pitchFamily="2" charset="-122"/>
            </a:endParaRPr>
          </a:p>
          <a:p>
            <a:pPr lvl="1">
              <a:lnSpc>
                <a:spcPct val="150000"/>
              </a:lnSpc>
            </a:pPr>
            <a:r>
              <a:rPr lang="zh-CN" altLang="en-US" dirty="0">
                <a:latin typeface="宋体" panose="02010600030101010101" pitchFamily="2" charset="-122"/>
                <a:ea typeface="宋体" panose="02010600030101010101" pitchFamily="2" charset="-122"/>
                <a:sym typeface="+mn-ea"/>
              </a:rPr>
              <a:t>一种社会关系</a:t>
            </a:r>
            <a:endParaRPr lang="zh-CN" altLang="en-US" dirty="0">
              <a:latin typeface="宋体" panose="02010600030101010101" pitchFamily="2" charset="-122"/>
              <a:ea typeface="宋体" panose="02010600030101010101" pitchFamily="2" charset="-122"/>
            </a:endParaRPr>
          </a:p>
          <a:p>
            <a:pPr lvl="1">
              <a:lnSpc>
                <a:spcPct val="150000"/>
              </a:lnSpc>
            </a:pPr>
            <a:endParaRPr lang="zh-CN" altLang="en-US" dirty="0">
              <a:latin typeface="宋体" panose="02010600030101010101" pitchFamily="2" charset="-122"/>
              <a:ea typeface="宋体" panose="02010600030101010101" pitchFamily="2" charset="-122"/>
            </a:endParaRPr>
          </a:p>
          <a:p>
            <a:pPr lvl="1">
              <a:lnSpc>
                <a:spcPct val="15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144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二因素的统一：</a:t>
            </a:r>
          </a:p>
          <a:p>
            <a:pPr lvl="1">
              <a:lnSpc>
                <a:spcPct val="150000"/>
              </a:lnSpc>
            </a:pPr>
            <a:r>
              <a:rPr lang="zh-CN" altLang="en-US" dirty="0">
                <a:latin typeface="宋体" panose="02010600030101010101" pitchFamily="2" charset="-122"/>
                <a:ea typeface="宋体" panose="02010600030101010101" pitchFamily="2" charset="-122"/>
              </a:rPr>
              <a:t>使用价值是价值的物质承担者</a:t>
            </a:r>
          </a:p>
          <a:p>
            <a:pPr lvl="1">
              <a:lnSpc>
                <a:spcPct val="150000"/>
              </a:lnSpc>
            </a:pPr>
            <a:r>
              <a:rPr lang="zh-CN" altLang="en-US" dirty="0">
                <a:latin typeface="宋体" panose="02010600030101010101" pitchFamily="2" charset="-122"/>
                <a:ea typeface="宋体" panose="02010600030101010101" pitchFamily="2" charset="-122"/>
              </a:rPr>
              <a:t>一个人不能同时拥有产品的价值和使用价值</a:t>
            </a:r>
          </a:p>
          <a:p>
            <a:pPr lvl="1">
              <a:lnSpc>
                <a:spcPct val="15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276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劳动的二重性</a:t>
            </a:r>
          </a:p>
        </p:txBody>
      </p:sp>
      <p:sp>
        <p:nvSpPr>
          <p:cNvPr id="3" name="内容占位符 2"/>
          <p:cNvSpPr>
            <a:spLocks noGrp="1"/>
          </p:cNvSpPr>
          <p:nvPr>
            <p:ph idx="1"/>
          </p:nvPr>
        </p:nvSpPr>
        <p:spPr/>
        <p:txBody>
          <a:bodyPr>
            <a:normAutofit fontScale="97500" lnSpcReduction="10000"/>
          </a:bodyPr>
          <a:lstStyle/>
          <a:p>
            <a:pPr>
              <a:lnSpc>
                <a:spcPct val="150000"/>
              </a:lnSpc>
            </a:pPr>
            <a:r>
              <a:rPr lang="zh-CN" altLang="en-US" dirty="0">
                <a:latin typeface="宋体" panose="02010600030101010101" pitchFamily="2" charset="-122"/>
                <a:ea typeface="宋体" panose="02010600030101010101" pitchFamily="2" charset="-122"/>
              </a:rPr>
              <a:t>具体劳动：人类劳动力在特殊的有一定目的的形式上的耗费</a:t>
            </a:r>
          </a:p>
          <a:p>
            <a:pPr>
              <a:lnSpc>
                <a:spcPct val="150000"/>
              </a:lnSpc>
            </a:pPr>
            <a:r>
              <a:rPr lang="zh-CN" altLang="en-US" dirty="0">
                <a:latin typeface="宋体" panose="02010600030101010101" pitchFamily="2" charset="-122"/>
                <a:ea typeface="宋体" panose="02010600030101010101" pitchFamily="2" charset="-122"/>
              </a:rPr>
              <a:t>抽象劳动：人类劳动力在生理学意义上的耗费，无差别的人类劳动</a:t>
            </a:r>
          </a:p>
          <a:p>
            <a:pPr>
              <a:lnSpc>
                <a:spcPct val="150000"/>
              </a:lnSpc>
            </a:pPr>
            <a:r>
              <a:rPr lang="zh-CN" altLang="en-US" dirty="0">
                <a:latin typeface="宋体" panose="02010600030101010101" pitchFamily="2" charset="-122"/>
                <a:ea typeface="宋体" panose="02010600030101010101" pitchFamily="2" charset="-122"/>
              </a:rPr>
              <a:t>对立统一：自然属性和社会属性，同一劳动的两个方面。</a:t>
            </a:r>
          </a:p>
          <a:p>
            <a:pPr>
              <a:lnSpc>
                <a:spcPct val="150000"/>
              </a:lnSpc>
            </a:pPr>
            <a:r>
              <a:rPr lang="zh-CN" altLang="en-US" dirty="0">
                <a:latin typeface="宋体" panose="02010600030101010101" pitchFamily="2" charset="-122"/>
                <a:ea typeface="宋体" panose="02010600030101010101" pitchFamily="2" charset="-122"/>
              </a:rPr>
              <a:t>具体劳动创造使用价值，但不是使用价值的唯一源泉</a:t>
            </a:r>
          </a:p>
          <a:p>
            <a:pPr>
              <a:lnSpc>
                <a:spcPct val="150000"/>
              </a:lnSpc>
            </a:pPr>
            <a:r>
              <a:rPr lang="zh-CN" altLang="en-US" dirty="0">
                <a:latin typeface="宋体" panose="02010600030101010101" pitchFamily="2" charset="-122"/>
                <a:ea typeface="宋体" panose="02010600030101010101" pitchFamily="2" charset="-122"/>
              </a:rPr>
              <a:t>抽象劳动形成价值，是唯一价值的唯一源泉。</a:t>
            </a:r>
          </a:p>
          <a:p>
            <a:pPr>
              <a:lnSpc>
                <a:spcPct val="150000"/>
              </a:lnSpc>
            </a:pPr>
            <a:r>
              <a:rPr lang="zh-CN" altLang="en-US" dirty="0">
                <a:latin typeface="宋体" panose="02010600030101010101" pitchFamily="2" charset="-122"/>
                <a:ea typeface="宋体" panose="02010600030101010101" pitchFamily="2" charset="-122"/>
              </a:rPr>
              <a:t>理解劳动价值论的枢纽。</a:t>
            </a:r>
          </a:p>
        </p:txBody>
      </p:sp>
    </p:spTree>
    <p:extLst>
      <p:ext uri="{BB962C8B-B14F-4D97-AF65-F5344CB8AC3E}">
        <p14:creationId xmlns:p14="http://schemas.microsoft.com/office/powerpoint/2010/main" val="402963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私人劳动和社会劳动</a:t>
            </a:r>
          </a:p>
        </p:txBody>
      </p:sp>
      <p:sp>
        <p:nvSpPr>
          <p:cNvPr id="3" name="内容占位符 2"/>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私人劳动：劳动者独立进行生产并具有独立的经济利益</a:t>
            </a:r>
          </a:p>
          <a:p>
            <a:pPr lvl="1"/>
            <a:r>
              <a:rPr lang="zh-CN" altLang="en-US" sz="2400" dirty="0">
                <a:latin typeface="宋体" panose="02010600030101010101" pitchFamily="2" charset="-122"/>
                <a:ea typeface="宋体" panose="02010600030101010101" pitchFamily="2" charset="-122"/>
              </a:rPr>
              <a:t>鲁滨逊、自给自足的小农</a:t>
            </a:r>
          </a:p>
          <a:p>
            <a:r>
              <a:rPr lang="zh-CN" altLang="en-US" dirty="0">
                <a:latin typeface="宋体" panose="02010600030101010101" pitchFamily="2" charset="-122"/>
                <a:ea typeface="宋体" panose="02010600030101010101" pitchFamily="2" charset="-122"/>
              </a:rPr>
              <a:t>社会劳动：社会总劳动的一部分</a:t>
            </a:r>
          </a:p>
          <a:p>
            <a:pPr lvl="1"/>
            <a:r>
              <a:rPr lang="zh-CN" altLang="en-US" sz="2400" dirty="0">
                <a:latin typeface="宋体" panose="02010600030101010101" pitchFamily="2" charset="-122"/>
                <a:ea typeface="宋体" panose="02010600030101010101" pitchFamily="2" charset="-122"/>
              </a:rPr>
              <a:t>合作社、全能的计划者</a:t>
            </a:r>
          </a:p>
          <a:p>
            <a:pPr lvl="0"/>
            <a:r>
              <a:rPr lang="zh-CN" altLang="en-US" sz="2800" dirty="0">
                <a:latin typeface="宋体" panose="02010600030101010101" pitchFamily="2" charset="-122"/>
                <a:ea typeface="宋体" panose="02010600030101010101" pitchFamily="2" charset="-122"/>
              </a:rPr>
              <a:t>商品经济条件下：私人劳动和社会劳动的对立统一</a:t>
            </a:r>
          </a:p>
          <a:p>
            <a:pPr lvl="1"/>
            <a:r>
              <a:rPr lang="zh-CN" altLang="en-US" sz="2400" dirty="0">
                <a:latin typeface="宋体" panose="02010600030101010101" pitchFamily="2" charset="-122"/>
                <a:ea typeface="宋体" panose="02010600030101010101" pitchFamily="2" charset="-122"/>
              </a:rPr>
              <a:t>商品生产者的劳动既是私人劳动也是社会劳动</a:t>
            </a:r>
          </a:p>
          <a:p>
            <a:pPr lvl="1"/>
            <a:r>
              <a:rPr lang="zh-CN" altLang="en-US" sz="2400" dirty="0">
                <a:latin typeface="宋体" panose="02010600030101010101" pitchFamily="2" charset="-122"/>
                <a:ea typeface="宋体" panose="02010600030101010101" pitchFamily="2" charset="-122"/>
              </a:rPr>
              <a:t>私人劳动需要在交换中得到承认，成为社会劳动：惊险的一跃</a:t>
            </a:r>
          </a:p>
          <a:p>
            <a:r>
              <a:rPr lang="zh-CN" altLang="en-US" dirty="0">
                <a:latin typeface="宋体" panose="02010600030101010101" pitchFamily="2" charset="-122"/>
                <a:ea typeface="宋体" panose="02010600030101010101" pitchFamily="2" charset="-122"/>
              </a:rPr>
              <a:t>私人劳动和社会劳动的矛盾：商品经济的基本矛盾</a:t>
            </a:r>
          </a:p>
          <a:p>
            <a:pPr lvl="1"/>
            <a:r>
              <a:rPr lang="zh-CN" altLang="en-US" sz="2400" dirty="0">
                <a:latin typeface="宋体" panose="02010600030101010101" pitchFamily="2" charset="-122"/>
                <a:ea typeface="宋体" panose="02010600030101010101" pitchFamily="2" charset="-122"/>
              </a:rPr>
              <a:t>矛盾的存在导致需要互相交换</a:t>
            </a:r>
          </a:p>
          <a:p>
            <a:pPr lvl="1"/>
            <a:r>
              <a:rPr lang="zh-CN" altLang="en-US" sz="2400" dirty="0">
                <a:latin typeface="宋体" panose="02010600030101010101" pitchFamily="2" charset="-122"/>
                <a:ea typeface="宋体" panose="02010600030101010101" pitchFamily="2" charset="-122"/>
              </a:rPr>
              <a:t>交换需要将按抽象劳动来衡量</a:t>
            </a:r>
          </a:p>
          <a:p>
            <a:pPr lvl="1"/>
            <a:r>
              <a:rPr lang="zh-CN" altLang="en-US" sz="2400" dirty="0">
                <a:latin typeface="宋体" panose="02010600030101010101" pitchFamily="2" charset="-122"/>
                <a:ea typeface="宋体" panose="02010600030101010101" pitchFamily="2" charset="-122"/>
              </a:rPr>
              <a:t>抽象劳动决定价值</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1924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商品拜物教</a:t>
            </a:r>
          </a:p>
        </p:txBody>
      </p:sp>
      <p:sp>
        <p:nvSpPr>
          <p:cNvPr id="3" name="内容占位符 2"/>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不光要分析什么是对的，什么是错的，还要分析为什么会犯错</a:t>
            </a:r>
          </a:p>
          <a:p>
            <a:pPr lvl="0">
              <a:lnSpc>
                <a:spcPct val="150000"/>
              </a:lnSpc>
            </a:pPr>
            <a:r>
              <a:rPr lang="zh-CN" altLang="en-US" dirty="0">
                <a:latin typeface="宋体" panose="02010600030101010101" pitchFamily="2" charset="-122"/>
                <a:ea typeface="宋体" panose="02010600030101010101" pitchFamily="2" charset="-122"/>
              </a:rPr>
              <a:t>人和人之间的社会关系，表现为商品和商品之间物的关系</a:t>
            </a:r>
          </a:p>
          <a:p>
            <a:pPr lvl="1">
              <a:lnSpc>
                <a:spcPct val="150000"/>
              </a:lnSpc>
            </a:pPr>
            <a:r>
              <a:rPr lang="zh-CN" altLang="en-US" sz="2400" dirty="0">
                <a:latin typeface="宋体" panose="02010600030101010101" pitchFamily="2" charset="-122"/>
                <a:ea typeface="宋体" panose="02010600030101010101" pitchFamily="2" charset="-122"/>
              </a:rPr>
              <a:t>庙里的人偶：人的产物但是却被当作神秘的东西</a:t>
            </a:r>
          </a:p>
          <a:p>
            <a:pPr lvl="1">
              <a:lnSpc>
                <a:spcPct val="150000"/>
              </a:lnSpc>
            </a:pPr>
            <a:r>
              <a:rPr lang="zh-CN" altLang="en-US" sz="2400" dirty="0">
                <a:latin typeface="宋体" panose="02010600030101010101" pitchFamily="2" charset="-122"/>
                <a:ea typeface="宋体" panose="02010600030101010101" pitchFamily="2" charset="-122"/>
              </a:rPr>
              <a:t>商品：只是人的产品，但是因为采取了交换的性质，而使得人们误以为商品自己有什么特别的。</a:t>
            </a: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2182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商品价值量</a:t>
            </a:r>
            <a:endParaRPr lang="en-US" altLang="zh-CN"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三产品交换模型：</a:t>
            </a:r>
          </a:p>
          <a:p>
            <a:pPr lvl="1"/>
            <a:r>
              <a:rPr lang="zh-CN" altLang="en-US" dirty="0">
                <a:latin typeface="宋体" panose="02010600030101010101" pitchFamily="2" charset="-122"/>
                <a:ea typeface="宋体" panose="02010600030101010101" pitchFamily="2" charset="-122"/>
              </a:rPr>
              <a:t>还是穆勒父子一天生产</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把斧子</a:t>
            </a:r>
          </a:p>
          <a:p>
            <a:pPr lvl="1"/>
            <a:r>
              <a:rPr lang="zh-CN" altLang="en-US" dirty="0">
                <a:latin typeface="宋体" panose="02010600030101010101" pitchFamily="2" charset="-122"/>
                <a:ea typeface="宋体" panose="02010600030101010101" pitchFamily="2" charset="-122"/>
              </a:rPr>
              <a:t>斯密一天生产</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斤土豆</a:t>
            </a:r>
          </a:p>
          <a:p>
            <a:pPr lvl="1"/>
            <a:r>
              <a:rPr lang="zh-CN" altLang="en-US" dirty="0">
                <a:latin typeface="宋体" panose="02010600030101010101" pitchFamily="2" charset="-122"/>
                <a:ea typeface="宋体" panose="02010600030101010101" pitchFamily="2" charset="-122"/>
              </a:rPr>
              <a:t>李嘉图一天生产</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每人每天劳动</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小时</a:t>
            </a:r>
          </a:p>
          <a:p>
            <a:pPr lvl="1"/>
            <a:endParaRPr lang="zh-CN" altLang="en-US"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现在新加入一个劳动者：马尔萨斯，也生产棉布，但是生产率比较高，一天能生产</a:t>
            </a:r>
            <a:r>
              <a:rPr lang="en-US" altLang="zh-CN" dirty="0">
                <a:latin typeface="宋体" panose="02010600030101010101" pitchFamily="2" charset="-122"/>
                <a:ea typeface="宋体" panose="02010600030101010101" pitchFamily="2" charset="-122"/>
              </a:rPr>
              <a:t>40</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这样我们就放松了第三个假设：没有竞争</a:t>
            </a:r>
          </a:p>
        </p:txBody>
      </p:sp>
    </p:spTree>
    <p:extLst>
      <p:ext uri="{BB962C8B-B14F-4D97-AF65-F5344CB8AC3E}">
        <p14:creationId xmlns:p14="http://schemas.microsoft.com/office/powerpoint/2010/main" val="345460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那么现在交换会发生什么变化呢？</a:t>
            </a:r>
          </a:p>
          <a:p>
            <a:pPr lvl="1"/>
            <a:r>
              <a:rPr lang="zh-CN" altLang="en-US" dirty="0">
                <a:latin typeface="宋体" panose="02010600030101010101" pitchFamily="2" charset="-122"/>
                <a:ea typeface="宋体" panose="02010600030101010101" pitchFamily="2" charset="-122"/>
              </a:rPr>
              <a:t>仍然考虑交换之后大家的生活条件不会产生差距的情况</a:t>
            </a:r>
          </a:p>
          <a:p>
            <a:pPr lvl="1"/>
            <a:r>
              <a:rPr lang="zh-CN" altLang="en-US" dirty="0">
                <a:latin typeface="宋体" panose="02010600030101010101" pitchFamily="2" charset="-122"/>
                <a:ea typeface="宋体" panose="02010600030101010101" pitchFamily="2" charset="-122"/>
              </a:rPr>
              <a:t>每人可以分享</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尺棉布，而斧子只有斯密需要</a:t>
            </a:r>
          </a:p>
          <a:p>
            <a:pPr lvl="1"/>
            <a:r>
              <a:rPr lang="zh-CN" altLang="en-US" dirty="0">
                <a:latin typeface="宋体" panose="02010600030101010101" pitchFamily="2" charset="-122"/>
                <a:ea typeface="宋体" panose="02010600030101010101" pitchFamily="2" charset="-122"/>
              </a:rPr>
              <a:t>穆勒父子首先向斯密换取</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24</a:t>
            </a:r>
            <a:r>
              <a:rPr lang="zh-CN" altLang="en-US" dirty="0">
                <a:latin typeface="宋体" panose="02010600030101010101" pitchFamily="2" charset="-122"/>
                <a:ea typeface="宋体" panose="02010600030101010101" pitchFamily="2" charset="-122"/>
              </a:rPr>
              <a:t>尺棉布，斯密需要用剩余的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斤土豆换取</a:t>
            </a:r>
            <a:r>
              <a:rPr lang="en-US" altLang="zh-CN" dirty="0">
                <a:latin typeface="宋体" panose="02010600030101010101" pitchFamily="2" charset="-122"/>
                <a:ea typeface="宋体" panose="02010600030101010101" pitchFamily="2" charset="-122"/>
              </a:rPr>
              <a:t>36</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这时，交换比率变为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6.6</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60</a:t>
            </a:r>
          </a:p>
          <a:p>
            <a:pPr lvl="1"/>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显然这时棉布变得更便宜了，因为加入了更有效率的生产者</a:t>
            </a: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234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个别劳动时间</a:t>
            </a:r>
          </a:p>
          <a:p>
            <a:r>
              <a:rPr lang="zh-CN" altLang="en-US" dirty="0">
                <a:latin typeface="宋体" panose="02010600030101010101" pitchFamily="2" charset="-122"/>
                <a:ea typeface="宋体" panose="02010600030101010101" pitchFamily="2" charset="-122"/>
              </a:rPr>
              <a:t>社会必要劳动时间：在现有的社会正常生产条件下，在社会平均的劳动熟练程度和劳动强度下，制造某种使用价值所需要的劳动时间。</a:t>
            </a:r>
          </a:p>
          <a:p>
            <a:pPr lvl="1"/>
            <a:r>
              <a:rPr lang="zh-CN" altLang="en-US" dirty="0">
                <a:latin typeface="宋体" panose="02010600030101010101" pitchFamily="2" charset="-122"/>
                <a:ea typeface="宋体" panose="02010600030101010101" pitchFamily="2" charset="-122"/>
              </a:rPr>
              <a:t>社会正常的生产条件：在一定时期内某一生产部门中大多数生产者的生产条件，主要是指生产资料状况</a:t>
            </a:r>
          </a:p>
          <a:p>
            <a:pPr lvl="1"/>
            <a:r>
              <a:rPr lang="zh-CN" altLang="en-US" dirty="0">
                <a:latin typeface="宋体" panose="02010600030101010101" pitchFamily="2" charset="-122"/>
                <a:ea typeface="宋体" panose="02010600030101010101" pitchFamily="2" charset="-122"/>
              </a:rPr>
              <a:t>平均劳动熟练程度和劳动强度：大多数情况</a:t>
            </a: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357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pPr lvl="0"/>
            <a:r>
              <a:rPr lang="zh-CN" altLang="en-US" sz="2800" dirty="0">
                <a:latin typeface="宋体" panose="02010600030101010101" pitchFamily="2" charset="-122"/>
                <a:ea typeface="宋体" panose="02010600030101010101" pitchFamily="2" charset="-122"/>
                <a:sym typeface="+mn-ea"/>
              </a:rPr>
              <a:t>个别劳动时间和社会必要劳动时间的比较</a:t>
            </a:r>
            <a:endParaRPr lang="zh-CN" altLang="en-US" sz="2800" dirty="0">
              <a:latin typeface="宋体" panose="02010600030101010101" pitchFamily="2" charset="-122"/>
              <a:ea typeface="宋体" panose="02010600030101010101" pitchFamily="2" charset="-122"/>
            </a:endParaRPr>
          </a:p>
          <a:p>
            <a:pPr lvl="1"/>
            <a:r>
              <a:rPr lang="zh-CN" altLang="en-US" sz="2800" dirty="0">
                <a:latin typeface="宋体" panose="02010600030101010101" pitchFamily="2" charset="-122"/>
                <a:ea typeface="宋体" panose="02010600030101010101" pitchFamily="2" charset="-122"/>
                <a:sym typeface="+mn-ea"/>
              </a:rPr>
              <a:t>大于：在生产中具有优势</a:t>
            </a:r>
            <a:endParaRPr lang="zh-CN" altLang="en-US" sz="2800" dirty="0">
              <a:latin typeface="宋体" panose="02010600030101010101" pitchFamily="2" charset="-122"/>
              <a:ea typeface="宋体" panose="02010600030101010101" pitchFamily="2" charset="-122"/>
            </a:endParaRPr>
          </a:p>
          <a:p>
            <a:pPr lvl="1"/>
            <a:r>
              <a:rPr lang="zh-CN" altLang="en-US" sz="2800" dirty="0">
                <a:latin typeface="宋体" panose="02010600030101010101" pitchFamily="2" charset="-122"/>
                <a:ea typeface="宋体" panose="02010600030101010101" pitchFamily="2" charset="-122"/>
                <a:sym typeface="+mn-ea"/>
              </a:rPr>
              <a:t>小于：在生产中具有劣势</a:t>
            </a:r>
            <a:endParaRPr lang="zh-CN" altLang="en-US" sz="2800" dirty="0">
              <a:latin typeface="宋体" panose="02010600030101010101" pitchFamily="2" charset="-122"/>
              <a:ea typeface="宋体" panose="02010600030101010101" pitchFamily="2" charset="-122"/>
            </a:endParaRPr>
          </a:p>
          <a:p>
            <a:pPr lvl="1"/>
            <a:r>
              <a:rPr lang="zh-CN" altLang="en-US" sz="2800" dirty="0">
                <a:latin typeface="宋体" panose="02010600030101010101" pitchFamily="2" charset="-122"/>
                <a:ea typeface="宋体" panose="02010600030101010101" pitchFamily="2" charset="-122"/>
                <a:sym typeface="+mn-ea"/>
              </a:rPr>
              <a:t>等于：正常的生产条件</a:t>
            </a:r>
            <a:endParaRPr lang="zh-CN" altLang="en-US" sz="2800"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8737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商品：分析的起点</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抽象上升到具体的叙述方法：一个起点</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浅显的理由：</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庞大的商品堆积</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或者我们换个起点：</a:t>
            </a:r>
          </a:p>
          <a:p>
            <a:pPr lvl="1"/>
            <a:r>
              <a:rPr lang="zh-CN" altLang="en-US" sz="2400" dirty="0">
                <a:latin typeface="宋体" panose="02010600030101010101" pitchFamily="2" charset="-122"/>
                <a:ea typeface="宋体" panose="02010600030101010101" pitchFamily="2" charset="-122"/>
              </a:rPr>
              <a:t>人？或者人口？</a:t>
            </a:r>
          </a:p>
          <a:p>
            <a:pPr lvl="1"/>
            <a:r>
              <a:rPr lang="zh-CN" altLang="en-US" sz="2400" dirty="0">
                <a:latin typeface="宋体" panose="02010600030101010101" pitchFamily="2" charset="-122"/>
                <a:ea typeface="宋体" panose="02010600030101010101" pitchFamily="2" charset="-122"/>
              </a:rPr>
              <a:t>货币？</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7873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第二类社会必要劳动时间</a:t>
            </a:r>
          </a:p>
          <a:p>
            <a:r>
              <a:rPr lang="zh-CN" altLang="en-US" dirty="0">
                <a:latin typeface="宋体" panose="02010600030101010101" pitchFamily="2" charset="-122"/>
                <a:ea typeface="宋体" panose="02010600030101010101" pitchFamily="2" charset="-122"/>
              </a:rPr>
              <a:t>三产品交换模型</a:t>
            </a:r>
          </a:p>
          <a:p>
            <a:pPr lvl="1"/>
            <a:r>
              <a:rPr lang="zh-CN" altLang="en-US" dirty="0">
                <a:latin typeface="宋体" panose="02010600030101010101" pitchFamily="2" charset="-122"/>
                <a:ea typeface="宋体" panose="02010600030101010101" pitchFamily="2" charset="-122"/>
              </a:rPr>
              <a:t>前面的其他条件不变</a:t>
            </a:r>
          </a:p>
          <a:p>
            <a:pPr lvl="1"/>
            <a:r>
              <a:rPr lang="zh-CN" altLang="en-US" dirty="0">
                <a:latin typeface="宋体" panose="02010600030101010101" pitchFamily="2" charset="-122"/>
                <a:ea typeface="宋体" panose="02010600030101010101" pitchFamily="2" charset="-122"/>
              </a:rPr>
              <a:t>但是每个人只需要</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尺棉布，不需要更多</a:t>
            </a:r>
          </a:p>
          <a:p>
            <a:pPr lvl="1"/>
            <a:endParaRPr lang="zh-CN" altLang="en-US"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因此斯密总计只需要用</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斤土豆换取</a:t>
            </a:r>
            <a:r>
              <a:rPr lang="en-US" altLang="zh-CN" dirty="0">
                <a:latin typeface="宋体" panose="02010600030101010101" pitchFamily="2" charset="-122"/>
                <a:ea typeface="宋体" panose="02010600030101010101" pitchFamily="2" charset="-122"/>
              </a:rPr>
              <a:t>30</a:t>
            </a:r>
            <a:r>
              <a:rPr lang="zh-CN" altLang="en-US" dirty="0">
                <a:latin typeface="宋体" panose="02010600030101010101" pitchFamily="2" charset="-122"/>
                <a:ea typeface="宋体" panose="02010600030101010101" pitchFamily="2" charset="-122"/>
              </a:rPr>
              <a:t>尺棉布即可，而对于李嘉图和马尔萨斯来说，他们自己也仅仅需要</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尺棉布，但是总产量是</a:t>
            </a:r>
            <a:r>
              <a:rPr lang="en-US" altLang="zh-CN" dirty="0">
                <a:latin typeface="宋体" panose="02010600030101010101" pitchFamily="2" charset="-122"/>
                <a:ea typeface="宋体" panose="02010600030101010101" pitchFamily="2" charset="-122"/>
              </a:rPr>
              <a:t>60</a:t>
            </a:r>
            <a:r>
              <a:rPr lang="zh-CN" altLang="en-US" dirty="0">
                <a:latin typeface="宋体" panose="02010600030101010101" pitchFamily="2" charset="-122"/>
                <a:ea typeface="宋体" panose="02010600030101010101" pitchFamily="2" charset="-122"/>
              </a:rPr>
              <a:t>尺，多了</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尺的富余产量。</a:t>
            </a:r>
          </a:p>
          <a:p>
            <a:pPr lvl="1"/>
            <a:r>
              <a:rPr lang="zh-CN" altLang="en-US" dirty="0">
                <a:latin typeface="宋体" panose="02010600030101010101" pitchFamily="2" charset="-122"/>
                <a:ea typeface="宋体" panose="02010600030101010101" pitchFamily="2" charset="-122"/>
              </a:rPr>
              <a:t>一种最大的可能是：马尔萨斯和李嘉图为了能够更多的卖出棉布竞相压价，最终最低的价格是总计</a:t>
            </a:r>
            <a:r>
              <a:rPr lang="en-US" altLang="zh-CN" dirty="0">
                <a:latin typeface="宋体" panose="02010600030101010101" pitchFamily="2" charset="-122"/>
                <a:ea typeface="宋体" panose="02010600030101010101" pitchFamily="2" charset="-122"/>
              </a:rPr>
              <a:t>40</a:t>
            </a:r>
            <a:r>
              <a:rPr lang="zh-CN" altLang="en-US" dirty="0">
                <a:latin typeface="宋体" panose="02010600030101010101" pitchFamily="2" charset="-122"/>
                <a:ea typeface="宋体" panose="02010600030101010101" pitchFamily="2" charset="-122"/>
              </a:rPr>
              <a:t>尺棉布换来</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斤土豆。</a:t>
            </a:r>
          </a:p>
          <a:p>
            <a:pPr lvl="1"/>
            <a:r>
              <a:rPr lang="zh-CN" altLang="en-US" dirty="0">
                <a:latin typeface="宋体" panose="02010600030101010101" pitchFamily="2" charset="-122"/>
                <a:ea typeface="宋体" panose="02010600030101010101" pitchFamily="2" charset="-122"/>
              </a:rPr>
              <a:t>当然，也可能两个人都不竞争，浪费掉了</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尺的产量</a:t>
            </a:r>
          </a:p>
          <a:p>
            <a:pPr lvl="1"/>
            <a:r>
              <a:rPr lang="zh-CN" altLang="en-US" dirty="0">
                <a:latin typeface="宋体" panose="02010600030101010101" pitchFamily="2" charset="-122"/>
                <a:ea typeface="宋体" panose="02010600030101010101" pitchFamily="2" charset="-122"/>
              </a:rPr>
              <a:t>无论如何，这两个人最终只有</a:t>
            </a:r>
            <a:r>
              <a:rPr lang="en-US" altLang="zh-CN" dirty="0">
                <a:latin typeface="宋体" panose="02010600030101010101" pitchFamily="2" charset="-122"/>
                <a:ea typeface="宋体" panose="02010600030101010101" pitchFamily="2" charset="-122"/>
              </a:rPr>
              <a:t>5/6</a:t>
            </a:r>
            <a:r>
              <a:rPr lang="zh-CN" altLang="en-US" dirty="0">
                <a:latin typeface="宋体" panose="02010600030101010101" pitchFamily="2" charset="-122"/>
                <a:ea typeface="宋体" panose="02010600030101010101" pitchFamily="2" charset="-122"/>
              </a:rPr>
              <a:t>的劳动量被承认为社会劳动</a:t>
            </a: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75834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三产品交换模型续：</a:t>
            </a:r>
          </a:p>
          <a:p>
            <a:pPr lvl="1"/>
            <a:r>
              <a:rPr lang="zh-CN" altLang="en-US" dirty="0">
                <a:latin typeface="宋体" panose="02010600030101010101" pitchFamily="2" charset="-122"/>
                <a:ea typeface="宋体" panose="02010600030101010101" pitchFamily="2" charset="-122"/>
              </a:rPr>
              <a:t>这次马尔萨斯和李嘉图没有完全实现自己的商品，他们可能会因此变穷，尤其是李嘉图，本来生产率就很低了。</a:t>
            </a:r>
          </a:p>
          <a:p>
            <a:pPr lvl="1"/>
            <a:r>
              <a:rPr lang="zh-CN" altLang="en-US" dirty="0">
                <a:latin typeface="宋体" panose="02010600030101010101" pitchFamily="2" charset="-122"/>
                <a:ea typeface="宋体" panose="02010600030101010101" pitchFamily="2" charset="-122"/>
              </a:rPr>
              <a:t>李嘉图可能无法为生，离开了这个分工体系，现在体系当中只剩下马尔萨斯了。这回，交换比率变成</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6.6</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80</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不过很快冬天来了，人们发现一天</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尺棉布不够了，还是</a:t>
            </a:r>
            <a:r>
              <a:rPr lang="en-US" altLang="zh-CN" dirty="0">
                <a:latin typeface="宋体" panose="02010600030101010101" pitchFamily="2" charset="-122"/>
                <a:ea typeface="宋体" panose="02010600030101010101" pitchFamily="2" charset="-122"/>
              </a:rPr>
              <a:t>12</a:t>
            </a:r>
            <a:r>
              <a:rPr lang="zh-CN" altLang="en-US" dirty="0">
                <a:latin typeface="宋体" panose="02010600030101010101" pitchFamily="2" charset="-122"/>
                <a:ea typeface="宋体" panose="02010600030101010101" pitchFamily="2" charset="-122"/>
              </a:rPr>
              <a:t>尺比较好。</a:t>
            </a:r>
          </a:p>
          <a:p>
            <a:pPr lvl="1"/>
            <a:r>
              <a:rPr lang="zh-CN" altLang="en-US" dirty="0">
                <a:latin typeface="宋体" panose="02010600030101010101" pitchFamily="2" charset="-122"/>
                <a:ea typeface="宋体" panose="02010600030101010101" pitchFamily="2" charset="-122"/>
              </a:rPr>
              <a:t>这个时候穆勒父子和斯密愿意用</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个土豆交换</a:t>
            </a:r>
            <a:r>
              <a:rPr lang="en-US" altLang="zh-CN" dirty="0">
                <a:latin typeface="宋体" panose="02010600030101010101" pitchFamily="2" charset="-122"/>
                <a:ea typeface="宋体" panose="02010600030101010101" pitchFamily="2" charset="-122"/>
              </a:rPr>
              <a:t>48</a:t>
            </a:r>
            <a:r>
              <a:rPr lang="zh-CN" altLang="en-US" dirty="0">
                <a:latin typeface="宋体" panose="02010600030101010101" pitchFamily="2" charset="-122"/>
                <a:ea typeface="宋体" panose="02010600030101010101" pitchFamily="2" charset="-122"/>
              </a:rPr>
              <a:t>尺棉布，而马尔萨斯只生产</a:t>
            </a:r>
            <a:r>
              <a:rPr lang="en-US" altLang="zh-CN" dirty="0">
                <a:latin typeface="宋体" panose="02010600030101010101" pitchFamily="2" charset="-122"/>
                <a:ea typeface="宋体" panose="02010600030101010101" pitchFamily="2" charset="-122"/>
              </a:rPr>
              <a:t>40</a:t>
            </a:r>
            <a:r>
              <a:rPr lang="zh-CN" altLang="en-US" dirty="0">
                <a:latin typeface="宋体" panose="02010600030101010101" pitchFamily="2" charset="-122"/>
                <a:ea typeface="宋体" panose="02010600030101010101" pitchFamily="2" charset="-122"/>
              </a:rPr>
              <a:t>尺。</a:t>
            </a:r>
          </a:p>
          <a:p>
            <a:pPr lvl="1"/>
            <a:r>
              <a:rPr lang="zh-CN" altLang="en-US" dirty="0">
                <a:latin typeface="宋体" panose="02010600030101010101" pitchFamily="2" charset="-122"/>
                <a:ea typeface="宋体" panose="02010600030101010101" pitchFamily="2" charset="-122"/>
              </a:rPr>
              <a:t>马尔萨斯可能以此为要挟，希望多拿到一些土豆，并且很有可能成功，他的全部私人劳动都被承认了，并且还不够。</a:t>
            </a:r>
          </a:p>
          <a:p>
            <a:pPr lvl="1"/>
            <a:r>
              <a:rPr lang="zh-CN" altLang="en-US" dirty="0">
                <a:latin typeface="宋体" panose="02010600030101010101" pitchFamily="2" charset="-122"/>
                <a:ea typeface="宋体" panose="02010600030101010101" pitchFamily="2" charset="-122"/>
              </a:rPr>
              <a:t>很快李嘉图又回来了，棉布供需平衡，恢复到原来的状态</a:t>
            </a: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1996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fontScale="60000" lnSpcReduction="20000"/>
          </a:bodyPr>
          <a:lstStyle/>
          <a:p>
            <a:pPr>
              <a:lnSpc>
                <a:spcPct val="100000"/>
              </a:lnSpc>
              <a:spcAft>
                <a:spcPts val="0"/>
              </a:spcAft>
            </a:pPr>
            <a:r>
              <a:rPr lang="zh-CN" altLang="en-US" sz="5400" dirty="0">
                <a:latin typeface="宋体" panose="02010600030101010101" pitchFamily="2" charset="-122"/>
                <a:ea typeface="宋体" panose="02010600030101010101" pitchFamily="2" charset="-122"/>
              </a:rPr>
              <a:t>第二种社会必要劳动时间</a:t>
            </a:r>
          </a:p>
          <a:p>
            <a:pPr lvl="1">
              <a:lnSpc>
                <a:spcPct val="170000"/>
              </a:lnSpc>
              <a:spcAft>
                <a:spcPts val="0"/>
              </a:spcAft>
            </a:pPr>
            <a:r>
              <a:rPr lang="zh-CN" altLang="en-US" sz="4800" dirty="0">
                <a:latin typeface="宋体" panose="02010600030101010101" pitchFamily="2" charset="-122"/>
                <a:ea typeface="宋体" panose="02010600030101010101" pitchFamily="2" charset="-122"/>
              </a:rPr>
              <a:t>这里我们放宽了第四个假设：生产的商品大家都需要</a:t>
            </a:r>
          </a:p>
          <a:p>
            <a:pPr lvl="1">
              <a:lnSpc>
                <a:spcPct val="170000"/>
              </a:lnSpc>
              <a:spcAft>
                <a:spcPts val="0"/>
              </a:spcAft>
            </a:pPr>
            <a:r>
              <a:rPr lang="zh-CN" altLang="en-US" sz="4800" dirty="0">
                <a:latin typeface="宋体" panose="02010600030101010101" pitchFamily="2" charset="-122"/>
                <a:ea typeface="宋体" panose="02010600030101010101" pitchFamily="2" charset="-122"/>
              </a:rPr>
              <a:t>商品并不总是能够顺利的卖出，也存在供不应求的可能</a:t>
            </a:r>
          </a:p>
          <a:p>
            <a:pPr lvl="1">
              <a:lnSpc>
                <a:spcPct val="170000"/>
              </a:lnSpc>
              <a:spcAft>
                <a:spcPts val="0"/>
              </a:spcAft>
            </a:pPr>
            <a:r>
              <a:rPr lang="zh-CN" altLang="en-US" sz="4800" dirty="0">
                <a:latin typeface="宋体" panose="02010600030101010101" pitchFamily="2" charset="-122"/>
                <a:ea typeface="宋体" panose="02010600030101010101" pitchFamily="2" charset="-122"/>
              </a:rPr>
              <a:t>社会需要多少生产某种商品的劳动决定了这种劳动最后有多少能实现为社会劳动，从而形成第二种社会必要劳动时间。</a:t>
            </a:r>
          </a:p>
          <a:p>
            <a:pPr lvl="0">
              <a:lnSpc>
                <a:spcPct val="100000"/>
              </a:lnSpc>
              <a:spcAft>
                <a:spcPts val="0"/>
              </a:spcAft>
            </a:pPr>
            <a:endParaRPr lang="zh-CN" altLang="en-US" sz="4800" dirty="0">
              <a:latin typeface="宋体" panose="02010600030101010101" pitchFamily="2" charset="-122"/>
              <a:ea typeface="宋体" panose="02010600030101010101" pitchFamily="2" charset="-122"/>
            </a:endParaRPr>
          </a:p>
          <a:p>
            <a:pPr lvl="1"/>
            <a:endParaRPr lang="zh-CN" altLang="en-US" sz="4400"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1909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a:bodyPr>
          <a:lstStyle/>
          <a:p>
            <a:pPr lvl="0">
              <a:lnSpc>
                <a:spcPct val="100000"/>
              </a:lnSpc>
              <a:spcAft>
                <a:spcPts val="0"/>
              </a:spcAft>
            </a:pPr>
            <a:r>
              <a:rPr lang="zh-CN" altLang="en-US" sz="2800" dirty="0">
                <a:latin typeface="宋体" panose="02010600030101010101" pitchFamily="2" charset="-122"/>
                <a:ea typeface="宋体" panose="02010600030101010101" pitchFamily="2" charset="-122"/>
                <a:sym typeface="+mn-ea"/>
              </a:rPr>
              <a:t>注意</a:t>
            </a:r>
            <a:endParaRPr lang="zh-CN" altLang="en-US" sz="2800" dirty="0">
              <a:latin typeface="宋体" panose="02010600030101010101" pitchFamily="2" charset="-122"/>
              <a:ea typeface="宋体" panose="02010600030101010101" pitchFamily="2" charset="-122"/>
            </a:endParaRPr>
          </a:p>
          <a:p>
            <a:pPr lvl="1">
              <a:lnSpc>
                <a:spcPct val="100000"/>
              </a:lnSpc>
              <a:spcAft>
                <a:spcPts val="0"/>
              </a:spcAft>
            </a:pPr>
            <a:r>
              <a:rPr lang="zh-CN" altLang="en-US" sz="2800" dirty="0">
                <a:latin typeface="宋体" panose="02010600030101010101" pitchFamily="2" charset="-122"/>
                <a:ea typeface="宋体" panose="02010600030101010101" pitchFamily="2" charset="-122"/>
                <a:sym typeface="+mn-ea"/>
              </a:rPr>
              <a:t>对某种商品的需求的变化是简单的，但是我们在最后会发现，一种商品的需求其实并不都是简单的个人因素决定的。</a:t>
            </a:r>
            <a:endParaRPr lang="zh-CN" altLang="en-US" sz="2800" dirty="0">
              <a:latin typeface="宋体" panose="02010600030101010101" pitchFamily="2" charset="-122"/>
              <a:ea typeface="宋体" panose="02010600030101010101" pitchFamily="2" charset="-122"/>
            </a:endParaRPr>
          </a:p>
          <a:p>
            <a:pPr lvl="1">
              <a:lnSpc>
                <a:spcPct val="100000"/>
              </a:lnSpc>
              <a:spcAft>
                <a:spcPts val="0"/>
              </a:spcAft>
            </a:pPr>
            <a:r>
              <a:rPr lang="zh-CN" altLang="en-US" sz="2800" dirty="0">
                <a:latin typeface="宋体" panose="02010600030101010101" pitchFamily="2" charset="-122"/>
                <a:ea typeface="宋体" panose="02010600030101010101" pitchFamily="2" charset="-122"/>
                <a:sym typeface="+mn-ea"/>
              </a:rPr>
              <a:t>不能简单的理解为供求决定价值：决定价值的还是第一种社会必要劳动时间，第二重社会必要劳动时间只能决定其实现。</a:t>
            </a:r>
            <a:endParaRPr lang="zh-CN" altLang="en-US" sz="2800" dirty="0">
              <a:latin typeface="宋体" panose="02010600030101010101" pitchFamily="2" charset="-122"/>
              <a:ea typeface="宋体" panose="02010600030101010101" pitchFamily="2" charset="-122"/>
            </a:endParaRPr>
          </a:p>
          <a:p>
            <a:pPr lvl="1">
              <a:lnSpc>
                <a:spcPct val="100000"/>
              </a:lnSpc>
              <a:spcAft>
                <a:spcPts val="0"/>
              </a:spcAft>
            </a:pPr>
            <a:r>
              <a:rPr lang="zh-CN" altLang="en-US" sz="2800" dirty="0">
                <a:latin typeface="宋体" panose="02010600030101010101" pitchFamily="2" charset="-122"/>
                <a:ea typeface="宋体" panose="02010600030101010101" pitchFamily="2" charset="-122"/>
                <a:sym typeface="+mn-ea"/>
              </a:rPr>
              <a:t>在简单商品生产的条件下，这种实现的波动会不断地通过生产者的进入和退出回归到第一种社会必要劳动时间上。</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742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normAutofit fontScale="90000" lnSpcReduction="20000"/>
          </a:bodyPr>
          <a:lstStyle/>
          <a:p>
            <a:r>
              <a:rPr lang="zh-CN" altLang="en-US" dirty="0">
                <a:latin typeface="宋体" panose="02010600030101010101" pitchFamily="2" charset="-122"/>
                <a:ea typeface="宋体" panose="02010600030101010101" pitchFamily="2" charset="-122"/>
              </a:rPr>
              <a:t>简单劳动和复杂劳动</a:t>
            </a:r>
          </a:p>
          <a:p>
            <a:pPr lvl="1">
              <a:lnSpc>
                <a:spcPct val="150000"/>
              </a:lnSpc>
            </a:pPr>
            <a:r>
              <a:rPr lang="zh-CN" altLang="en-US" dirty="0">
                <a:latin typeface="宋体" panose="02010600030101010101" pitchFamily="2" charset="-122"/>
                <a:ea typeface="宋体" panose="02010600030101010101" pitchFamily="2" charset="-122"/>
              </a:rPr>
              <a:t>劳动并不都是均质的</a:t>
            </a:r>
          </a:p>
          <a:p>
            <a:pPr lvl="2">
              <a:lnSpc>
                <a:spcPct val="150000"/>
              </a:lnSpc>
            </a:pPr>
            <a:r>
              <a:rPr lang="zh-CN" altLang="en-US" dirty="0">
                <a:latin typeface="宋体" panose="02010600030101010101" pitchFamily="2" charset="-122"/>
                <a:ea typeface="宋体" panose="02010600030101010101" pitchFamily="2" charset="-122"/>
              </a:rPr>
              <a:t>简单劳动：不经过专门训练和学习就能胜任的劳动</a:t>
            </a:r>
          </a:p>
          <a:p>
            <a:pPr lvl="2">
              <a:lnSpc>
                <a:spcPct val="150000"/>
              </a:lnSpc>
            </a:pPr>
            <a:r>
              <a:rPr lang="zh-CN" altLang="en-US" dirty="0">
                <a:latin typeface="宋体" panose="02010600030101010101" pitchFamily="2" charset="-122"/>
                <a:ea typeface="宋体" panose="02010600030101010101" pitchFamily="2" charset="-122"/>
              </a:rPr>
              <a:t>复杂劳动：指需要经过专门训练和学习，具有一定技术专长才能胜任的劳动</a:t>
            </a:r>
          </a:p>
          <a:p>
            <a:pPr lvl="1">
              <a:lnSpc>
                <a:spcPct val="150000"/>
              </a:lnSpc>
            </a:pPr>
            <a:r>
              <a:rPr lang="zh-CN" altLang="en-US" dirty="0">
                <a:latin typeface="宋体" panose="02010600030101010101" pitchFamily="2" charset="-122"/>
                <a:ea typeface="宋体" panose="02010600030101010101" pitchFamily="2" charset="-122"/>
              </a:rPr>
              <a:t>三产品交换模型</a:t>
            </a:r>
          </a:p>
          <a:p>
            <a:pPr lvl="2">
              <a:lnSpc>
                <a:spcPct val="150000"/>
              </a:lnSpc>
            </a:pPr>
            <a:r>
              <a:rPr lang="zh-CN" altLang="en-US" dirty="0">
                <a:latin typeface="宋体" panose="02010600030101010101" pitchFamily="2" charset="-122"/>
                <a:ea typeface="宋体" panose="02010600030101010101" pitchFamily="2" charset="-122"/>
              </a:rPr>
              <a:t>穆勒父子生产斧子的劳动现在比较特殊，他们需要每天锻炼</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个小时，然后再用</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个小时来铸造斧子。</a:t>
            </a:r>
          </a:p>
          <a:p>
            <a:pPr lvl="2">
              <a:lnSpc>
                <a:spcPct val="150000"/>
              </a:lnSpc>
            </a:pPr>
            <a:r>
              <a:rPr lang="zh-CN" altLang="en-US" dirty="0">
                <a:latin typeface="宋体" panose="02010600030101010101" pitchFamily="2" charset="-122"/>
                <a:ea typeface="宋体" panose="02010600030101010101" pitchFamily="2" charset="-122"/>
              </a:rPr>
              <a:t>这个时候，生产斧子的劳动减少为</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个小时，但是在交换中，交换比率并不变，因为正是每天的锻炼才让他们能够用</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个小时生产斧子。而也正是由于</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个小时的锻炼让他们不能每天生产更长时间。</a:t>
            </a:r>
          </a:p>
        </p:txBody>
      </p:sp>
    </p:spTree>
    <p:extLst>
      <p:ext uri="{BB962C8B-B14F-4D97-AF65-F5344CB8AC3E}">
        <p14:creationId xmlns:p14="http://schemas.microsoft.com/office/powerpoint/2010/main" val="3126230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简单劳动和复杂劳动：</a:t>
            </a:r>
          </a:p>
          <a:p>
            <a:pPr lvl="1">
              <a:lnSpc>
                <a:spcPct val="150000"/>
              </a:lnSpc>
            </a:pPr>
            <a:r>
              <a:rPr lang="zh-CN" altLang="en-US" dirty="0">
                <a:latin typeface="宋体" panose="02010600030101010101" pitchFamily="2" charset="-122"/>
                <a:ea typeface="宋体" panose="02010600030101010101" pitchFamily="2" charset="-122"/>
              </a:rPr>
              <a:t>穆勒父子的劳动是复杂劳动，可以看成是双倍的简单劳动</a:t>
            </a:r>
          </a:p>
          <a:p>
            <a:pPr lvl="1">
              <a:lnSpc>
                <a:spcPct val="150000"/>
              </a:lnSpc>
            </a:pP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比较复杂的劳动只是自承的或不如说多倍的简单劳动，因此少量的复杂劳动等于多辆的简单劳动</a:t>
            </a:r>
            <a:r>
              <a:rPr lang="en-US" altLang="zh-CN" dirty="0">
                <a:latin typeface="宋体" panose="02010600030101010101" pitchFamily="2" charset="-122"/>
                <a:ea typeface="宋体" panose="02010600030101010101" pitchFamily="2" charset="-122"/>
              </a:rPr>
              <a:t>”</a:t>
            </a:r>
          </a:p>
          <a:p>
            <a:pPr lvl="1">
              <a:lnSpc>
                <a:spcPct val="150000"/>
              </a:lnSpc>
            </a:pPr>
            <a:r>
              <a:rPr lang="zh-CN" altLang="en-US" dirty="0">
                <a:latin typeface="宋体" panose="02010600030101010101" pitchFamily="2" charset="-122"/>
                <a:ea typeface="宋体" panose="02010600030101010101" pitchFamily="2" charset="-122"/>
              </a:rPr>
              <a:t>复杂劳动转化为简单劳动的比例，是由社会过程决定的，是在反复的市场交换实践中自发形成的。</a:t>
            </a:r>
          </a:p>
          <a:p>
            <a:pPr lvl="1"/>
            <a:endParaRPr lang="zh-CN" altLang="en-US" dirty="0">
              <a:latin typeface="宋体" panose="02010600030101010101" pitchFamily="2" charset="-122"/>
              <a:ea typeface="宋体" panose="02010600030101010101" pitchFamily="2" charset="-122"/>
            </a:endParaRPr>
          </a:p>
          <a:p>
            <a:pPr lvl="1"/>
            <a:endParaRPr lang="zh-CN" altLang="en-US" sz="2400" dirty="0">
              <a:latin typeface="宋体" panose="02010600030101010101" pitchFamily="2" charset="-122"/>
              <a:ea typeface="宋体" panose="02010600030101010101" pitchFamily="2" charset="-122"/>
            </a:endParaRPr>
          </a:p>
          <a:p>
            <a:pPr lvl="0"/>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71376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注意：</a:t>
            </a:r>
          </a:p>
          <a:p>
            <a:pPr lvl="1">
              <a:lnSpc>
                <a:spcPct val="150000"/>
              </a:lnSpc>
            </a:pPr>
            <a:r>
              <a:rPr lang="zh-CN" altLang="en-US" dirty="0">
                <a:latin typeface="宋体" panose="02010600030101010101" pitchFamily="2" charset="-122"/>
                <a:ea typeface="宋体" panose="02010600030101010101" pitchFamily="2" charset="-122"/>
              </a:rPr>
              <a:t>不能直接把各种收入分配的差异，尤其是劳动者之间的收入差异归结为简单劳动复杂劳动</a:t>
            </a:r>
          </a:p>
          <a:p>
            <a:pPr lvl="1">
              <a:lnSpc>
                <a:spcPct val="150000"/>
              </a:lnSpc>
            </a:pPr>
            <a:r>
              <a:rPr lang="zh-CN" altLang="en-US" dirty="0">
                <a:latin typeface="宋体" panose="02010600030101010101" pitchFamily="2" charset="-122"/>
                <a:ea typeface="宋体" panose="02010600030101010101" pitchFamily="2" charset="-122"/>
              </a:rPr>
              <a:t>有很多因素决定了上面的差异：</a:t>
            </a:r>
          </a:p>
          <a:p>
            <a:pPr lvl="2">
              <a:lnSpc>
                <a:spcPct val="150000"/>
              </a:lnSpc>
            </a:pPr>
            <a:r>
              <a:rPr lang="zh-CN" altLang="en-US" dirty="0">
                <a:latin typeface="宋体" panose="02010600030101010101" pitchFamily="2" charset="-122"/>
                <a:ea typeface="宋体" panose="02010600030101010101" pitchFamily="2" charset="-122"/>
              </a:rPr>
              <a:t>劳动生产率和生产资料的先进程度</a:t>
            </a:r>
          </a:p>
          <a:p>
            <a:pPr lvl="2">
              <a:lnSpc>
                <a:spcPct val="150000"/>
              </a:lnSpc>
            </a:pPr>
            <a:r>
              <a:rPr lang="zh-CN" altLang="en-US" dirty="0">
                <a:latin typeface="宋体" panose="02010600030101010101" pitchFamily="2" charset="-122"/>
                <a:ea typeface="宋体" panose="02010600030101010101" pitchFamily="2" charset="-122"/>
              </a:rPr>
              <a:t>市场供求和垄断因素租金</a:t>
            </a:r>
          </a:p>
          <a:p>
            <a:pPr lvl="2">
              <a:lnSpc>
                <a:spcPct val="150000"/>
              </a:lnSpc>
            </a:pPr>
            <a:r>
              <a:rPr lang="zh-CN" altLang="en-US" dirty="0">
                <a:latin typeface="宋体" panose="02010600030101010101" pitchFamily="2" charset="-122"/>
                <a:ea typeface="宋体" panose="02010600030101010101" pitchFamily="2" charset="-122"/>
              </a:rPr>
              <a:t>劳动强度等</a:t>
            </a:r>
          </a:p>
        </p:txBody>
      </p:sp>
    </p:spTree>
    <p:extLst>
      <p:ext uri="{BB962C8B-B14F-4D97-AF65-F5344CB8AC3E}">
        <p14:creationId xmlns:p14="http://schemas.microsoft.com/office/powerpoint/2010/main" val="2622572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劳动生产率</a:t>
            </a:r>
          </a:p>
          <a:p>
            <a:pPr lvl="1"/>
            <a:r>
              <a:rPr lang="zh-CN" altLang="en-US" dirty="0">
                <a:latin typeface="宋体" panose="02010600030101010101" pitchFamily="2" charset="-122"/>
                <a:ea typeface="宋体" panose="02010600030101010101" pitchFamily="2" charset="-122"/>
              </a:rPr>
              <a:t>单位劳动时间内生产的产品数量</a:t>
            </a:r>
          </a:p>
          <a:p>
            <a:pPr lvl="1"/>
            <a:r>
              <a:rPr lang="zh-CN" altLang="en-US" dirty="0">
                <a:latin typeface="宋体" panose="02010600030101010101" pitchFamily="2" charset="-122"/>
                <a:ea typeface="宋体" panose="02010600030101010101" pitchFamily="2" charset="-122"/>
              </a:rPr>
              <a:t>反应劳动者生产某种产品的能力</a:t>
            </a:r>
          </a:p>
          <a:p>
            <a:pPr lvl="0"/>
            <a:r>
              <a:rPr lang="zh-CN" altLang="en-US" dirty="0">
                <a:latin typeface="宋体" panose="02010600030101010101" pitchFamily="2" charset="-122"/>
                <a:ea typeface="宋体" panose="02010600030101010101" pitchFamily="2" charset="-122"/>
              </a:rPr>
              <a:t>劳动生产率的决定因素：</a:t>
            </a:r>
          </a:p>
          <a:p>
            <a:pPr lvl="1"/>
            <a:r>
              <a:rPr lang="zh-CN" altLang="en-US" dirty="0">
                <a:latin typeface="宋体" panose="02010600030101010101" pitchFamily="2" charset="-122"/>
                <a:ea typeface="宋体" panose="02010600030101010101" pitchFamily="2" charset="-122"/>
              </a:rPr>
              <a:t>劳动者平均熟练程度</a:t>
            </a:r>
          </a:p>
          <a:p>
            <a:pPr lvl="1"/>
            <a:r>
              <a:rPr lang="zh-CN" altLang="en-US" dirty="0">
                <a:latin typeface="宋体" panose="02010600030101010101" pitchFamily="2" charset="-122"/>
                <a:ea typeface="宋体" panose="02010600030101010101" pitchFamily="2" charset="-122"/>
              </a:rPr>
              <a:t>科技水平以及在生产中的应用程度</a:t>
            </a:r>
          </a:p>
          <a:p>
            <a:pPr lvl="1"/>
            <a:r>
              <a:rPr lang="zh-CN" altLang="en-US" dirty="0">
                <a:latin typeface="宋体" panose="02010600030101010101" pitchFamily="2" charset="-122"/>
                <a:ea typeface="宋体" panose="02010600030101010101" pitchFamily="2" charset="-122"/>
              </a:rPr>
              <a:t>生产过程的社会结合形式</a:t>
            </a:r>
          </a:p>
          <a:p>
            <a:pPr lvl="1"/>
            <a:r>
              <a:rPr lang="zh-CN" altLang="en-US" dirty="0">
                <a:latin typeface="宋体" panose="02010600030101010101" pitchFamily="2" charset="-122"/>
                <a:ea typeface="宋体" panose="02010600030101010101" pitchFamily="2" charset="-122"/>
              </a:rPr>
              <a:t>劳动对象的状况</a:t>
            </a:r>
          </a:p>
          <a:p>
            <a:pPr lvl="1"/>
            <a:r>
              <a:rPr lang="zh-CN" altLang="en-US" dirty="0">
                <a:latin typeface="宋体" panose="02010600030101010101" pitchFamily="2" charset="-122"/>
                <a:ea typeface="宋体" panose="02010600030101010101" pitchFamily="2" charset="-122"/>
              </a:rPr>
              <a:t>自然条件</a:t>
            </a:r>
          </a:p>
        </p:txBody>
      </p:sp>
    </p:spTree>
    <p:extLst>
      <p:ext uri="{BB962C8B-B14F-4D97-AF65-F5344CB8AC3E}">
        <p14:creationId xmlns:p14="http://schemas.microsoft.com/office/powerpoint/2010/main" val="278414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商品的价值量</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劳动生产率与价值量的关系：</a:t>
            </a:r>
          </a:p>
          <a:p>
            <a:r>
              <a:rPr lang="zh-CN" altLang="en-US" dirty="0">
                <a:latin typeface="宋体" panose="02010600030101010101" pitchFamily="2" charset="-122"/>
                <a:ea typeface="宋体" panose="02010600030101010101" pitchFamily="2" charset="-122"/>
              </a:rPr>
              <a:t>对于生产某一产品的整个行业而言：</a:t>
            </a:r>
          </a:p>
          <a:p>
            <a:pPr lvl="1"/>
            <a:r>
              <a:rPr lang="zh-CN" altLang="en-US" dirty="0">
                <a:latin typeface="宋体" panose="02010600030101010101" pitchFamily="2" charset="-122"/>
                <a:ea typeface="宋体" panose="02010600030101010101" pitchFamily="2" charset="-122"/>
              </a:rPr>
              <a:t>劳动生产率越高生产这种产品所需要的社会必要劳动时间越少，价值量越小。因此二者成反比。</a:t>
            </a:r>
          </a:p>
          <a:p>
            <a:pPr lvl="0"/>
            <a:r>
              <a:rPr lang="zh-CN" altLang="en-US" dirty="0">
                <a:latin typeface="宋体" panose="02010600030101010101" pitchFamily="2" charset="-122"/>
                <a:ea typeface="宋体" panose="02010600030101010101" pitchFamily="2" charset="-122"/>
              </a:rPr>
              <a:t>对于生产某一产品的一个企业而言：</a:t>
            </a:r>
          </a:p>
          <a:p>
            <a:pPr lvl="1"/>
            <a:r>
              <a:rPr lang="zh-CN" altLang="en-US" dirty="0">
                <a:latin typeface="宋体" panose="02010600030101010101" pitchFamily="2" charset="-122"/>
                <a:ea typeface="宋体" panose="02010600030101010101" pitchFamily="2" charset="-122"/>
              </a:rPr>
              <a:t>如果他的产品产量不足以影响社会必要劳动时间，那么他的劳动生产率越高，个别劳动时间越小，个别劳动时间和劳动生产率成反比。但社会必要劳动时间不变，单位时间内产量越高，自身生产的价值量越大，二者成正比。</a:t>
            </a:r>
          </a:p>
          <a:p>
            <a:pPr lvl="1"/>
            <a:r>
              <a:rPr lang="zh-CN" altLang="en-US" dirty="0">
                <a:latin typeface="宋体" panose="02010600030101010101" pitchFamily="2" charset="-122"/>
                <a:ea typeface="宋体" panose="02010600030101010101" pitchFamily="2" charset="-122"/>
              </a:rPr>
              <a:t>如果他的产品产量足以影响社会必要劳动时间，那么劳动生产率越高，社会必要劳动时间越小，还是成反比。</a:t>
            </a:r>
          </a:p>
        </p:txBody>
      </p:sp>
    </p:spTree>
    <p:extLst>
      <p:ext uri="{BB962C8B-B14F-4D97-AF65-F5344CB8AC3E}">
        <p14:creationId xmlns:p14="http://schemas.microsoft.com/office/powerpoint/2010/main" val="131392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第二</a:t>
            </a:r>
            <a:r>
              <a:rPr lang="zh-CN" altLang="en-US" dirty="0" smtClean="0">
                <a:latin typeface="宋体" panose="02010600030101010101" pitchFamily="2" charset="-122"/>
                <a:ea typeface="宋体" panose="02010600030101010101" pitchFamily="2" charset="-122"/>
              </a:rPr>
              <a:t>讲：书单</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宋体" panose="02010600030101010101" pitchFamily="2" charset="-122"/>
                <a:ea typeface="宋体" panose="02010600030101010101" pitchFamily="2" charset="-122"/>
              </a:rPr>
              <a:t>必</a:t>
            </a:r>
            <a:r>
              <a:rPr lang="zh-CN" altLang="en-US" dirty="0">
                <a:latin typeface="宋体" panose="02010600030101010101" pitchFamily="2" charset="-122"/>
                <a:ea typeface="宋体" panose="02010600030101010101" pitchFamily="2" charset="-122"/>
              </a:rPr>
              <a:t>读：</a:t>
            </a:r>
          </a:p>
          <a:p>
            <a:pPr lvl="1"/>
            <a:r>
              <a:rPr lang="zh-CN" altLang="en-US" dirty="0">
                <a:latin typeface="宋体" panose="02010600030101010101" pitchFamily="2" charset="-122"/>
                <a:ea typeface="宋体" panose="02010600030101010101" pitchFamily="2" charset="-122"/>
              </a:rPr>
              <a:t>马克思：</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工资、价格和利润</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斯威齐：</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资本主义发展论</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2"/>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章：价值质问题</a:t>
            </a:r>
          </a:p>
          <a:p>
            <a:pPr lvl="2"/>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章：价值量问题</a:t>
            </a:r>
          </a:p>
          <a:p>
            <a:r>
              <a:rPr lang="zh-CN" altLang="en-US" dirty="0">
                <a:latin typeface="宋体" panose="02010600030101010101" pitchFamily="2" charset="-122"/>
                <a:ea typeface="宋体" panose="02010600030101010101" pitchFamily="2" charset="-122"/>
              </a:rPr>
              <a:t>选读：</a:t>
            </a:r>
          </a:p>
          <a:p>
            <a:pPr lvl="1"/>
            <a:r>
              <a:rPr lang="zh-CN" altLang="en-US" dirty="0">
                <a:latin typeface="宋体" panose="02010600030101010101" pitchFamily="2" charset="-122"/>
                <a:ea typeface="宋体" panose="02010600030101010101" pitchFamily="2" charset="-122"/>
              </a:rPr>
              <a:t>张宇等：</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高级政治经济学</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2"/>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7</a:t>
            </a:r>
            <a:r>
              <a:rPr lang="zh-CN" altLang="en-US" dirty="0">
                <a:latin typeface="宋体" panose="02010600030101010101" pitchFamily="2" charset="-122"/>
                <a:ea typeface="宋体" panose="02010600030101010101" pitchFamily="2" charset="-122"/>
              </a:rPr>
              <a:t>章：价值理论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资本主义经济理论体系的基础</a:t>
            </a:r>
          </a:p>
          <a:p>
            <a:pPr lvl="1"/>
            <a:r>
              <a:rPr lang="zh-CN" altLang="en-US" dirty="0">
                <a:latin typeface="宋体" panose="02010600030101010101" pitchFamily="2" charset="-122"/>
                <a:ea typeface="宋体" panose="02010600030101010101" pitchFamily="2" charset="-122"/>
              </a:rPr>
              <a:t>曼德尔：</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论马克思主义经济学</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2"/>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章：劳动，必要产品，剩余产品</a:t>
            </a:r>
          </a:p>
          <a:p>
            <a:pPr lvl="2"/>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章：交换，商品，价值</a:t>
            </a:r>
          </a:p>
          <a:p>
            <a:pPr lvl="1"/>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现代国外经济学论文选</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（第六辑）</a:t>
            </a:r>
          </a:p>
          <a:p>
            <a:pPr lvl="2"/>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章：</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劳动价值论的结构和实践</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4185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商品：用来交换的劳动产品</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使用价值：满足人的某种需要的属性</a:t>
            </a:r>
          </a:p>
          <a:p>
            <a:pPr lvl="1"/>
            <a:r>
              <a:rPr lang="zh-CN" altLang="en-US" dirty="0">
                <a:latin typeface="宋体" panose="02010600030101010101" pitchFamily="2" charset="-122"/>
                <a:ea typeface="宋体" panose="02010600030101010101" pitchFamily="2" charset="-122"/>
              </a:rPr>
              <a:t>注意：这是一种客观性质，不是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效用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p>
          <a:p>
            <a:pPr lvl="1"/>
            <a:endParaRPr lang="zh-CN" altLang="en-US" dirty="0">
              <a:latin typeface="宋体" panose="02010600030101010101" pitchFamily="2" charset="-122"/>
              <a:ea typeface="宋体" panose="02010600030101010101" pitchFamily="2" charset="-122"/>
            </a:endParaRPr>
          </a:p>
          <a:p>
            <a:pPr lvl="0"/>
            <a:r>
              <a:rPr lang="zh-CN" altLang="en-US" dirty="0">
                <a:latin typeface="宋体" panose="02010600030101010101" pitchFamily="2" charset="-122"/>
                <a:ea typeface="宋体" panose="02010600030101010101" pitchFamily="2" charset="-122"/>
              </a:rPr>
              <a:t>交换价值：一种交换价值与另一种交换价值之间的数量关系</a:t>
            </a:r>
          </a:p>
          <a:p>
            <a:pPr lvl="1"/>
            <a:endParaRPr lang="zh-CN" altLang="en-US" dirty="0">
              <a:latin typeface="宋体" panose="02010600030101010101" pitchFamily="2" charset="-122"/>
              <a:ea typeface="宋体" panose="02010600030101010101" pitchFamily="2" charset="-122"/>
            </a:endParaRPr>
          </a:p>
          <a:p>
            <a:pPr lvl="0"/>
            <a:r>
              <a:rPr lang="zh-CN" altLang="en-US" dirty="0">
                <a:latin typeface="宋体" panose="02010600030101010101" pitchFamily="2" charset="-122"/>
                <a:ea typeface="宋体" panose="02010600030101010101" pitchFamily="2" charset="-122"/>
              </a:rPr>
              <a:t>价值：凝结在商品中的无差别的人类劳动</a:t>
            </a:r>
          </a:p>
        </p:txBody>
      </p:sp>
    </p:spTree>
    <p:extLst>
      <p:ext uri="{BB962C8B-B14F-4D97-AF65-F5344CB8AC3E}">
        <p14:creationId xmlns:p14="http://schemas.microsoft.com/office/powerpoint/2010/main" val="362259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为什么价值的背后是劳动呢？</a:t>
            </a:r>
          </a:p>
          <a:p>
            <a:pPr lvl="1"/>
            <a:r>
              <a:rPr lang="zh-CN" altLang="en-US" dirty="0">
                <a:latin typeface="宋体" panose="02010600030101010101" pitchFamily="2" charset="-122"/>
                <a:ea typeface="宋体" panose="02010600030101010101" pitchFamily="2" charset="-122"/>
              </a:rPr>
              <a:t>一个传统的解释：唯一的或者最主要的同质性物品</a:t>
            </a:r>
          </a:p>
          <a:p>
            <a:pPr lvl="2"/>
            <a:r>
              <a:rPr lang="zh-CN" altLang="en-US" dirty="0">
                <a:latin typeface="宋体" panose="02010600030101010101" pitchFamily="2" charset="-122"/>
                <a:ea typeface="宋体" panose="02010600030101010101" pitchFamily="2" charset="-122"/>
              </a:rPr>
              <a:t>是否劳动是商品背后唯一的共性呢？</a:t>
            </a:r>
          </a:p>
          <a:p>
            <a:pPr lvl="2"/>
            <a:endParaRPr lang="zh-CN" altLang="en-US" dirty="0">
              <a:latin typeface="宋体" panose="02010600030101010101" pitchFamily="2" charset="-122"/>
              <a:ea typeface="宋体" panose="02010600030101010101" pitchFamily="2" charset="-122"/>
            </a:endParaRPr>
          </a:p>
          <a:p>
            <a:pPr marL="0" lvl="1"/>
            <a:r>
              <a:rPr lang="zh-CN" altLang="en-US" sz="2800" dirty="0">
                <a:latin typeface="宋体" panose="02010600030101010101" pitchFamily="2" charset="-122"/>
                <a:ea typeface="宋体" panose="02010600030101010101" pitchFamily="2" charset="-122"/>
                <a:sym typeface="+mn-ea"/>
              </a:rPr>
              <a:t>第一个直观的解释：生产要素无限分解之后只会剩下劳动</a:t>
            </a:r>
            <a:endParaRPr lang="zh-CN" altLang="en-US" sz="2800" dirty="0">
              <a:latin typeface="宋体" panose="02010600030101010101" pitchFamily="2" charset="-122"/>
              <a:ea typeface="宋体" panose="02010600030101010101" pitchFamily="2" charset="-122"/>
            </a:endParaRPr>
          </a:p>
          <a:p>
            <a:pPr marL="457200" lvl="2"/>
            <a:r>
              <a:rPr lang="zh-CN" altLang="en-US" sz="2330" dirty="0">
                <a:latin typeface="宋体" panose="02010600030101010101" pitchFamily="2" charset="-122"/>
                <a:ea typeface="宋体" panose="02010600030101010101" pitchFamily="2" charset="-122"/>
                <a:sym typeface="+mn-ea"/>
              </a:rPr>
              <a:t>不论何种生产都需要生产资料和劳动者的劳动</a:t>
            </a:r>
          </a:p>
          <a:p>
            <a:pPr marL="457200" lvl="2"/>
            <a:r>
              <a:rPr lang="zh-CN" altLang="en-US" sz="2330" dirty="0">
                <a:latin typeface="宋体" panose="02010600030101010101" pitchFamily="2" charset="-122"/>
                <a:ea typeface="宋体" panose="02010600030101010101" pitchFamily="2" charset="-122"/>
                <a:sym typeface="+mn-ea"/>
              </a:rPr>
              <a:t>生产资料也是生产资料和劳动者协作的结果</a:t>
            </a:r>
          </a:p>
          <a:p>
            <a:pPr marL="457200" lvl="2"/>
            <a:r>
              <a:rPr lang="zh-CN" altLang="en-US" sz="2330" dirty="0">
                <a:latin typeface="宋体" panose="02010600030101010101" pitchFamily="2" charset="-122"/>
                <a:ea typeface="宋体" panose="02010600030101010101" pitchFamily="2" charset="-122"/>
                <a:sym typeface="+mn-ea"/>
              </a:rPr>
              <a:t>从全社会看，都可最终归结为劳动者的劳动的结果</a:t>
            </a:r>
          </a:p>
          <a:p>
            <a:pPr marL="457200" lvl="2"/>
            <a:endParaRPr lang="zh-CN" altLang="en-US" sz="2330" dirty="0">
              <a:latin typeface="宋体" panose="02010600030101010101" pitchFamily="2" charset="-122"/>
              <a:ea typeface="宋体" panose="02010600030101010101" pitchFamily="2" charset="-122"/>
              <a:sym typeface="+mn-ea"/>
            </a:endParaRPr>
          </a:p>
          <a:p>
            <a:pPr marL="0" lvl="1"/>
            <a:r>
              <a:rPr lang="zh-CN" altLang="en-US" sz="2800" dirty="0">
                <a:latin typeface="宋体" panose="02010600030101010101" pitchFamily="2" charset="-122"/>
                <a:ea typeface="宋体" panose="02010600030101010101" pitchFamily="2" charset="-122"/>
                <a:sym typeface="+mn-ea"/>
              </a:rPr>
              <a:t>第二个直观的解释：一个简化的交换模型</a:t>
            </a:r>
          </a:p>
          <a:p>
            <a:pPr marL="0" lvl="1"/>
            <a:endParaRPr lang="zh-CN" altLang="en-US" sz="2800" dirty="0">
              <a:latin typeface="宋体" panose="02010600030101010101" pitchFamily="2" charset="-122"/>
              <a:ea typeface="宋体" panose="02010600030101010101" pitchFamily="2" charset="-122"/>
            </a:endParaRPr>
          </a:p>
          <a:p>
            <a:pPr lvl="1"/>
            <a:endParaRPr lang="zh-CN" altLang="en-US" sz="2800"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5289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两产品交换模型：</a:t>
            </a:r>
          </a:p>
          <a:p>
            <a:pPr lvl="1">
              <a:lnSpc>
                <a:spcPct val="150000"/>
              </a:lnSpc>
            </a:pPr>
            <a:r>
              <a:rPr lang="zh-CN" altLang="en-US" dirty="0">
                <a:latin typeface="宋体" panose="02010600030101010101" pitchFamily="2" charset="-122"/>
                <a:ea typeface="宋体" panose="02010600030101010101" pitchFamily="2" charset="-122"/>
              </a:rPr>
              <a:t>斯密专业生产土豆，李嘉图专业生产棉布</a:t>
            </a:r>
          </a:p>
          <a:p>
            <a:pPr lvl="1">
              <a:lnSpc>
                <a:spcPct val="150000"/>
              </a:lnSpc>
            </a:pPr>
            <a:r>
              <a:rPr lang="zh-CN" altLang="en-US" dirty="0">
                <a:latin typeface="宋体" panose="02010600030101010101" pitchFamily="2" charset="-122"/>
                <a:ea typeface="宋体" panose="02010600030101010101" pitchFamily="2" charset="-122"/>
              </a:rPr>
              <a:t>两个人都要吃饭穿衣，所以需要互相交换</a:t>
            </a:r>
          </a:p>
          <a:p>
            <a:pPr lvl="1">
              <a:lnSpc>
                <a:spcPct val="150000"/>
              </a:lnSpc>
            </a:pPr>
            <a:r>
              <a:rPr lang="zh-CN" altLang="en-US" dirty="0">
                <a:latin typeface="宋体" panose="02010600030101010101" pitchFamily="2" charset="-122"/>
                <a:ea typeface="宋体" panose="02010600030101010101" pitchFamily="2" charset="-122"/>
              </a:rPr>
              <a:t>两个人每天都勤勉工作</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a:t>
            </a:r>
          </a:p>
          <a:p>
            <a:pPr lvl="1">
              <a:lnSpc>
                <a:spcPct val="150000"/>
              </a:lnSpc>
            </a:pPr>
            <a:r>
              <a:rPr lang="zh-CN" altLang="en-US" dirty="0">
                <a:latin typeface="宋体" panose="02010600030101010101" pitchFamily="2" charset="-122"/>
                <a:ea typeface="宋体" panose="02010600030101010101" pitchFamily="2" charset="-122"/>
              </a:rPr>
              <a:t>斯密平均每小时生产</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斤土豆，李嘉图平均每小时生产</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尺棉布</a:t>
            </a:r>
          </a:p>
          <a:p>
            <a:pPr lvl="1">
              <a:lnSpc>
                <a:spcPct val="150000"/>
              </a:lnSpc>
            </a:pPr>
            <a:r>
              <a:rPr lang="zh-CN" altLang="en-US" dirty="0">
                <a:latin typeface="宋体" panose="02010600030101010101" pitchFamily="2" charset="-122"/>
                <a:ea typeface="宋体" panose="02010600030101010101" pitchFamily="2" charset="-122"/>
              </a:rPr>
              <a:t>两个人每天的总计可以享受的量是</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20</a:t>
            </a:r>
            <a:r>
              <a:rPr lang="zh-CN" altLang="en-US" dirty="0">
                <a:latin typeface="宋体" panose="02010600030101010101" pitchFamily="2" charset="-122"/>
                <a:ea typeface="宋体" panose="02010600030101010101" pitchFamily="2" charset="-122"/>
              </a:rPr>
              <a:t>尺棉布</a:t>
            </a:r>
          </a:p>
          <a:p>
            <a:pPr lvl="1">
              <a:lnSpc>
                <a:spcPct val="150000"/>
              </a:lnSpc>
            </a:pPr>
            <a:r>
              <a:rPr lang="zh-CN" altLang="en-US" dirty="0">
                <a:latin typeface="宋体" panose="02010600030101010101" pitchFamily="2" charset="-122"/>
                <a:ea typeface="宋体" panose="02010600030101010101" pitchFamily="2" charset="-122"/>
              </a:rPr>
              <a:t>他们应该以什么比例交换比较好呢？</a:t>
            </a:r>
          </a:p>
          <a:p>
            <a:pPr lvl="1"/>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517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两产品交换模型</a:t>
            </a:r>
          </a:p>
          <a:p>
            <a:r>
              <a:rPr lang="zh-CN" altLang="en-US" dirty="0">
                <a:latin typeface="宋体" panose="02010600030101010101" pitchFamily="2" charset="-122"/>
                <a:ea typeface="宋体" panose="02010600030101010101" pitchFamily="2" charset="-122"/>
              </a:rPr>
              <a:t>第一种可能：斯密用更多的劳动交换李嘉图更少的劳动</a:t>
            </a:r>
          </a:p>
          <a:p>
            <a:pPr lvl="1"/>
            <a:r>
              <a:rPr lang="zh-CN" altLang="en-US" dirty="0">
                <a:latin typeface="宋体" panose="02010600030101010101" pitchFamily="2" charset="-122"/>
                <a:ea typeface="宋体" panose="02010600030101010101" pitchFamily="2" charset="-122"/>
              </a:rPr>
              <a:t>比如：</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斤土豆交换</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如果斯密希望和李嘉图享受同样多的土豆：那么斯密拥有</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斤土豆，并用另外的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斤土豆交换了李嘉图的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尺棉布。而李嘉图享有</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15</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如果斯密希望和李嘉图享受同样多的棉布：那么斯密需要使用全部的土豆换取</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尺棉布，李嘉图享受</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随着时间的推移，斯密越来越贫穷，李嘉图越来越富有</a:t>
            </a:r>
          </a:p>
        </p:txBody>
      </p:sp>
    </p:spTree>
    <p:extLst>
      <p:ext uri="{BB962C8B-B14F-4D97-AF65-F5344CB8AC3E}">
        <p14:creationId xmlns:p14="http://schemas.microsoft.com/office/powerpoint/2010/main" val="183080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两产品交换模型：</a:t>
            </a:r>
          </a:p>
          <a:p>
            <a:r>
              <a:rPr lang="zh-CN" altLang="en-US" dirty="0">
                <a:latin typeface="宋体" panose="02010600030101010101" pitchFamily="2" charset="-122"/>
                <a:ea typeface="宋体" panose="02010600030101010101" pitchFamily="2" charset="-122"/>
              </a:rPr>
              <a:t>第二种可能：李嘉图用更多的劳动交换斯密更少的劳动</a:t>
            </a:r>
          </a:p>
          <a:p>
            <a:pPr lvl="1"/>
            <a:r>
              <a:rPr lang="zh-CN" altLang="en-US" dirty="0">
                <a:latin typeface="宋体" panose="02010600030101010101" pitchFamily="2" charset="-122"/>
                <a:ea typeface="宋体" panose="02010600030101010101" pitchFamily="2" charset="-122"/>
              </a:rPr>
              <a:t>比如：</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斤土豆换</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尺棉布</a:t>
            </a:r>
          </a:p>
          <a:p>
            <a:pPr lvl="1"/>
            <a:r>
              <a:rPr lang="zh-CN" altLang="en-US" dirty="0">
                <a:latin typeface="宋体" panose="02010600030101010101" pitchFamily="2" charset="-122"/>
                <a:ea typeface="宋体" panose="02010600030101010101" pitchFamily="2" charset="-122"/>
              </a:rPr>
              <a:t>结果：李嘉图会越来越贫穷，斯密越来越富有</a:t>
            </a:r>
          </a:p>
          <a:p>
            <a:pPr lvl="1"/>
            <a:endParaRPr lang="zh-CN" altLang="en-US" dirty="0">
              <a:latin typeface="宋体" panose="02010600030101010101" pitchFamily="2" charset="-122"/>
              <a:ea typeface="宋体" panose="02010600030101010101" pitchFamily="2" charset="-122"/>
            </a:endParaRPr>
          </a:p>
          <a:p>
            <a:pPr lvl="0"/>
            <a:r>
              <a:rPr lang="zh-CN" altLang="en-US" sz="2800" dirty="0">
                <a:latin typeface="宋体" panose="02010600030101010101" pitchFamily="2" charset="-122"/>
                <a:ea typeface="宋体" panose="02010600030101010101" pitchFamily="2" charset="-122"/>
              </a:rPr>
              <a:t>如果两个人地位平等（不存在比如李嘉图手里有斧头，或者李嘉图仰慕斯密多年）交易的结果一定是按照劳动时间交换。</a:t>
            </a:r>
          </a:p>
          <a:p>
            <a:pPr lvl="1"/>
            <a:endParaRPr lang="zh-CN" altLang="en-US" sz="2400"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7803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normAutofit lnSpcReduction="10000"/>
          </a:bodyPr>
          <a:lstStyle/>
          <a:p>
            <a:r>
              <a:rPr lang="zh-CN" altLang="en-US" dirty="0">
                <a:latin typeface="宋体" panose="02010600030101010101" pitchFamily="2" charset="-122"/>
                <a:ea typeface="宋体" panose="02010600030101010101" pitchFamily="2" charset="-122"/>
              </a:rPr>
              <a:t>三产品交换模型：</a:t>
            </a:r>
          </a:p>
          <a:p>
            <a:pPr lvl="1"/>
            <a:r>
              <a:rPr lang="zh-CN" altLang="en-US" dirty="0">
                <a:latin typeface="宋体" panose="02010600030101010101" pitchFamily="2" charset="-122"/>
                <a:ea typeface="宋体" panose="02010600030101010101" pitchFamily="2" charset="-122"/>
              </a:rPr>
              <a:t>两人交换模型当中没有考虑生产资料，两位直接用手就能生产</a:t>
            </a:r>
          </a:p>
          <a:p>
            <a:pPr lvl="1"/>
            <a:r>
              <a:rPr lang="zh-CN" altLang="en-US" dirty="0">
                <a:latin typeface="宋体" panose="02010600030101010101" pitchFamily="2" charset="-122"/>
                <a:ea typeface="宋体" panose="02010600030101010101" pitchFamily="2" charset="-122"/>
              </a:rPr>
              <a:t>现在考虑斯密实际上每天都要一把斧头</a:t>
            </a:r>
          </a:p>
          <a:p>
            <a:pPr lvl="1"/>
            <a:r>
              <a:rPr lang="zh-CN" altLang="en-US" dirty="0">
                <a:latin typeface="宋体" panose="02010600030101010101" pitchFamily="2" charset="-122"/>
                <a:ea typeface="宋体" panose="02010600030101010101" pitchFamily="2" charset="-122"/>
              </a:rPr>
              <a:t>生产斧头的人是老穆勒和小穆勒，两个人一天工作</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个小时，生产一把斧头。</a:t>
            </a:r>
          </a:p>
          <a:p>
            <a:pPr lvl="1"/>
            <a:r>
              <a:rPr lang="zh-CN" altLang="en-US" dirty="0">
                <a:latin typeface="宋体" panose="02010600030101010101" pitchFamily="2" charset="-122"/>
                <a:ea typeface="宋体" panose="02010600030101010101" pitchFamily="2" charset="-122"/>
              </a:rPr>
              <a:t>我们还是考虑四个人都不会因为交换而贫富差距变大</a:t>
            </a:r>
          </a:p>
          <a:p>
            <a:pPr lvl="1"/>
            <a:r>
              <a:rPr lang="zh-CN" altLang="en-US" dirty="0">
                <a:latin typeface="宋体" panose="02010600030101010101" pitchFamily="2" charset="-122"/>
                <a:ea typeface="宋体" panose="02010600030101010101" pitchFamily="2" charset="-122"/>
              </a:rPr>
              <a:t>穆勒父子需要用自己的斧头换取</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斤棉布二人平分。</a:t>
            </a:r>
          </a:p>
          <a:p>
            <a:pPr lvl="1"/>
            <a:r>
              <a:rPr lang="zh-CN" altLang="en-US" dirty="0">
                <a:latin typeface="宋体" panose="02010600030101010101" pitchFamily="2" charset="-122"/>
                <a:ea typeface="宋体" panose="02010600030101010101" pitchFamily="2" charset="-122"/>
              </a:rPr>
              <a:t>需要斧头的是斯密，斯密只生产土豆，他就需要先跟李嘉图多换一些棉布。斯密自己也需要</a:t>
            </a:r>
            <a:r>
              <a:rPr lang="en-US" altLang="zh-CN" dirty="0">
                <a:latin typeface="宋体" panose="02010600030101010101" pitchFamily="2" charset="-122"/>
                <a:ea typeface="宋体" panose="02010600030101010101" pitchFamily="2" charset="-122"/>
              </a:rPr>
              <a:t>2.5</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斤棉布，他就需要用剩下的</a:t>
            </a:r>
            <a:r>
              <a:rPr lang="en-US" altLang="zh-CN" dirty="0">
                <a:latin typeface="宋体" panose="02010600030101010101" pitchFamily="2" charset="-122"/>
                <a:ea typeface="宋体" panose="02010600030101010101" pitchFamily="2" charset="-122"/>
              </a:rPr>
              <a:t>2.5</a:t>
            </a:r>
            <a:r>
              <a:rPr lang="zh-CN" altLang="en-US" dirty="0">
                <a:latin typeface="宋体" panose="02010600030101010101" pitchFamily="2" charset="-122"/>
                <a:ea typeface="宋体" panose="02010600030101010101" pitchFamily="2" charset="-122"/>
              </a:rPr>
              <a:t>斤土豆交换</a:t>
            </a:r>
            <a:r>
              <a:rPr lang="en-US" altLang="zh-CN" dirty="0">
                <a:latin typeface="宋体" panose="02010600030101010101" pitchFamily="2" charset="-122"/>
                <a:ea typeface="宋体" panose="02010600030101010101" pitchFamily="2" charset="-122"/>
              </a:rPr>
              <a:t>15</a:t>
            </a:r>
            <a:r>
              <a:rPr lang="zh-CN" altLang="en-US" dirty="0">
                <a:latin typeface="宋体" panose="02010600030101010101" pitchFamily="2" charset="-122"/>
                <a:ea typeface="宋体" panose="02010600030101010101" pitchFamily="2" charset="-122"/>
              </a:rPr>
              <a:t>斤棉布。</a:t>
            </a:r>
          </a:p>
          <a:p>
            <a:pPr lvl="1"/>
            <a:r>
              <a:rPr lang="zh-CN" altLang="en-US" dirty="0">
                <a:latin typeface="宋体" panose="02010600030101010101" pitchFamily="2" charset="-122"/>
                <a:ea typeface="宋体" panose="02010600030101010101" pitchFamily="2" charset="-122"/>
              </a:rPr>
              <a:t>最终按照</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把斧头换</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斤土豆和</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斤棉布，</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斤土豆换</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尺土豆的比率可知：</a:t>
            </a:r>
          </a:p>
          <a:p>
            <a:pPr lvl="1"/>
            <a:r>
              <a:rPr lang="zh-CN" altLang="en-US" dirty="0">
                <a:latin typeface="宋体" panose="02010600030101010101" pitchFamily="2" charset="-122"/>
                <a:ea typeface="宋体" panose="02010600030101010101" pitchFamily="2" charset="-122"/>
              </a:rPr>
              <a:t>斧头、土豆、棉布的交换比率最终是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6.66</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40</a:t>
            </a:r>
          </a:p>
          <a:p>
            <a:pPr lvl="1"/>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496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商品的二因素</a:t>
            </a: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土豆变贵了？为什么？</a:t>
            </a:r>
          </a:p>
          <a:p>
            <a:r>
              <a:rPr lang="zh-CN" altLang="en-US" dirty="0">
                <a:latin typeface="宋体" panose="02010600030101010101" pitchFamily="2" charset="-122"/>
                <a:ea typeface="宋体" panose="02010600030101010101" pitchFamily="2" charset="-122"/>
              </a:rPr>
              <a:t>土豆实际上不仅仅使用了斯密的劳动，还是用了穆勒父子的劳动才得以完成。实际上</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个土豆用了</a:t>
            </a:r>
            <a:r>
              <a:rPr lang="en-US" altLang="zh-CN" dirty="0">
                <a:latin typeface="宋体" panose="02010600030101010101" pitchFamily="2" charset="-122"/>
                <a:ea typeface="宋体" panose="02010600030101010101" pitchFamily="2" charset="-122"/>
              </a:rPr>
              <a:t>30</a:t>
            </a:r>
            <a:r>
              <a:rPr lang="zh-CN" altLang="en-US" dirty="0">
                <a:latin typeface="宋体" panose="02010600030101010101" pitchFamily="2" charset="-122"/>
                <a:ea typeface="宋体" panose="02010600030101010101" pitchFamily="2" charset="-122"/>
              </a:rPr>
              <a:t>个小时才完成。</a:t>
            </a:r>
          </a:p>
          <a:p>
            <a:r>
              <a:rPr lang="zh-CN" altLang="en-US" dirty="0">
                <a:latin typeface="宋体" panose="02010600030101010101" pitchFamily="2" charset="-122"/>
                <a:ea typeface="宋体" panose="02010600030101010101" pitchFamily="2" charset="-122"/>
              </a:rPr>
              <a:t>土豆的生产过程实际上分成了两个部分，生产生产资料的穆勒父子，和用生产资料生产生活资料的斯密。</a:t>
            </a:r>
          </a:p>
          <a:p>
            <a:r>
              <a:rPr lang="zh-CN" altLang="en-US" dirty="0">
                <a:latin typeface="宋体" panose="02010600030101010101" pitchFamily="2" charset="-122"/>
                <a:ea typeface="宋体" panose="02010600030101010101" pitchFamily="2" charset="-122"/>
              </a:rPr>
              <a:t>对于一个生产过程，我们一般把过去生产生产资料的劳动称为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物化劳动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，而把新加入的劳动称之为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活劳动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5409749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2390</Words>
  <Application>Microsoft Office PowerPoint</Application>
  <PresentationFormat>宽屏</PresentationFormat>
  <Paragraphs>220</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宋体</vt:lpstr>
      <vt:lpstr>Arial</vt:lpstr>
      <vt:lpstr>Office 主题​​</vt:lpstr>
      <vt:lpstr>第二讲 价值理论</vt:lpstr>
      <vt:lpstr>商品：分析的起点</vt:lpstr>
      <vt:lpstr>商品的二因素</vt:lpstr>
      <vt:lpstr>商品的二因素</vt:lpstr>
      <vt:lpstr>商品的二因素</vt:lpstr>
      <vt:lpstr>商品的二因素</vt:lpstr>
      <vt:lpstr>商品的二因素</vt:lpstr>
      <vt:lpstr>商品的二因素</vt:lpstr>
      <vt:lpstr>商品的二因素</vt:lpstr>
      <vt:lpstr>商品的二因素</vt:lpstr>
      <vt:lpstr>商品的二因素</vt:lpstr>
      <vt:lpstr>商品的二因素</vt:lpstr>
      <vt:lpstr>劳动的二重性</vt:lpstr>
      <vt:lpstr>私人劳动和社会劳动</vt:lpstr>
      <vt:lpstr>商品拜物教</vt:lpstr>
      <vt:lpstr>商品价值量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商品的价值量</vt:lpstr>
      <vt:lpstr>第二讲：书单</vt:lpstr>
    </vt:vector>
  </TitlesOfParts>
  <Company>Nankai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价值理论</dc:title>
  <dc:creator>Feng Zhixuan</dc:creator>
  <cp:lastModifiedBy>Feng Zhixuan</cp:lastModifiedBy>
  <cp:revision>1</cp:revision>
  <dcterms:created xsi:type="dcterms:W3CDTF">2016-10-20T05:49:06Z</dcterms:created>
  <dcterms:modified xsi:type="dcterms:W3CDTF">2016-10-20T05:50:29Z</dcterms:modified>
</cp:coreProperties>
</file>