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87" autoAdjust="0"/>
  </p:normalViewPr>
  <p:slideViewPr>
    <p:cSldViewPr snapToGrid="0">
      <p:cViewPr varScale="1">
        <p:scale>
          <a:sx n="111" d="100"/>
          <a:sy n="111" d="100"/>
        </p:scale>
        <p:origin x="53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241346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41187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15860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43338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83582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66276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52111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38216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397481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240491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5C5F2EF-B7B6-42A2-AA1B-2DB02EAC0C4E}" type="datetimeFigureOut">
              <a:rPr lang="zh-CN" altLang="en-US" smtClean="0"/>
              <a:t>2016/10/20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9286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5F2EF-B7B6-42A2-AA1B-2DB02EAC0C4E}" type="datetimeFigureOut">
              <a:rPr lang="zh-CN" altLang="en-US" smtClean="0"/>
              <a:t>2016/10/20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AB4D6-10B1-4751-9347-A410AC477CE0}" type="slidenum">
              <a:rPr lang="zh-CN" altLang="en-US" smtClean="0"/>
              <a:t>‹#›</a:t>
            </a:fld>
            <a:endParaRPr lang="zh-CN" altLang="en-US"/>
          </a:p>
        </p:txBody>
      </p:sp>
    </p:spTree>
    <p:extLst>
      <p:ext uri="{BB962C8B-B14F-4D97-AF65-F5344CB8AC3E}">
        <p14:creationId xmlns:p14="http://schemas.microsoft.com/office/powerpoint/2010/main" val="150400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宋体" panose="02010600030101010101" pitchFamily="2" charset="-122"/>
                <a:ea typeface="宋体" panose="02010600030101010101" pitchFamily="2" charset="-122"/>
              </a:rPr>
              <a:t>第三讲 货币理论</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lstStyle/>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611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宋体" panose="02010600030101010101" pitchFamily="2" charset="-122"/>
                <a:ea typeface="宋体" panose="02010600030101010101" pitchFamily="2" charset="-122"/>
              </a:rPr>
              <a:t>世界货币</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在世界市场充当一般等价物</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国内职能在国际上的延伸</a:t>
            </a:r>
            <a:endParaRPr lang="en-US" altLang="zh-CN" dirty="0" smtClean="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国际支付</a:t>
            </a:r>
            <a:r>
              <a:rPr lang="zh-CN" altLang="en-US" dirty="0" smtClean="0">
                <a:latin typeface="宋体" panose="02010600030101010101" pitchFamily="2" charset="-122"/>
                <a:ea typeface="宋体" panose="02010600030101010101" pitchFamily="2" charset="-122"/>
              </a:rPr>
              <a:t>手段</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购买手段</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流通</a:t>
            </a:r>
            <a:r>
              <a:rPr lang="zh-CN" altLang="en-US" dirty="0" smtClean="0">
                <a:latin typeface="宋体" panose="02010600030101010101" pitchFamily="2" charset="-122"/>
                <a:ea typeface="宋体" panose="02010600030101010101" pitchFamily="2" charset="-122"/>
              </a:rPr>
              <a:t>手段</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社会</a:t>
            </a:r>
            <a:r>
              <a:rPr lang="zh-CN" altLang="en-US" dirty="0" smtClean="0">
                <a:latin typeface="宋体" panose="02010600030101010101" pitchFamily="2" charset="-122"/>
                <a:ea typeface="宋体" panose="02010600030101010101" pitchFamily="2" charset="-122"/>
              </a:rPr>
              <a:t>财富的代表</a:t>
            </a:r>
            <a:endParaRPr lang="en-US" altLang="zh-CN" dirty="0" smtClean="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金银</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0446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货币的形式</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金属货币</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金属条块</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私人铸币</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国家铸币</a:t>
            </a:r>
            <a:endParaRPr lang="en-US" altLang="zh-CN" dirty="0" smtClean="0">
              <a:latin typeface="宋体" panose="02010600030101010101" pitchFamily="2" charset="-122"/>
              <a:ea typeface="宋体" panose="02010600030101010101" pitchFamily="2" charset="-122"/>
            </a:endParaRPr>
          </a:p>
          <a:p>
            <a:pPr lvl="1"/>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铸币的磨损和辅币</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8148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货币的形式</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纸币</a:t>
            </a:r>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信用货币</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银行券</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支票存款</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电子货币</a:t>
            </a:r>
            <a:endParaRPr lang="en-US" altLang="zh-CN"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924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货币的形式</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a:latin typeface="宋体" panose="02010600030101010101" pitchFamily="2" charset="-122"/>
                <a:ea typeface="宋体" panose="02010600030101010101" pitchFamily="2" charset="-122"/>
              </a:rPr>
              <a:t>信用</a:t>
            </a:r>
            <a:r>
              <a:rPr lang="zh-CN" altLang="en-US" dirty="0" smtClean="0">
                <a:latin typeface="宋体" panose="02010600030101010101" pitchFamily="2" charset="-122"/>
                <a:ea typeface="宋体" panose="02010600030101010101" pitchFamily="2" charset="-122"/>
              </a:rPr>
              <a:t>货币从哪里来的？</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金属货币时代：</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国家发行铸币</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私人</a:t>
            </a:r>
            <a:r>
              <a:rPr lang="zh-CN" altLang="en-US" dirty="0" smtClean="0">
                <a:latin typeface="宋体" panose="02010600030101010101" pitchFamily="2" charset="-122"/>
                <a:ea typeface="宋体" panose="02010600030101010101" pitchFamily="2" charset="-122"/>
              </a:rPr>
              <a:t>银行根据金属货币发行银行券</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银行券的发行方式：贴现和贷款，进行信用货币创造，对金属货币进行扩大</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a:t>
            </a:r>
            <a:r>
              <a:rPr lang="zh-CN" altLang="en-US" dirty="0" smtClean="0">
                <a:latin typeface="宋体" panose="02010600030101010101" pitchFamily="2" charset="-122"/>
                <a:ea typeface="宋体" panose="02010600030101010101" pitchFamily="2" charset="-122"/>
              </a:rPr>
              <a:t>兑换纸币时代：</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国家</a:t>
            </a:r>
            <a:r>
              <a:rPr lang="zh-CN" altLang="en-US" dirty="0" smtClean="0">
                <a:latin typeface="宋体" panose="02010600030101010101" pitchFamily="2" charset="-122"/>
                <a:ea typeface="宋体" panose="02010600030101010101" pitchFamily="2" charset="-122"/>
              </a:rPr>
              <a:t>根据自身的黄金储备依靠中央银行发行货币</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发行方式：再贴现、再贷款和购买国债</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私人银行根据自身获得的再贴现再贷款额度和其他渠道获得的信用货币进行贴现和贷款，对基础货币进行放大</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不可</a:t>
            </a:r>
            <a:r>
              <a:rPr lang="zh-CN" altLang="en-US" dirty="0" smtClean="0">
                <a:latin typeface="宋体" panose="02010600030101010101" pitchFamily="2" charset="-122"/>
                <a:ea typeface="宋体" panose="02010600030101010101" pitchFamily="2" charset="-122"/>
              </a:rPr>
              <a:t>兑换的纸币时代：</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与可兑换时代的唯一区别在于中央银行不再考虑自身的黄金储备以及票面对应的金属货币价值。</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170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货币层次</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宋体" panose="02010600030101010101" pitchFamily="2" charset="-122"/>
                <a:ea typeface="宋体" panose="02010600030101010101" pitchFamily="2" charset="-122"/>
              </a:rPr>
              <a:t>因为现代货币全部是信用货币，不同类型的信用创造其流动性是不一样的，各种金融资产都可以不同程度的视为货币：</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IMF</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M0</a:t>
            </a:r>
            <a:r>
              <a:rPr lang="zh-CN" altLang="en-US" dirty="0" smtClean="0">
                <a:latin typeface="宋体" panose="02010600030101010101" pitchFamily="2" charset="-122"/>
                <a:ea typeface="宋体" panose="02010600030101010101" pitchFamily="2" charset="-122"/>
              </a:rPr>
              <a:t>：现金</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M1</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M0+</a:t>
            </a:r>
            <a:r>
              <a:rPr lang="zh-CN" altLang="en-US" dirty="0" smtClean="0">
                <a:latin typeface="宋体" panose="02010600030101010101" pitchFamily="2" charset="-122"/>
                <a:ea typeface="宋体" panose="02010600030101010101" pitchFamily="2" charset="-122"/>
              </a:rPr>
              <a:t>可转让本币存款和在国内可直接支付的外币存款</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M2</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M1+</a:t>
            </a:r>
            <a:r>
              <a:rPr lang="zh-CN" altLang="en-US" dirty="0" smtClean="0">
                <a:latin typeface="宋体" panose="02010600030101010101" pitchFamily="2" charset="-122"/>
                <a:ea typeface="宋体" panose="02010600030101010101" pitchFamily="2" charset="-122"/>
              </a:rPr>
              <a:t>一定期限内的定期存款和储蓄存款</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外汇存款</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大额可转让定期存单</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M3</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M2+</a:t>
            </a:r>
            <a:r>
              <a:rPr lang="zh-CN" altLang="en-US" dirty="0" smtClean="0">
                <a:latin typeface="宋体" panose="02010600030101010101" pitchFamily="2" charset="-122"/>
                <a:ea typeface="宋体" panose="02010600030101010101" pitchFamily="2" charset="-122"/>
              </a:rPr>
              <a:t>外汇定期存款</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商业票据</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互助金存款</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旅行支票</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中国人民银行：</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M0</a:t>
            </a:r>
            <a:r>
              <a:rPr lang="zh-CN" altLang="en-US" dirty="0" smtClean="0">
                <a:latin typeface="宋体" panose="02010600030101010101" pitchFamily="2" charset="-122"/>
                <a:ea typeface="宋体" panose="02010600030101010101" pitchFamily="2" charset="-122"/>
              </a:rPr>
              <a:t>：流通中的现金</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M1</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M0+</a:t>
            </a:r>
            <a:r>
              <a:rPr lang="zh-CN" altLang="en-US" dirty="0" smtClean="0">
                <a:latin typeface="宋体" panose="02010600030101010101" pitchFamily="2" charset="-122"/>
                <a:ea typeface="宋体" panose="02010600030101010101" pitchFamily="2" charset="-122"/>
              </a:rPr>
              <a:t>能开支票进行支付的单位活期存款</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M2</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M1+</a:t>
            </a:r>
            <a:r>
              <a:rPr lang="zh-CN" altLang="en-US" dirty="0" smtClean="0">
                <a:latin typeface="宋体" panose="02010600030101010101" pitchFamily="2" charset="-122"/>
                <a:ea typeface="宋体" panose="02010600030101010101" pitchFamily="2" charset="-122"/>
              </a:rPr>
              <a:t>准货币（就是各种乱七八糟的不好提取的存款）</a:t>
            </a:r>
            <a:endParaRPr lang="en-US" altLang="zh-CN" dirty="0" smtClean="0">
              <a:latin typeface="宋体" panose="02010600030101010101" pitchFamily="2" charset="-122"/>
              <a:ea typeface="宋体" panose="02010600030101010101" pitchFamily="2" charset="-122"/>
            </a:endParaRPr>
          </a:p>
          <a:p>
            <a:pPr lvl="1"/>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6420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货币流通量</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en-US" dirty="0" smtClean="0">
                    <a:latin typeface="宋体" panose="02010600030101010101" pitchFamily="2" charset="-122"/>
                    <a:ea typeface="宋体" panose="02010600030101010101" pitchFamily="2" charset="-122"/>
                  </a:rPr>
                  <a:t>基本规律：</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一定</a:t>
                </a:r>
                <a:r>
                  <a:rPr lang="zh-CN" altLang="en-US" dirty="0" smtClean="0">
                    <a:latin typeface="宋体" panose="02010600030101010101" pitchFamily="2" charset="-122"/>
                    <a:ea typeface="宋体" panose="02010600030101010101" pitchFamily="2" charset="-122"/>
                  </a:rPr>
                  <a:t>时期内流通中需要的货币量</a:t>
                </a:r>
                <a:r>
                  <a:rPr lang="en-US" altLang="zh-CN" dirty="0" smtClean="0">
                    <a:latin typeface="宋体" panose="02010600030101010101" pitchFamily="2" charset="-122"/>
                    <a:ea typeface="宋体" panose="02010600030101010101" pitchFamily="2" charset="-122"/>
                  </a:rPr>
                  <a:t>=</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流通中</m:t>
                        </m:r>
                        <m:r>
                          <a:rPr lang="zh-CN" altLang="en-US" i="1" smtClean="0">
                            <a:latin typeface="Cambria Math" panose="02040503050406030204" pitchFamily="18" charset="0"/>
                          </a:rPr>
                          <m:t>的</m:t>
                        </m:r>
                        <m:r>
                          <a:rPr lang="zh-CN" altLang="en-US" i="1">
                            <a:latin typeface="Cambria Math" panose="02040503050406030204" pitchFamily="18" charset="0"/>
                          </a:rPr>
                          <m:t>商品价格总额</m:t>
                        </m:r>
                      </m:num>
                      <m:den>
                        <m:r>
                          <a:rPr lang="zh-CN" altLang="en-US" i="1">
                            <a:latin typeface="Cambria Math" panose="02040503050406030204" pitchFamily="18" charset="0"/>
                          </a:rPr>
                          <m:t>同一单位货币的</m:t>
                        </m:r>
                        <m:r>
                          <a:rPr lang="zh-CN" altLang="en-US" i="1" smtClean="0">
                            <a:latin typeface="Cambria Math" panose="02040503050406030204" pitchFamily="18" charset="0"/>
                          </a:rPr>
                          <m:t>平均流通</m:t>
                        </m:r>
                        <m:r>
                          <a:rPr lang="zh-CN" altLang="en-US" i="1">
                            <a:latin typeface="Cambria Math" panose="02040503050406030204" pitchFamily="18" charset="0"/>
                          </a:rPr>
                          <m:t>次数</m:t>
                        </m:r>
                      </m:den>
                    </m:f>
                  </m:oMath>
                </a14:m>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考虑到支付手段的货币流通规律：</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一定</a:t>
                </a:r>
                <a:r>
                  <a:rPr lang="zh-CN" altLang="en-US" dirty="0">
                    <a:latin typeface="宋体" panose="02010600030101010101" pitchFamily="2" charset="-122"/>
                    <a:ea typeface="宋体" panose="02010600030101010101" pitchFamily="2" charset="-122"/>
                  </a:rPr>
                  <a:t>时期内流通中需要的货币</a:t>
                </a:r>
                <a:r>
                  <a:rPr lang="zh-CN" altLang="en-US" dirty="0" smtClean="0">
                    <a:latin typeface="宋体" panose="02010600030101010101" pitchFamily="2" charset="-122"/>
                    <a:ea typeface="宋体" panose="02010600030101010101" pitchFamily="2" charset="-122"/>
                  </a:rPr>
                  <a:t>量</a:t>
                </a:r>
                <a:r>
                  <a:rPr lang="en-US" altLang="zh-CN" dirty="0" smtClean="0">
                    <a:latin typeface="宋体" panose="02010600030101010101" pitchFamily="2" charset="-122"/>
                    <a:ea typeface="宋体" panose="02010600030101010101" pitchFamily="2" charset="-122"/>
                  </a:rPr>
                  <a:t>=</a:t>
                </a:r>
                <a:endParaRPr lang="en-US" altLang="zh-CN" i="1" dirty="0" smtClean="0">
                  <a:latin typeface="宋体" panose="02010600030101010101" pitchFamily="2" charset="-122"/>
                  <a:ea typeface="宋体" panose="02010600030101010101" pitchFamily="2" charset="-122"/>
                </a:endParaRPr>
              </a:p>
              <a:p>
                <a:pPr marL="457200" lvl="1"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流通中</m:t>
                          </m:r>
                          <m:r>
                            <a:rPr lang="zh-CN" altLang="en-US" i="1">
                              <a:latin typeface="Cambria Math" panose="02040503050406030204" pitchFamily="18" charset="0"/>
                            </a:rPr>
                            <m:t>的</m:t>
                          </m:r>
                          <m:r>
                            <a:rPr lang="zh-CN" altLang="en-US" i="1">
                              <a:latin typeface="Cambria Math" panose="02040503050406030204" pitchFamily="18" charset="0"/>
                            </a:rPr>
                            <m:t>商品价格总额</m:t>
                          </m:r>
                          <m:r>
                            <a:rPr lang="en-US" altLang="zh-CN" i="1">
                              <a:latin typeface="Cambria Math" panose="02040503050406030204" pitchFamily="18" charset="0"/>
                            </a:rPr>
                            <m:t>-</m:t>
                          </m:r>
                          <m:r>
                            <a:rPr lang="zh-CN" altLang="en-US" i="1">
                              <a:latin typeface="Cambria Math" panose="02040503050406030204" pitchFamily="18" charset="0"/>
                            </a:rPr>
                            <m:t>赊销</m:t>
                          </m:r>
                          <m:r>
                            <a:rPr lang="zh-CN" altLang="en-US" i="1">
                              <a:latin typeface="Cambria Math" panose="02040503050406030204" pitchFamily="18" charset="0"/>
                            </a:rPr>
                            <m:t>商品</m:t>
                          </m:r>
                          <m:r>
                            <a:rPr lang="zh-CN" altLang="en-US" i="1">
                              <a:latin typeface="Cambria Math" panose="02040503050406030204" pitchFamily="18" charset="0"/>
                            </a:rPr>
                            <m:t>价格总额</m:t>
                          </m:r>
                          <m:r>
                            <a:rPr lang="en-US" altLang="zh-CN" i="1">
                              <a:latin typeface="Cambria Math" panose="02040503050406030204" pitchFamily="18" charset="0"/>
                            </a:rPr>
                            <m:t>+</m:t>
                          </m:r>
                          <m:r>
                            <a:rPr lang="zh-CN" altLang="en-US" i="1">
                              <a:latin typeface="Cambria Math" panose="02040503050406030204" pitchFamily="18" charset="0"/>
                            </a:rPr>
                            <m:t>到期支付总额</m:t>
                          </m:r>
                          <m:r>
                            <a:rPr lang="en-US" altLang="zh-CN" i="1">
                              <a:latin typeface="Cambria Math" panose="02040503050406030204" pitchFamily="18" charset="0"/>
                            </a:rPr>
                            <m:t>-</m:t>
                          </m:r>
                          <m:r>
                            <a:rPr lang="zh-CN" altLang="en-US" i="1">
                              <a:latin typeface="Cambria Math" panose="02040503050406030204" pitchFamily="18" charset="0"/>
                            </a:rPr>
                            <m:t>互相抵消</m:t>
                          </m:r>
                          <m:r>
                            <a:rPr lang="zh-CN" altLang="en-US" i="1">
                              <a:latin typeface="Cambria Math" panose="02040503050406030204" pitchFamily="18" charset="0"/>
                            </a:rPr>
                            <m:t>支付总额</m:t>
                          </m:r>
                        </m:num>
                        <m:den>
                          <m:r>
                            <a:rPr lang="zh-CN" altLang="en-US" i="1">
                              <a:latin typeface="Cambria Math" panose="02040503050406030204" pitchFamily="18" charset="0"/>
                            </a:rPr>
                            <m:t>同一单位货币的</m:t>
                          </m:r>
                          <m:r>
                            <a:rPr lang="zh-CN" altLang="en-US" i="1">
                              <a:latin typeface="Cambria Math" panose="02040503050406030204" pitchFamily="18" charset="0"/>
                            </a:rPr>
                            <m:t>平均流通</m:t>
                          </m:r>
                          <m:r>
                            <a:rPr lang="zh-CN" altLang="en-US" i="1">
                              <a:latin typeface="Cambria Math" panose="02040503050406030204" pitchFamily="18" charset="0"/>
                            </a:rPr>
                            <m:t>次数</m:t>
                          </m:r>
                        </m:den>
                      </m:f>
                    </m:oMath>
                  </m:oMathPara>
                </a14:m>
                <a:endParaRPr lang="en-US" altLang="zh-CN"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802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货币流通量</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纸币和信用货币</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单位纸币所代表的金属量</a:t>
                </a:r>
                <a:r>
                  <a:rPr lang="en-US" altLang="zh-CN" dirty="0" smtClean="0">
                    <a:latin typeface="宋体" panose="02010600030101010101" pitchFamily="2" charset="-122"/>
                    <a:ea typeface="宋体" panose="02010600030101010101" pitchFamily="2" charset="-122"/>
                  </a:rPr>
                  <a:t>=</a:t>
                </a:r>
                <a14:m>
                  <m:oMath xmlns:m="http://schemas.openxmlformats.org/officeDocument/2006/math">
                    <m:f>
                      <m:fPr>
                        <m:ctrlPr>
                          <a:rPr lang="en-US" altLang="zh-CN" i="1" smtClean="0">
                            <a:latin typeface="Cambria Math" panose="02040503050406030204" pitchFamily="18" charset="0"/>
                          </a:rPr>
                        </m:ctrlPr>
                      </m:fPr>
                      <m:num>
                        <m:r>
                          <a:rPr lang="zh-CN" altLang="en-US" i="1">
                            <a:latin typeface="Cambria Math" panose="02040503050406030204" pitchFamily="18" charset="0"/>
                          </a:rPr>
                          <m:t>流通中</m:t>
                        </m:r>
                        <m:r>
                          <a:rPr lang="zh-CN" altLang="en-US" i="1" smtClean="0">
                            <a:latin typeface="Cambria Math" panose="02040503050406030204" pitchFamily="18" charset="0"/>
                          </a:rPr>
                          <m:t>所</m:t>
                        </m:r>
                        <m:r>
                          <a:rPr lang="zh-CN" altLang="en-US" i="1">
                            <a:latin typeface="Cambria Math" panose="02040503050406030204" pitchFamily="18" charset="0"/>
                          </a:rPr>
                          <m:t>必须</m:t>
                        </m:r>
                        <m:r>
                          <a:rPr lang="zh-CN" altLang="en-US" i="1" smtClean="0">
                            <a:latin typeface="Cambria Math" panose="02040503050406030204" pitchFamily="18" charset="0"/>
                          </a:rPr>
                          <m:t>的</m:t>
                        </m:r>
                        <m:r>
                          <a:rPr lang="zh-CN" altLang="en-US" i="1">
                            <a:latin typeface="Cambria Math" panose="02040503050406030204" pitchFamily="18" charset="0"/>
                          </a:rPr>
                          <m:t>金属货币量</m:t>
                        </m:r>
                      </m:num>
                      <m:den>
                        <m:r>
                          <a:rPr lang="zh-CN" altLang="en-US" i="1">
                            <a:latin typeface="Cambria Math" panose="02040503050406030204" pitchFamily="18" charset="0"/>
                          </a:rPr>
                          <m:t>流通中的</m:t>
                        </m:r>
                        <m:r>
                          <a:rPr lang="zh-CN" altLang="en-US" i="1" smtClean="0">
                            <a:latin typeface="Cambria Math" panose="02040503050406030204" pitchFamily="18" charset="0"/>
                          </a:rPr>
                          <m:t>纸币</m:t>
                        </m:r>
                        <m:r>
                          <a:rPr lang="zh-CN" altLang="en-US" i="1">
                            <a:latin typeface="Cambria Math" panose="02040503050406030204" pitchFamily="18" charset="0"/>
                          </a:rPr>
                          <m:t>总额</m:t>
                        </m:r>
                      </m:den>
                    </m:f>
                  </m:oMath>
                </a14:m>
                <a:endParaRPr lang="en-US" altLang="zh-CN" dirty="0" smtClean="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没有规定的金属量了怎么办？</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仍然</a:t>
                </a:r>
                <a:r>
                  <a:rPr lang="zh-CN" altLang="en-US" dirty="0" smtClean="0">
                    <a:latin typeface="宋体" panose="02010600030101010101" pitchFamily="2" charset="-122"/>
                    <a:ea typeface="宋体" panose="02010600030101010101" pitchFamily="2" charset="-122"/>
                  </a:rPr>
                  <a:t>需要和需要交换的价值量相符</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仍然</a:t>
                </a:r>
                <a:r>
                  <a:rPr lang="zh-CN" altLang="en-US" dirty="0" smtClean="0">
                    <a:latin typeface="宋体" panose="02010600030101010101" pitchFamily="2" charset="-122"/>
                    <a:ea typeface="宋体" panose="02010600030101010101" pitchFamily="2" charset="-122"/>
                  </a:rPr>
                  <a:t>需要与一些具有价值的实物保持一定的关系</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通货膨胀和通货紧缩</a:t>
                </a:r>
                <a:endParaRPr lang="zh-CN" altLang="en-US"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22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第三讲书单</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fontScale="62500" lnSpcReduction="20000"/>
          </a:bodyPr>
          <a:lstStyle/>
          <a:p>
            <a:r>
              <a:rPr lang="zh-CN" altLang="zh-CN" b="1" dirty="0">
                <a:latin typeface="宋体" panose="02010600030101010101" pitchFamily="2" charset="-122"/>
                <a:ea typeface="宋体" panose="02010600030101010101" pitchFamily="2" charset="-122"/>
              </a:rPr>
              <a:t>必读：</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曼德尔：《论马克思主义经济学》</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7</a:t>
            </a:r>
            <a:r>
              <a:rPr lang="zh-CN" altLang="zh-CN" dirty="0">
                <a:latin typeface="宋体" panose="02010600030101010101" pitchFamily="2" charset="-122"/>
                <a:ea typeface="宋体" panose="02010600030101010101" pitchFamily="2" charset="-122"/>
              </a:rPr>
              <a:t>章：信贷</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8</a:t>
            </a:r>
            <a:r>
              <a:rPr lang="zh-CN" altLang="zh-CN" dirty="0">
                <a:latin typeface="宋体" panose="02010600030101010101" pitchFamily="2" charset="-122"/>
                <a:ea typeface="宋体" panose="02010600030101010101" pitchFamily="2" charset="-122"/>
              </a:rPr>
              <a:t>章：货币</a:t>
            </a:r>
          </a:p>
          <a:p>
            <a:r>
              <a:rPr lang="zh-CN" altLang="zh-CN" dirty="0">
                <a:latin typeface="宋体" panose="02010600030101010101" pitchFamily="2" charset="-122"/>
                <a:ea typeface="宋体" panose="02010600030101010101" pitchFamily="2" charset="-122"/>
              </a:rPr>
              <a:t>希法亭：《金融资本》</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章 货币的必然性</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章 流通过程中的货币</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章 作为支付手段的货币。信用货币</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章 产业资本流通中的货币</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章 银行和产业信用</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6</a:t>
            </a:r>
            <a:r>
              <a:rPr lang="zh-CN" altLang="zh-CN" dirty="0">
                <a:latin typeface="宋体" panose="02010600030101010101" pitchFamily="2" charset="-122"/>
                <a:ea typeface="宋体" panose="02010600030101010101" pitchFamily="2" charset="-122"/>
              </a:rPr>
              <a:t>章 利息率</a:t>
            </a:r>
          </a:p>
          <a:p>
            <a:r>
              <a:rPr lang="zh-CN" altLang="zh-CN" b="1" dirty="0">
                <a:latin typeface="宋体" panose="02010600030101010101" pitchFamily="2" charset="-122"/>
                <a:ea typeface="宋体" panose="02010600030101010101" pitchFamily="2" charset="-122"/>
              </a:rPr>
              <a:t>选读：</a:t>
            </a:r>
            <a:endParaRPr lang="zh-CN"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伊藤诚：《货币金融政治经济学》</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章：马克思主义政治经济学中的价值与货币</a:t>
            </a:r>
          </a:p>
          <a:p>
            <a:r>
              <a:rPr lang="zh-CN" altLang="zh-CN" dirty="0">
                <a:latin typeface="宋体" panose="02010600030101010101" pitchFamily="2" charset="-122"/>
                <a:ea typeface="宋体" panose="02010600030101010101" pitchFamily="2" charset="-122"/>
              </a:rPr>
              <a:t>张宇等：《高级政治经济学》</a:t>
            </a:r>
          </a:p>
          <a:p>
            <a:pPr lvl="1"/>
            <a:r>
              <a:rPr lang="zh-CN" altLang="zh-CN" dirty="0">
                <a:latin typeface="宋体" panose="02010600030101010101" pitchFamily="2" charset="-122"/>
                <a:ea typeface="宋体" panose="02010600030101010101" pitchFamily="2" charset="-122"/>
              </a:rPr>
              <a:t>第</a:t>
            </a:r>
            <a:r>
              <a:rPr lang="en-US" altLang="zh-CN" dirty="0">
                <a:latin typeface="宋体" panose="02010600030101010101" pitchFamily="2" charset="-122"/>
                <a:ea typeface="宋体" panose="02010600030101010101" pitchFamily="2" charset="-122"/>
              </a:rPr>
              <a:t>18</a:t>
            </a:r>
            <a:r>
              <a:rPr lang="zh-CN" altLang="zh-CN" dirty="0">
                <a:latin typeface="宋体" panose="02010600030101010101" pitchFamily="2" charset="-122"/>
                <a:ea typeface="宋体" panose="02010600030101010101" pitchFamily="2" charset="-122"/>
              </a:rPr>
              <a:t>章：货币理论的基础</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598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货币的起源和本质</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简单的、个别的或者偶然的价值形式</a:t>
            </a:r>
            <a:endParaRPr lang="en-US" altLang="zh-CN" dirty="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斯密和李嘉图的交换：</a:t>
            </a:r>
            <a:endParaRPr lang="en-US" altLang="zh-CN" dirty="0" smtClean="0">
              <a:latin typeface="宋体" panose="02010600030101010101" pitchFamily="2" charset="-122"/>
              <a:ea typeface="宋体" panose="02010600030101010101" pitchFamily="2" charset="-122"/>
            </a:endParaRPr>
          </a:p>
          <a:p>
            <a:pPr lvl="1"/>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斤土豆</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尺棉布</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土豆：相对价值形式</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棉布：等价形式</a:t>
            </a:r>
            <a:endParaRPr lang="en-US" altLang="zh-CN" dirty="0" smtClean="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使用价值成为价值的表现形式</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具体劳动成为抽象劳动的表现形式</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私人</a:t>
            </a:r>
            <a:r>
              <a:rPr lang="zh-CN" altLang="en-US" dirty="0" smtClean="0">
                <a:latin typeface="宋体" panose="02010600030101010101" pitchFamily="2" charset="-122"/>
                <a:ea typeface="宋体" panose="02010600030101010101" pitchFamily="2" charset="-122"/>
              </a:rPr>
              <a:t>劳动成为直接形式的社会劳动</a:t>
            </a:r>
            <a:endParaRPr lang="en-US" altLang="zh-CN" dirty="0" smtClean="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3393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a:t>
            </a:r>
            <a:r>
              <a:rPr lang="zh-CN" altLang="en-US" dirty="0" smtClean="0">
                <a:latin typeface="宋体" panose="02010600030101010101" pitchFamily="2" charset="-122"/>
                <a:ea typeface="宋体" panose="02010600030101010101" pitchFamily="2" charset="-122"/>
              </a:rPr>
              <a:t>的起源和本质</a:t>
            </a:r>
            <a:endParaRPr 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总和的或扩大的价值形式：</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斤土豆</a:t>
                </a:r>
                <a:r>
                  <a:rPr lang="en-US" altLang="zh-CN" dirty="0" smtClean="0">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6</m:t>
                            </m:r>
                            <m:r>
                              <a:rPr lang="zh-CN" altLang="en-US" i="1" smtClean="0">
                                <a:latin typeface="Cambria Math" panose="02040503050406030204" pitchFamily="18" charset="0"/>
                              </a:rPr>
                              <m:t>尺</m:t>
                            </m:r>
                            <m:r>
                              <a:rPr lang="zh-CN" altLang="en-US" i="1">
                                <a:latin typeface="Cambria Math" panose="02040503050406030204" pitchFamily="18" charset="0"/>
                              </a:rPr>
                              <m:t>棉布</m:t>
                            </m:r>
                          </m:e>
                          <m:e>
                            <m:r>
                              <a:rPr lang="en-US" altLang="zh-CN" i="1">
                                <a:latin typeface="Cambria Math" panose="02040503050406030204" pitchFamily="18" charset="0"/>
                              </a:rPr>
                              <m:t>0</m:t>
                            </m:r>
                            <m:r>
                              <a:rPr lang="en-US" altLang="zh-CN" i="1" smtClean="0">
                                <a:latin typeface="Cambria Math" panose="02040503050406030204" pitchFamily="18" charset="0"/>
                              </a:rPr>
                              <m:t>.</m:t>
                            </m:r>
                            <m:r>
                              <a:rPr lang="en-US" altLang="zh-CN" i="1">
                                <a:latin typeface="Cambria Math" panose="02040503050406030204" pitchFamily="18" charset="0"/>
                              </a:rPr>
                              <m:t>1</m:t>
                            </m:r>
                            <m:r>
                              <a:rPr lang="en-US" altLang="zh-CN" i="1" smtClean="0">
                                <a:latin typeface="Cambria Math" panose="02040503050406030204" pitchFamily="18" charset="0"/>
                              </a:rPr>
                              <m:t>5</m:t>
                            </m:r>
                            <m:r>
                              <a:rPr lang="zh-CN" altLang="en-US" i="1">
                                <a:latin typeface="Cambria Math" panose="02040503050406030204" pitchFamily="18" charset="0"/>
                              </a:rPr>
                              <m:t>把</m:t>
                            </m:r>
                            <m:r>
                              <a:rPr lang="zh-CN" altLang="en-US" i="1" smtClean="0">
                                <a:latin typeface="Cambria Math" panose="02040503050406030204" pitchFamily="18" charset="0"/>
                              </a:rPr>
                              <m:t>锤子</m:t>
                            </m:r>
                          </m:e>
                        </m:eqArr>
                      </m:e>
                    </m:d>
                  </m:oMath>
                </a14:m>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交换的困难</a:t>
                </a:r>
                <a:endParaRPr lang="en-US" dirty="0">
                  <a:latin typeface="宋体" panose="02010600030101010101" pitchFamily="2" charset="-122"/>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en-US">
                    <a:noFill/>
                  </a:rPr>
                  <a:t> </a:t>
                </a:r>
              </a:p>
            </p:txBody>
          </p:sp>
        </mc:Fallback>
      </mc:AlternateContent>
    </p:spTree>
    <p:extLst>
      <p:ext uri="{BB962C8B-B14F-4D97-AF65-F5344CB8AC3E}">
        <p14:creationId xmlns:p14="http://schemas.microsoft.com/office/powerpoint/2010/main" val="397441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货币的本质和起源</a:t>
            </a:r>
            <a:endParaRPr 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一般价值形式</a:t>
                </a:r>
                <a:endParaRPr lang="en-US" altLang="zh-CN" dirty="0" smtClean="0">
                  <a:latin typeface="宋体" panose="02010600030101010101" pitchFamily="2" charset="-122"/>
                  <a:ea typeface="宋体" panose="02010600030101010101" pitchFamily="2" charset="-122"/>
                </a:endParaRPr>
              </a:p>
              <a:p>
                <a:endParaRPr lang="en-US" dirty="0" smtClean="0">
                  <a:latin typeface="宋体" panose="02010600030101010101" pitchFamily="2" charset="-122"/>
                  <a:ea typeface="宋体" panose="02010600030101010101" pitchFamily="2" charset="-122"/>
                </a:endParaRP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altLang="zh-CN" i="1">
                                <a:latin typeface="Cambria Math" panose="02040503050406030204" pitchFamily="18" charset="0"/>
                              </a:rPr>
                              <m:t>6</m:t>
                            </m:r>
                            <m:r>
                              <a:rPr lang="zh-CN" altLang="en-US" i="1" smtClean="0">
                                <a:latin typeface="Cambria Math" panose="02040503050406030204" pitchFamily="18" charset="0"/>
                              </a:rPr>
                              <m:t>尺</m:t>
                            </m:r>
                            <m:r>
                              <a:rPr lang="zh-CN" altLang="en-US" i="1">
                                <a:latin typeface="Cambria Math" panose="02040503050406030204" pitchFamily="18" charset="0"/>
                              </a:rPr>
                              <m:t>棉布</m:t>
                            </m:r>
                          </m:e>
                          <m:e>
                            <m:r>
                              <a:rPr lang="en-US" altLang="zh-CN" i="1" smtClean="0">
                                <a:latin typeface="Cambria Math" panose="02040503050406030204" pitchFamily="18" charset="0"/>
                              </a:rPr>
                              <m:t>0</m:t>
                            </m:r>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5</m:t>
                            </m:r>
                            <m:r>
                              <a:rPr lang="zh-CN" altLang="en-US" i="1" smtClean="0">
                                <a:latin typeface="Cambria Math" panose="02040503050406030204" pitchFamily="18" charset="0"/>
                              </a:rPr>
                              <m:t>把</m:t>
                            </m:r>
                            <m:r>
                              <a:rPr lang="zh-CN" altLang="en-US" i="1">
                                <a:latin typeface="Cambria Math" panose="02040503050406030204" pitchFamily="18" charset="0"/>
                              </a:rPr>
                              <m:t>斧头</m:t>
                            </m:r>
                          </m:e>
                        </m:eqArr>
                      </m:e>
                    </m:d>
                    <m:r>
                      <a:rPr lang="en-US" altLang="zh-CN" i="1">
                        <a:latin typeface="Cambria Math" panose="02040503050406030204" pitchFamily="18" charset="0"/>
                      </a:rPr>
                      <m:t>=</m:t>
                    </m:r>
                  </m:oMath>
                </a14:m>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斤土豆</a:t>
                </a:r>
                <a:endParaRPr lang="en-US" altLang="zh-CN" dirty="0" smtClean="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土豆：一般等价物</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质的飞跃</a:t>
                </a:r>
                <a:endParaRPr lang="en-US" dirty="0">
                  <a:latin typeface="宋体" panose="02010600030101010101" pitchFamily="2" charset="-122"/>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132705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货币</a:t>
            </a:r>
            <a:r>
              <a:rPr lang="zh-CN" altLang="en-US" dirty="0" smtClean="0">
                <a:latin typeface="宋体" panose="02010600030101010101" pitchFamily="2" charset="-122"/>
                <a:ea typeface="宋体" panose="02010600030101010101" pitchFamily="2" charset="-122"/>
              </a:rPr>
              <a:t>的本质和起源</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货币形式：</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货币的本质：固定充当一般等价物的商品。</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一般等价物的形式最终固定在金银等贵金属上。</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为什么是金银？</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易于</a:t>
            </a:r>
            <a:r>
              <a:rPr lang="zh-CN" altLang="en-US" dirty="0" smtClean="0">
                <a:latin typeface="宋体" panose="02010600030101010101" pitchFamily="2" charset="-122"/>
                <a:ea typeface="宋体" panose="02010600030101010101" pitchFamily="2" charset="-122"/>
              </a:rPr>
              <a:t>分割：均质、易于切割</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易于</a:t>
            </a:r>
            <a:r>
              <a:rPr lang="zh-CN" altLang="en-US" dirty="0" smtClean="0">
                <a:latin typeface="宋体" panose="02010600030101010101" pitchFamily="2" charset="-122"/>
                <a:ea typeface="宋体" panose="02010600030101010101" pitchFamily="2" charset="-122"/>
              </a:rPr>
              <a:t>携带：体积小价值大</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价值</a:t>
            </a:r>
            <a:r>
              <a:rPr lang="zh-CN" altLang="en-US" dirty="0" smtClean="0">
                <a:latin typeface="宋体" panose="02010600030101010101" pitchFamily="2" charset="-122"/>
                <a:ea typeface="宋体" panose="02010600030101010101" pitchFamily="2" charset="-122"/>
              </a:rPr>
              <a:t>稳定：劳动生产率变化很慢</a:t>
            </a:r>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endParaRPr lang="en-US" altLang="zh-CN" dirty="0" smtClean="0">
              <a:latin typeface="宋体" panose="02010600030101010101" pitchFamily="2" charset="-122"/>
              <a:ea typeface="宋体" panose="02010600030101010101" pitchFamily="2" charset="-122"/>
            </a:endParaRPr>
          </a:p>
          <a:p>
            <a:pPr lvl="1"/>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3422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价值尺度</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货币作为表现、衡量、计算商品价值大小的尺度。</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价值表现在货币上：价格</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执行：观念的货币</a:t>
            </a:r>
            <a:endParaRPr lang="en-US" altLang="zh-CN" dirty="0" smtClean="0">
              <a:latin typeface="宋体" panose="02010600030101010101" pitchFamily="2" charset="-122"/>
              <a:ea typeface="宋体" panose="02010600030101010101" pitchFamily="2" charset="-122"/>
            </a:endParaRPr>
          </a:p>
          <a:p>
            <a:pPr lvl="1">
              <a:lnSpc>
                <a:spcPct val="150000"/>
              </a:lnSpc>
            </a:pPr>
            <a:r>
              <a:rPr lang="zh-CN" altLang="en-US" dirty="0" smtClean="0">
                <a:latin typeface="宋体" panose="02010600030101010101" pitchFamily="2" charset="-122"/>
                <a:ea typeface="宋体" panose="02010600030101010101" pitchFamily="2" charset="-122"/>
              </a:rPr>
              <a:t>价格标准：货币本身的计量单位</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9077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流通手段</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充当商品交换媒介的职能</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执行：实际的货币</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从物物交换到商品流通：以货币为媒介的商品交换</a:t>
            </a:r>
            <a:endParaRPr lang="en-US" altLang="zh-CN" dirty="0" smtClean="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这个笑话又来了：惊险的跳跃</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“这个跳跃如果不成功，摔坏的不是商品，但一定是商品占有者”</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“如果你们不笑，尴尬的不是笑话，但一定是讲笑话的人”</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买卖的时空的分离：危机的一个伏笔</a:t>
            </a:r>
            <a:endParaRPr lang="en-US" altLang="zh-CN" dirty="0" smtClean="0">
              <a:latin typeface="宋体" panose="02010600030101010101" pitchFamily="2" charset="-122"/>
              <a:ea typeface="宋体" panose="02010600030101010101" pitchFamily="2" charset="-122"/>
            </a:endParaRPr>
          </a:p>
          <a:p>
            <a:pPr lvl="1"/>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5781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贮藏手段职能</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金属货币：</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退出流通领域作为社会一般财富的代表</a:t>
            </a:r>
            <a:endParaRPr lang="en-US" altLang="zh-CN" dirty="0" smtClean="0">
              <a:latin typeface="宋体" panose="02010600030101010101" pitchFamily="2" charset="-122"/>
              <a:ea typeface="宋体" panose="02010600030101010101" pitchFamily="2" charset="-122"/>
            </a:endParaRPr>
          </a:p>
          <a:p>
            <a:pPr lvl="1"/>
            <a:r>
              <a:rPr lang="zh-CN" altLang="en-US" dirty="0" smtClean="0">
                <a:latin typeface="宋体" panose="02010600030101010101" pitchFamily="2" charset="-122"/>
                <a:ea typeface="宋体" panose="02010600030101010101" pitchFamily="2" charset="-122"/>
              </a:rPr>
              <a:t>本身有价值</a:t>
            </a:r>
            <a:endParaRPr lang="en-US" altLang="zh-CN" dirty="0" smtClean="0">
              <a:latin typeface="宋体" panose="02010600030101010101" pitchFamily="2" charset="-122"/>
              <a:ea typeface="宋体" panose="02010600030101010101" pitchFamily="2" charset="-122"/>
            </a:endParaRPr>
          </a:p>
          <a:p>
            <a:pPr lvl="1"/>
            <a:r>
              <a:rPr lang="zh-CN" altLang="en-US" dirty="0">
                <a:latin typeface="宋体" panose="02010600030101010101" pitchFamily="2" charset="-122"/>
                <a:ea typeface="宋体" panose="02010600030101010101" pitchFamily="2" charset="-122"/>
              </a:rPr>
              <a:t>可以</a:t>
            </a:r>
            <a:r>
              <a:rPr lang="zh-CN" altLang="en-US" dirty="0" smtClean="0">
                <a:latin typeface="宋体" panose="02010600030101010101" pitchFamily="2" charset="-122"/>
                <a:ea typeface="宋体" panose="02010600030101010101" pitchFamily="2" charset="-122"/>
              </a:rPr>
              <a:t>调节货币流通量</a:t>
            </a:r>
            <a:endParaRPr lang="en-US" altLang="zh-CN" dirty="0" smtClean="0">
              <a:latin typeface="宋体" panose="02010600030101010101" pitchFamily="2" charset="-122"/>
              <a:ea typeface="宋体" panose="02010600030101010101" pitchFamily="2" charset="-122"/>
            </a:endParaRPr>
          </a:p>
          <a:p>
            <a:pPr lvl="1"/>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7692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货币的职能</a:t>
            </a:r>
            <a:endParaRPr 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宋体" panose="02010600030101010101" pitchFamily="2" charset="-122"/>
                <a:ea typeface="宋体" panose="02010600030101010101" pitchFamily="2" charset="-122"/>
              </a:rPr>
              <a:t>支付手段：</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清偿债务</a:t>
            </a:r>
            <a:r>
              <a:rPr lang="zh-CN" altLang="en-US"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支付</a:t>
            </a:r>
            <a:r>
              <a:rPr lang="zh-CN" altLang="en-US" dirty="0" smtClean="0">
                <a:latin typeface="宋体" panose="02010600030101010101" pitchFamily="2" charset="-122"/>
                <a:ea typeface="宋体" panose="02010600030101010101" pitchFamily="2" charset="-122"/>
              </a:rPr>
              <a:t>赋税</a:t>
            </a:r>
            <a:r>
              <a:rPr lang="zh-CN" altLang="en-US" dirty="0" smtClean="0">
                <a:latin typeface="宋体" panose="02010600030101010101" pitchFamily="2" charset="-122"/>
                <a:ea typeface="宋体" panose="02010600030101010101" pitchFamily="2" charset="-122"/>
              </a:rPr>
              <a:t>、租金和利息、工资等的职能</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就是今天不给钱，改天再给</a:t>
            </a:r>
            <a:endParaRPr lang="en-US" altLang="zh-CN" dirty="0" smtClean="0">
              <a:latin typeface="宋体" panose="02010600030101010101" pitchFamily="2" charset="-122"/>
              <a:ea typeface="宋体" panose="02010600030101010101" pitchFamily="2" charset="-122"/>
            </a:endParaRPr>
          </a:p>
          <a:p>
            <a:endParaRPr lang="en-US"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突破了货币数量的局限性</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扩大了商品交换的内在矛盾：债务链条</a:t>
            </a:r>
            <a:endParaRPr 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25710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Microsoft Office PowerPoint</Application>
  <PresentationFormat>宽屏</PresentationFormat>
  <Paragraphs>140</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宋体</vt:lpstr>
      <vt:lpstr>Arial</vt:lpstr>
      <vt:lpstr>Cambria Math</vt:lpstr>
      <vt:lpstr>Office 主题​​</vt:lpstr>
      <vt:lpstr>第三讲 货币理论</vt:lpstr>
      <vt:lpstr>货币的起源和本质</vt:lpstr>
      <vt:lpstr>货币的起源和本质</vt:lpstr>
      <vt:lpstr>货币的本质和起源</vt:lpstr>
      <vt:lpstr>货币的本质和起源</vt:lpstr>
      <vt:lpstr>货币的职能</vt:lpstr>
      <vt:lpstr>货币的职能</vt:lpstr>
      <vt:lpstr>货币的职能</vt:lpstr>
      <vt:lpstr>货币的职能</vt:lpstr>
      <vt:lpstr>货币的职能</vt:lpstr>
      <vt:lpstr>货币的形式</vt:lpstr>
      <vt:lpstr>货币的形式</vt:lpstr>
      <vt:lpstr>货币的形式</vt:lpstr>
      <vt:lpstr>货币层次</vt:lpstr>
      <vt:lpstr>货币流通量</vt:lpstr>
      <vt:lpstr>货币流通量</vt:lpstr>
      <vt:lpstr>第三讲书单</vt:lpstr>
    </vt:vector>
  </TitlesOfParts>
  <Company>Nankai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Zhixuan</dc:creator>
  <cp:lastModifiedBy>Feng Zhixuan</cp:lastModifiedBy>
  <cp:revision>2</cp:revision>
  <dcterms:created xsi:type="dcterms:W3CDTF">2016-10-20T05:50:47Z</dcterms:created>
  <dcterms:modified xsi:type="dcterms:W3CDTF">2016-10-20T05:51:42Z</dcterms:modified>
</cp:coreProperties>
</file>