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4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7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1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8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0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7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8F00-7B92-4473-819B-05737A248E1B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19A3-7630-48BB-B650-B2530DBAC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8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第四讲 资本主义生产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87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萨伊问：二位何故悲伤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穆勒父子据实到来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萨伊说，要不这样吧，我有大斧子，借给你们用，你们交点租金。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/>
              <a:t>穆勒</a:t>
            </a:r>
            <a:r>
              <a:rPr lang="zh-CN" altLang="en-US" dirty="0" smtClean="0"/>
              <a:t>父子表示只能如此，萨伊分到了一定的吃穿，萨伊每天没事干，专门去集市，在集市上混熟了，于是跟穆勒父子说，要不你们专心生产，卖东西的事情交给我，我付给你们固定比例的钱，就是你们的产出减去原来的租金，你们得到的一样，还省去了许多麻烦。穆勒父子表示挺好，就答应了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萨伊因为开始卖东西，穆勒父子工资又固定，他发现如果穆勒父子多生产一点，自己就多赚一点。但是穆勒父子又不傻，不会替萨伊白白干活。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萨伊想了个办法，声称害怕自己的斧子被弄坏了，让自己监督穆勒父子的工作，穆勒父子起初不愿意，萨伊表示，那行，我太真爱我的斧子了，你们还我，我还去当科学王子。并且微微一笑，表示，你们今天斧子换来的土豆还在我手里，我给你们你们今晚才不至于挨饿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穆勒父子只能答应，于是，萨伊现在又管销售又管生产，权力越来越大，通过监督让穆勒父子做更多的工作，自己也就能换得更多的东西，于是他就这样发财致富了。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4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故事的彩蛋：</a:t>
            </a:r>
            <a:endParaRPr lang="en-US" altLang="zh-CN" dirty="0" smtClean="0"/>
          </a:p>
          <a:p>
            <a:r>
              <a:rPr lang="zh-CN" altLang="en-US" dirty="0" smtClean="0"/>
              <a:t>然而，萨伊实际上不是“偶然”路过，也不是“偶然”手上有一把斧子，穆勒父子也不是“偶然”丢了斧子。</a:t>
            </a:r>
            <a:endParaRPr lang="en-US" altLang="zh-CN" dirty="0" smtClean="0"/>
          </a:p>
          <a:p>
            <a:r>
              <a:rPr lang="zh-CN" altLang="en-US" dirty="0"/>
              <a:t>到底发生了</a:t>
            </a:r>
            <a:r>
              <a:rPr lang="zh-CN" altLang="en-US" dirty="0" smtClean="0"/>
              <a:t>什么呢？</a:t>
            </a:r>
            <a:endParaRPr lang="en-US" altLang="zh-CN" dirty="0" smtClean="0"/>
          </a:p>
          <a:p>
            <a:r>
              <a:rPr lang="zh-CN" altLang="en-US" dirty="0" smtClean="0"/>
              <a:t>那一天</a:t>
            </a:r>
            <a:r>
              <a:rPr lang="zh-CN" altLang="en-US" dirty="0" smtClean="0"/>
              <a:t>，</a:t>
            </a:r>
            <a:r>
              <a:rPr lang="zh-CN" altLang="en-US" dirty="0"/>
              <a:t>西斯蒙第</a:t>
            </a:r>
            <a:r>
              <a:rPr lang="zh-CN" altLang="en-US" dirty="0" smtClean="0"/>
              <a:t>路过</a:t>
            </a:r>
            <a:r>
              <a:rPr lang="zh-CN" altLang="en-US" dirty="0" smtClean="0"/>
              <a:t>穆勒家，看到了正在东张西望的萨伊。</a:t>
            </a:r>
            <a:endParaRPr lang="en-US" altLang="zh-CN" dirty="0" smtClean="0"/>
          </a:p>
          <a:p>
            <a:r>
              <a:rPr lang="zh-CN" altLang="en-US" dirty="0" smtClean="0"/>
              <a:t>于是</a:t>
            </a:r>
            <a:r>
              <a:rPr lang="zh-CN" altLang="en-US" dirty="0"/>
              <a:t>西斯蒙第</a:t>
            </a:r>
            <a:r>
              <a:rPr lang="zh-CN" altLang="en-US" dirty="0" smtClean="0"/>
              <a:t>被</a:t>
            </a:r>
            <a:r>
              <a:rPr lang="zh-CN" altLang="en-US" dirty="0" smtClean="0"/>
              <a:t>赶出了这个村子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27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预付资本：斧子和销售得来的土豆棉布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不变资本（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）：生产资料（垫付的）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购买的生产资料价值</a:t>
            </a:r>
            <a:r>
              <a:rPr lang="zh-CN" altLang="en-US" dirty="0"/>
              <a:t>转移</a:t>
            </a:r>
            <a:r>
              <a:rPr lang="zh-CN" altLang="en-US" dirty="0" smtClean="0"/>
              <a:t>到商品中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可变资本（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）：劳动者的劳动力价值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生活资料</a:t>
            </a:r>
            <a:endParaRPr lang="en-US" altLang="zh-CN" dirty="0" smtClean="0"/>
          </a:p>
          <a:p>
            <a:pPr lvl="2"/>
            <a:r>
              <a:rPr lang="zh-CN" altLang="en-US" dirty="0"/>
              <a:t>购买</a:t>
            </a:r>
            <a:r>
              <a:rPr lang="zh-CN" altLang="en-US" dirty="0" smtClean="0"/>
              <a:t>的是劳动力：可以进行劳动，创造价值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是剩余价值的源泉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57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产品价值总量：</a:t>
            </a:r>
            <a:endParaRPr lang="en-US" altLang="zh-CN" dirty="0" smtClean="0"/>
          </a:p>
          <a:p>
            <a:r>
              <a:rPr lang="zh-CN" altLang="en-US" dirty="0" smtClean="0"/>
              <a:t>物化劳动</a:t>
            </a:r>
            <a:r>
              <a:rPr lang="en-US" altLang="zh-CN" dirty="0" smtClean="0"/>
              <a:t>+</a:t>
            </a:r>
            <a:r>
              <a:rPr lang="zh-CN" altLang="en-US" dirty="0" smtClean="0"/>
              <a:t>活劳动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不变资本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可变资本</a:t>
            </a:r>
            <a:r>
              <a:rPr lang="en-US" altLang="zh-CN" dirty="0" smtClean="0"/>
              <a:t>+</a:t>
            </a:r>
            <a:r>
              <a:rPr lang="zh-CN" altLang="en-US" dirty="0" smtClean="0"/>
              <a:t>剩余价值</a:t>
            </a:r>
            <a:endParaRPr lang="en-US" altLang="zh-CN" dirty="0" smtClean="0"/>
          </a:p>
          <a:p>
            <a:r>
              <a:rPr lang="zh-CN" altLang="en-US" dirty="0" smtClean="0"/>
              <a:t>剩余价值率：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反应剥削程度</a:t>
            </a:r>
            <a:endParaRPr lang="en-US" altLang="zh-CN" dirty="0" smtClean="0"/>
          </a:p>
          <a:p>
            <a:pPr lvl="1"/>
            <a:r>
              <a:rPr lang="zh-CN" altLang="en-US" dirty="0"/>
              <a:t>也反映</a:t>
            </a:r>
            <a:r>
              <a:rPr lang="zh-CN" altLang="en-US" dirty="0" smtClean="0"/>
              <a:t>了价值增殖的来源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剩余价值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可变资本</a:t>
            </a:r>
            <a:r>
              <a:rPr lang="zh-CN" altLang="en-US" dirty="0" smtClean="0"/>
              <a:t>（</a:t>
            </a:r>
            <a:r>
              <a:rPr lang="en-US" altLang="zh-CN" dirty="0"/>
              <a:t>M</a:t>
            </a:r>
            <a:r>
              <a:rPr lang="en-US" altLang="zh-CN" dirty="0" smtClean="0"/>
              <a:t>/V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22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剩余价值生产的两种形式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绝对剩余价值生产：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延长工作日的劳动时间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给定必要劳动时间不变，工作日越长剩余劳动时间越长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工作日的界限：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最低</a:t>
            </a:r>
            <a:r>
              <a:rPr lang="zh-CN" altLang="en-US" dirty="0" smtClean="0"/>
              <a:t>限：必要劳动时间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最</a:t>
            </a:r>
            <a:r>
              <a:rPr lang="zh-CN" altLang="en-US" dirty="0" smtClean="0"/>
              <a:t>高限：</a:t>
            </a:r>
            <a:endParaRPr lang="en-US" altLang="zh-CN" dirty="0" smtClean="0"/>
          </a:p>
          <a:p>
            <a:pPr lvl="3">
              <a:lnSpc>
                <a:spcPct val="100000"/>
              </a:lnSpc>
            </a:pPr>
            <a:r>
              <a:rPr lang="zh-CN" altLang="en-US" dirty="0" smtClean="0"/>
              <a:t>生理界限</a:t>
            </a:r>
            <a:endParaRPr lang="en-US" altLang="zh-CN" dirty="0" smtClean="0"/>
          </a:p>
          <a:p>
            <a:pPr lvl="3">
              <a:lnSpc>
                <a:spcPct val="100000"/>
              </a:lnSpc>
            </a:pPr>
            <a:r>
              <a:rPr lang="zh-CN" altLang="en-US" dirty="0" smtClean="0"/>
              <a:t>道德界限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为</a:t>
            </a:r>
            <a:r>
              <a:rPr lang="zh-CN" altLang="en-US" dirty="0" smtClean="0"/>
              <a:t>工作日而进行的斗争：二律背反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57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剩余价值生产的两种形式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相对剩余价值生产：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缩短必要劳动时间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如何做到呢？直接缩减工人劳动力价值？面临两种风险：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人家跟你拼命</a:t>
            </a:r>
            <a:endParaRPr lang="en-US" altLang="zh-CN" dirty="0" smtClean="0"/>
          </a:p>
          <a:p>
            <a:pPr lvl="2"/>
            <a:r>
              <a:rPr lang="zh-CN" altLang="en-US" dirty="0"/>
              <a:t>没人</a:t>
            </a:r>
            <a:r>
              <a:rPr lang="zh-CN" altLang="en-US" dirty="0" smtClean="0"/>
              <a:t>拼命，但是没人陪你玩了（给钱太少，不如回家种地）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其实资本家也不知道自己如何做到的。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35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剩余价值生产的两种形式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相对剩余价值生产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资本家如果提高劳动生产率，那么一开始单位时间内生产的产品变多，社会必要劳动时间不变，劳动力价值不变，资本家获取了超额剩余价值。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所以资本家们只要有可能都会这么做，但是大家都这么做了，社会必要劳动时间变化，于是超额剩余价值消失。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但是全社会的劳动生产率都提高了，意味着生产一定量的产品所需要的时间变短，如果工人消费产品不变，那么其必要劳动时间变短。相对剩余价值生产实现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0943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什么是资本主义？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回顾：直观的解释</a:t>
            </a:r>
            <a:endParaRPr lang="en-US" altLang="zh-CN" sz="2600" dirty="0" smtClean="0"/>
          </a:p>
          <a:p>
            <a:pPr lvl="1"/>
            <a:r>
              <a:rPr lang="zh-CN" altLang="en-US" sz="2200" dirty="0"/>
              <a:t>追逐</a:t>
            </a:r>
            <a:r>
              <a:rPr lang="zh-CN" altLang="en-US" sz="2200" dirty="0" smtClean="0"/>
              <a:t>利润的经济体系</a:t>
            </a:r>
            <a:endParaRPr lang="en-US" altLang="zh-CN" sz="2200" dirty="0" smtClean="0"/>
          </a:p>
          <a:p>
            <a:r>
              <a:rPr lang="zh-CN" altLang="en-US" sz="2600" dirty="0" smtClean="0"/>
              <a:t>之所以能够追逐利润，是因为有雇佣劳动从而有剩余价值</a:t>
            </a:r>
            <a:endParaRPr lang="en-US" altLang="zh-CN" sz="2600" dirty="0" smtClean="0"/>
          </a:p>
          <a:p>
            <a:r>
              <a:rPr lang="zh-CN" altLang="en-US" sz="2600" dirty="0" smtClean="0"/>
              <a:t>之所以要追逐利润：</a:t>
            </a:r>
            <a:endParaRPr lang="en-US" altLang="zh-CN" sz="2600" dirty="0" smtClean="0"/>
          </a:p>
          <a:p>
            <a:pPr lvl="1"/>
            <a:r>
              <a:rPr lang="zh-CN" altLang="en-US" sz="2200" dirty="0"/>
              <a:t>主观</a:t>
            </a:r>
            <a:r>
              <a:rPr lang="zh-CN" altLang="en-US" sz="2200" dirty="0" smtClean="0"/>
              <a:t>上对货币的追求：资本的人格化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客观</a:t>
            </a:r>
            <a:r>
              <a:rPr lang="zh-CN" altLang="en-US" sz="2200" dirty="0" smtClean="0"/>
              <a:t>上价值规律带来的竞争压力</a:t>
            </a:r>
            <a:endParaRPr lang="en-US" altLang="zh-CN" sz="2200" dirty="0" smtClean="0"/>
          </a:p>
          <a:p>
            <a:r>
              <a:rPr lang="zh-CN" altLang="en-US" sz="2600" dirty="0" smtClean="0"/>
              <a:t>资本主义最本质的特征：雇佣劳动制度</a:t>
            </a:r>
            <a:endParaRPr lang="en-US" altLang="zh-CN" sz="2600" dirty="0" smtClean="0"/>
          </a:p>
          <a:p>
            <a:pPr lvl="1"/>
            <a:endParaRPr lang="en-US" altLang="zh-CN" sz="2200" dirty="0"/>
          </a:p>
          <a:p>
            <a:r>
              <a:rPr lang="zh-CN" altLang="en-US" sz="2600" dirty="0" smtClean="0"/>
              <a:t>价值规律：商品经济基本规律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商品价值量由生产商品的社会必要劳动时间决定，不同商品的交换按照等价原则进行</a:t>
            </a:r>
            <a:endParaRPr lang="en-US" altLang="zh-CN" sz="2200" dirty="0" smtClean="0"/>
          </a:p>
          <a:p>
            <a:r>
              <a:rPr lang="zh-CN" altLang="en-US" sz="2600" dirty="0"/>
              <a:t>剩余价值</a:t>
            </a:r>
            <a:r>
              <a:rPr lang="zh-CN" altLang="en-US" sz="2600" dirty="0" smtClean="0"/>
              <a:t>规律：资本主义经济基本规律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资本主义生产目的和动机是最大限度追求剩余价值</a:t>
            </a:r>
            <a:endParaRPr lang="en-US" altLang="zh-CN" sz="22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63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工资：本质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劳动力的价值或价格</a:t>
            </a:r>
            <a:endParaRPr lang="en-US" altLang="zh-CN" dirty="0" smtClean="0"/>
          </a:p>
          <a:p>
            <a:r>
              <a:rPr lang="zh-CN" altLang="en-US" dirty="0" smtClean="0"/>
              <a:t>看上去像是劳动的价格：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劳动力看不见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先劳动再给钱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多劳多得，少劳少得？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劳动本身是个谋生手段</a:t>
            </a:r>
            <a:endParaRPr lang="en-US" altLang="zh-CN" dirty="0" smtClean="0"/>
          </a:p>
          <a:p>
            <a:r>
              <a:rPr lang="zh-CN" altLang="en-US" dirty="0" smtClean="0"/>
              <a:t>为什么不是劳动的价值或价格呢？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劳动不独立存在，怎么买呢？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劳动即价值，劳动的价值是什么鬼？</a:t>
            </a:r>
            <a:endParaRPr lang="en-US" altLang="zh-CN" dirty="0" smtClean="0"/>
          </a:p>
          <a:p>
            <a:pPr lvl="1"/>
            <a:r>
              <a:rPr lang="zh-CN" altLang="en-US" dirty="0"/>
              <a:t>最关键</a:t>
            </a:r>
            <a:r>
              <a:rPr lang="zh-CN" altLang="en-US" dirty="0" smtClean="0"/>
              <a:t>的问题：利润从哪里来？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368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工资：形式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计时工资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基本形式</a:t>
            </a:r>
            <a:endParaRPr lang="en-US" altLang="zh-CN" dirty="0" smtClean="0"/>
          </a:p>
          <a:p>
            <a:r>
              <a:rPr lang="zh-CN" altLang="en-US" dirty="0" smtClean="0"/>
              <a:t>计件工资</a:t>
            </a:r>
            <a:endParaRPr lang="en-US" altLang="zh-CN" dirty="0" smtClean="0"/>
          </a:p>
          <a:p>
            <a:pPr lvl="1"/>
            <a:r>
              <a:rPr lang="zh-CN" altLang="en-US" dirty="0"/>
              <a:t>很有</a:t>
            </a:r>
            <a:r>
              <a:rPr lang="zh-CN" altLang="en-US" dirty="0" smtClean="0"/>
              <a:t>迷惑性的形式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怎么算出来的？还是根据预期的剩余价值率算出来的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个很好的监督手段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9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货币转化为资本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什么是资本主义？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个直观的解释：追逐利润的经济体系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商品流通：</a:t>
            </a:r>
            <a:r>
              <a:rPr lang="en-US" altLang="zh-CN" dirty="0" smtClean="0"/>
              <a:t>W-G-W</a:t>
            </a:r>
            <a:r>
              <a:rPr lang="zh-CN" altLang="en-US" dirty="0" smtClean="0"/>
              <a:t>（为买而卖）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资本流通：</a:t>
            </a:r>
            <a:r>
              <a:rPr lang="en-US" altLang="zh-CN" dirty="0" smtClean="0"/>
              <a:t>G-W-G’</a:t>
            </a:r>
            <a:r>
              <a:rPr lang="zh-CN" altLang="en-US" dirty="0" smtClean="0"/>
              <a:t>（为卖而买）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多出来的部分</a:t>
            </a:r>
            <a:r>
              <a:rPr lang="el-GR" altLang="zh-CN" dirty="0" smtClean="0"/>
              <a:t>Δ</a:t>
            </a:r>
            <a:r>
              <a:rPr lang="en-US" altLang="zh-CN" dirty="0" smtClean="0"/>
              <a:t>G</a:t>
            </a:r>
            <a:r>
              <a:rPr lang="zh-CN" altLang="en-US" dirty="0" smtClean="0"/>
              <a:t>：利润</a:t>
            </a:r>
            <a:r>
              <a:rPr lang="en-US" altLang="zh-CN" dirty="0" smtClean="0"/>
              <a:t>/</a:t>
            </a:r>
            <a:r>
              <a:rPr lang="zh-CN" altLang="en-US" dirty="0" smtClean="0"/>
              <a:t>剩余价值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875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工资的变动趋势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如何实现以货币的形式实现相对剩余价值生产？毕竟我们都没见过工资下降？</a:t>
            </a:r>
            <a:endParaRPr lang="en-US" altLang="zh-CN" dirty="0"/>
          </a:p>
          <a:p>
            <a:pPr lvl="1"/>
            <a:r>
              <a:rPr lang="zh-CN" altLang="en-US" dirty="0"/>
              <a:t>一般而言，通货膨胀是个好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名义工资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实际工资</a:t>
            </a:r>
            <a:endParaRPr lang="en-US" altLang="zh-CN" dirty="0"/>
          </a:p>
          <a:p>
            <a:pPr lvl="1"/>
            <a:r>
              <a:rPr lang="zh-CN" altLang="en-US" dirty="0"/>
              <a:t>（实在不行，经济危机也可以）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但是我们看到的是工人消费品在变多，为什么？</a:t>
            </a:r>
            <a:endParaRPr lang="en-US" altLang="zh-CN" dirty="0"/>
          </a:p>
          <a:p>
            <a:pPr lvl="1"/>
            <a:r>
              <a:rPr lang="zh-CN" altLang="en-US" dirty="0"/>
              <a:t>工人的必需品随着时间变化</a:t>
            </a:r>
            <a:endParaRPr lang="en-US" altLang="zh-CN" dirty="0"/>
          </a:p>
          <a:p>
            <a:pPr lvl="1"/>
            <a:r>
              <a:rPr lang="zh-CN" altLang="en-US" dirty="0"/>
              <a:t>资本积累使工人失业下降，工资提高</a:t>
            </a:r>
            <a:endParaRPr lang="en-US" altLang="zh-CN" dirty="0"/>
          </a:p>
          <a:p>
            <a:pPr lvl="1"/>
            <a:r>
              <a:rPr lang="zh-CN" altLang="en-US" dirty="0"/>
              <a:t>工资提高后可以购买更多的商品</a:t>
            </a:r>
            <a:endParaRPr lang="en-US" altLang="zh-CN" dirty="0"/>
          </a:p>
          <a:p>
            <a:pPr lvl="1"/>
            <a:r>
              <a:rPr lang="zh-CN" altLang="en-US" dirty="0"/>
              <a:t>这些商品逐渐变成社会范围内的必需品</a:t>
            </a:r>
            <a:endParaRPr lang="en-US" altLang="zh-CN" dirty="0"/>
          </a:p>
          <a:p>
            <a:pPr lvl="1"/>
            <a:r>
              <a:rPr lang="zh-CN" altLang="en-US" dirty="0"/>
              <a:t>变成劳动力价值的一部分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虽然工人消费品变多，但是劳动力价值不一定变高，剩余价值率不一定变低，被资本家占有的部分可能更多。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6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工资的</a:t>
            </a:r>
            <a:r>
              <a:rPr lang="zh-CN" altLang="en-US" dirty="0" smtClean="0"/>
              <a:t>国别差异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为什么发达国家的工资更高？发展中国家工资更低？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劳动生产率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发展中国家个别劳动时间高于社会必要劳动时间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发达国家个别劳动时间低于社会必要劳动时间</a:t>
            </a:r>
            <a:endParaRPr lang="en-US" altLang="zh-CN" dirty="0" smtClean="0"/>
          </a:p>
          <a:p>
            <a:pPr lvl="1"/>
            <a:r>
              <a:rPr lang="zh-CN" altLang="en-US" dirty="0"/>
              <a:t>即便</a:t>
            </a:r>
            <a:r>
              <a:rPr lang="zh-CN" altLang="en-US" dirty="0" smtClean="0"/>
              <a:t>在相同的剩余价值率条件下，发达国家工资率更高</a:t>
            </a:r>
            <a:endParaRPr lang="en-US" altLang="zh-CN" dirty="0" smtClean="0"/>
          </a:p>
          <a:p>
            <a:r>
              <a:rPr lang="zh-CN" altLang="en-US" dirty="0" smtClean="0"/>
              <a:t>劳资力量对比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工人的工资要通过斗争争取</a:t>
            </a:r>
            <a:endParaRPr lang="en-US" altLang="zh-CN" dirty="0" smtClean="0"/>
          </a:p>
          <a:p>
            <a:r>
              <a:rPr lang="zh-CN" altLang="en-US" dirty="0"/>
              <a:t>世界</a:t>
            </a:r>
            <a:r>
              <a:rPr lang="zh-CN" altLang="en-US" dirty="0" smtClean="0"/>
              <a:t>体系中地位的差异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垄断</a:t>
            </a:r>
            <a:endParaRPr lang="en-US" altLang="zh-CN" dirty="0" smtClean="0"/>
          </a:p>
          <a:p>
            <a:pPr lvl="1"/>
            <a:r>
              <a:rPr lang="zh-CN" altLang="en-US" dirty="0"/>
              <a:t>利润抽取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93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资本主义生产的发展：生产的社会化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</a:t>
            </a:r>
            <a:r>
              <a:rPr lang="zh-CN" altLang="en-US" dirty="0" smtClean="0"/>
              <a:t>的社会化：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分散的、小规模的个体生产，转变为集中地、由社会分工联系起来的大规模社会生产过程。</a:t>
            </a:r>
            <a:endParaRPr lang="en-US" altLang="zh-CN" dirty="0" smtClean="0"/>
          </a:p>
          <a:p>
            <a:r>
              <a:rPr lang="zh-CN" altLang="en-US" dirty="0" smtClean="0"/>
              <a:t>表现：分工、协作</a:t>
            </a:r>
            <a:endParaRPr lang="en-US" altLang="zh-CN" dirty="0" smtClean="0"/>
          </a:p>
          <a:p>
            <a:pPr lvl="1"/>
            <a:r>
              <a:rPr lang="zh-CN" altLang="en-US" dirty="0"/>
              <a:t>集体</a:t>
            </a:r>
            <a:r>
              <a:rPr lang="zh-CN" altLang="en-US" dirty="0" smtClean="0"/>
              <a:t>劳动</a:t>
            </a:r>
            <a:endParaRPr lang="en-US" altLang="zh-CN" dirty="0" smtClean="0"/>
          </a:p>
          <a:p>
            <a:pPr lvl="1"/>
            <a:r>
              <a:rPr lang="zh-CN" altLang="en-US" dirty="0"/>
              <a:t>生产资料</a:t>
            </a:r>
            <a:r>
              <a:rPr lang="zh-CN" altLang="en-US" dirty="0" smtClean="0"/>
              <a:t>的共同使用</a:t>
            </a:r>
            <a:endParaRPr lang="en-US" altLang="zh-CN" dirty="0" smtClean="0"/>
          </a:p>
          <a:p>
            <a:pPr lvl="1"/>
            <a:r>
              <a:rPr lang="zh-CN" altLang="en-US" dirty="0"/>
              <a:t>企业</a:t>
            </a:r>
            <a:r>
              <a:rPr lang="zh-CN" altLang="en-US" dirty="0" smtClean="0"/>
              <a:t>间联系日益增强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市场的扩大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27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资本主义生产的发展：资本家与技术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资本家和工人的关系不是一开始就是现在这个样子的</a:t>
            </a:r>
            <a:endParaRPr lang="en-US" altLang="zh-CN" dirty="0" smtClean="0"/>
          </a:p>
          <a:p>
            <a:pPr lvl="1"/>
            <a:r>
              <a:rPr lang="zh-CN" altLang="en-US" dirty="0"/>
              <a:t>包买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简单协作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分工：工场手工业</a:t>
            </a:r>
            <a:endParaRPr lang="en-US" altLang="zh-CN" dirty="0" smtClean="0"/>
          </a:p>
          <a:p>
            <a:pPr lvl="1"/>
            <a:r>
              <a:rPr lang="zh-CN" altLang="en-US" dirty="0"/>
              <a:t>机器大</a:t>
            </a:r>
            <a:r>
              <a:rPr lang="zh-CN" altLang="en-US" dirty="0" smtClean="0"/>
              <a:t>工业</a:t>
            </a:r>
            <a:endParaRPr lang="en-US" altLang="zh-CN" dirty="0" smtClean="0"/>
          </a:p>
          <a:p>
            <a:pPr lvl="1"/>
            <a:r>
              <a:rPr lang="zh-CN" altLang="en-US" dirty="0"/>
              <a:t>福</a:t>
            </a:r>
            <a:r>
              <a:rPr lang="zh-CN" altLang="en-US" dirty="0" smtClean="0"/>
              <a:t>特制生产方式</a:t>
            </a:r>
            <a:endParaRPr lang="en-US" altLang="zh-CN" dirty="0" smtClean="0"/>
          </a:p>
          <a:p>
            <a:pPr lvl="1"/>
            <a:r>
              <a:rPr lang="zh-CN" altLang="en-US" dirty="0"/>
              <a:t>后福</a:t>
            </a:r>
            <a:r>
              <a:rPr lang="zh-CN" altLang="en-US" dirty="0" smtClean="0"/>
              <a:t>特生产方式：丰田生产方式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74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资本主义生产的发展：劳资关系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工会组织的发展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雇员参与与雇员持股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管理者</a:t>
            </a:r>
            <a:r>
              <a:rPr lang="zh-CN" altLang="en-US" dirty="0"/>
              <a:t>阶层分化</a:t>
            </a:r>
          </a:p>
        </p:txBody>
      </p:sp>
    </p:spTree>
    <p:extLst>
      <p:ext uri="{BB962C8B-B14F-4D97-AF65-F5344CB8AC3E}">
        <p14:creationId xmlns:p14="http://schemas.microsoft.com/office/powerpoint/2010/main" val="28034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货币转化</a:t>
            </a:r>
            <a:r>
              <a:rPr lang="zh-CN" altLang="en-US" dirty="0" smtClean="0"/>
              <a:t>为资本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剩余价值从哪里来？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流通领域？</a:t>
            </a:r>
            <a:endParaRPr lang="en-US" altLang="zh-CN" dirty="0" smtClean="0"/>
          </a:p>
          <a:p>
            <a:pPr lvl="2"/>
            <a:r>
              <a:rPr lang="zh-CN" altLang="en-US" dirty="0"/>
              <a:t>贱买贵</a:t>
            </a:r>
            <a:r>
              <a:rPr lang="zh-CN" altLang="en-US" dirty="0" smtClean="0"/>
              <a:t>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离开流通领域？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既</a:t>
            </a:r>
            <a:r>
              <a:rPr lang="zh-CN" altLang="en-US" dirty="0"/>
              <a:t>不能</a:t>
            </a:r>
            <a:r>
              <a:rPr lang="zh-CN" altLang="en-US" dirty="0" smtClean="0"/>
              <a:t>在流通中产生也不能完全离开流通领域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看起来是个矛盾，其实很简单：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买来一种特殊的商品放进生产过程就好了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货币转化为资本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于是资本所有者果然买到了这样的商品：劳动力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劳动力：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人体中存在的、每当人生产某种使用价值时所运用的体力和智力的综合。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简单的来说就是人的劳动能力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劳动力成为商品的基本条件：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</a:t>
            </a:r>
            <a:endParaRPr lang="en-US" altLang="zh-CN" dirty="0" smtClean="0"/>
          </a:p>
          <a:p>
            <a:pPr lvl="1"/>
            <a:r>
              <a:rPr lang="zh-CN" altLang="en-US" dirty="0"/>
              <a:t>自由</a:t>
            </a:r>
            <a:r>
              <a:rPr lang="zh-CN" altLang="en-US" dirty="0" smtClean="0"/>
              <a:t>的一无所有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9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货币转化为资本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劳动力的价值：</a:t>
            </a:r>
            <a:endParaRPr lang="en-US" altLang="zh-CN" dirty="0"/>
          </a:p>
          <a:p>
            <a:pPr lvl="1"/>
            <a:r>
              <a:rPr lang="zh-CN" altLang="en-US" dirty="0"/>
              <a:t>生产和再生产劳动力所耗费的社会必要劳动时间。</a:t>
            </a:r>
            <a:endParaRPr lang="en-US" altLang="zh-CN" dirty="0"/>
          </a:p>
          <a:p>
            <a:r>
              <a:rPr lang="zh-CN" altLang="en-US" dirty="0"/>
              <a:t>劳动力价值的构成：</a:t>
            </a:r>
            <a:endParaRPr lang="en-US" altLang="zh-CN" dirty="0"/>
          </a:p>
          <a:p>
            <a:pPr lvl="1"/>
            <a:r>
              <a:rPr lang="zh-CN" altLang="en-US" dirty="0"/>
              <a:t>维持本人生活所必需的生活资料价值</a:t>
            </a:r>
            <a:endParaRPr lang="en-US" altLang="zh-CN" dirty="0"/>
          </a:p>
          <a:p>
            <a:pPr lvl="1"/>
            <a:r>
              <a:rPr lang="zh-CN" altLang="en-US" dirty="0"/>
              <a:t>维持家属所必须的生活资料价值</a:t>
            </a:r>
            <a:endParaRPr lang="en-US" altLang="zh-CN" dirty="0"/>
          </a:p>
          <a:p>
            <a:pPr lvl="1"/>
            <a:r>
              <a:rPr lang="zh-CN" altLang="en-US" dirty="0"/>
              <a:t>劳动者的教育培训费用</a:t>
            </a:r>
            <a:endParaRPr lang="en-US" altLang="zh-CN" dirty="0"/>
          </a:p>
          <a:p>
            <a:r>
              <a:rPr lang="zh-CN" altLang="en-US" dirty="0"/>
              <a:t>劳动力价值的决定：</a:t>
            </a:r>
            <a:endParaRPr lang="en-US" altLang="zh-CN" dirty="0"/>
          </a:p>
          <a:p>
            <a:pPr lvl="1"/>
            <a:r>
              <a:rPr lang="zh-CN" altLang="en-US" dirty="0"/>
              <a:t>自然因素</a:t>
            </a:r>
            <a:endParaRPr lang="en-US" altLang="zh-CN" dirty="0"/>
          </a:p>
          <a:p>
            <a:pPr lvl="1"/>
            <a:r>
              <a:rPr lang="zh-CN" altLang="en-US" dirty="0"/>
              <a:t>社会历史因素</a:t>
            </a:r>
            <a:endParaRPr lang="en-US" altLang="zh-CN" dirty="0"/>
          </a:p>
          <a:p>
            <a:pPr lvl="2"/>
            <a:r>
              <a:rPr lang="zh-CN" altLang="en-US" dirty="0"/>
              <a:t>经济和社会发展水平</a:t>
            </a:r>
            <a:endParaRPr lang="en-US" altLang="zh-CN" dirty="0"/>
          </a:p>
          <a:p>
            <a:pPr lvl="2"/>
            <a:r>
              <a:rPr lang="zh-CN" altLang="en-US" dirty="0"/>
              <a:t>历史和道德因素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9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货币转化为资本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劳动力的使用价值：</a:t>
            </a:r>
            <a:endParaRPr lang="en-US" altLang="zh-CN" dirty="0" smtClean="0"/>
          </a:p>
          <a:p>
            <a:pPr lvl="1"/>
            <a:r>
              <a:rPr lang="zh-CN" altLang="en-US" dirty="0"/>
              <a:t>劳动</a:t>
            </a:r>
            <a:r>
              <a:rPr lang="zh-CN" altLang="en-US" dirty="0" smtClean="0"/>
              <a:t>本身</a:t>
            </a:r>
            <a:endParaRPr lang="en-US" altLang="zh-CN" dirty="0" smtClean="0"/>
          </a:p>
          <a:p>
            <a:pPr lvl="1"/>
            <a:r>
              <a:rPr lang="zh-CN" altLang="en-US" dirty="0"/>
              <a:t>资本</a:t>
            </a:r>
            <a:r>
              <a:rPr lang="zh-CN" altLang="en-US" dirty="0" smtClean="0"/>
              <a:t>所有者正是利用这个条件创造了剩余价值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04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劳动过程</a:t>
            </a:r>
            <a:endParaRPr lang="en-US" altLang="zh-CN" dirty="0" smtClean="0"/>
          </a:p>
          <a:p>
            <a:r>
              <a:rPr lang="zh-CN" altLang="en-US" dirty="0" smtClean="0"/>
              <a:t>劳动者有目的的活动，运用劳动手段，作用于劳动对象，改变自然界物质的性质和形态。</a:t>
            </a:r>
            <a:endParaRPr lang="en-US" altLang="zh-CN" dirty="0" smtClean="0"/>
          </a:p>
          <a:p>
            <a:r>
              <a:rPr lang="zh-CN" altLang="en-US" dirty="0"/>
              <a:t>资本主义劳动</a:t>
            </a:r>
            <a:r>
              <a:rPr lang="zh-CN" altLang="en-US" dirty="0" smtClean="0"/>
              <a:t>过程：</a:t>
            </a:r>
            <a:endParaRPr lang="en-US" altLang="zh-CN" dirty="0" smtClean="0"/>
          </a:p>
          <a:p>
            <a:pPr lvl="1"/>
            <a:r>
              <a:rPr lang="zh-CN" altLang="en-US" dirty="0"/>
              <a:t>工人</a:t>
            </a:r>
            <a:r>
              <a:rPr lang="zh-CN" altLang="en-US" dirty="0" smtClean="0"/>
              <a:t>劳动属于资本家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工人在资本家的监督下劳动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劳动产品全部归属于资本家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3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价值增殖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超过“一定点”的价值形成过程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一定点：劳动力价值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必要劳动时间</a:t>
            </a:r>
            <a:endParaRPr lang="en-US" altLang="zh-CN" dirty="0" smtClean="0"/>
          </a:p>
          <a:p>
            <a:pPr lvl="1"/>
            <a:r>
              <a:rPr lang="zh-CN" altLang="en-US" dirty="0"/>
              <a:t>剩余劳动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12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剩余价值的生产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还是古典经济学家们构成的经济系统</a:t>
            </a:r>
            <a:endParaRPr lang="en-US" altLang="zh-CN" dirty="0" smtClean="0"/>
          </a:p>
          <a:p>
            <a:r>
              <a:rPr lang="zh-CN" altLang="en-US" dirty="0" smtClean="0"/>
              <a:t>我们假设穆勒父子生产斧子实际上需要一些工具：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比如一把更大的斧子</a:t>
            </a:r>
            <a:endParaRPr lang="en-US" altLang="zh-CN" dirty="0" smtClean="0"/>
          </a:p>
          <a:p>
            <a:r>
              <a:rPr lang="zh-CN" altLang="en-US" dirty="0" smtClean="0"/>
              <a:t>以前他们有，后来有一天他们不知道为啥把他弄丢了</a:t>
            </a:r>
            <a:endParaRPr lang="en-US" altLang="zh-CN" dirty="0" smtClean="0"/>
          </a:p>
          <a:p>
            <a:r>
              <a:rPr lang="zh-CN" altLang="en-US" dirty="0" smtClean="0"/>
              <a:t>碰巧科学王子萨伊路过村子，他手上有一把这样的斧子</a:t>
            </a:r>
            <a:endParaRPr lang="en-US" altLang="zh-CN" dirty="0" smtClean="0"/>
          </a:p>
          <a:p>
            <a:r>
              <a:rPr lang="zh-CN" altLang="en-US" dirty="0" smtClean="0"/>
              <a:t>此时，穆勒父子正在悲伤之中，因为不能出卖斧子就意味着挨饿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278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" id="{9763183B-6080-41AB-9547-EEEF22D435DB}" vid="{2F55C268-6F87-4272-9261-5F80C3DD3A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</Template>
  <TotalTime>297</TotalTime>
  <Words>1543</Words>
  <Application>Microsoft Office PowerPoint</Application>
  <PresentationFormat>宽屏</PresentationFormat>
  <Paragraphs>199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宋体</vt:lpstr>
      <vt:lpstr>Arial</vt:lpstr>
      <vt:lpstr>Times New Roman</vt:lpstr>
      <vt:lpstr>主题</vt:lpstr>
      <vt:lpstr>第四讲 资本主义生产</vt:lpstr>
      <vt:lpstr>货币转化为资本</vt:lpstr>
      <vt:lpstr>货币转化为资本</vt:lpstr>
      <vt:lpstr>货币转化为资本</vt:lpstr>
      <vt:lpstr>货币转化为资本</vt:lpstr>
      <vt:lpstr>货币转化为资本</vt:lpstr>
      <vt:lpstr>剩余价值的生产</vt:lpstr>
      <vt:lpstr>剩余价值的生产</vt:lpstr>
      <vt:lpstr>剩余价值的生产</vt:lpstr>
      <vt:lpstr>剩余价值的生产</vt:lpstr>
      <vt:lpstr>剩余价值的生产</vt:lpstr>
      <vt:lpstr>剩余价值的生产</vt:lpstr>
      <vt:lpstr>剩余价值的生产</vt:lpstr>
      <vt:lpstr>剩余价值生产的两种形式</vt:lpstr>
      <vt:lpstr>剩余价值生产的两种形式</vt:lpstr>
      <vt:lpstr>剩余价值生产的两种形式</vt:lpstr>
      <vt:lpstr>什么是资本主义？</vt:lpstr>
      <vt:lpstr>工资：本质</vt:lpstr>
      <vt:lpstr>工资：形式</vt:lpstr>
      <vt:lpstr>工资的变动趋势</vt:lpstr>
      <vt:lpstr>工资的国别差异</vt:lpstr>
      <vt:lpstr>资本主义生产的发展：生产的社会化</vt:lpstr>
      <vt:lpstr>资本主义生产的发展：资本家与技术</vt:lpstr>
      <vt:lpstr>资本主义生产的发展：劳资关系</vt:lpstr>
    </vt:vector>
  </TitlesOfParts>
  <Company>Nankai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资本主义生产</dc:title>
  <dc:creator>Feng Zhixuan</dc:creator>
  <cp:lastModifiedBy>Feng Zhixuan</cp:lastModifiedBy>
  <cp:revision>52</cp:revision>
  <dcterms:created xsi:type="dcterms:W3CDTF">2016-10-25T06:57:58Z</dcterms:created>
  <dcterms:modified xsi:type="dcterms:W3CDTF">2016-10-27T06:36:06Z</dcterms:modified>
</cp:coreProperties>
</file>