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963" autoAdjust="0"/>
  </p:normalViewPr>
  <p:slideViewPr>
    <p:cSldViewPr snapToGrid="0">
      <p:cViewPr varScale="1">
        <p:scale>
          <a:sx n="64" d="100"/>
          <a:sy n="64" d="100"/>
        </p:scale>
        <p:origin x="748" y="52"/>
      </p:cViewPr>
      <p:guideLst/>
    </p:cSldViewPr>
  </p:slideViewPr>
  <p:outlineViewPr>
    <p:cViewPr>
      <p:scale>
        <a:sx n="33" d="100"/>
        <a:sy n="33" d="100"/>
      </p:scale>
      <p:origin x="0" y="-1287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44400B-E160-4F6A-83E0-B7CA755C4F0E}" type="datetimeFigureOut">
              <a:rPr lang="zh-CN" altLang="en-US" smtClean="0"/>
              <a:t>2016/12/15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D1F1C2-CC53-4E67-ABB0-A91494ACF2B5}" type="slidenum">
              <a:rPr lang="zh-CN" altLang="en-US" smtClean="0"/>
              <a:t>‹#›</a:t>
            </a:fld>
            <a:endParaRPr lang="zh-CN" altLang="en-US"/>
          </a:p>
        </p:txBody>
      </p:sp>
    </p:spTree>
    <p:extLst>
      <p:ext uri="{BB962C8B-B14F-4D97-AF65-F5344CB8AC3E}">
        <p14:creationId xmlns:p14="http://schemas.microsoft.com/office/powerpoint/2010/main" val="2853226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D1F1C2-CC53-4E67-ABB0-A91494ACF2B5}" type="slidenum">
              <a:rPr lang="zh-CN" altLang="en-US" smtClean="0"/>
              <a:t>13</a:t>
            </a:fld>
            <a:endParaRPr lang="zh-CN" altLang="en-US"/>
          </a:p>
        </p:txBody>
      </p:sp>
    </p:spTree>
    <p:extLst>
      <p:ext uri="{BB962C8B-B14F-4D97-AF65-F5344CB8AC3E}">
        <p14:creationId xmlns:p14="http://schemas.microsoft.com/office/powerpoint/2010/main" val="2917327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D1F1C2-CC53-4E67-ABB0-A91494ACF2B5}" type="slidenum">
              <a:rPr lang="zh-CN" altLang="en-US" smtClean="0"/>
              <a:t>15</a:t>
            </a:fld>
            <a:endParaRPr lang="zh-CN" altLang="en-US"/>
          </a:p>
        </p:txBody>
      </p:sp>
    </p:spTree>
    <p:extLst>
      <p:ext uri="{BB962C8B-B14F-4D97-AF65-F5344CB8AC3E}">
        <p14:creationId xmlns:p14="http://schemas.microsoft.com/office/powerpoint/2010/main" val="1280609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196A9397-82F5-401A-9DD1-61E5A76C67CD}" type="datetimeFigureOut">
              <a:rPr lang="zh-CN" altLang="en-US" smtClean="0"/>
              <a:t>2016/12/15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7EA380-BA79-4C8F-A279-88EE5FDAF090}" type="slidenum">
              <a:rPr lang="zh-CN" altLang="en-US" smtClean="0"/>
              <a:t>‹#›</a:t>
            </a:fld>
            <a:endParaRPr lang="zh-CN" altLang="en-US"/>
          </a:p>
        </p:txBody>
      </p:sp>
    </p:spTree>
    <p:extLst>
      <p:ext uri="{BB962C8B-B14F-4D97-AF65-F5344CB8AC3E}">
        <p14:creationId xmlns:p14="http://schemas.microsoft.com/office/powerpoint/2010/main" val="1213656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96A9397-82F5-401A-9DD1-61E5A76C67CD}" type="datetimeFigureOut">
              <a:rPr lang="zh-CN" altLang="en-US" smtClean="0"/>
              <a:t>2016/12/15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7EA380-BA79-4C8F-A279-88EE5FDAF090}" type="slidenum">
              <a:rPr lang="zh-CN" altLang="en-US" smtClean="0"/>
              <a:t>‹#›</a:t>
            </a:fld>
            <a:endParaRPr lang="zh-CN" altLang="en-US"/>
          </a:p>
        </p:txBody>
      </p:sp>
    </p:spTree>
    <p:extLst>
      <p:ext uri="{BB962C8B-B14F-4D97-AF65-F5344CB8AC3E}">
        <p14:creationId xmlns:p14="http://schemas.microsoft.com/office/powerpoint/2010/main" val="932385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96A9397-82F5-401A-9DD1-61E5A76C67CD}" type="datetimeFigureOut">
              <a:rPr lang="zh-CN" altLang="en-US" smtClean="0"/>
              <a:t>2016/12/15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7EA380-BA79-4C8F-A279-88EE5FDAF090}" type="slidenum">
              <a:rPr lang="zh-CN" altLang="en-US" smtClean="0"/>
              <a:t>‹#›</a:t>
            </a:fld>
            <a:endParaRPr lang="zh-CN" altLang="en-US"/>
          </a:p>
        </p:txBody>
      </p:sp>
    </p:spTree>
    <p:extLst>
      <p:ext uri="{BB962C8B-B14F-4D97-AF65-F5344CB8AC3E}">
        <p14:creationId xmlns:p14="http://schemas.microsoft.com/office/powerpoint/2010/main" val="122117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96A9397-82F5-401A-9DD1-61E5A76C67CD}" type="datetimeFigureOut">
              <a:rPr lang="zh-CN" altLang="en-US" smtClean="0"/>
              <a:t>2016/12/15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7EA380-BA79-4C8F-A279-88EE5FDAF090}" type="slidenum">
              <a:rPr lang="zh-CN" altLang="en-US" smtClean="0"/>
              <a:t>‹#›</a:t>
            </a:fld>
            <a:endParaRPr lang="zh-CN" altLang="en-US"/>
          </a:p>
        </p:txBody>
      </p:sp>
    </p:spTree>
    <p:extLst>
      <p:ext uri="{BB962C8B-B14F-4D97-AF65-F5344CB8AC3E}">
        <p14:creationId xmlns:p14="http://schemas.microsoft.com/office/powerpoint/2010/main" val="713624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196A9397-82F5-401A-9DD1-61E5A76C67CD}" type="datetimeFigureOut">
              <a:rPr lang="zh-CN" altLang="en-US" smtClean="0"/>
              <a:t>2016/12/15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7EA380-BA79-4C8F-A279-88EE5FDAF090}" type="slidenum">
              <a:rPr lang="zh-CN" altLang="en-US" smtClean="0"/>
              <a:t>‹#›</a:t>
            </a:fld>
            <a:endParaRPr lang="zh-CN" altLang="en-US"/>
          </a:p>
        </p:txBody>
      </p:sp>
    </p:spTree>
    <p:extLst>
      <p:ext uri="{BB962C8B-B14F-4D97-AF65-F5344CB8AC3E}">
        <p14:creationId xmlns:p14="http://schemas.microsoft.com/office/powerpoint/2010/main" val="6146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96A9397-82F5-401A-9DD1-61E5A76C67CD}" type="datetimeFigureOut">
              <a:rPr lang="zh-CN" altLang="en-US" smtClean="0"/>
              <a:t>2016/12/15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7EA380-BA79-4C8F-A279-88EE5FDAF090}" type="slidenum">
              <a:rPr lang="zh-CN" altLang="en-US" smtClean="0"/>
              <a:t>‹#›</a:t>
            </a:fld>
            <a:endParaRPr lang="zh-CN" altLang="en-US"/>
          </a:p>
        </p:txBody>
      </p:sp>
    </p:spTree>
    <p:extLst>
      <p:ext uri="{BB962C8B-B14F-4D97-AF65-F5344CB8AC3E}">
        <p14:creationId xmlns:p14="http://schemas.microsoft.com/office/powerpoint/2010/main" val="358355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96A9397-82F5-401A-9DD1-61E5A76C67CD}" type="datetimeFigureOut">
              <a:rPr lang="zh-CN" altLang="en-US" smtClean="0"/>
              <a:t>2016/12/15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C7EA380-BA79-4C8F-A279-88EE5FDAF090}" type="slidenum">
              <a:rPr lang="zh-CN" altLang="en-US" smtClean="0"/>
              <a:t>‹#›</a:t>
            </a:fld>
            <a:endParaRPr lang="zh-CN" altLang="en-US"/>
          </a:p>
        </p:txBody>
      </p:sp>
    </p:spTree>
    <p:extLst>
      <p:ext uri="{BB962C8B-B14F-4D97-AF65-F5344CB8AC3E}">
        <p14:creationId xmlns:p14="http://schemas.microsoft.com/office/powerpoint/2010/main" val="1830662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96A9397-82F5-401A-9DD1-61E5A76C67CD}" type="datetimeFigureOut">
              <a:rPr lang="zh-CN" altLang="en-US" smtClean="0"/>
              <a:t>2016/12/15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7EA380-BA79-4C8F-A279-88EE5FDAF090}" type="slidenum">
              <a:rPr lang="zh-CN" altLang="en-US" smtClean="0"/>
              <a:t>‹#›</a:t>
            </a:fld>
            <a:endParaRPr lang="zh-CN" altLang="en-US"/>
          </a:p>
        </p:txBody>
      </p:sp>
    </p:spTree>
    <p:extLst>
      <p:ext uri="{BB962C8B-B14F-4D97-AF65-F5344CB8AC3E}">
        <p14:creationId xmlns:p14="http://schemas.microsoft.com/office/powerpoint/2010/main" val="1616001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96A9397-82F5-401A-9DD1-61E5A76C67CD}" type="datetimeFigureOut">
              <a:rPr lang="zh-CN" altLang="en-US" smtClean="0"/>
              <a:t>2016/12/15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C7EA380-BA79-4C8F-A279-88EE5FDAF090}" type="slidenum">
              <a:rPr lang="zh-CN" altLang="en-US" smtClean="0"/>
              <a:t>‹#›</a:t>
            </a:fld>
            <a:endParaRPr lang="zh-CN" altLang="en-US"/>
          </a:p>
        </p:txBody>
      </p:sp>
    </p:spTree>
    <p:extLst>
      <p:ext uri="{BB962C8B-B14F-4D97-AF65-F5344CB8AC3E}">
        <p14:creationId xmlns:p14="http://schemas.microsoft.com/office/powerpoint/2010/main" val="101815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96A9397-82F5-401A-9DD1-61E5A76C67CD}" type="datetimeFigureOut">
              <a:rPr lang="zh-CN" altLang="en-US" smtClean="0"/>
              <a:t>2016/12/15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7EA380-BA79-4C8F-A279-88EE5FDAF090}" type="slidenum">
              <a:rPr lang="zh-CN" altLang="en-US" smtClean="0"/>
              <a:t>‹#›</a:t>
            </a:fld>
            <a:endParaRPr lang="zh-CN" altLang="en-US"/>
          </a:p>
        </p:txBody>
      </p:sp>
    </p:spTree>
    <p:extLst>
      <p:ext uri="{BB962C8B-B14F-4D97-AF65-F5344CB8AC3E}">
        <p14:creationId xmlns:p14="http://schemas.microsoft.com/office/powerpoint/2010/main" val="3036674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96A9397-82F5-401A-9DD1-61E5A76C67CD}" type="datetimeFigureOut">
              <a:rPr lang="zh-CN" altLang="en-US" smtClean="0"/>
              <a:t>2016/12/15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7EA380-BA79-4C8F-A279-88EE5FDAF090}" type="slidenum">
              <a:rPr lang="zh-CN" altLang="en-US" smtClean="0"/>
              <a:t>‹#›</a:t>
            </a:fld>
            <a:endParaRPr lang="zh-CN" altLang="en-US"/>
          </a:p>
        </p:txBody>
      </p:sp>
    </p:spTree>
    <p:extLst>
      <p:ext uri="{BB962C8B-B14F-4D97-AF65-F5344CB8AC3E}">
        <p14:creationId xmlns:p14="http://schemas.microsoft.com/office/powerpoint/2010/main" val="2504786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6A9397-82F5-401A-9DD1-61E5A76C67CD}" type="datetimeFigureOut">
              <a:rPr lang="zh-CN" altLang="en-US" smtClean="0"/>
              <a:t>2016/12/15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7EA380-BA79-4C8F-A279-88EE5FDAF090}" type="slidenum">
              <a:rPr lang="zh-CN" altLang="en-US" smtClean="0"/>
              <a:t>‹#›</a:t>
            </a:fld>
            <a:endParaRPr lang="zh-CN" altLang="en-US"/>
          </a:p>
        </p:txBody>
      </p:sp>
    </p:spTree>
    <p:extLst>
      <p:ext uri="{BB962C8B-B14F-4D97-AF65-F5344CB8AC3E}">
        <p14:creationId xmlns:p14="http://schemas.microsoft.com/office/powerpoint/2010/main" val="3884705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第七讲 资本主义再生产和经济危机</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343180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社会</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资本简单再生产的实现条件</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92500" lnSpcReduction="10000"/>
              </a:bodyPr>
              <a:lstStyle/>
              <a:p>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一个例子：</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1"/>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I:4000C+1000V+1000M=6000</a:t>
                </a:r>
              </a:p>
              <a:p>
                <a:pPr lvl="1"/>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II:2000C+500V+500M=3000</a:t>
                </a:r>
              </a:p>
              <a:p>
                <a:pPr lvl="1"/>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部类内部交换</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部类间交换</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1"/>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一般条件：</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1"/>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C</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1</m:t>
                        </m:r>
                      </m:sub>
                    </m:sSub>
                  </m:oMath>
                </a14:m>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1</m:t>
                        </m:r>
                      </m:sub>
                    </m:sSub>
                  </m:oMath>
                </a14:m>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1</m:t>
                        </m:r>
                      </m:sub>
                    </m:sSub>
                  </m:oMath>
                </a14:m>
                <a:endParaRPr lang="en-US" altLang="zh-CN" b="0" i="1" dirty="0" smtClean="0">
                  <a:latin typeface="Times New Roman" panose="02020603050405020304" pitchFamily="18" charset="0"/>
                  <a:ea typeface="宋体" panose="02010600030101010101" pitchFamily="2" charset="-122"/>
                  <a:cs typeface="Times New Roman" panose="02020603050405020304" pitchFamily="18" charset="0"/>
                </a:endParaRPr>
              </a:p>
              <a:p>
                <a:pPr lvl="1"/>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C</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2</m:t>
                        </m:r>
                      </m:sub>
                    </m:sSub>
                  </m:oMath>
                </a14:m>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2</m:t>
                        </m:r>
                      </m:sub>
                    </m:sSub>
                  </m:oMath>
                </a14:m>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2</m:t>
                        </m:r>
                      </m:sub>
                    </m:sSub>
                  </m:oMath>
                </a14:m>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1"/>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I(V+M)=II(C)</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28" t="-33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75962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社会资本简单</a:t>
            </a:r>
            <a:r>
              <a:rPr lang="zh-CN" altLang="en-US" dirty="0">
                <a:latin typeface="Times New Roman" panose="02020603050405020304" pitchFamily="18" charset="0"/>
                <a:ea typeface="宋体" panose="02010600030101010101" pitchFamily="2" charset="-122"/>
                <a:cs typeface="Times New Roman" panose="02020603050405020304" pitchFamily="18" charset="0"/>
              </a:rPr>
              <a:t>再</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生产的实现条件</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p:txBody>
          <a:bodyPr/>
          <a:lstStyle/>
          <a:p>
            <a:pPr marL="228600" lvl="1">
              <a:spcBef>
                <a:spcPts val="1000"/>
              </a:spcBef>
            </a:pPr>
            <a:r>
              <a:rPr lang="zh-CN" altLang="en-US" dirty="0">
                <a:latin typeface="Times New Roman" panose="02020603050405020304" pitchFamily="18" charset="0"/>
                <a:ea typeface="宋体" panose="02010600030101010101" pitchFamily="2" charset="-122"/>
                <a:cs typeface="Times New Roman" panose="02020603050405020304" pitchFamily="18" charset="0"/>
              </a:rPr>
              <a:t>两</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个引申条件：</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marL="228600" lvl="1">
              <a:spcBef>
                <a:spcPts val="1000"/>
              </a:spcBef>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I(C+V+M)=I(C)+II(C)</a:t>
            </a:r>
          </a:p>
          <a:p>
            <a:pPr marL="228600" lvl="1">
              <a:spcBef>
                <a:spcPts val="1000"/>
              </a:spcBef>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II(C+V+M)=I(V+M)+II(V+M)</a:t>
            </a:r>
            <a:endParaRPr lang="zh-CN" altLang="en-US"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24395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社会资本扩大再生产的实现条件</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p:txBody>
          <a:bodyPr/>
          <a:lstStyle/>
          <a:p>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一个例子：</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1"/>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I:4000C+1000V+100M=6000</a:t>
            </a:r>
          </a:p>
          <a:p>
            <a:pPr lvl="1"/>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II:1500C+750V+750M=3000</a:t>
            </a:r>
          </a:p>
          <a:p>
            <a:pPr lvl="1"/>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第一部类资本积累率</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50%</a:t>
            </a:r>
          </a:p>
          <a:p>
            <a:pPr lvl="1"/>
            <a:r>
              <a:rPr lang="zh-CN" altLang="en-US" dirty="0">
                <a:latin typeface="Times New Roman" panose="02020603050405020304" pitchFamily="18" charset="0"/>
                <a:ea typeface="宋体" panose="02010600030101010101" pitchFamily="2" charset="-122"/>
                <a:cs typeface="Times New Roman" panose="02020603050405020304" pitchFamily="18" charset="0"/>
              </a:rPr>
              <a:t>资本积累</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之后：</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1"/>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I: (4000C+400</a:t>
            </a:r>
            <a:r>
              <a:rPr lang="el-GR" altLang="zh-CN" dirty="0" smtClean="0">
                <a:latin typeface="Times New Roman" panose="02020603050405020304" pitchFamily="18" charset="0"/>
                <a:ea typeface="宋体" panose="02010600030101010101" pitchFamily="2" charset="-122"/>
                <a:cs typeface="Times New Roman" panose="02020603050405020304" pitchFamily="18" charset="0"/>
              </a:rPr>
              <a:t>Δ</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C</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1000V+100</a:t>
            </a:r>
            <a:r>
              <a:rPr lang="el-GR" altLang="zh-CN" dirty="0" smtClean="0">
                <a:latin typeface="Times New Roman" panose="02020603050405020304" pitchFamily="18" charset="0"/>
                <a:ea typeface="宋体" panose="02010600030101010101" pitchFamily="2" charset="-122"/>
                <a:cs typeface="Times New Roman" panose="02020603050405020304" pitchFamily="18" charset="0"/>
              </a:rPr>
              <a:t> Δ</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V)+500M=6000</a:t>
            </a:r>
          </a:p>
          <a:p>
            <a:pPr lvl="1"/>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II:</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 (1500C+100</a:t>
            </a:r>
            <a:r>
              <a:rPr lang="el-GR" altLang="zh-CN" dirty="0" smtClean="0">
                <a:latin typeface="Times New Roman" panose="02020603050405020304" pitchFamily="18" charset="0"/>
                <a:ea typeface="宋体" panose="02010600030101010101" pitchFamily="2" charset="-122"/>
                <a:cs typeface="Times New Roman" panose="02020603050405020304" pitchFamily="18" charset="0"/>
              </a:rPr>
              <a:t>Δ</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C</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+(750V+50</a:t>
            </a:r>
            <a:r>
              <a:rPr lang="el-GR" altLang="zh-CN" dirty="0" smtClean="0">
                <a:latin typeface="Times New Roman" panose="02020603050405020304" pitchFamily="18" charset="0"/>
                <a:ea typeface="宋体" panose="02010600030101010101" pitchFamily="2" charset="-122"/>
                <a:cs typeface="Times New Roman" panose="02020603050405020304" pitchFamily="18" charset="0"/>
              </a:rPr>
              <a:t> Δ</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V)+600M=3000</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66442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社会资本扩大再生产的实现条件</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一般条件：</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I(V+</a:t>
                </a:r>
                <a:r>
                  <a:rPr lang="el-GR" altLang="zh-CN" dirty="0" smtClean="0">
                    <a:latin typeface="Times New Roman" panose="02020603050405020304" pitchFamily="18" charset="0"/>
                    <a:ea typeface="宋体" panose="02010600030101010101" pitchFamily="2" charset="-122"/>
                    <a:cs typeface="Times New Roman" panose="02020603050405020304" pitchFamily="18" charset="0"/>
                  </a:rPr>
                  <a:t> Δ</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V+</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𝑀</m:t>
                        </m:r>
                      </m:num>
                      <m:den>
                        <m:r>
                          <a:rPr lang="en-US" altLang="zh-CN" b="0" i="1" smtClean="0">
                            <a:latin typeface="Cambria Math" panose="02040503050406030204" pitchFamily="18" charset="0"/>
                          </a:rPr>
                          <m:t>𝑋</m:t>
                        </m:r>
                      </m:den>
                    </m:f>
                  </m:oMath>
                </a14:m>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)=II(C+</a:t>
                </a:r>
                <a:r>
                  <a:rPr lang="el-GR" altLang="zh-CN" dirty="0" smtClean="0">
                    <a:latin typeface="Times New Roman" panose="02020603050405020304" pitchFamily="18" charset="0"/>
                    <a:ea typeface="宋体" panose="02010600030101010101" pitchFamily="2" charset="-122"/>
                    <a:cs typeface="Times New Roman" panose="02020603050405020304" pitchFamily="18" charset="0"/>
                  </a:rPr>
                  <a:t> Δ</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C</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a:t>
                </a: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引申</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条件：</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I(C+V+M)=</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I(C+</a:t>
                </a:r>
                <a:r>
                  <a:rPr lang="el-GR" altLang="zh-CN" dirty="0" smtClean="0">
                    <a:latin typeface="Times New Roman" panose="02020603050405020304" pitchFamily="18" charset="0"/>
                    <a:ea typeface="宋体" panose="02010600030101010101" pitchFamily="2" charset="-122"/>
                    <a:cs typeface="Times New Roman" panose="02020603050405020304" pitchFamily="18" charset="0"/>
                  </a:rPr>
                  <a:t> Δ</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C)+II(C+</a:t>
                </a:r>
                <a:r>
                  <a:rPr lang="el-GR" altLang="zh-CN" dirty="0" smtClean="0">
                    <a:latin typeface="Times New Roman" panose="02020603050405020304" pitchFamily="18" charset="0"/>
                    <a:ea typeface="宋体" panose="02010600030101010101" pitchFamily="2" charset="-122"/>
                    <a:cs typeface="Times New Roman" panose="02020603050405020304" pitchFamily="18" charset="0"/>
                  </a:rPr>
                  <a:t> Δ</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C)</a:t>
                </a:r>
              </a:p>
              <a:p>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II(C+V+M)=I(V+</a:t>
                </a:r>
                <a:r>
                  <a:rPr lang="el-GR" altLang="zh-CN" dirty="0" smtClean="0">
                    <a:latin typeface="Times New Roman" panose="02020603050405020304" pitchFamily="18" charset="0"/>
                    <a:ea typeface="宋体" panose="02010600030101010101" pitchFamily="2" charset="-122"/>
                    <a:cs typeface="Times New Roman" panose="02020603050405020304" pitchFamily="18" charset="0"/>
                  </a:rPr>
                  <a:t> </a:t>
                </a:r>
                <a:r>
                  <a:rPr lang="el-GR" altLang="zh-CN" dirty="0" smtClean="0">
                    <a:latin typeface="Times New Roman" panose="02020603050405020304" pitchFamily="18" charset="0"/>
                    <a:ea typeface="宋体" panose="02010600030101010101" pitchFamily="2" charset="-122"/>
                    <a:cs typeface="Times New Roman" panose="02020603050405020304" pitchFamily="18" charset="0"/>
                  </a:rPr>
                  <a:t>Δ</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V+</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𝑀</m:t>
                        </m:r>
                      </m:num>
                      <m:den>
                        <m:r>
                          <a:rPr lang="en-US" altLang="zh-CN" b="0" i="1" smtClean="0">
                            <a:latin typeface="Cambria Math" panose="02040503050406030204" pitchFamily="18" charset="0"/>
                          </a:rPr>
                          <m:t>𝑋</m:t>
                        </m:r>
                      </m:den>
                    </m:f>
                  </m:oMath>
                </a14:m>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)+II(V+</a:t>
                </a:r>
                <a:r>
                  <a:rPr lang="el-GR" altLang="zh-CN" dirty="0" smtClean="0">
                    <a:latin typeface="Times New Roman" panose="02020603050405020304" pitchFamily="18" charset="0"/>
                    <a:ea typeface="宋体" panose="02010600030101010101" pitchFamily="2" charset="-122"/>
                    <a:cs typeface="Times New Roman" panose="02020603050405020304" pitchFamily="18" charset="0"/>
                  </a:rPr>
                  <a:t> </a:t>
                </a:r>
                <a:r>
                  <a:rPr lang="el-GR" altLang="zh-CN" dirty="0" smtClean="0">
                    <a:latin typeface="Times New Roman" panose="02020603050405020304" pitchFamily="18" charset="0"/>
                    <a:ea typeface="宋体" panose="02010600030101010101" pitchFamily="2" charset="-122"/>
                    <a:cs typeface="Times New Roman" panose="02020603050405020304" pitchFamily="18" charset="0"/>
                  </a:rPr>
                  <a:t>Δ</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V+</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𝑀</m:t>
                        </m:r>
                      </m:num>
                      <m:den>
                        <m:r>
                          <a:rPr lang="en-US" altLang="zh-CN" b="0" i="1" smtClean="0">
                            <a:latin typeface="Cambria Math" panose="02040503050406030204" pitchFamily="18" charset="0"/>
                          </a:rPr>
                          <m:t>𝑋</m:t>
                        </m:r>
                      </m:den>
                    </m:f>
                  </m:oMath>
                </a14:m>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a:t>
                </a:r>
              </a:p>
              <a:p>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043" t="-28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8466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资本主义经济危机</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dirty="0" smtClean="0">
                <a:latin typeface="宋体" panose="02010600030101010101" pitchFamily="2" charset="-122"/>
                <a:ea typeface="宋体" panose="02010600030101010101" pitchFamily="2" charset="-122"/>
              </a:rPr>
              <a:t>根本矛盾：生产社会化与资本主义私人占有之间的矛盾</a:t>
            </a:r>
            <a:endParaRPr lang="en-US" altLang="zh-CN" dirty="0" smtClean="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四种危机理论：</a:t>
            </a:r>
            <a:endParaRPr lang="en-US" altLang="zh-CN" dirty="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比例失调：</a:t>
            </a:r>
            <a:endParaRPr lang="en-US" altLang="zh-CN" dirty="0" smtClean="0">
              <a:latin typeface="宋体" panose="02010600030101010101" pitchFamily="2" charset="-122"/>
              <a:ea typeface="宋体" panose="02010600030101010101" pitchFamily="2" charset="-122"/>
            </a:endParaRPr>
          </a:p>
          <a:p>
            <a:pPr lvl="1"/>
            <a:r>
              <a:rPr lang="zh-CN" altLang="en-US" dirty="0" smtClean="0">
                <a:latin typeface="宋体" panose="02010600030101010101" pitchFamily="2" charset="-122"/>
                <a:ea typeface="宋体" panose="02010600030101010101" pitchFamily="2" charset="-122"/>
              </a:rPr>
              <a:t>再生产得以顺利进行需要严格的条件</a:t>
            </a:r>
            <a:endParaRPr lang="en-US" altLang="zh-CN" dirty="0" smtClean="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这些</a:t>
            </a:r>
            <a:r>
              <a:rPr lang="zh-CN" altLang="en-US" dirty="0" smtClean="0">
                <a:latin typeface="宋体" panose="02010600030101010101" pitchFamily="2" charset="-122"/>
                <a:ea typeface="宋体" panose="02010600030101010101" pitchFamily="2" charset="-122"/>
              </a:rPr>
              <a:t>条件并不能经常得到满足</a:t>
            </a:r>
            <a:endParaRPr lang="en-US" altLang="zh-CN" dirty="0" smtClean="0">
              <a:latin typeface="宋体" panose="02010600030101010101" pitchFamily="2" charset="-122"/>
              <a:ea typeface="宋体" panose="02010600030101010101" pitchFamily="2" charset="-122"/>
            </a:endParaRPr>
          </a:p>
          <a:p>
            <a:pPr lvl="2"/>
            <a:r>
              <a:rPr lang="zh-CN" altLang="en-US" dirty="0">
                <a:latin typeface="宋体" panose="02010600030101010101" pitchFamily="2" charset="-122"/>
                <a:ea typeface="宋体" panose="02010600030101010101" pitchFamily="2" charset="-122"/>
              </a:rPr>
              <a:t>投资</a:t>
            </a:r>
            <a:r>
              <a:rPr lang="zh-CN" altLang="en-US" dirty="0" smtClean="0">
                <a:latin typeface="宋体" panose="02010600030101010101" pitchFamily="2" charset="-122"/>
                <a:ea typeface="宋体" panose="02010600030101010101" pitchFamily="2" charset="-122"/>
              </a:rPr>
              <a:t>的盲目性</a:t>
            </a:r>
            <a:endParaRPr lang="en-US" altLang="zh-CN" dirty="0" smtClean="0">
              <a:latin typeface="宋体" panose="02010600030101010101" pitchFamily="2" charset="-122"/>
              <a:ea typeface="宋体" panose="02010600030101010101" pitchFamily="2" charset="-122"/>
            </a:endParaRPr>
          </a:p>
          <a:p>
            <a:pPr lvl="2"/>
            <a:r>
              <a:rPr lang="zh-CN" altLang="en-US" dirty="0" smtClean="0">
                <a:latin typeface="宋体" panose="02010600030101010101" pitchFamily="2" charset="-122"/>
                <a:ea typeface="宋体" panose="02010600030101010101" pitchFamily="2" charset="-122"/>
              </a:rPr>
              <a:t>固定资本的存在</a:t>
            </a:r>
            <a:endParaRPr lang="en-US" altLang="zh-CN" dirty="0" smtClean="0">
              <a:latin typeface="宋体" panose="02010600030101010101" pitchFamily="2" charset="-122"/>
              <a:ea typeface="宋体" panose="02010600030101010101" pitchFamily="2" charset="-122"/>
            </a:endParaRPr>
          </a:p>
          <a:p>
            <a:pPr lvl="2"/>
            <a:r>
              <a:rPr lang="zh-CN" altLang="en-US" dirty="0">
                <a:latin typeface="宋体" panose="02010600030101010101" pitchFamily="2" charset="-122"/>
                <a:ea typeface="宋体" panose="02010600030101010101" pitchFamily="2" charset="-122"/>
              </a:rPr>
              <a:t>信贷</a:t>
            </a:r>
            <a:r>
              <a:rPr lang="zh-CN" altLang="en-US" dirty="0" smtClean="0">
                <a:latin typeface="宋体" panose="02010600030101010101" pitchFamily="2" charset="-122"/>
                <a:ea typeface="宋体" panose="02010600030101010101" pitchFamily="2" charset="-122"/>
              </a:rPr>
              <a:t>的存在</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459330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资本主义经济危机</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消费</a:t>
            </a:r>
            <a:r>
              <a:rPr lang="zh-CN" altLang="en-US" dirty="0" smtClean="0">
                <a:latin typeface="宋体" panose="02010600030101010101" pitchFamily="2" charset="-122"/>
                <a:ea typeface="宋体" panose="02010600030101010101" pitchFamily="2" charset="-122"/>
              </a:rPr>
              <a:t>不足：</a:t>
            </a:r>
            <a:endParaRPr lang="en-US" altLang="zh-CN" dirty="0" smtClean="0">
              <a:latin typeface="宋体" panose="02010600030101010101" pitchFamily="2" charset="-122"/>
              <a:ea typeface="宋体" panose="02010600030101010101" pitchFamily="2" charset="-122"/>
            </a:endParaRPr>
          </a:p>
          <a:p>
            <a:pPr lvl="1"/>
            <a:r>
              <a:rPr lang="en-US" altLang="zh-CN" dirty="0" smtClean="0">
                <a:latin typeface="宋体" panose="02010600030101010101" pitchFamily="2" charset="-122"/>
                <a:ea typeface="宋体" panose="02010600030101010101" pitchFamily="2" charset="-122"/>
              </a:rPr>
              <a:t>C+V+M</a:t>
            </a:r>
            <a:r>
              <a:rPr lang="zh-CN" altLang="en-US" dirty="0" smtClean="0">
                <a:latin typeface="宋体" panose="02010600030101010101" pitchFamily="2" charset="-122"/>
                <a:ea typeface="宋体" panose="02010600030101010101" pitchFamily="2" charset="-122"/>
              </a:rPr>
              <a:t>：</a:t>
            </a:r>
            <a:endParaRPr lang="en-US" altLang="zh-CN" dirty="0" smtClean="0">
              <a:latin typeface="宋体" panose="02010600030101010101" pitchFamily="2" charset="-122"/>
              <a:ea typeface="宋体" panose="02010600030101010101" pitchFamily="2" charset="-122"/>
            </a:endParaRPr>
          </a:p>
          <a:p>
            <a:pPr lvl="1"/>
            <a:r>
              <a:rPr lang="en-US" altLang="zh-CN" dirty="0" smtClean="0">
                <a:latin typeface="宋体" panose="02010600030101010101" pitchFamily="2" charset="-122"/>
                <a:ea typeface="宋体" panose="02010600030101010101" pitchFamily="2" charset="-122"/>
              </a:rPr>
              <a:t>C</a:t>
            </a:r>
            <a:r>
              <a:rPr lang="zh-CN" altLang="en-US" dirty="0" smtClean="0">
                <a:latin typeface="宋体" panose="02010600030101010101" pitchFamily="2" charset="-122"/>
                <a:ea typeface="宋体" panose="02010600030101010101" pitchFamily="2" charset="-122"/>
              </a:rPr>
              <a:t>是补偿生产过程中物质资料耗费</a:t>
            </a:r>
            <a:endParaRPr lang="en-US" altLang="zh-CN" dirty="0" smtClean="0">
              <a:latin typeface="宋体" panose="02010600030101010101" pitchFamily="2" charset="-122"/>
              <a:ea typeface="宋体" panose="02010600030101010101" pitchFamily="2" charset="-122"/>
            </a:endParaRPr>
          </a:p>
          <a:p>
            <a:pPr lvl="1"/>
            <a:r>
              <a:rPr lang="en-US" altLang="zh-CN" dirty="0" smtClean="0">
                <a:latin typeface="宋体" panose="02010600030101010101" pitchFamily="2" charset="-122"/>
                <a:ea typeface="宋体" panose="02010600030101010101" pitchFamily="2" charset="-122"/>
              </a:rPr>
              <a:t>V+M</a:t>
            </a:r>
            <a:r>
              <a:rPr lang="zh-CN" altLang="en-US" dirty="0" smtClean="0">
                <a:latin typeface="宋体" panose="02010600030101010101" pitchFamily="2" charset="-122"/>
                <a:ea typeface="宋体" panose="02010600030101010101" pitchFamily="2" charset="-122"/>
              </a:rPr>
              <a:t>是净产品，只有</a:t>
            </a:r>
            <a:r>
              <a:rPr lang="en-US" altLang="zh-CN" dirty="0" smtClean="0">
                <a:latin typeface="宋体" panose="02010600030101010101" pitchFamily="2" charset="-122"/>
                <a:ea typeface="宋体" panose="02010600030101010101" pitchFamily="2" charset="-122"/>
              </a:rPr>
              <a:t>V</a:t>
            </a:r>
            <a:r>
              <a:rPr lang="zh-CN" altLang="en-US" dirty="0" smtClean="0">
                <a:latin typeface="宋体" panose="02010600030101010101" pitchFamily="2" charset="-122"/>
                <a:ea typeface="宋体" panose="02010600030101010101" pitchFamily="2" charset="-122"/>
              </a:rPr>
              <a:t>是工人的消费，</a:t>
            </a:r>
            <a:r>
              <a:rPr lang="en-US" altLang="zh-CN" dirty="0" smtClean="0">
                <a:latin typeface="宋体" panose="02010600030101010101" pitchFamily="2" charset="-122"/>
                <a:ea typeface="宋体" panose="02010600030101010101" pitchFamily="2" charset="-122"/>
              </a:rPr>
              <a:t>M</a:t>
            </a:r>
            <a:r>
              <a:rPr lang="zh-CN" altLang="en-US" dirty="0" smtClean="0">
                <a:latin typeface="宋体" panose="02010600030101010101" pitchFamily="2" charset="-122"/>
                <a:ea typeface="宋体" panose="02010600030101010101" pitchFamily="2" charset="-122"/>
              </a:rPr>
              <a:t>的实现依赖资本家的消费和投资</a:t>
            </a:r>
            <a:endParaRPr lang="en-US" altLang="zh-CN" dirty="0" smtClean="0">
              <a:latin typeface="宋体" panose="02010600030101010101" pitchFamily="2" charset="-122"/>
              <a:ea typeface="宋体" panose="02010600030101010101" pitchFamily="2" charset="-122"/>
            </a:endParaRPr>
          </a:p>
          <a:p>
            <a:pPr lvl="1"/>
            <a:r>
              <a:rPr lang="zh-CN" altLang="en-US" dirty="0" smtClean="0">
                <a:latin typeface="宋体" panose="02010600030101010101" pitchFamily="2" charset="-122"/>
                <a:ea typeface="宋体" panose="02010600030101010101" pitchFamily="2" charset="-122"/>
              </a:rPr>
              <a:t>但是投资会带来更大的产能，最终</a:t>
            </a:r>
            <a:r>
              <a:rPr lang="en-US" altLang="zh-CN" dirty="0" smtClean="0">
                <a:latin typeface="宋体" panose="02010600030101010101" pitchFamily="2" charset="-122"/>
                <a:ea typeface="宋体" panose="02010600030101010101" pitchFamily="2" charset="-122"/>
              </a:rPr>
              <a:t>V</a:t>
            </a:r>
            <a:r>
              <a:rPr lang="zh-CN" altLang="en-US" dirty="0" smtClean="0">
                <a:latin typeface="宋体" panose="02010600030101010101" pitchFamily="2" charset="-122"/>
                <a:ea typeface="宋体" panose="02010600030101010101" pitchFamily="2" charset="-122"/>
              </a:rPr>
              <a:t>的比例太小，消费不足的矛盾更加突出</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158703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资本主义经济危机</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pPr>
              <a:lnSpc>
                <a:spcPct val="150000"/>
              </a:lnSpc>
            </a:pPr>
            <a:r>
              <a:rPr lang="zh-CN" altLang="en-US" dirty="0" smtClean="0">
                <a:latin typeface="宋体" panose="02010600030101010101" pitchFamily="2" charset="-122"/>
                <a:ea typeface="宋体" panose="02010600030101010101" pitchFamily="2" charset="-122"/>
                <a:cs typeface="Times New Roman" panose="02020603050405020304" pitchFamily="18" charset="0"/>
              </a:rPr>
              <a:t>或者投资可能不能顺利进行，从而需求不足：</a:t>
            </a:r>
            <a:endParaRPr lang="en-US" altLang="zh-CN" dirty="0" smtClean="0">
              <a:latin typeface="宋体" panose="02010600030101010101" pitchFamily="2" charset="-122"/>
              <a:ea typeface="宋体" panose="02010600030101010101" pitchFamily="2" charset="-122"/>
              <a:cs typeface="Times New Roman" panose="02020603050405020304" pitchFamily="18" charset="0"/>
            </a:endParaRPr>
          </a:p>
          <a:p>
            <a:pPr lvl="1">
              <a:lnSpc>
                <a:spcPct val="150000"/>
              </a:lnSpc>
            </a:pPr>
            <a:r>
              <a:rPr lang="zh-CN" altLang="en-US" dirty="0" smtClean="0">
                <a:latin typeface="宋体" panose="02010600030101010101" pitchFamily="2" charset="-122"/>
                <a:ea typeface="宋体" panose="02010600030101010101" pitchFamily="2" charset="-122"/>
                <a:cs typeface="Times New Roman" panose="02020603050405020304" pitchFamily="18" charset="0"/>
              </a:rPr>
              <a:t>投资不足归根到底是利润率太低</a:t>
            </a:r>
            <a:endParaRPr lang="en-US" altLang="zh-CN" dirty="0" smtClean="0">
              <a:latin typeface="宋体" panose="02010600030101010101" pitchFamily="2" charset="-122"/>
              <a:ea typeface="宋体" panose="02010600030101010101" pitchFamily="2" charset="-122"/>
              <a:cs typeface="Times New Roman" panose="02020603050405020304" pitchFamily="18" charset="0"/>
            </a:endParaRPr>
          </a:p>
          <a:p>
            <a:pPr lvl="1">
              <a:lnSpc>
                <a:spcPct val="150000"/>
              </a:lnSpc>
            </a:pPr>
            <a:r>
              <a:rPr lang="zh-CN" altLang="en-US" dirty="0" smtClean="0">
                <a:latin typeface="宋体" panose="02010600030101010101" pitchFamily="2" charset="-122"/>
                <a:ea typeface="宋体" panose="02010600030101010101" pitchFamily="2" charset="-122"/>
                <a:cs typeface="Times New Roman" panose="02020603050405020304" pitchFamily="18" charset="0"/>
              </a:rPr>
              <a:t>利润率低有两个主要原因：</a:t>
            </a:r>
            <a:endParaRPr lang="en-US" altLang="zh-CN" dirty="0" smtClean="0">
              <a:latin typeface="宋体" panose="02010600030101010101" pitchFamily="2" charset="-122"/>
              <a:ea typeface="宋体" panose="02010600030101010101" pitchFamily="2" charset="-122"/>
              <a:cs typeface="Times New Roman" panose="02020603050405020304" pitchFamily="18" charset="0"/>
            </a:endParaRPr>
          </a:p>
          <a:p>
            <a:pPr lvl="2">
              <a:lnSpc>
                <a:spcPct val="150000"/>
              </a:lnSpc>
            </a:pPr>
            <a:r>
              <a:rPr lang="zh-CN" altLang="en-US" dirty="0" smtClean="0">
                <a:latin typeface="宋体" panose="02010600030101010101" pitchFamily="2" charset="-122"/>
                <a:ea typeface="宋体" panose="02010600030101010101" pitchFamily="2" charset="-122"/>
                <a:cs typeface="Times New Roman" panose="02020603050405020304" pitchFamily="18" charset="0"/>
              </a:rPr>
              <a:t>工资、其他投入过高：利润挤压</a:t>
            </a:r>
            <a:endParaRPr lang="en-US" altLang="zh-CN" dirty="0" smtClean="0">
              <a:latin typeface="宋体" panose="02010600030101010101" pitchFamily="2" charset="-122"/>
              <a:ea typeface="宋体" panose="02010600030101010101" pitchFamily="2" charset="-122"/>
              <a:cs typeface="Times New Roman" panose="02020603050405020304" pitchFamily="18" charset="0"/>
            </a:endParaRPr>
          </a:p>
          <a:p>
            <a:pPr lvl="2">
              <a:lnSpc>
                <a:spcPct val="150000"/>
              </a:lnSpc>
            </a:pPr>
            <a:r>
              <a:rPr lang="zh-CN" altLang="en-US" dirty="0">
                <a:latin typeface="宋体" panose="02010600030101010101" pitchFamily="2" charset="-122"/>
                <a:ea typeface="宋体" panose="02010600030101010101" pitchFamily="2" charset="-122"/>
                <a:cs typeface="Times New Roman" panose="02020603050405020304" pitchFamily="18" charset="0"/>
              </a:rPr>
              <a:t>有机</a:t>
            </a:r>
            <a:r>
              <a:rPr lang="zh-CN" altLang="en-US" dirty="0" smtClean="0">
                <a:latin typeface="宋体" panose="02010600030101010101" pitchFamily="2" charset="-122"/>
                <a:ea typeface="宋体" panose="02010600030101010101" pitchFamily="2" charset="-122"/>
                <a:cs typeface="Times New Roman" panose="02020603050405020304" pitchFamily="18" charset="0"/>
              </a:rPr>
              <a:t>构成上升</a:t>
            </a:r>
            <a:endParaRPr lang="zh-CN" altLang="en-US"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29041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资本主义经济危机</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pPr>
              <a:lnSpc>
                <a:spcPct val="150000"/>
              </a:lnSpc>
            </a:pPr>
            <a:r>
              <a:rPr lang="zh-CN" altLang="en-US" dirty="0" smtClean="0">
                <a:latin typeface="宋体" panose="02010600030101010101" pitchFamily="2" charset="-122"/>
                <a:ea typeface="宋体" panose="02010600030101010101" pitchFamily="2" charset="-122"/>
              </a:rPr>
              <a:t>还有一些更复杂的因素：</a:t>
            </a:r>
            <a:endParaRPr lang="en-US" altLang="zh-CN" dirty="0" smtClean="0">
              <a:latin typeface="宋体" panose="02010600030101010101" pitchFamily="2" charset="-122"/>
              <a:ea typeface="宋体" panose="02010600030101010101" pitchFamily="2" charset="-122"/>
            </a:endParaRPr>
          </a:p>
          <a:p>
            <a:pPr lvl="1">
              <a:lnSpc>
                <a:spcPct val="150000"/>
              </a:lnSpc>
            </a:pPr>
            <a:r>
              <a:rPr lang="zh-CN" altLang="en-US" dirty="0" smtClean="0">
                <a:latin typeface="宋体" panose="02010600030101010101" pitchFamily="2" charset="-122"/>
                <a:ea typeface="宋体" panose="02010600030101010101" pitchFamily="2" charset="-122"/>
              </a:rPr>
              <a:t>资本主义在不断变化，危机的形态也在不断的变化</a:t>
            </a:r>
            <a:endParaRPr lang="en-US" altLang="zh-CN" dirty="0" smtClean="0">
              <a:latin typeface="宋体" panose="02010600030101010101" pitchFamily="2" charset="-122"/>
              <a:ea typeface="宋体" panose="02010600030101010101" pitchFamily="2" charset="-122"/>
            </a:endParaRPr>
          </a:p>
          <a:p>
            <a:pPr lvl="1">
              <a:lnSpc>
                <a:spcPct val="150000"/>
              </a:lnSpc>
            </a:pPr>
            <a:r>
              <a:rPr lang="zh-CN" altLang="en-US" dirty="0" smtClean="0">
                <a:latin typeface="宋体" panose="02010600030101010101" pitchFamily="2" charset="-122"/>
                <a:ea typeface="宋体" panose="02010600030101010101" pitchFamily="2" charset="-122"/>
              </a:rPr>
              <a:t>资本主义是一个世界体系</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846921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简单再生产和扩大再生产</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p:txBody>
          <a:bodyPr/>
          <a:lstStyle/>
          <a:p>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再生产：为什么是“再”？</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简单再生产：全部剩余价值用于资本家个人消费</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可变资本是劳动者自己创造的</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资本变成剩余价值的积累物</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dirty="0">
                <a:latin typeface="Times New Roman" panose="02020603050405020304" pitchFamily="18" charset="0"/>
                <a:ea typeface="宋体" panose="02010600030101010101" pitchFamily="2" charset="-122"/>
                <a:cs typeface="Times New Roman" panose="02020603050405020304" pitchFamily="18" charset="0"/>
              </a:rPr>
              <a:t>工人</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的个人消费从属于资本家</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85069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简单再生产和扩大再生产</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p:txBody>
          <a:bodyPr/>
          <a:lstStyle/>
          <a:p>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扩大再生产：剩余价值部分用于购买生产资料和劳动力</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资本积累：剩余价值的资本化</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以等价交换为基础的商品所有权规律转化为资本主义的占有规律</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39696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资本积累</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p:txBody>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资本有机</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构成：</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dirty="0">
                <a:latin typeface="Times New Roman" panose="02020603050405020304" pitchFamily="18" charset="0"/>
                <a:ea typeface="宋体" panose="02010600030101010101" pitchFamily="2" charset="-122"/>
                <a:cs typeface="Times New Roman" panose="02020603050405020304" pitchFamily="18" charset="0"/>
              </a:rPr>
              <a:t>资本技术</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构成：生产资料和劳动力的比例</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资本价值构成：不变资本和可变资本之间的比例</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dirty="0">
                <a:latin typeface="Times New Roman" panose="02020603050405020304" pitchFamily="18" charset="0"/>
                <a:ea typeface="宋体" panose="02010600030101010101" pitchFamily="2" charset="-122"/>
                <a:cs typeface="Times New Roman" panose="02020603050405020304" pitchFamily="18" charset="0"/>
              </a:rPr>
              <a:t>资本有机</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构成：由资本技术构成决定并且反映技术构成变化的资本价值构成叫做资本有机构成。</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1"/>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资本有机构成长期看来会提高</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dirty="0">
                <a:latin typeface="Times New Roman" panose="02020603050405020304" pitchFamily="18" charset="0"/>
                <a:ea typeface="宋体" panose="02010600030101010101" pitchFamily="2" charset="-122"/>
                <a:cs typeface="Times New Roman" panose="02020603050405020304" pitchFamily="18" charset="0"/>
              </a:rPr>
              <a:t>相对剩余价值</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生产</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劳动生产率提高</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每个劳动者所运用的生产资料增多</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1"/>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31659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资本积累</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p:txBody>
          <a:bodyPr/>
          <a:lstStyle/>
          <a:p>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资本积聚：个别资本依靠自身剩余价值的资本化来增大资本总额</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资本</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集中：几个资本结合成为一个较大的资本</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竞争：大资本具有优势</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效率：组织、资本利用率、分工</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r>
              <a:rPr lang="zh-CN" altLang="en-US" dirty="0">
                <a:latin typeface="Times New Roman" panose="02020603050405020304" pitchFamily="18" charset="0"/>
                <a:ea typeface="宋体" panose="02010600030101010101" pitchFamily="2" charset="-122"/>
                <a:cs typeface="Times New Roman" panose="02020603050405020304" pitchFamily="18" charset="0"/>
              </a:rPr>
              <a:t>金融机构</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支持</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信用：贷款、联合</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区别：社会总资本是否会变大</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联系：互相促进</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14494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资本积累</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p:txBody>
          <a:bodyPr/>
          <a:lstStyle/>
          <a:p>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相对过剩人口和失业</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资本有机构成上升：所需劳动力相对减少</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这种变化呈现周期性和结构性</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1"/>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失业人口的重要性：</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r>
              <a:rPr lang="zh-CN" altLang="en-US" dirty="0">
                <a:latin typeface="Times New Roman" panose="02020603050405020304" pitchFamily="18" charset="0"/>
                <a:ea typeface="宋体" panose="02010600030101010101" pitchFamily="2" charset="-122"/>
                <a:cs typeface="Times New Roman" panose="02020603050405020304" pitchFamily="18" charset="0"/>
              </a:rPr>
              <a:t>波动过程</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中的调节</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r>
              <a:rPr lang="zh-CN" altLang="en-US" dirty="0">
                <a:latin typeface="Times New Roman" panose="02020603050405020304" pitchFamily="18" charset="0"/>
                <a:ea typeface="宋体" panose="02010600030101010101" pitchFamily="2" charset="-122"/>
                <a:cs typeface="Times New Roman" panose="02020603050405020304" pitchFamily="18" charset="0"/>
              </a:rPr>
              <a:t>劳动力</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市场的压力</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07416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资本积累</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平均利润率下降趋势</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1"/>
                <a14:m>
                  <m:oMath xmlns:m="http://schemas.openxmlformats.org/officeDocument/2006/math">
                    <m:r>
                      <a:rPr lang="en-US" altLang="zh-CN" b="0" i="1" smtClean="0">
                        <a:latin typeface="Cambria Math" panose="02040503050406030204" pitchFamily="18" charset="0"/>
                      </a:rPr>
                      <m:t>𝑟</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num>
                      <m:den>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𝑐</m:t>
                            </m:r>
                          </m:num>
                          <m:den>
                            <m:r>
                              <a:rPr lang="en-US" altLang="zh-CN" b="0" i="1" smtClean="0">
                                <a:latin typeface="Cambria Math" panose="02040503050406030204" pitchFamily="18" charset="0"/>
                              </a:rPr>
                              <m:t>𝑣</m:t>
                            </m:r>
                          </m:den>
                        </m:f>
                        <m:r>
                          <a:rPr lang="en-US" altLang="zh-CN" b="0" i="1" smtClean="0">
                            <a:latin typeface="Cambria Math" panose="02040503050406030204" pitchFamily="18" charset="0"/>
                          </a:rPr>
                          <m:t>+1</m:t>
                        </m:r>
                      </m:den>
                    </m:f>
                  </m:oMath>
                </a14:m>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dirty="0">
                    <a:latin typeface="Times New Roman" panose="02020603050405020304" pitchFamily="18" charset="0"/>
                    <a:ea typeface="宋体" panose="02010600030101010101" pitchFamily="2" charset="-122"/>
                    <a:cs typeface="Times New Roman" panose="02020603050405020304" pitchFamily="18" charset="0"/>
                  </a:rPr>
                  <a:t>资本有机构成</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上升，平均利润率下降</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1"/>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不排斥利润总量的增加</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8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63744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资本积累的一般趋势与两极分化</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p:txBody>
          <a:bodyPr>
            <a:normAutofit lnSpcReduction="10000"/>
          </a:bodyPr>
          <a:lstStyle/>
          <a:p>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财富在一端的积累</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贫困在另一端的积累</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崩溃</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论</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好像没发生？</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其实部分的发生了</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dirty="0">
                <a:latin typeface="Times New Roman" panose="02020603050405020304" pitchFamily="18" charset="0"/>
                <a:ea typeface="宋体" panose="02010600030101010101" pitchFamily="2" charset="-122"/>
                <a:cs typeface="Times New Roman" panose="02020603050405020304" pitchFamily="18" charset="0"/>
              </a:rPr>
              <a:t>社会</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是人构成的，人是活的</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一些条件发生变化</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r>
              <a:rPr lang="zh-CN" altLang="en-US" dirty="0">
                <a:latin typeface="Times New Roman" panose="02020603050405020304" pitchFamily="18" charset="0"/>
                <a:ea typeface="宋体" panose="02010600030101010101" pitchFamily="2" charset="-122"/>
                <a:cs typeface="Times New Roman" panose="02020603050405020304" pitchFamily="18" charset="0"/>
              </a:rPr>
              <a:t>人口</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规律</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产品创新</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生产率进步</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危机的作用</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4352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社会资本再生产</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p:txBody>
          <a:bodyPr/>
          <a:lstStyle/>
          <a:p>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社会总资本的运动</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dirty="0">
                <a:latin typeface="Times New Roman" panose="02020603050405020304" pitchFamily="18" charset="0"/>
                <a:ea typeface="宋体" panose="02010600030101010101" pitchFamily="2" charset="-122"/>
                <a:cs typeface="Times New Roman" panose="02020603050405020304" pitchFamily="18" charset="0"/>
              </a:rPr>
              <a:t>价值</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补偿</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物质补偿</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1"/>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把</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社会总资本分类：</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第一部类：生产资料</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dirty="0">
                <a:latin typeface="Times New Roman" panose="02020603050405020304" pitchFamily="18" charset="0"/>
                <a:ea typeface="宋体" panose="02010600030101010101" pitchFamily="2" charset="-122"/>
                <a:cs typeface="Times New Roman" panose="02020603050405020304" pitchFamily="18" charset="0"/>
              </a:rPr>
              <a:t>第二</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部类：消费资料</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1"/>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每一个部类内部价值形态：</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C+V+M</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566089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TotalTime>
  <Words>621</Words>
  <Application>Microsoft Office PowerPoint</Application>
  <PresentationFormat>宽屏</PresentationFormat>
  <Paragraphs>127</Paragraphs>
  <Slides>17</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等线</vt:lpstr>
      <vt:lpstr>等线 Light</vt:lpstr>
      <vt:lpstr>宋体</vt:lpstr>
      <vt:lpstr>Arial</vt:lpstr>
      <vt:lpstr>Cambria Math</vt:lpstr>
      <vt:lpstr>Times New Roman</vt:lpstr>
      <vt:lpstr>Office 主题​​</vt:lpstr>
      <vt:lpstr>第七讲 资本主义再生产和经济危机</vt:lpstr>
      <vt:lpstr>简单再生产和扩大再生产</vt:lpstr>
      <vt:lpstr>简单再生产和扩大再生产</vt:lpstr>
      <vt:lpstr>资本积累</vt:lpstr>
      <vt:lpstr>资本积累</vt:lpstr>
      <vt:lpstr>资本积累</vt:lpstr>
      <vt:lpstr>资本积累</vt:lpstr>
      <vt:lpstr>资本积累的一般趋势与两极分化</vt:lpstr>
      <vt:lpstr>社会资本再生产</vt:lpstr>
      <vt:lpstr>社会资本简单再生产的实现条件</vt:lpstr>
      <vt:lpstr>社会资本简单再生产的实现条件</vt:lpstr>
      <vt:lpstr>社会资本扩大再生产的实现条件</vt:lpstr>
      <vt:lpstr>社会资本扩大再生产的实现条件</vt:lpstr>
      <vt:lpstr>资本主义经济危机</vt:lpstr>
      <vt:lpstr>资本主义经济危机</vt:lpstr>
      <vt:lpstr>资本主义经济危机</vt:lpstr>
      <vt:lpstr>资本主义经济危机</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第七讲 资本主义再生产和经济危机</dc:title>
  <dc:creator>Zhixuan Feng</dc:creator>
  <cp:lastModifiedBy>Zhixuan Feng</cp:lastModifiedBy>
  <cp:revision>36</cp:revision>
  <dcterms:created xsi:type="dcterms:W3CDTF">2016-12-15T02:18:43Z</dcterms:created>
  <dcterms:modified xsi:type="dcterms:W3CDTF">2016-12-15T09:33:33Z</dcterms:modified>
</cp:coreProperties>
</file>