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6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8" r:id="rId20"/>
    <p:sldId id="280" r:id="rId21"/>
    <p:sldId id="281" r:id="rId22"/>
    <p:sldId id="282" r:id="rId23"/>
    <p:sldId id="283" r:id="rId24"/>
    <p:sldId id="284" r:id="rId25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2018/9/26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2018/9/26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2018/9/26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2018/9/26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2018/9/26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2018/9/26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2018/9/26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2018/9/26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mailto:nkulecturefzx@126.com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政治经济学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  <a:p>
            <a:r>
              <a:rPr lang="zh-CN" altLang="en-US"/>
              <a:t>南开大学经济学院 冯志轩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/>
              <a:t>什么是政治经济学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古典政治经济学体系的形成</a:t>
            </a:r>
          </a:p>
          <a:p>
            <a:endParaRPr lang="zh-CN" altLang="en-US"/>
          </a:p>
          <a:p>
            <a:r>
              <a:rPr lang="zh-CN" altLang="en-US"/>
              <a:t>亚当·斯密《国民财富性质和原因的研究》</a:t>
            </a:r>
          </a:p>
          <a:p>
            <a:endParaRPr lang="zh-CN" altLang="en-US"/>
          </a:p>
          <a:p>
            <a:r>
              <a:rPr lang="zh-CN" altLang="en-US"/>
              <a:t>大卫·李嘉图《政治经济学及赋税原理》</a:t>
            </a:r>
          </a:p>
          <a:p>
            <a:pPr marL="0" indent="0"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什么是政治经济学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李嘉图的理论存在两种截然不同的观点</a:t>
            </a:r>
          </a:p>
          <a:p>
            <a:endParaRPr lang="zh-CN" altLang="en-US" dirty="0"/>
          </a:p>
          <a:p>
            <a:r>
              <a:rPr lang="zh-CN" altLang="en-US" dirty="0"/>
              <a:t>支持者：詹姆斯·穆勒</a:t>
            </a:r>
          </a:p>
          <a:p>
            <a:r>
              <a:rPr lang="zh-CN" altLang="en-US" dirty="0"/>
              <a:t>反对者：马尔萨斯</a:t>
            </a:r>
          </a:p>
          <a:p>
            <a:endParaRPr lang="zh-CN" altLang="en-US" dirty="0"/>
          </a:p>
          <a:p>
            <a:r>
              <a:rPr lang="zh-CN" altLang="en-US" dirty="0"/>
              <a:t>综合：约翰·斯图亚特·穆勒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什么是政治经济学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小穆勒的综合之后出现了边际革命</a:t>
            </a:r>
          </a:p>
          <a:p>
            <a:pPr lvl="1"/>
            <a:r>
              <a:rPr lang="zh-CN" altLang="en-US" dirty="0"/>
              <a:t>杰文斯《政治经济学原理》</a:t>
            </a:r>
          </a:p>
          <a:p>
            <a:pPr lvl="1"/>
            <a:r>
              <a:rPr lang="zh-CN" altLang="en-US" dirty="0"/>
              <a:t>瓦尔拉斯《纯粹政治经济学要义》</a:t>
            </a:r>
          </a:p>
          <a:p>
            <a:pPr lvl="1"/>
            <a:r>
              <a:rPr lang="zh-CN" altLang="en-US" dirty="0"/>
              <a:t>门格尔《国民经济学原理》</a:t>
            </a:r>
          </a:p>
          <a:p>
            <a:endParaRPr lang="zh-CN" altLang="en-US" dirty="0"/>
          </a:p>
          <a:p>
            <a:r>
              <a:rPr lang="zh-CN" altLang="en-US" dirty="0"/>
              <a:t>马歇尔将边际革命的思想与传统的古典经济学的生产理论结合，创立了新古典经济学，在巨作《经济学原理》并去掉了</a:t>
            </a:r>
            <a:r>
              <a:rPr lang="en-US" altLang="zh-CN" dirty="0"/>
              <a:t>“</a:t>
            </a:r>
            <a:r>
              <a:rPr lang="zh-CN" altLang="en-US" dirty="0"/>
              <a:t>政治</a:t>
            </a:r>
            <a:r>
              <a:rPr lang="en-US" altLang="zh-CN" dirty="0"/>
              <a:t>”</a:t>
            </a:r>
            <a:r>
              <a:rPr lang="zh-CN" altLang="en-US" dirty="0"/>
              <a:t>的前缀，有了今天的称呼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当然马歇尔后面的故事也很精彩，当时的经济学只是今天的微观经济学，凯恩斯的出现才有了现代宏观经济学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什么是政治经济学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但是刚才只是故事的一侧</a:t>
            </a:r>
          </a:p>
          <a:p>
            <a:r>
              <a:rPr lang="zh-CN" altLang="en-US"/>
              <a:t>约翰·斯图亚特·穆勒之后马克思出现了</a:t>
            </a:r>
          </a:p>
          <a:p>
            <a:endParaRPr lang="zh-CN" altLang="en-US"/>
          </a:p>
          <a:p>
            <a:r>
              <a:rPr lang="zh-CN" altLang="en-US"/>
              <a:t>马克思和恩格斯继承了斯密、李嘉图等古典经济学家的一些观点和分析框架，但是否定了李嘉图之后的学者的观点，与古典政治经济学相对立，给他们起了个新名字叫庸俗政治经济学。</a:t>
            </a:r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什么是政治经济学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马克思创立了新的经济学体系之后，经历了百年的发展，形成了一个与边际革命后的新古典经济学完全不同的流派。这个流派继承了政治经济学的名字。</a:t>
            </a:r>
          </a:p>
          <a:p>
            <a:endParaRPr lang="zh-CN" altLang="en-US"/>
          </a:p>
          <a:p>
            <a:r>
              <a:rPr lang="zh-CN" altLang="en-US"/>
              <a:t>政治经济学在今天专指马克思主义经济学</a:t>
            </a:r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什么是政治经济学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政治经济学是经济学的一个流派</a:t>
            </a:r>
          </a:p>
          <a:p>
            <a:endParaRPr lang="zh-CN" altLang="en-US"/>
          </a:p>
          <a:p>
            <a:r>
              <a:rPr lang="zh-CN" altLang="en-US"/>
              <a:t>那么流派是什么？不同流派的区别在哪里？</a:t>
            </a:r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什么是政治经济学</a:t>
            </a:r>
          </a:p>
        </p:txBody>
      </p:sp>
      <p:pic>
        <p:nvPicPr>
          <p:cNvPr id="4" name="内容占位符 3" descr="u=869577893,3791048030&amp;fm=21&amp;gp=0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5205" y="1582420"/>
            <a:ext cx="4758690" cy="4054475"/>
          </a:xfrm>
          <a:prstGeom prst="rect">
            <a:avLst/>
          </a:prstGeom>
        </p:spPr>
      </p:pic>
      <p:pic>
        <p:nvPicPr>
          <p:cNvPr id="5" name="图片 4" descr="u210923371_1334eb5990dg2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5255" y="1691005"/>
            <a:ext cx="4779645" cy="315912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什么是政治经济学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两张地图反映的是一个地区，但是大相径庭，为什么？</a:t>
            </a:r>
          </a:p>
          <a:p>
            <a:endParaRPr lang="zh-CN" altLang="en-US"/>
          </a:p>
          <a:p>
            <a:r>
              <a:rPr lang="zh-CN" altLang="en-US"/>
              <a:t>绘图方法不同</a:t>
            </a:r>
          </a:p>
          <a:p>
            <a:endParaRPr lang="zh-CN" altLang="en-US"/>
          </a:p>
          <a:p>
            <a:r>
              <a:rPr lang="zh-CN" altLang="en-US"/>
              <a:t>经济学的不同流派就像不同方法制作的地图</a:t>
            </a:r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政治经济学的方法论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可以归结为两个简单的名词：</a:t>
            </a:r>
            <a:endParaRPr lang="en-US" altLang="zh-CN" dirty="0"/>
          </a:p>
          <a:p>
            <a:pPr lvl="1"/>
            <a:r>
              <a:rPr lang="zh-CN" altLang="en-US" dirty="0"/>
              <a:t>历史唯物主义</a:t>
            </a:r>
            <a:endParaRPr lang="en-US" altLang="zh-CN" dirty="0"/>
          </a:p>
          <a:p>
            <a:pPr lvl="1"/>
            <a:r>
              <a:rPr lang="zh-CN" altLang="en-US" dirty="0"/>
              <a:t>唯物辩证法</a:t>
            </a:r>
            <a:endParaRPr lang="en-US" altLang="zh-CN" dirty="0"/>
          </a:p>
          <a:p>
            <a:r>
              <a:rPr lang="zh-CN" altLang="en-US" dirty="0"/>
              <a:t>尽管书上提到了，但是在这里我不打算详细讲</a:t>
            </a:r>
            <a:endParaRPr lang="en-US" altLang="zh-CN" dirty="0"/>
          </a:p>
          <a:p>
            <a:pPr lvl="1"/>
            <a:r>
              <a:rPr lang="zh-CN" altLang="en-US" dirty="0"/>
              <a:t>马克思的方法实际上是相当复杂的</a:t>
            </a:r>
            <a:endParaRPr lang="en-US" altLang="zh-CN" dirty="0"/>
          </a:p>
          <a:p>
            <a:pPr lvl="1"/>
            <a:r>
              <a:rPr lang="zh-CN" altLang="en-US" dirty="0"/>
              <a:t>在不知道我们在分析什么之前，讲分析方法实际上并不有效</a:t>
            </a:r>
            <a:endParaRPr lang="en-US" altLang="zh-CN" dirty="0"/>
          </a:p>
          <a:p>
            <a:pPr lvl="1"/>
            <a:r>
              <a:rPr lang="zh-CN" altLang="en-US" dirty="0"/>
              <a:t>不同的制图方法需要有地图之间的对比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政治经济学的方法论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两个最核心的观点：</a:t>
            </a:r>
            <a:endParaRPr lang="en-US" altLang="zh-CN" dirty="0"/>
          </a:p>
          <a:p>
            <a:r>
              <a:rPr lang="zh-CN" altLang="en-US" dirty="0"/>
              <a:t>结构的观点</a:t>
            </a:r>
            <a:endParaRPr lang="en-US" altLang="zh-CN" dirty="0"/>
          </a:p>
          <a:p>
            <a:pPr lvl="1"/>
            <a:r>
              <a:rPr lang="zh-CN" altLang="en-US" dirty="0"/>
              <a:t>人类社会有一些不以人的意志为转移的客观联系：社会结构</a:t>
            </a:r>
            <a:endParaRPr lang="en-US" altLang="zh-CN" dirty="0"/>
          </a:p>
          <a:p>
            <a:pPr lvl="1"/>
            <a:r>
              <a:rPr lang="zh-CN" altLang="en-US" dirty="0"/>
              <a:t>这些客观的联系决定了这个社会当中的一些基本规律</a:t>
            </a:r>
            <a:endParaRPr lang="en-US" altLang="zh-CN" dirty="0"/>
          </a:p>
          <a:p>
            <a:pPr lvl="1"/>
            <a:r>
              <a:rPr lang="zh-CN" altLang="en-US" dirty="0"/>
              <a:t>人类的选择是受到这些客观联系的制约的</a:t>
            </a:r>
            <a:endParaRPr lang="en-US" altLang="zh-CN" dirty="0"/>
          </a:p>
          <a:p>
            <a:pPr lvl="1"/>
            <a:r>
              <a:rPr lang="zh-CN" altLang="en-US" dirty="0"/>
              <a:t>生产力决定生产关系，经济基础决定上层建筑</a:t>
            </a:r>
            <a:endParaRPr lang="en-US" altLang="zh-CN" dirty="0"/>
          </a:p>
          <a:p>
            <a:r>
              <a:rPr lang="zh-CN" altLang="en-US" dirty="0"/>
              <a:t>历史的观点</a:t>
            </a:r>
            <a:endParaRPr lang="en-US" altLang="zh-CN" dirty="0"/>
          </a:p>
          <a:p>
            <a:pPr lvl="1"/>
            <a:r>
              <a:rPr lang="zh-CN" altLang="en-US" dirty="0"/>
              <a:t>任何一个社会形态作为一个系统，其结构都在不断地变化着</a:t>
            </a:r>
            <a:endParaRPr lang="en-US" altLang="zh-CN" dirty="0"/>
          </a:p>
          <a:p>
            <a:pPr lvl="1"/>
            <a:r>
              <a:rPr lang="zh-CN" altLang="en-US" dirty="0"/>
              <a:t>结构的变化导致一个社会形态的产生、发展、衰落和消亡</a:t>
            </a:r>
            <a:endParaRPr lang="en-US" altLang="zh-CN" dirty="0"/>
          </a:p>
          <a:p>
            <a:endParaRPr lang="en-US" altLang="zh-CN" dirty="0"/>
          </a:p>
          <a:p>
            <a:pPr lvl="2"/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  <a:p>
            <a:pPr lvl="2"/>
            <a:endParaRPr lang="zh-CN" altLang="en-US" sz="2000" dirty="0"/>
          </a:p>
          <a:p>
            <a:pPr lvl="1"/>
            <a:endParaRPr lang="zh-CN" altLang="en-US" sz="2400" dirty="0"/>
          </a:p>
          <a:p>
            <a:endParaRPr lang="zh-CN" altLang="en-US" dirty="0"/>
          </a:p>
          <a:p>
            <a:pPr lvl="1"/>
            <a:endParaRPr lang="zh-CN" altLang="en-US" dirty="0"/>
          </a:p>
          <a:p>
            <a:pPr lvl="1"/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任课教师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冯志轩</a:t>
            </a:r>
          </a:p>
          <a:p>
            <a:pPr lvl="1"/>
            <a:r>
              <a:rPr lang="en-US" altLang="zh-CN" dirty="0"/>
              <a:t>2007-2011</a:t>
            </a:r>
            <a:r>
              <a:rPr lang="zh-CN" altLang="en-US" dirty="0"/>
              <a:t>年 中国人民大学 经济学院 经济学学士</a:t>
            </a:r>
          </a:p>
          <a:p>
            <a:pPr lvl="1"/>
            <a:r>
              <a:rPr lang="en-US" altLang="zh-CN" dirty="0"/>
              <a:t>2011-2013</a:t>
            </a:r>
            <a:r>
              <a:rPr lang="zh-CN" altLang="en-US" dirty="0"/>
              <a:t>年 中国人民大学 经济学院 政治经济学硕士</a:t>
            </a:r>
          </a:p>
          <a:p>
            <a:pPr lvl="1"/>
            <a:r>
              <a:rPr lang="en-US" altLang="zh-CN" dirty="0"/>
              <a:t>2013-2016</a:t>
            </a:r>
            <a:r>
              <a:rPr lang="zh-CN" altLang="en-US" dirty="0"/>
              <a:t>年 中国人民大学 经济学院 政治经济学博士</a:t>
            </a:r>
          </a:p>
          <a:p>
            <a:pPr lvl="1"/>
            <a:r>
              <a:rPr lang="en-US" altLang="zh-CN" dirty="0"/>
              <a:t>2014-2015</a:t>
            </a:r>
            <a:r>
              <a:rPr lang="zh-CN" altLang="en-US" dirty="0"/>
              <a:t>年 加州大学洛杉矶分校 加州社会科学实验室 联合培养</a:t>
            </a:r>
          </a:p>
          <a:p>
            <a:pPr lvl="1"/>
            <a:endParaRPr lang="zh-CN" altLang="en-US" dirty="0"/>
          </a:p>
          <a:p>
            <a:pPr lvl="1"/>
            <a:r>
              <a:rPr lang="zh-CN" altLang="en-US" dirty="0"/>
              <a:t>研究方向：政治经济学的实证方法、国际贸易理论和激进地理学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方法论的背后：立场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每个理论拥有不同的方法</a:t>
            </a:r>
          </a:p>
          <a:p>
            <a:pPr lvl="0">
              <a:lnSpc>
                <a:spcPct val="150000"/>
              </a:lnSpc>
            </a:pPr>
            <a:r>
              <a:rPr lang="zh-CN" altLang="en-US" dirty="0"/>
              <a:t>方法的选择从何而来？</a:t>
            </a:r>
          </a:p>
          <a:p>
            <a:pPr lvl="0">
              <a:lnSpc>
                <a:spcPct val="150000"/>
              </a:lnSpc>
            </a:pPr>
            <a:r>
              <a:rPr lang="zh-CN" altLang="en-US" dirty="0"/>
              <a:t>抽象法的运用</a:t>
            </a:r>
          </a:p>
          <a:p>
            <a:pPr lvl="0">
              <a:lnSpc>
                <a:spcPct val="150000"/>
              </a:lnSpc>
            </a:pPr>
            <a:r>
              <a:rPr lang="zh-CN" altLang="en-US" dirty="0"/>
              <a:t>一个副产品：从抽象到具体的叙述</a:t>
            </a:r>
          </a:p>
          <a:p>
            <a:pPr lvl="1"/>
            <a:endParaRPr lang="zh-CN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方法论的背后：立场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lnSpc>
                <a:spcPct val="150000"/>
              </a:lnSpc>
            </a:pPr>
            <a:r>
              <a:rPr lang="zh-CN" altLang="en-US" sz="2800">
                <a:sym typeface="+mn-ea"/>
              </a:rPr>
              <a:t>阶级结构的重要性</a:t>
            </a:r>
            <a:endParaRPr lang="zh-CN" altLang="en-US" sz="2800"/>
          </a:p>
          <a:p>
            <a:pPr lvl="0">
              <a:lnSpc>
                <a:spcPct val="150000"/>
              </a:lnSpc>
            </a:pPr>
            <a:r>
              <a:rPr lang="zh-CN" altLang="en-US" sz="2800">
                <a:sym typeface="+mn-ea"/>
              </a:rPr>
              <a:t>既然存在立场，科学性又从何而来呢？</a:t>
            </a:r>
            <a:endParaRPr lang="zh-CN" altLang="en-US" sz="2800"/>
          </a:p>
          <a:p>
            <a:pPr lvl="1">
              <a:lnSpc>
                <a:spcPct val="150000"/>
              </a:lnSpc>
            </a:pPr>
            <a:r>
              <a:rPr lang="zh-CN" altLang="en-US" sz="2800">
                <a:sym typeface="+mn-ea"/>
              </a:rPr>
              <a:t>亨普尔：沙滩的沙子</a:t>
            </a:r>
            <a:endParaRPr lang="zh-CN" altLang="en-US" sz="2800"/>
          </a:p>
          <a:p>
            <a:pPr lvl="1">
              <a:lnSpc>
                <a:spcPct val="150000"/>
              </a:lnSpc>
            </a:pPr>
            <a:r>
              <a:rPr lang="zh-CN" altLang="en-US" sz="2800">
                <a:sym typeface="+mn-ea"/>
              </a:rPr>
              <a:t>不同的地图是否是好地图取决于你要用这些地图干什么</a:t>
            </a:r>
            <a:endParaRPr lang="zh-CN" altLang="en-US" sz="2800"/>
          </a:p>
          <a:p>
            <a:endParaRPr lang="zh-CN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方法论的背后：立场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三种类型的经济学争论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逻辑与事实上的争论：马尔萨斯陷阱是否存在？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立场的争论：要不要国有企业？要不要产业政策？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理论选择的争论：消费者选择理论好不好？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为什么要学习政治经济学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认识这个世界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理解这个社会的运行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理解这个社会中的人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理解社会科学</a:t>
            </a:r>
          </a:p>
          <a:p>
            <a:r>
              <a:rPr lang="zh-CN" altLang="en-US" dirty="0"/>
              <a:t>改变这个世界？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769869-5904-443D-A4F7-9DE09AF4C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怎么学习政治经济学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DA6B19-F810-43D3-8CBD-1861D3A8DF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书的任务：把知识点呈现给你</a:t>
            </a:r>
            <a:endParaRPr lang="en-US" altLang="zh-CN" dirty="0"/>
          </a:p>
          <a:p>
            <a:r>
              <a:rPr lang="zh-CN" altLang="en-US" dirty="0"/>
              <a:t>我的任务：把知识点串联成一个体系；帮助你更好的理解知识点</a:t>
            </a:r>
            <a:endParaRPr lang="en-US" altLang="zh-CN" dirty="0"/>
          </a:p>
          <a:p>
            <a:r>
              <a:rPr lang="zh-CN" altLang="en-US" dirty="0"/>
              <a:t>你的任务：知识点固然要记住，但是更要理解他们之间的联系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48996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课程安排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授课形式：讲授为主</a:t>
            </a:r>
          </a:p>
          <a:p>
            <a:endParaRPr lang="zh-CN" altLang="en-US" dirty="0"/>
          </a:p>
          <a:p>
            <a:r>
              <a:rPr lang="zh-CN" altLang="en-US" dirty="0"/>
              <a:t>教材：《马克思主义政治经济学概论》，北京：人民出版社、高等教育出版社。（哪个版本都可以）</a:t>
            </a:r>
          </a:p>
          <a:p>
            <a:endParaRPr lang="zh-CN" altLang="en-US" dirty="0"/>
          </a:p>
          <a:p>
            <a:r>
              <a:rPr lang="zh-CN" altLang="en-US" dirty="0"/>
              <a:t>参考书：</a:t>
            </a:r>
          </a:p>
          <a:p>
            <a:pPr lvl="1"/>
            <a:r>
              <a:rPr lang="zh-CN" altLang="en-US" dirty="0"/>
              <a:t>徐禾，《政治经济学概论》，北京：中国人民大学出版社，</a:t>
            </a:r>
            <a:r>
              <a:rPr lang="en-US" altLang="zh-CN" dirty="0"/>
              <a:t>2011.</a:t>
            </a:r>
          </a:p>
          <a:p>
            <a:pPr lvl="1"/>
            <a:r>
              <a:rPr lang="zh-CN" altLang="en-US" dirty="0"/>
              <a:t>张俊山：《政治经济学：当代观点》，北京：清华大学出版社，</a:t>
            </a:r>
            <a:r>
              <a:rPr lang="en-US" altLang="zh-CN" dirty="0"/>
              <a:t>2015</a:t>
            </a:r>
          </a:p>
          <a:p>
            <a:endParaRPr lang="en-US" altLang="zh-C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课程安排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考核形式：</a:t>
            </a:r>
          </a:p>
          <a:p>
            <a:pPr lvl="1"/>
            <a:r>
              <a:rPr lang="zh-CN" altLang="en-US" dirty="0"/>
              <a:t>期末考试（闭卷</a:t>
            </a:r>
            <a:r>
              <a:rPr lang="en-US" altLang="zh-CN" dirty="0"/>
              <a:t>-</a:t>
            </a:r>
            <a:r>
              <a:rPr lang="zh-CN" altLang="en-US" dirty="0"/>
              <a:t>经济学系统一安排）：</a:t>
            </a:r>
            <a:r>
              <a:rPr lang="en-US" altLang="zh-CN" dirty="0"/>
              <a:t>60%</a:t>
            </a:r>
          </a:p>
          <a:p>
            <a:pPr lvl="1"/>
            <a:r>
              <a:rPr lang="zh-CN" altLang="en-US" dirty="0"/>
              <a:t>平时成绩：</a:t>
            </a:r>
            <a:r>
              <a:rPr lang="en-US" altLang="zh-CN" dirty="0"/>
              <a:t>40%</a:t>
            </a:r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平时成绩所包括的内容：</a:t>
            </a:r>
          </a:p>
          <a:p>
            <a:pPr lvl="2"/>
            <a:r>
              <a:rPr lang="zh-CN" altLang="en-US" dirty="0"/>
              <a:t>出勤：点名</a:t>
            </a:r>
            <a:r>
              <a:rPr lang="en-US" altLang="zh-CN" dirty="0"/>
              <a:t>4-5</a:t>
            </a:r>
            <a:r>
              <a:rPr lang="zh-CN" altLang="en-US" dirty="0"/>
              <a:t>次</a:t>
            </a:r>
          </a:p>
          <a:p>
            <a:pPr lvl="3"/>
            <a:r>
              <a:rPr lang="zh-CN" altLang="en-US" dirty="0"/>
              <a:t>理论上是随机的，但是受到一些因素的影响</a:t>
            </a:r>
          </a:p>
          <a:p>
            <a:pPr lvl="3"/>
            <a:r>
              <a:rPr lang="zh-CN" altLang="en-US" dirty="0"/>
              <a:t>第一次点名未到不影响成绩</a:t>
            </a:r>
          </a:p>
          <a:p>
            <a:pPr lvl="3"/>
            <a:r>
              <a:rPr lang="zh-CN" altLang="en-US" dirty="0"/>
              <a:t>第二次点名未到不影响成绩</a:t>
            </a:r>
          </a:p>
          <a:p>
            <a:pPr lvl="3"/>
            <a:r>
              <a:rPr lang="zh-CN" altLang="en-US" dirty="0"/>
              <a:t>第三次点名未到总成绩最高分为</a:t>
            </a:r>
            <a:r>
              <a:rPr lang="en-US" altLang="zh-CN" dirty="0"/>
              <a:t>60</a:t>
            </a:r>
            <a:r>
              <a:rPr lang="zh-CN" altLang="en-US" dirty="0"/>
              <a:t>分</a:t>
            </a:r>
          </a:p>
          <a:p>
            <a:pPr lvl="2"/>
            <a:r>
              <a:rPr lang="zh-CN" altLang="en-US" dirty="0"/>
              <a:t>读书笔记一篇</a:t>
            </a:r>
            <a:r>
              <a:rPr lang="en-US" altLang="zh-CN" dirty="0"/>
              <a:t>40</a:t>
            </a:r>
            <a:r>
              <a:rPr lang="zh-CN" altLang="en-US" dirty="0"/>
              <a:t>分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课程安排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读书笔记：考试结束后一周电子版上交</a:t>
            </a:r>
            <a:endParaRPr lang="en-US" altLang="zh-CN" dirty="0"/>
          </a:p>
          <a:p>
            <a:r>
              <a:rPr lang="zh-CN" altLang="en-US" dirty="0"/>
              <a:t>任选其中一项：</a:t>
            </a:r>
            <a:endParaRPr lang="en-US" altLang="zh-CN" dirty="0"/>
          </a:p>
          <a:p>
            <a:pPr lvl="1"/>
            <a:r>
              <a:rPr lang="zh-CN" altLang="en-US" dirty="0"/>
              <a:t>曼德尔：</a:t>
            </a:r>
            <a:r>
              <a:rPr lang="en-US" altLang="zh-CN" dirty="0"/>
              <a:t>《</a:t>
            </a:r>
            <a:r>
              <a:rPr lang="zh-CN" altLang="en-US" dirty="0"/>
              <a:t>论马克思主义经济学</a:t>
            </a:r>
            <a:r>
              <a:rPr lang="en-US" altLang="zh-CN" dirty="0"/>
              <a:t>》</a:t>
            </a:r>
            <a:r>
              <a:rPr lang="zh-CN" altLang="en-US" dirty="0"/>
              <a:t>，商务印书馆，第</a:t>
            </a:r>
            <a:r>
              <a:rPr lang="en-US" altLang="zh-CN" dirty="0"/>
              <a:t>1</a:t>
            </a:r>
            <a:r>
              <a:rPr lang="zh-CN" altLang="en-US" dirty="0"/>
              <a:t>章</a:t>
            </a:r>
            <a:r>
              <a:rPr lang="en-US" altLang="zh-CN" dirty="0"/>
              <a:t>-</a:t>
            </a:r>
            <a:r>
              <a:rPr lang="zh-CN" altLang="en-US" dirty="0"/>
              <a:t>第</a:t>
            </a:r>
            <a:r>
              <a:rPr lang="en-US" altLang="zh-CN" dirty="0"/>
              <a:t>11</a:t>
            </a:r>
            <a:r>
              <a:rPr lang="zh-CN" altLang="en-US" dirty="0"/>
              <a:t>章</a:t>
            </a:r>
            <a:endParaRPr lang="en-US" altLang="zh-CN" dirty="0"/>
          </a:p>
          <a:p>
            <a:pPr lvl="1"/>
            <a:r>
              <a:rPr lang="zh-CN" altLang="en-US" dirty="0"/>
              <a:t>斯威齐：</a:t>
            </a:r>
            <a:r>
              <a:rPr lang="en-US" altLang="zh-CN" dirty="0"/>
              <a:t>《</a:t>
            </a:r>
            <a:r>
              <a:rPr lang="zh-CN" altLang="en-US" dirty="0"/>
              <a:t>资本主义发展论</a:t>
            </a:r>
            <a:r>
              <a:rPr lang="en-US" altLang="zh-CN" dirty="0"/>
              <a:t>》</a:t>
            </a:r>
            <a:r>
              <a:rPr lang="zh-CN" altLang="en-US" dirty="0"/>
              <a:t>，商务印书馆，第</a:t>
            </a:r>
            <a:r>
              <a:rPr lang="en-US" altLang="zh-CN" dirty="0"/>
              <a:t>1</a:t>
            </a:r>
            <a:r>
              <a:rPr lang="zh-CN" altLang="en-US" dirty="0"/>
              <a:t>篇</a:t>
            </a:r>
            <a:r>
              <a:rPr lang="en-US" altLang="zh-CN" dirty="0"/>
              <a:t>-</a:t>
            </a:r>
            <a:r>
              <a:rPr lang="zh-CN" altLang="en-US" dirty="0"/>
              <a:t>第</a:t>
            </a:r>
            <a:r>
              <a:rPr lang="en-US" altLang="zh-CN" dirty="0"/>
              <a:t>3</a:t>
            </a:r>
            <a:r>
              <a:rPr lang="zh-CN" altLang="en-US" dirty="0"/>
              <a:t>篇</a:t>
            </a:r>
            <a:endParaRPr lang="en-US" altLang="zh-CN" dirty="0"/>
          </a:p>
          <a:p>
            <a:r>
              <a:rPr lang="zh-CN" altLang="en-US" dirty="0"/>
              <a:t>要求：</a:t>
            </a:r>
            <a:endParaRPr lang="en-US" altLang="zh-CN" dirty="0"/>
          </a:p>
          <a:p>
            <a:pPr lvl="1"/>
            <a:r>
              <a:rPr lang="zh-CN" altLang="en-US" dirty="0"/>
              <a:t>书籍的基本结构和逻辑</a:t>
            </a:r>
            <a:endParaRPr lang="en-US" altLang="zh-CN" dirty="0"/>
          </a:p>
          <a:p>
            <a:pPr lvl="1"/>
            <a:r>
              <a:rPr lang="zh-CN" altLang="en-US" dirty="0"/>
              <a:t>你感兴趣的理论的详细叙述</a:t>
            </a:r>
            <a:endParaRPr lang="en-US" altLang="zh-CN" dirty="0"/>
          </a:p>
          <a:p>
            <a:pPr lvl="1"/>
            <a:r>
              <a:rPr lang="zh-CN" altLang="en-US" dirty="0"/>
              <a:t>你的评论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课程安排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答疑</a:t>
            </a:r>
          </a:p>
          <a:p>
            <a:pPr lvl="1"/>
            <a:r>
              <a:rPr lang="zh-CN" altLang="en-US" dirty="0"/>
              <a:t>邮箱：</a:t>
            </a:r>
            <a:r>
              <a:rPr lang="en-US" altLang="zh-CN" dirty="0"/>
              <a:t>fengzhixuan@nankai.edu.cn</a:t>
            </a:r>
          </a:p>
          <a:p>
            <a:pPr lvl="1"/>
            <a:r>
              <a:rPr lang="zh-CN" altLang="en-US" dirty="0"/>
              <a:t>邮件请注明问题</a:t>
            </a:r>
            <a:endParaRPr lang="en-US" altLang="zh-CN" dirty="0"/>
          </a:p>
          <a:p>
            <a:r>
              <a:rPr lang="zh-CN" altLang="en-US" dirty="0"/>
              <a:t>公邮</a:t>
            </a:r>
          </a:p>
          <a:p>
            <a:pPr lvl="1"/>
            <a:r>
              <a:rPr lang="en-US" altLang="zh-CN" dirty="0">
                <a:hlinkClick r:id="rId2"/>
              </a:rPr>
              <a:t>nkulecturefzx@126.com</a:t>
            </a:r>
            <a:endParaRPr lang="en-US" altLang="zh-CN" dirty="0"/>
          </a:p>
          <a:p>
            <a:pPr lvl="1"/>
            <a:r>
              <a:rPr lang="zh-CN" altLang="en-US" dirty="0"/>
              <a:t>密码</a:t>
            </a:r>
            <a:r>
              <a:rPr lang="en-US" altLang="zh-CN" dirty="0"/>
              <a:t>: </a:t>
            </a:r>
            <a:r>
              <a:rPr lang="en-US" altLang="zh-CN" dirty="0" err="1"/>
              <a:t>nankaidaxue</a:t>
            </a:r>
            <a:endParaRPr lang="en-US" altLang="zh-CN" dirty="0"/>
          </a:p>
          <a:p>
            <a:pPr lvl="1"/>
            <a:r>
              <a:rPr lang="zh-CN" altLang="en-US" dirty="0"/>
              <a:t>请不要将课件用于学习以外的途径，包括上传到网络</a:t>
            </a:r>
            <a:endParaRPr lang="en-US" altLang="zh-CN" dirty="0"/>
          </a:p>
          <a:p>
            <a:pPr lvl="1"/>
            <a:r>
              <a:rPr lang="zh-CN" altLang="en-US" dirty="0"/>
              <a:t>请不要将公邮用于任何其他用途，不要使用公邮的转发功能，使用邮件请下载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第一讲 导论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/>
              <a:t>什么是政治经济学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经济学一词源自古希腊时代对管理奴隶主的庄园学问的称呼</a:t>
            </a:r>
            <a:endParaRPr lang="en-US" altLang="zh-CN"/>
          </a:p>
          <a:p>
            <a:endParaRPr lang="zh-CN" altLang="en-US"/>
          </a:p>
          <a:p>
            <a:r>
              <a:rPr lang="zh-CN" altLang="en-US"/>
              <a:t>十六十七世纪，重商主义兴盛，关注国家财富的增加，并将相应的学说称之为：政治经济学</a:t>
            </a:r>
          </a:p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sym typeface="+mn-ea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最早使用者：蒙克莱田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《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献给国王和王太后的政治经济学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》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/>
              <a:t>什么是政治经济学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重商主义之后出现了古典政治经济学</a:t>
            </a:r>
          </a:p>
          <a:p>
            <a:endParaRPr lang="zh-CN" altLang="en-US" dirty="0"/>
          </a:p>
          <a:p>
            <a:r>
              <a:rPr lang="zh-CN" altLang="en-US" dirty="0"/>
              <a:t>英国：威廉·配第、约翰·洛克、大卫·休谟、理查德·坎蒂隆</a:t>
            </a:r>
          </a:p>
          <a:p>
            <a:r>
              <a:rPr lang="zh-CN" altLang="en-US" dirty="0"/>
              <a:t>法国：布阿吉尔贝尔 、魁奈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380</TotalTime>
  <Words>1029</Words>
  <Application>Microsoft Office PowerPoint</Application>
  <PresentationFormat>宽屏</PresentationFormat>
  <Paragraphs>155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0" baseType="lpstr">
      <vt:lpstr>宋体</vt:lpstr>
      <vt:lpstr>Arial</vt:lpstr>
      <vt:lpstr>Calibri</vt:lpstr>
      <vt:lpstr>Calibri Light</vt:lpstr>
      <vt:lpstr>Times New Roman</vt:lpstr>
      <vt:lpstr>Office 主题</vt:lpstr>
      <vt:lpstr>政治经济学</vt:lpstr>
      <vt:lpstr>任课教师</vt:lpstr>
      <vt:lpstr>课程安排</vt:lpstr>
      <vt:lpstr>课程安排</vt:lpstr>
      <vt:lpstr>课程安排</vt:lpstr>
      <vt:lpstr>课程安排</vt:lpstr>
      <vt:lpstr>第一讲 导论</vt:lpstr>
      <vt:lpstr>什么是政治经济学</vt:lpstr>
      <vt:lpstr>什么是政治经济学</vt:lpstr>
      <vt:lpstr>什么是政治经济学</vt:lpstr>
      <vt:lpstr>什么是政治经济学</vt:lpstr>
      <vt:lpstr>什么是政治经济学</vt:lpstr>
      <vt:lpstr>什么是政治经济学</vt:lpstr>
      <vt:lpstr>什么是政治经济学</vt:lpstr>
      <vt:lpstr>什么是政治经济学</vt:lpstr>
      <vt:lpstr>什么是政治经济学</vt:lpstr>
      <vt:lpstr>什么是政治经济学</vt:lpstr>
      <vt:lpstr>政治经济学的方法论</vt:lpstr>
      <vt:lpstr>政治经济学的方法论</vt:lpstr>
      <vt:lpstr>方法论的背后：立场</vt:lpstr>
      <vt:lpstr>方法论的背后：立场</vt:lpstr>
      <vt:lpstr>方法论的背后：立场</vt:lpstr>
      <vt:lpstr>为什么要学习政治经济学</vt:lpstr>
      <vt:lpstr>怎么学习政治经济学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Zhixuan</dc:creator>
  <cp:lastModifiedBy>Office用户</cp:lastModifiedBy>
  <cp:revision>36</cp:revision>
  <dcterms:created xsi:type="dcterms:W3CDTF">2016-09-27T03:43:54Z</dcterms:created>
  <dcterms:modified xsi:type="dcterms:W3CDTF">2018-09-26T08:44:48Z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2052-10.1.0.5975</vt:lpwstr>
  </property>
</Properties>
</file>