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87" autoAdjust="0"/>
  </p:normalViewPr>
  <p:slideViewPr>
    <p:cSldViewPr snapToGrid="0">
      <p:cViewPr varScale="1">
        <p:scale>
          <a:sx n="68" d="100"/>
          <a:sy n="68" d="100"/>
        </p:scale>
        <p:origin x="780"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241346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41187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115860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43338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83582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66276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52111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138216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974818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240491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C5F2EF-B7B6-42A2-AA1B-2DB02EAC0C4E}"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19286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5F2EF-B7B6-42A2-AA1B-2DB02EAC0C4E}" type="datetimeFigureOut">
              <a:rPr lang="zh-CN" altLang="en-US" smtClean="0"/>
              <a:t>2018/9/26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150400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第三讲 货币理论</a:t>
            </a:r>
          </a:p>
        </p:txBody>
      </p:sp>
      <p:sp>
        <p:nvSpPr>
          <p:cNvPr id="3" name="副标题 2"/>
          <p:cNvSpPr>
            <a:spLocks noGrp="1"/>
          </p:cNvSpPr>
          <p:nvPr>
            <p:ph type="subTitle" idx="1"/>
          </p:nvPr>
        </p:nvSpPr>
        <p:spPr/>
        <p:txBody>
          <a:bodyPr/>
          <a:lstStyle/>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611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dirty="0">
                <a:latin typeface="宋体" panose="02010600030101010101" pitchFamily="2" charset="-122"/>
                <a:ea typeface="宋体" panose="02010600030101010101" pitchFamily="2" charset="-122"/>
              </a:rPr>
              <a:t>世界货币</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在世界市场充当一般等价物</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国内职能在国际上的延伸</a:t>
            </a:r>
            <a:endParaRPr lang="en-US" altLang="zh-CN"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国际支付手段</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购买手段</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流通手段</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社会财富的代表</a:t>
            </a:r>
            <a:endParaRPr lang="en-US" altLang="zh-CN"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金银</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0446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货币的形式</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金属货币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金属条块</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私人铸币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国家铸币</a:t>
            </a:r>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铸币的磨损和辅币</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纸币</a:t>
            </a:r>
            <a:endParaRPr lang="en-US" altLang="zh-CN"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8148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货币的形式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信用货币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银行券</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支票存款</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电子货币</a:t>
            </a:r>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严格意义上来说信用货币是一种发行货币的方式而非货币的形式</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商品货币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信用货币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只有货币形式演进到纸币以后的这些形式，信用货币才成为可能</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924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货币的形式</a:t>
            </a:r>
          </a:p>
        </p:txBody>
      </p:sp>
      <p:sp>
        <p:nvSpPr>
          <p:cNvPr id="3" name="内容占位符 2"/>
          <p:cNvSpPr>
            <a:spLocks noGrp="1"/>
          </p:cNvSpPr>
          <p:nvPr>
            <p:ph idx="1"/>
          </p:nvPr>
        </p:nvSpPr>
        <p:spPr/>
        <p:txBody>
          <a:bodyPr>
            <a:normAutofit fontScale="92500" lnSpcReduction="20000"/>
          </a:bodyPr>
          <a:lstStyle/>
          <a:p>
            <a:r>
              <a:rPr lang="zh-CN" altLang="en-US" dirty="0">
                <a:latin typeface="宋体" panose="02010600030101010101" pitchFamily="2" charset="-122"/>
                <a:ea typeface="宋体" panose="02010600030101010101" pitchFamily="2" charset="-122"/>
              </a:rPr>
              <a:t>信用货币从哪里来的？</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金属货币时代：</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国家发行铸币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私人银行根据金属货币发行银行券</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银行券的发行方式：贴现和贷款，进行信用货币创造，对金属货币进行扩大</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可兑换纸币时代：</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国家根据自身的黄金储备依靠中央银行发行货币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发行方式：再贴现、再贷款和购买国债</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私人银行根据自身获得的再贴现再贷款额度和其他渠道获得的信用货币进行贴现和贷款，对基础货币进行放大</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不可兑换的纸币时代：</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与可兑换时代的唯一区别在于中央银行不再考虑自身的黄金储备以及票面对应的金属货币价值。</a:t>
            </a:r>
          </a:p>
        </p:txBody>
      </p:sp>
    </p:spTree>
    <p:extLst>
      <p:ext uri="{BB962C8B-B14F-4D97-AF65-F5344CB8AC3E}">
        <p14:creationId xmlns:p14="http://schemas.microsoft.com/office/powerpoint/2010/main" val="25170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货币层次</a:t>
            </a:r>
          </a:p>
        </p:txBody>
      </p:sp>
      <p:sp>
        <p:nvSpPr>
          <p:cNvPr id="3" name="内容占位符 2"/>
          <p:cNvSpPr>
            <a:spLocks noGrp="1"/>
          </p:cNvSpPr>
          <p:nvPr>
            <p:ph idx="1"/>
          </p:nvPr>
        </p:nvSpPr>
        <p:spPr/>
        <p:txBody>
          <a:bodyPr>
            <a:normAutofit fontScale="92500"/>
          </a:bodyPr>
          <a:lstStyle/>
          <a:p>
            <a:r>
              <a:rPr lang="zh-CN" altLang="en-US" dirty="0">
                <a:latin typeface="宋体" panose="02010600030101010101" pitchFamily="2" charset="-122"/>
                <a:ea typeface="宋体" panose="02010600030101010101" pitchFamily="2" charset="-122"/>
              </a:rPr>
              <a:t>因为现代货币全部是信用货币，不同类型的信用创造其流动性是不一样的，各种金融资产都可以不同程度的视为货币：</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IMF</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M0</a:t>
            </a:r>
            <a:r>
              <a:rPr lang="zh-CN" altLang="en-US" dirty="0">
                <a:latin typeface="宋体" panose="02010600030101010101" pitchFamily="2" charset="-122"/>
                <a:ea typeface="宋体" panose="02010600030101010101" pitchFamily="2" charset="-122"/>
              </a:rPr>
              <a:t>：现金</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M1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M0+</a:t>
            </a:r>
            <a:r>
              <a:rPr lang="zh-CN" altLang="en-US" dirty="0">
                <a:latin typeface="宋体" panose="02010600030101010101" pitchFamily="2" charset="-122"/>
                <a:ea typeface="宋体" panose="02010600030101010101" pitchFamily="2" charset="-122"/>
              </a:rPr>
              <a:t>可转让本币存款和在国内可直接支付的外币存款</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M2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M1+</a:t>
            </a:r>
            <a:r>
              <a:rPr lang="zh-CN" altLang="en-US" dirty="0">
                <a:latin typeface="宋体" panose="02010600030101010101" pitchFamily="2" charset="-122"/>
                <a:ea typeface="宋体" panose="02010600030101010101" pitchFamily="2" charset="-122"/>
              </a:rPr>
              <a:t>一定期限内的定期存款和储蓄存款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外汇存款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大额可转让定期存单</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M3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M2+</a:t>
            </a:r>
            <a:r>
              <a:rPr lang="zh-CN" altLang="en-US" dirty="0">
                <a:latin typeface="宋体" panose="02010600030101010101" pitchFamily="2" charset="-122"/>
                <a:ea typeface="宋体" panose="02010600030101010101" pitchFamily="2" charset="-122"/>
              </a:rPr>
              <a:t>外汇定期存款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商业票据</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互助金存款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旅行支票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中国人民银行：</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M0</a:t>
            </a:r>
            <a:r>
              <a:rPr lang="zh-CN" altLang="en-US" dirty="0">
                <a:latin typeface="宋体" panose="02010600030101010101" pitchFamily="2" charset="-122"/>
                <a:ea typeface="宋体" panose="02010600030101010101" pitchFamily="2" charset="-122"/>
              </a:rPr>
              <a:t>：流通中的现金</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M1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M0+</a:t>
            </a:r>
            <a:r>
              <a:rPr lang="zh-CN" altLang="en-US" dirty="0">
                <a:latin typeface="宋体" panose="02010600030101010101" pitchFamily="2" charset="-122"/>
                <a:ea typeface="宋体" panose="02010600030101010101" pitchFamily="2" charset="-122"/>
              </a:rPr>
              <a:t>能开支票进行支付的单位活期存款</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M2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M1+</a:t>
            </a:r>
            <a:r>
              <a:rPr lang="zh-CN" altLang="en-US" dirty="0">
                <a:latin typeface="宋体" panose="02010600030101010101" pitchFamily="2" charset="-122"/>
                <a:ea typeface="宋体" panose="02010600030101010101" pitchFamily="2" charset="-122"/>
              </a:rPr>
              <a:t>准货币（就是各种乱七八糟的不好提取的存款）</a:t>
            </a:r>
            <a:endParaRPr lang="en-US" altLang="zh-CN"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642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货币流通量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latin typeface="宋体" panose="02010600030101010101" pitchFamily="2" charset="-122"/>
                    <a:ea typeface="宋体" panose="02010600030101010101" pitchFamily="2" charset="-122"/>
                  </a:rPr>
                  <a:t>基本规律：</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一定时期内流通中需要的货币量</a:t>
                </a:r>
                <a:r>
                  <a:rPr lang="en-US" altLang="zh-CN" dirty="0">
                    <a:latin typeface="宋体" panose="02010600030101010101" pitchFamily="2" charset="-122"/>
                    <a:ea typeface="宋体" panose="02010600030101010101" pitchFamily="2" charset="-122"/>
                  </a:rPr>
                  <a:t>=</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流通中</m:t>
                        </m:r>
                        <m:r>
                          <a:rPr lang="zh-CN" altLang="en-US" i="1" smtClean="0">
                            <a:latin typeface="Cambria Math" panose="02040503050406030204" pitchFamily="18" charset="0"/>
                          </a:rPr>
                          <m:t>的</m:t>
                        </m:r>
                        <m:r>
                          <a:rPr lang="zh-CN" altLang="en-US" i="1">
                            <a:latin typeface="Cambria Math" panose="02040503050406030204" pitchFamily="18" charset="0"/>
                          </a:rPr>
                          <m:t>商品价格总额</m:t>
                        </m:r>
                      </m:num>
                      <m:den>
                        <m:r>
                          <a:rPr lang="zh-CN" altLang="en-US" i="1">
                            <a:latin typeface="Cambria Math" panose="02040503050406030204" pitchFamily="18" charset="0"/>
                          </a:rPr>
                          <m:t>同一单位货币的</m:t>
                        </m:r>
                        <m:r>
                          <a:rPr lang="zh-CN" altLang="en-US" i="1" smtClean="0">
                            <a:latin typeface="Cambria Math" panose="02040503050406030204" pitchFamily="18" charset="0"/>
                          </a:rPr>
                          <m:t>平均流通</m:t>
                        </m:r>
                        <m:r>
                          <a:rPr lang="zh-CN" altLang="en-US" i="1">
                            <a:latin typeface="Cambria Math" panose="02040503050406030204" pitchFamily="18" charset="0"/>
                          </a:rPr>
                          <m:t>次数</m:t>
                        </m:r>
                      </m:den>
                    </m:f>
                  </m:oMath>
                </a14:m>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考虑到支付手段的货币流通规律：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一定时期内流通中需要的货币量</a:t>
                </a:r>
                <a:r>
                  <a:rPr lang="en-US" altLang="zh-CN" dirty="0">
                    <a:latin typeface="宋体" panose="02010600030101010101" pitchFamily="2" charset="-122"/>
                    <a:ea typeface="宋体" panose="02010600030101010101" pitchFamily="2" charset="-122"/>
                  </a:rPr>
                  <a:t>=</a:t>
                </a:r>
                <a:endParaRPr lang="en-US" altLang="zh-CN" i="1" dirty="0">
                  <a:latin typeface="宋体" panose="02010600030101010101" pitchFamily="2" charset="-122"/>
                  <a:ea typeface="宋体" panose="02010600030101010101" pitchFamily="2" charset="-122"/>
                </a:endParaRPr>
              </a:p>
              <a:p>
                <a:pPr marL="457200" lvl="1"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流通中的商品价格总额</m:t>
                          </m:r>
                          <m:r>
                            <a:rPr lang="en-US" altLang="zh-CN" i="1">
                              <a:latin typeface="Cambria Math" panose="02040503050406030204" pitchFamily="18" charset="0"/>
                            </a:rPr>
                            <m:t>−</m:t>
                          </m:r>
                          <m:r>
                            <a:rPr lang="zh-CN" altLang="en-US" i="1">
                              <a:latin typeface="Cambria Math" panose="02040503050406030204" pitchFamily="18" charset="0"/>
                            </a:rPr>
                            <m:t>赊销商品价格总额</m:t>
                          </m:r>
                          <m:r>
                            <a:rPr lang="en-US" altLang="zh-CN" i="1">
                              <a:latin typeface="Cambria Math" panose="02040503050406030204" pitchFamily="18" charset="0"/>
                            </a:rPr>
                            <m:t>+</m:t>
                          </m:r>
                          <m:r>
                            <a:rPr lang="zh-CN" altLang="en-US" i="1">
                              <a:latin typeface="Cambria Math" panose="02040503050406030204" pitchFamily="18" charset="0"/>
                            </a:rPr>
                            <m:t>到期支付总额</m:t>
                          </m:r>
                          <m:r>
                            <a:rPr lang="en-US" altLang="zh-CN" i="1">
                              <a:latin typeface="Cambria Math" panose="02040503050406030204" pitchFamily="18" charset="0"/>
                            </a:rPr>
                            <m:t>−</m:t>
                          </m:r>
                          <m:r>
                            <a:rPr lang="zh-CN" altLang="en-US" i="1">
                              <a:latin typeface="Cambria Math" panose="02040503050406030204" pitchFamily="18" charset="0"/>
                            </a:rPr>
                            <m:t>互相抵消支付总额</m:t>
                          </m:r>
                        </m:num>
                        <m:den>
                          <m:r>
                            <a:rPr lang="zh-CN" altLang="en-US" i="1">
                              <a:latin typeface="Cambria Math" panose="02040503050406030204" pitchFamily="18" charset="0"/>
                            </a:rPr>
                            <m:t>同一单位货币的平均流通次数</m:t>
                          </m:r>
                        </m:den>
                      </m:f>
                    </m:oMath>
                  </m:oMathPara>
                </a14:m>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802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货币流通量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纸币和信用货币</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单位纸币所代表的金属量</a:t>
                </a:r>
                <a:r>
                  <a:rPr lang="en-US" altLang="zh-CN" dirty="0">
                    <a:latin typeface="宋体" panose="02010600030101010101" pitchFamily="2" charset="-122"/>
                    <a:ea typeface="宋体" panose="02010600030101010101" pitchFamily="2" charset="-122"/>
                  </a:rPr>
                  <a:t>=</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流通中</m:t>
                        </m:r>
                        <m:r>
                          <a:rPr lang="zh-CN" altLang="en-US" i="1" smtClean="0">
                            <a:latin typeface="Cambria Math" panose="02040503050406030204" pitchFamily="18" charset="0"/>
                          </a:rPr>
                          <m:t>所</m:t>
                        </m:r>
                        <m:r>
                          <a:rPr lang="zh-CN" altLang="en-US" i="1">
                            <a:latin typeface="Cambria Math" panose="02040503050406030204" pitchFamily="18" charset="0"/>
                          </a:rPr>
                          <m:t>必须</m:t>
                        </m:r>
                        <m:r>
                          <a:rPr lang="zh-CN" altLang="en-US" i="1" smtClean="0">
                            <a:latin typeface="Cambria Math" panose="02040503050406030204" pitchFamily="18" charset="0"/>
                          </a:rPr>
                          <m:t>的</m:t>
                        </m:r>
                        <m:r>
                          <a:rPr lang="zh-CN" altLang="en-US" i="1">
                            <a:latin typeface="Cambria Math" panose="02040503050406030204" pitchFamily="18" charset="0"/>
                          </a:rPr>
                          <m:t>金属货币量</m:t>
                        </m:r>
                      </m:num>
                      <m:den>
                        <m:r>
                          <a:rPr lang="zh-CN" altLang="en-US" i="1">
                            <a:latin typeface="Cambria Math" panose="02040503050406030204" pitchFamily="18" charset="0"/>
                          </a:rPr>
                          <m:t>流通中的</m:t>
                        </m:r>
                        <m:r>
                          <a:rPr lang="zh-CN" altLang="en-US" i="1" smtClean="0">
                            <a:latin typeface="Cambria Math" panose="02040503050406030204" pitchFamily="18" charset="0"/>
                          </a:rPr>
                          <m:t>纸币</m:t>
                        </m:r>
                        <m:r>
                          <a:rPr lang="zh-CN" altLang="en-US" i="1">
                            <a:latin typeface="Cambria Math" panose="02040503050406030204" pitchFamily="18" charset="0"/>
                          </a:rPr>
                          <m:t>总额</m:t>
                        </m:r>
                      </m:den>
                    </m:f>
                  </m:oMath>
                </a14:m>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没有规定的金属量了怎么办？</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仍然需要和需要交换的价值量相符</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仍然需要与一些具有价值的实物保持一定的关系</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通货膨胀和通货紧缩</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22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货币的起源和本质</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简单的、个别的或者偶然的价值形式</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斯密和李嘉图的交换：</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尺棉布</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土豆：相对价值形式</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棉布：等价形式</a:t>
            </a:r>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使用价值成为价值的表现形式</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具体劳动成为抽象劳动的表现形式</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私人劳动成为直接形式的社会劳动</a:t>
            </a:r>
            <a:endParaRPr lang="en-US" altLang="zh-CN"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3393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货币的起源和本质</a:t>
            </a:r>
            <a:endParaRPr 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总和的或扩大的价值形式：</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a:t>
                </a:r>
                <a:r>
                  <a:rPr lang="en-US" altLang="zh-CN" dirty="0">
                    <a:latin typeface="宋体" panose="02010600030101010101" pitchFamily="2" charset="-122"/>
                    <a:ea typeface="宋体" panose="02010600030101010101" pitchFamily="2" charset="-122"/>
                  </a:rPr>
                  <a:t>=  </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6</m:t>
                            </m:r>
                            <m:r>
                              <a:rPr lang="zh-CN" altLang="en-US" i="1" smtClean="0">
                                <a:latin typeface="Cambria Math" panose="02040503050406030204" pitchFamily="18" charset="0"/>
                              </a:rPr>
                              <m:t>尺</m:t>
                            </m:r>
                            <m:r>
                              <a:rPr lang="zh-CN" altLang="en-US" i="1">
                                <a:latin typeface="Cambria Math" panose="02040503050406030204" pitchFamily="18" charset="0"/>
                              </a:rPr>
                              <m:t>棉布</m:t>
                            </m:r>
                          </m:e>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1</m:t>
                            </m:r>
                            <m:r>
                              <a:rPr lang="en-US" altLang="zh-CN" i="1" smtClean="0">
                                <a:latin typeface="Cambria Math" panose="02040503050406030204" pitchFamily="18" charset="0"/>
                              </a:rPr>
                              <m:t>5</m:t>
                            </m:r>
                            <m:r>
                              <a:rPr lang="zh-CN" altLang="en-US" i="1">
                                <a:latin typeface="Cambria Math" panose="02040503050406030204" pitchFamily="18" charset="0"/>
                              </a:rPr>
                              <m:t>把</m:t>
                            </m:r>
                            <m:r>
                              <a:rPr lang="zh-CN" altLang="en-US" i="1" smtClean="0">
                                <a:latin typeface="Cambria Math" panose="02040503050406030204" pitchFamily="18" charset="0"/>
                              </a:rPr>
                              <m:t>锤子</m:t>
                            </m:r>
                          </m:e>
                        </m:eqArr>
                      </m:e>
                    </m:d>
                  </m:oMath>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交换的困难</a:t>
                </a:r>
                <a:endParaRPr lang="en-US" dirty="0">
                  <a:latin typeface="宋体" panose="02010600030101010101" pitchFamily="2" charset="-122"/>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en-US">
                    <a:noFill/>
                  </a:rPr>
                  <a:t> </a:t>
                </a:r>
              </a:p>
            </p:txBody>
          </p:sp>
        </mc:Fallback>
      </mc:AlternateContent>
    </p:spTree>
    <p:extLst>
      <p:ext uri="{BB962C8B-B14F-4D97-AF65-F5344CB8AC3E}">
        <p14:creationId xmlns:p14="http://schemas.microsoft.com/office/powerpoint/2010/main" val="397441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货币的本质和起源</a:t>
            </a:r>
            <a:endParaRPr 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一般价值形式</a:t>
                </a:r>
                <a:endParaRPr lang="en-US" altLang="zh-CN"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altLang="zh-CN" i="1">
                                <a:latin typeface="Cambria Math" panose="02040503050406030204" pitchFamily="18" charset="0"/>
                              </a:rPr>
                              <m:t>6</m:t>
                            </m:r>
                            <m:r>
                              <a:rPr lang="zh-CN" altLang="en-US" i="1" smtClean="0">
                                <a:latin typeface="Cambria Math" panose="02040503050406030204" pitchFamily="18" charset="0"/>
                              </a:rPr>
                              <m:t>尺</m:t>
                            </m:r>
                            <m:r>
                              <a:rPr lang="zh-CN" altLang="en-US" i="1">
                                <a:latin typeface="Cambria Math" panose="02040503050406030204" pitchFamily="18" charset="0"/>
                              </a:rPr>
                              <m:t>棉布</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5</m:t>
                            </m:r>
                            <m:r>
                              <a:rPr lang="zh-CN" altLang="en-US" i="1" smtClean="0">
                                <a:latin typeface="Cambria Math" panose="02040503050406030204" pitchFamily="18" charset="0"/>
                              </a:rPr>
                              <m:t>把</m:t>
                            </m:r>
                            <m:r>
                              <a:rPr lang="zh-CN" altLang="en-US" i="1">
                                <a:latin typeface="Cambria Math" panose="02040503050406030204" pitchFamily="18" charset="0"/>
                              </a:rPr>
                              <m:t>斧头</m:t>
                            </m:r>
                          </m:e>
                        </m:eqArr>
                      </m:e>
                    </m:d>
                    <m:r>
                      <a:rPr lang="en-US" altLang="zh-CN" i="1">
                        <a:latin typeface="Cambria Math" panose="02040503050406030204" pitchFamily="18" charset="0"/>
                      </a:rPr>
                      <m:t>=</m:t>
                    </m:r>
                  </m:oMath>
                </a14:m>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a:t>
                </a:r>
                <a:endParaRPr lang="en-US" altLang="zh-CN"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土豆：一般等价物</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质的飞跃</a:t>
                </a:r>
                <a:endParaRPr lang="en-US" dirty="0">
                  <a:latin typeface="宋体" panose="02010600030101010101" pitchFamily="2" charset="-122"/>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132705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货币的本质和起源</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货币形式：</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货币的本质：固定充当一般等价物的商品。</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一般等价物的形式最终固定在金银等贵金属上。</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为什么是金银？</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易于分割：均质、易于切割</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易于携带：体积小价值大</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价值稳定：劳动生产率变化很慢</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lvl="1"/>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3422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价值尺度</a:t>
            </a:r>
            <a:endParaRPr lang="en-US" altLang="zh-CN"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货币作为表现、衡量、计算商品价值大小的尺度。</a:t>
            </a:r>
            <a:endParaRPr lang="en-US" altLang="zh-CN"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价值表现在货币上：价格</a:t>
            </a:r>
            <a:endParaRPr lang="en-US" altLang="zh-CN"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执行：观念的货币</a:t>
            </a:r>
            <a:endParaRPr lang="en-US" altLang="zh-CN"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价格标准：货币本身的计量单位</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9077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流通手段</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充当商品交换媒介的职能</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执行：实际的货币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从物物交换到商品流通：以货币为媒介的商品交换</a:t>
            </a:r>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惊险的跳跃</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“这个跳跃如果不成功，摔坏的不是商品，但一定是商品占有者”</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“如果你们不笑，尴尬的不是笑话，但一定是讲笑话的人”</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买卖的时空的分离：危机的一个伏笔</a:t>
            </a:r>
            <a:endParaRPr lang="en-US" altLang="zh-CN" dirty="0">
              <a:latin typeface="宋体" panose="02010600030101010101" pitchFamily="2" charset="-122"/>
              <a:ea typeface="宋体" panose="02010600030101010101" pitchFamily="2" charset="-122"/>
            </a:endParaRPr>
          </a:p>
          <a:p>
            <a:pPr lvl="1"/>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5781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贮藏手段职能</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金属货币：</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退出流通领域作为社会一般财富的代表</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本身有价值</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可以调节货币流通量</a:t>
            </a:r>
            <a:endParaRPr lang="en-US" altLang="zh-CN" dirty="0">
              <a:latin typeface="宋体" panose="02010600030101010101" pitchFamily="2" charset="-122"/>
              <a:ea typeface="宋体" panose="02010600030101010101" pitchFamily="2" charset="-122"/>
            </a:endParaRPr>
          </a:p>
          <a:p>
            <a:pPr lvl="1"/>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7692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支付手段：</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清偿债务、支付赋税、租金和利息、工资等的职能</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就是今天不给钱，改天再给</a:t>
            </a:r>
            <a:endParaRPr lang="en-US" altLang="zh-CN"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突破了货币数量的局限性</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扩大了商品交换的内在矛盾：债务链条</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257104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759</Words>
  <Application>Microsoft Office PowerPoint</Application>
  <PresentationFormat>宽屏</PresentationFormat>
  <Paragraphs>127</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宋体</vt:lpstr>
      <vt:lpstr>Arial</vt:lpstr>
      <vt:lpstr>Cambria Math</vt:lpstr>
      <vt:lpstr>Office 主题​​</vt:lpstr>
      <vt:lpstr>第三讲 货币理论</vt:lpstr>
      <vt:lpstr>货币的起源和本质</vt:lpstr>
      <vt:lpstr>货币的起源和本质</vt:lpstr>
      <vt:lpstr>货币的本质和起源</vt:lpstr>
      <vt:lpstr>货币的本质和起源</vt:lpstr>
      <vt:lpstr>货币的职能</vt:lpstr>
      <vt:lpstr>货币的职能</vt:lpstr>
      <vt:lpstr>货币的职能</vt:lpstr>
      <vt:lpstr>货币的职能</vt:lpstr>
      <vt:lpstr>货币的职能</vt:lpstr>
      <vt:lpstr>货币的形式</vt:lpstr>
      <vt:lpstr>货币的形式</vt:lpstr>
      <vt:lpstr>货币的形式</vt:lpstr>
      <vt:lpstr>货币层次</vt:lpstr>
      <vt:lpstr>货币流通量</vt:lpstr>
      <vt:lpstr>货币流通量</vt:lpstr>
    </vt:vector>
  </TitlesOfParts>
  <Company>Nankai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Zhixuan</dc:creator>
  <cp:lastModifiedBy>Office用户</cp:lastModifiedBy>
  <cp:revision>10</cp:revision>
  <dcterms:created xsi:type="dcterms:W3CDTF">2016-10-20T05:50:47Z</dcterms:created>
  <dcterms:modified xsi:type="dcterms:W3CDTF">2018-09-26T09:15:53Z</dcterms:modified>
</cp:coreProperties>
</file>