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8" r:id="rId4"/>
    <p:sldId id="259" r:id="rId5"/>
    <p:sldId id="279" r:id="rId6"/>
    <p:sldId id="274" r:id="rId7"/>
    <p:sldId id="260" r:id="rId8"/>
    <p:sldId id="262" r:id="rId9"/>
    <p:sldId id="263" r:id="rId10"/>
    <p:sldId id="264" r:id="rId11"/>
    <p:sldId id="266" r:id="rId12"/>
    <p:sldId id="268" r:id="rId13"/>
    <p:sldId id="270" r:id="rId14"/>
    <p:sldId id="267" r:id="rId15"/>
    <p:sldId id="272" r:id="rId16"/>
    <p:sldId id="269" r:id="rId17"/>
    <p:sldId id="285" r:id="rId18"/>
    <p:sldId id="273" r:id="rId19"/>
    <p:sldId id="275" r:id="rId20"/>
    <p:sldId id="280" r:id="rId21"/>
    <p:sldId id="276" r:id="rId22"/>
    <p:sldId id="278" r:id="rId23"/>
    <p:sldId id="277" r:id="rId24"/>
    <p:sldId id="281" r:id="rId25"/>
    <p:sldId id="282" r:id="rId26"/>
    <p:sldId id="283" r:id="rId27"/>
    <p:sldId id="284" r:id="rId28"/>
  </p:sldIdLst>
  <p:sldSz cx="12192000" cy="6858000"/>
  <p:notesSz cx="6858000" cy="9144000"/>
  <p:custDataLst>
    <p:tags r:id="rId29"/>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595" y="53"/>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00" y="2393949"/>
            <a:ext cx="10363200" cy="109539"/>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ln>
        </p:spPr>
        <p:txBody>
          <a:bodyPr/>
          <a:lstStyle/>
          <a:p>
            <a:pPr>
              <a:defRPr/>
            </a:pPr>
            <a:endParaRPr lang="zh-CN" altLang="zh-CN" sz="3200">
              <a:latin typeface="Times New Roman" panose="02020603050405020304" pitchFamily="18" charset="0"/>
            </a:endParaRPr>
          </a:p>
        </p:txBody>
      </p:sp>
      <p:sp>
        <p:nvSpPr>
          <p:cNvPr id="138242" name="Rectangle 2"/>
          <p:cNvSpPr>
            <a:spLocks noGrp="1" noChangeArrowheads="1"/>
          </p:cNvSpPr>
          <p:nvPr>
            <p:ph type="ctrTitle"/>
          </p:nvPr>
        </p:nvSpPr>
        <p:spPr>
          <a:xfrm>
            <a:off x="914400" y="990600"/>
            <a:ext cx="10363200" cy="1371600"/>
          </a:xfrm>
        </p:spPr>
        <p:txBody>
          <a:bodyPr/>
          <a:lstStyle>
            <a:lvl1pPr>
              <a:defRPr sz="5335"/>
            </a:lvl1pPr>
          </a:lstStyle>
          <a:p>
            <a:r>
              <a:rPr lang="zh-CN" altLang="en-US"/>
              <a:t>单击此处编辑母版标题样式</a:t>
            </a:r>
          </a:p>
        </p:txBody>
      </p:sp>
      <p:sp>
        <p:nvSpPr>
          <p:cNvPr id="13824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3735"/>
            </a:lvl1pPr>
          </a:lstStyle>
          <a:p>
            <a:r>
              <a:rPr lang="zh-CN" altLang="en-US"/>
              <a:t>单击此处编辑母版副标题样式</a:t>
            </a:r>
          </a:p>
        </p:txBody>
      </p:sp>
      <p:sp>
        <p:nvSpPr>
          <p:cNvPr id="5" name="Rectangle 4"/>
          <p:cNvSpPr>
            <a:spLocks noGrp="1" noChangeArrowheads="1"/>
          </p:cNvSpPr>
          <p:nvPr>
            <p:ph type="dt" sz="half" idx="10"/>
          </p:nvPr>
        </p:nvSpPr>
        <p:spPr>
          <a:xfrm>
            <a:off x="914400" y="6248400"/>
            <a:ext cx="2540000" cy="457200"/>
          </a:xfrm>
        </p:spPr>
        <p:txBody>
          <a:bodyPr/>
          <a:lstStyle>
            <a:lvl1pPr>
              <a:defRPr/>
            </a:lvl1pPr>
          </a:lstStyle>
          <a:p>
            <a:fld id="{530820CF-B880-4189-942D-D702A7CBA730}" type="datetimeFigureOut">
              <a:rPr lang="zh-CN" altLang="en-US" smtClean="0"/>
              <a:t>2023/9/19</a:t>
            </a:fld>
            <a:endParaRPr lang="zh-CN" altLang="en-US"/>
          </a:p>
        </p:txBody>
      </p:sp>
      <p:sp>
        <p:nvSpPr>
          <p:cNvPr id="6" name="Rectangle 5"/>
          <p:cNvSpPr>
            <a:spLocks noGrp="1" noChangeArrowheads="1"/>
          </p:cNvSpPr>
          <p:nvPr>
            <p:ph type="ftr" sz="quarter" idx="11"/>
          </p:nvPr>
        </p:nvSpPr>
        <p:spPr>
          <a:xfrm>
            <a:off x="4165600" y="6248400"/>
            <a:ext cx="3860800" cy="457200"/>
          </a:xfrm>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8737600" y="6248400"/>
            <a:ext cx="2540000" cy="457200"/>
          </a:xfrm>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2023/9/19</a:t>
            </a:fld>
            <a:endParaRPr lang="zh-CN" altLang="en-US"/>
          </a:p>
        </p:txBody>
      </p:sp>
      <p:sp>
        <p:nvSpPr>
          <p:cNvPr id="5" name="Rectangle 7"/>
          <p:cNvSpPr>
            <a:spLocks noGrp="1" noChangeArrowheads="1"/>
          </p:cNvSpPr>
          <p:nvPr>
            <p:ph type="ftr" sz="quarter" idx="11"/>
          </p:nvPr>
        </p:nvSpPr>
        <p:spPr/>
        <p:txBody>
          <a:bodyPr/>
          <a:lstStyle>
            <a:lvl1pPr>
              <a:defRPr/>
            </a:lvl1pPr>
          </a:lstStyle>
          <a:p>
            <a:endParaRPr lang="zh-CN" altLang="en-US"/>
          </a:p>
        </p:txBody>
      </p:sp>
      <p:sp>
        <p:nvSpPr>
          <p:cNvPr id="6"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9" y="304800"/>
            <a:ext cx="2669116" cy="5715000"/>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755651" y="304800"/>
            <a:ext cx="7806267" cy="57150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2023/9/19</a:t>
            </a:fld>
            <a:endParaRPr lang="zh-CN" altLang="en-US"/>
          </a:p>
        </p:txBody>
      </p:sp>
      <p:sp>
        <p:nvSpPr>
          <p:cNvPr id="5" name="Rectangle 7"/>
          <p:cNvSpPr>
            <a:spLocks noGrp="1" noChangeArrowheads="1"/>
          </p:cNvSpPr>
          <p:nvPr>
            <p:ph type="ftr" sz="quarter" idx="11"/>
          </p:nvPr>
        </p:nvSpPr>
        <p:spPr/>
        <p:txBody>
          <a:bodyPr/>
          <a:lstStyle>
            <a:lvl1pPr>
              <a:defRPr/>
            </a:lvl1pPr>
          </a:lstStyle>
          <a:p>
            <a:endParaRPr lang="zh-CN" altLang="en-US"/>
          </a:p>
        </p:txBody>
      </p:sp>
      <p:sp>
        <p:nvSpPr>
          <p:cNvPr id="6"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1"/>
            <a:ext cx="10668000" cy="1216025"/>
          </a:xfrm>
        </p:spPr>
        <p:txBody>
          <a:bodyPr/>
          <a:lstStyle/>
          <a:p>
            <a:r>
              <a:rPr lang="zh-CN" altLang="en-US"/>
              <a:t>单击此处编辑母版标题样式</a:t>
            </a:r>
          </a:p>
        </p:txBody>
      </p:sp>
      <p:sp>
        <p:nvSpPr>
          <p:cNvPr id="3" name="文本占位符 2"/>
          <p:cNvSpPr>
            <a:spLocks noGrp="1"/>
          </p:cNvSpPr>
          <p:nvPr>
            <p:ph type="body" sz="half" idx="1" hasCustomPrompt="1"/>
          </p:nvPr>
        </p:nvSpPr>
        <p:spPr>
          <a:xfrm>
            <a:off x="755651" y="1752600"/>
            <a:ext cx="5232400" cy="4267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91251" y="1752600"/>
            <a:ext cx="5232400" cy="4267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2023/9/19</a:t>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00" y="2393950"/>
            <a:ext cx="103632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ln>
        </p:spPr>
        <p:txBody>
          <a:bodyPr/>
          <a:lstStyle/>
          <a:p>
            <a:pPr>
              <a:defRPr/>
            </a:pPr>
            <a:endParaRPr lang="zh-CN" altLang="zh-CN" sz="2400">
              <a:latin typeface="Times New Roman" panose="02020603050405020304" pitchFamily="18" charset="0"/>
            </a:endParaRPr>
          </a:p>
        </p:txBody>
      </p:sp>
      <p:sp>
        <p:nvSpPr>
          <p:cNvPr id="138242" name="Rectangle 2"/>
          <p:cNvSpPr>
            <a:spLocks noGrp="1" noChangeArrowheads="1"/>
          </p:cNvSpPr>
          <p:nvPr>
            <p:ph type="ctrTitle"/>
          </p:nvPr>
        </p:nvSpPr>
        <p:spPr>
          <a:xfrm>
            <a:off x="914400" y="990600"/>
            <a:ext cx="10363200" cy="1371600"/>
          </a:xfrm>
        </p:spPr>
        <p:txBody>
          <a:bodyPr/>
          <a:lstStyle>
            <a:lvl1pPr>
              <a:defRPr sz="4000"/>
            </a:lvl1pPr>
          </a:lstStyle>
          <a:p>
            <a:r>
              <a:rPr lang="zh-CN" altLang="en-US" smtClean="0"/>
              <a:t>单击此处编辑母版标题样式</a:t>
            </a:r>
            <a:endParaRPr lang="zh-CN" altLang="en-US"/>
          </a:p>
        </p:txBody>
      </p:sp>
      <p:sp>
        <p:nvSpPr>
          <p:cNvPr id="13824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smtClean="0"/>
              <a:t>单击此处编辑母版副标题样式</a:t>
            </a:r>
            <a:endParaRPr lang="zh-CN" altLang="en-US"/>
          </a:p>
        </p:txBody>
      </p:sp>
      <p:sp>
        <p:nvSpPr>
          <p:cNvPr id="5" name="Rectangle 4"/>
          <p:cNvSpPr>
            <a:spLocks noGrp="1" noChangeArrowheads="1"/>
          </p:cNvSpPr>
          <p:nvPr>
            <p:ph type="dt" sz="half" idx="10"/>
          </p:nvPr>
        </p:nvSpPr>
        <p:spPr>
          <a:xfrm>
            <a:off x="914400" y="6248400"/>
            <a:ext cx="2540000" cy="457200"/>
          </a:xfrm>
        </p:spPr>
        <p:txBody>
          <a:bodyPr/>
          <a:lstStyle>
            <a:lvl1pPr>
              <a:defRPr/>
            </a:lvl1pPr>
          </a:lstStyle>
          <a:p>
            <a:fld id="{530820CF-B880-4189-942D-D702A7CBA730}" type="datetimeFigureOut">
              <a:rPr lang="zh-CN" altLang="en-US" smtClean="0"/>
              <a:t>2023/9/19</a:t>
            </a:fld>
            <a:endParaRPr lang="zh-CN" altLang="en-US"/>
          </a:p>
        </p:txBody>
      </p:sp>
      <p:sp>
        <p:nvSpPr>
          <p:cNvPr id="6" name="Rectangle 5"/>
          <p:cNvSpPr>
            <a:spLocks noGrp="1" noChangeArrowheads="1"/>
          </p:cNvSpPr>
          <p:nvPr>
            <p:ph type="ftr" sz="quarter" idx="11"/>
          </p:nvPr>
        </p:nvSpPr>
        <p:spPr>
          <a:xfrm>
            <a:off x="4165600" y="6248400"/>
            <a:ext cx="3860800" cy="457200"/>
          </a:xfrm>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8737600" y="6248400"/>
            <a:ext cx="2540000" cy="457200"/>
          </a:xfrm>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2023/9/19</a:t>
            </a:fld>
            <a:endParaRPr lang="zh-CN" altLang="en-US"/>
          </a:p>
        </p:txBody>
      </p:sp>
      <p:sp>
        <p:nvSpPr>
          <p:cNvPr id="5" name="Rectangle 7"/>
          <p:cNvSpPr>
            <a:spLocks noGrp="1" noChangeArrowheads="1"/>
          </p:cNvSpPr>
          <p:nvPr>
            <p:ph type="ftr" sz="quarter" idx="11"/>
          </p:nvPr>
        </p:nvSpPr>
        <p:spPr/>
        <p:txBody>
          <a:bodyPr/>
          <a:lstStyle>
            <a:lvl1pPr>
              <a:defRPr/>
            </a:lvl1pPr>
          </a:lstStyle>
          <a:p>
            <a:endParaRPr lang="zh-CN" altLang="en-US"/>
          </a:p>
        </p:txBody>
      </p:sp>
      <p:sp>
        <p:nvSpPr>
          <p:cNvPr id="6"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2023/9/19</a:t>
            </a:fld>
            <a:endParaRPr lang="zh-CN" altLang="en-US"/>
          </a:p>
        </p:txBody>
      </p:sp>
      <p:sp>
        <p:nvSpPr>
          <p:cNvPr id="5" name="Rectangle 7"/>
          <p:cNvSpPr>
            <a:spLocks noGrp="1" noChangeArrowheads="1"/>
          </p:cNvSpPr>
          <p:nvPr>
            <p:ph type="ftr" sz="quarter" idx="11"/>
          </p:nvPr>
        </p:nvSpPr>
        <p:spPr/>
        <p:txBody>
          <a:bodyPr/>
          <a:lstStyle>
            <a:lvl1pPr>
              <a:defRPr/>
            </a:lvl1pPr>
          </a:lstStyle>
          <a:p>
            <a:endParaRPr lang="zh-CN" altLang="en-US"/>
          </a:p>
        </p:txBody>
      </p:sp>
      <p:sp>
        <p:nvSpPr>
          <p:cNvPr id="6"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2023/9/19</a:t>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2023/9/19</a:t>
            </a:fld>
            <a:endParaRPr lang="zh-CN" altLang="en-US"/>
          </a:p>
        </p:txBody>
      </p:sp>
      <p:sp>
        <p:nvSpPr>
          <p:cNvPr id="8" name="Rectangle 7"/>
          <p:cNvSpPr>
            <a:spLocks noGrp="1" noChangeArrowheads="1"/>
          </p:cNvSpPr>
          <p:nvPr>
            <p:ph type="ftr" sz="quarter" idx="11"/>
          </p:nvPr>
        </p:nvSpPr>
        <p:spPr/>
        <p:txBody>
          <a:bodyPr/>
          <a:lstStyle>
            <a:lvl1pPr>
              <a:defRPr/>
            </a:lvl1pPr>
          </a:lstStyle>
          <a:p>
            <a:endParaRPr lang="zh-CN" altLang="en-US"/>
          </a:p>
        </p:txBody>
      </p:sp>
      <p:sp>
        <p:nvSpPr>
          <p:cNvPr id="9"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2023/9/19</a:t>
            </a:fld>
            <a:endParaRPr lang="zh-CN" altLang="en-US"/>
          </a:p>
        </p:txBody>
      </p:sp>
      <p:sp>
        <p:nvSpPr>
          <p:cNvPr id="4" name="Rectangle 7"/>
          <p:cNvSpPr>
            <a:spLocks noGrp="1" noChangeArrowheads="1"/>
          </p:cNvSpPr>
          <p:nvPr>
            <p:ph type="ftr" sz="quarter" idx="11"/>
          </p:nvPr>
        </p:nvSpPr>
        <p:spPr/>
        <p:txBody>
          <a:bodyPr/>
          <a:lstStyle>
            <a:lvl1pPr>
              <a:defRPr/>
            </a:lvl1pPr>
          </a:lstStyle>
          <a:p>
            <a:endParaRPr lang="zh-CN" altLang="en-US"/>
          </a:p>
        </p:txBody>
      </p:sp>
      <p:sp>
        <p:nvSpPr>
          <p:cNvPr id="5"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2023/9/19</a:t>
            </a:fld>
            <a:endParaRPr lang="zh-CN" altLang="en-US"/>
          </a:p>
        </p:txBody>
      </p:sp>
      <p:sp>
        <p:nvSpPr>
          <p:cNvPr id="3" name="Rectangle 7"/>
          <p:cNvSpPr>
            <a:spLocks noGrp="1" noChangeArrowheads="1"/>
          </p:cNvSpPr>
          <p:nvPr>
            <p:ph type="ftr" sz="quarter" idx="11"/>
          </p:nvPr>
        </p:nvSpPr>
        <p:spPr/>
        <p:txBody>
          <a:bodyPr/>
          <a:lstStyle>
            <a:lvl1pPr>
              <a:defRPr/>
            </a:lvl1pPr>
          </a:lstStyle>
          <a:p>
            <a:endParaRPr lang="zh-CN" altLang="en-US"/>
          </a:p>
        </p:txBody>
      </p:sp>
      <p:sp>
        <p:nvSpPr>
          <p:cNvPr id="4"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2023/9/19</a:t>
            </a:fld>
            <a:endParaRPr lang="zh-CN" altLang="en-US"/>
          </a:p>
        </p:txBody>
      </p:sp>
      <p:sp>
        <p:nvSpPr>
          <p:cNvPr id="5" name="Rectangle 7"/>
          <p:cNvSpPr>
            <a:spLocks noGrp="1" noChangeArrowheads="1"/>
          </p:cNvSpPr>
          <p:nvPr>
            <p:ph type="ftr" sz="quarter" idx="11"/>
          </p:nvPr>
        </p:nvSpPr>
        <p:spPr/>
        <p:txBody>
          <a:bodyPr/>
          <a:lstStyle>
            <a:lvl1pPr>
              <a:defRPr/>
            </a:lvl1pPr>
          </a:lstStyle>
          <a:p>
            <a:endParaRPr lang="zh-CN" altLang="en-US"/>
          </a:p>
        </p:txBody>
      </p:sp>
      <p:sp>
        <p:nvSpPr>
          <p:cNvPr id="6"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2023/9/19</a:t>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2023/9/19</a:t>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2023/9/19</a:t>
            </a:fld>
            <a:endParaRPr lang="zh-CN" altLang="en-US"/>
          </a:p>
        </p:txBody>
      </p:sp>
      <p:sp>
        <p:nvSpPr>
          <p:cNvPr id="5" name="Rectangle 7"/>
          <p:cNvSpPr>
            <a:spLocks noGrp="1" noChangeArrowheads="1"/>
          </p:cNvSpPr>
          <p:nvPr>
            <p:ph type="ftr" sz="quarter" idx="11"/>
          </p:nvPr>
        </p:nvSpPr>
        <p:spPr/>
        <p:txBody>
          <a:bodyPr/>
          <a:lstStyle>
            <a:lvl1pPr>
              <a:defRPr/>
            </a:lvl1pPr>
          </a:lstStyle>
          <a:p>
            <a:endParaRPr lang="zh-CN" altLang="en-US"/>
          </a:p>
        </p:txBody>
      </p:sp>
      <p:sp>
        <p:nvSpPr>
          <p:cNvPr id="6"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8" y="304800"/>
            <a:ext cx="2669116"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651" y="304800"/>
            <a:ext cx="7806267"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2023/9/19</a:t>
            </a:fld>
            <a:endParaRPr lang="zh-CN" altLang="en-US"/>
          </a:p>
        </p:txBody>
      </p:sp>
      <p:sp>
        <p:nvSpPr>
          <p:cNvPr id="5" name="Rectangle 7"/>
          <p:cNvSpPr>
            <a:spLocks noGrp="1" noChangeArrowheads="1"/>
          </p:cNvSpPr>
          <p:nvPr>
            <p:ph type="ftr" sz="quarter" idx="11"/>
          </p:nvPr>
        </p:nvSpPr>
        <p:spPr/>
        <p:txBody>
          <a:bodyPr/>
          <a:lstStyle>
            <a:lvl1pPr>
              <a:defRPr/>
            </a:lvl1pPr>
          </a:lstStyle>
          <a:p>
            <a:endParaRPr lang="zh-CN" altLang="en-US"/>
          </a:p>
        </p:txBody>
      </p:sp>
      <p:sp>
        <p:nvSpPr>
          <p:cNvPr id="6"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1"/>
            <a:ext cx="10668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1" y="1752600"/>
            <a:ext cx="52324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1251" y="1752600"/>
            <a:ext cx="52324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2023/9/19</a:t>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35" b="1" cap="all"/>
            </a:lvl1pPr>
          </a:lstStyle>
          <a:p>
            <a:r>
              <a:rPr lang="zh-CN" altLang="en-US"/>
              <a:t>单击此处编辑母版标题样式</a:t>
            </a:r>
          </a:p>
        </p:txBody>
      </p:sp>
      <p:sp>
        <p:nvSpPr>
          <p:cNvPr id="3" name="文本占位符 2"/>
          <p:cNvSpPr>
            <a:spLocks noGrp="1"/>
          </p:cNvSpPr>
          <p:nvPr>
            <p:ph type="body" idx="1" hasCustomPrompt="1"/>
          </p:nvPr>
        </p:nvSpPr>
        <p:spPr>
          <a:xfrm>
            <a:off x="963084" y="2906713"/>
            <a:ext cx="10363200" cy="1500187"/>
          </a:xfrm>
        </p:spPr>
        <p:txBody>
          <a:bodyPr anchor="b"/>
          <a:lstStyle>
            <a:lvl1pPr marL="0" indent="0">
              <a:buNone/>
              <a:defRPr sz="2665"/>
            </a:lvl1pPr>
            <a:lvl2pPr marL="609600" indent="0">
              <a:buNone/>
              <a:defRPr sz="2400"/>
            </a:lvl2pPr>
            <a:lvl3pPr marL="1219200" indent="0">
              <a:buNone/>
              <a:defRPr sz="2135"/>
            </a:lvl3pPr>
            <a:lvl4pPr marL="1828800" indent="0">
              <a:buNone/>
              <a:defRPr sz="1865"/>
            </a:lvl4pPr>
            <a:lvl5pPr marL="2438400" indent="0">
              <a:buNone/>
              <a:defRPr sz="1865"/>
            </a:lvl5pPr>
            <a:lvl6pPr marL="3048000" indent="0">
              <a:buNone/>
              <a:defRPr sz="1865"/>
            </a:lvl6pPr>
            <a:lvl7pPr marL="3657600" indent="0">
              <a:buNone/>
              <a:defRPr sz="1865"/>
            </a:lvl7pPr>
            <a:lvl8pPr marL="4267200" indent="0">
              <a:buNone/>
              <a:defRPr sz="1865"/>
            </a:lvl8pPr>
            <a:lvl9pPr marL="4876800" indent="0">
              <a:buNone/>
              <a:defRPr sz="1865"/>
            </a:lvl9pPr>
          </a:lstStyle>
          <a:p>
            <a:pPr lvl="0"/>
            <a:r>
              <a:rPr lang="zh-CN" altLang="en-US"/>
              <a:t>编辑母版文本样式</a:t>
            </a:r>
          </a:p>
        </p:txBody>
      </p:sp>
      <p:sp>
        <p:nvSpPr>
          <p:cNvPr id="4"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2023/9/19</a:t>
            </a:fld>
            <a:endParaRPr lang="zh-CN" altLang="en-US"/>
          </a:p>
        </p:txBody>
      </p:sp>
      <p:sp>
        <p:nvSpPr>
          <p:cNvPr id="5" name="Rectangle 7"/>
          <p:cNvSpPr>
            <a:spLocks noGrp="1" noChangeArrowheads="1"/>
          </p:cNvSpPr>
          <p:nvPr>
            <p:ph type="ftr" sz="quarter" idx="11"/>
          </p:nvPr>
        </p:nvSpPr>
        <p:spPr/>
        <p:txBody>
          <a:bodyPr/>
          <a:lstStyle>
            <a:lvl1pPr>
              <a:defRPr/>
            </a:lvl1pPr>
          </a:lstStyle>
          <a:p>
            <a:endParaRPr lang="zh-CN" altLang="en-US"/>
          </a:p>
        </p:txBody>
      </p:sp>
      <p:sp>
        <p:nvSpPr>
          <p:cNvPr id="6"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755651" y="1752600"/>
            <a:ext cx="5232400" cy="4267200"/>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91251" y="1752600"/>
            <a:ext cx="5232400" cy="4267200"/>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2023/9/19</a:t>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hasCustomPrompt="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编辑母版文本样式</a:t>
            </a:r>
          </a:p>
        </p:txBody>
      </p:sp>
      <p:sp>
        <p:nvSpPr>
          <p:cNvPr id="4" name="内容占位符 3"/>
          <p:cNvSpPr>
            <a:spLocks noGrp="1"/>
          </p:cNvSpPr>
          <p:nvPr>
            <p:ph sz="half" idx="2" hasCustomPrompt="1"/>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编辑母版文本样式</a:t>
            </a:r>
          </a:p>
        </p:txBody>
      </p:sp>
      <p:sp>
        <p:nvSpPr>
          <p:cNvPr id="6" name="内容占位符 5"/>
          <p:cNvSpPr>
            <a:spLocks noGrp="1"/>
          </p:cNvSpPr>
          <p:nvPr>
            <p:ph sz="quarter" idx="4" hasCustomPrompt="1"/>
          </p:nvPr>
        </p:nvSpPr>
        <p:spPr>
          <a:xfrm>
            <a:off x="6193369"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2023/9/19</a:t>
            </a:fld>
            <a:endParaRPr lang="zh-CN" altLang="en-US"/>
          </a:p>
        </p:txBody>
      </p:sp>
      <p:sp>
        <p:nvSpPr>
          <p:cNvPr id="8" name="Rectangle 7"/>
          <p:cNvSpPr>
            <a:spLocks noGrp="1" noChangeArrowheads="1"/>
          </p:cNvSpPr>
          <p:nvPr>
            <p:ph type="ftr" sz="quarter" idx="11"/>
          </p:nvPr>
        </p:nvSpPr>
        <p:spPr/>
        <p:txBody>
          <a:bodyPr/>
          <a:lstStyle>
            <a:lvl1pPr>
              <a:defRPr/>
            </a:lvl1pPr>
          </a:lstStyle>
          <a:p>
            <a:endParaRPr lang="zh-CN" altLang="en-US"/>
          </a:p>
        </p:txBody>
      </p:sp>
      <p:sp>
        <p:nvSpPr>
          <p:cNvPr id="9"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2023/9/19</a:t>
            </a:fld>
            <a:endParaRPr lang="zh-CN" altLang="en-US"/>
          </a:p>
        </p:txBody>
      </p:sp>
      <p:sp>
        <p:nvSpPr>
          <p:cNvPr id="4" name="Rectangle 7"/>
          <p:cNvSpPr>
            <a:spLocks noGrp="1" noChangeArrowheads="1"/>
          </p:cNvSpPr>
          <p:nvPr>
            <p:ph type="ftr" sz="quarter" idx="11"/>
          </p:nvPr>
        </p:nvSpPr>
        <p:spPr/>
        <p:txBody>
          <a:bodyPr/>
          <a:lstStyle>
            <a:lvl1pPr>
              <a:defRPr/>
            </a:lvl1pPr>
          </a:lstStyle>
          <a:p>
            <a:endParaRPr lang="zh-CN" altLang="en-US"/>
          </a:p>
        </p:txBody>
      </p:sp>
      <p:sp>
        <p:nvSpPr>
          <p:cNvPr id="5"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2023/9/19</a:t>
            </a:fld>
            <a:endParaRPr lang="zh-CN" altLang="en-US"/>
          </a:p>
        </p:txBody>
      </p:sp>
      <p:sp>
        <p:nvSpPr>
          <p:cNvPr id="3" name="Rectangle 7"/>
          <p:cNvSpPr>
            <a:spLocks noGrp="1" noChangeArrowheads="1"/>
          </p:cNvSpPr>
          <p:nvPr>
            <p:ph type="ftr" sz="quarter" idx="11"/>
          </p:nvPr>
        </p:nvSpPr>
        <p:spPr/>
        <p:txBody>
          <a:bodyPr/>
          <a:lstStyle>
            <a:lvl1pPr>
              <a:defRPr/>
            </a:lvl1pPr>
          </a:lstStyle>
          <a:p>
            <a:endParaRPr lang="zh-CN" altLang="en-US"/>
          </a:p>
        </p:txBody>
      </p:sp>
      <p:sp>
        <p:nvSpPr>
          <p:cNvPr id="4"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49"/>
            <a:ext cx="4011084" cy="1162051"/>
          </a:xfrm>
        </p:spPr>
        <p:txBody>
          <a:bodyPr/>
          <a:lstStyle>
            <a:lvl1pPr algn="l">
              <a:defRPr sz="2665" b="1"/>
            </a:lvl1pPr>
          </a:lstStyle>
          <a:p>
            <a:r>
              <a:rPr lang="zh-CN" altLang="en-US"/>
              <a:t>单击此处编辑母版标题样式</a:t>
            </a:r>
          </a:p>
        </p:txBody>
      </p:sp>
      <p:sp>
        <p:nvSpPr>
          <p:cNvPr id="3" name="内容占位符 2"/>
          <p:cNvSpPr>
            <a:spLocks noGrp="1"/>
          </p:cNvSpPr>
          <p:nvPr>
            <p:ph idx="1" hasCustomPrompt="1"/>
          </p:nvPr>
        </p:nvSpPr>
        <p:spPr>
          <a:xfrm>
            <a:off x="4766733" y="273052"/>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09602" y="1435102"/>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编辑母版文本样式</a:t>
            </a:r>
          </a:p>
        </p:txBody>
      </p:sp>
      <p:sp>
        <p:nvSpPr>
          <p:cNvPr id="5"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2023/9/19</a:t>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lstStyle>
            <a:lvl1pPr algn="l">
              <a:defRPr sz="2665"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pPr lvl="0"/>
            <a:r>
              <a:rPr lang="zh-CN" altLang="en-US" noProof="0"/>
              <a:t>单击图标添加图片</a:t>
            </a:r>
          </a:p>
        </p:txBody>
      </p:sp>
      <p:sp>
        <p:nvSpPr>
          <p:cNvPr id="4" name="文本占位符 3"/>
          <p:cNvSpPr>
            <a:spLocks noGrp="1"/>
          </p:cNvSpPr>
          <p:nvPr>
            <p:ph type="body" sz="half" idx="2" hasCustomPrompt="1"/>
          </p:nvPr>
        </p:nvSpPr>
        <p:spPr>
          <a:xfrm>
            <a:off x="2389717" y="5367338"/>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编辑母版文本样式</a:t>
            </a:r>
          </a:p>
        </p:txBody>
      </p:sp>
      <p:sp>
        <p:nvSpPr>
          <p:cNvPr id="5"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2023/9/19</a:t>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030A0">
            <a:alpha val="5000"/>
          </a:srgb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7220" name="AutoShape 4"/>
          <p:cNvSpPr>
            <a:spLocks noChangeArrowheads="1"/>
          </p:cNvSpPr>
          <p:nvPr/>
        </p:nvSpPr>
        <p:spPr bwMode="auto">
          <a:xfrm>
            <a:off x="812800" y="1566865"/>
            <a:ext cx="10610851"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ln>
        </p:spPr>
        <p:txBody>
          <a:bodyPr/>
          <a:lstStyle/>
          <a:p>
            <a:pPr>
              <a:defRPr/>
            </a:pPr>
            <a:endParaRPr lang="zh-CN" altLang="zh-CN" sz="3200">
              <a:latin typeface="Times New Roman" panose="02020603050405020304" pitchFamily="18" charset="0"/>
            </a:endParaRPr>
          </a:p>
        </p:txBody>
      </p:sp>
      <p:sp>
        <p:nvSpPr>
          <p:cNvPr id="137221" name="Line 5"/>
          <p:cNvSpPr>
            <a:spLocks noChangeShapeType="1"/>
          </p:cNvSpPr>
          <p:nvPr/>
        </p:nvSpPr>
        <p:spPr bwMode="auto">
          <a:xfrm flipV="1">
            <a:off x="812800" y="6172200"/>
            <a:ext cx="10566400" cy="0"/>
          </a:xfrm>
          <a:prstGeom prst="line">
            <a:avLst/>
          </a:prstGeom>
          <a:noFill/>
          <a:ln w="3175">
            <a:solidFill>
              <a:schemeClr val="accent2"/>
            </a:solidFill>
            <a:round/>
          </a:ln>
          <a:effectLst/>
        </p:spPr>
        <p:txBody>
          <a:bodyPr/>
          <a:lstStyle/>
          <a:p>
            <a:pPr>
              <a:defRPr/>
            </a:pPr>
            <a:endParaRPr lang="zh-CN" altLang="en-US" sz="2400">
              <a:latin typeface="Arial" panose="020B0604020202020204" pitchFamily="34" charset="0"/>
            </a:endParaRPr>
          </a:p>
        </p:txBody>
      </p:sp>
      <p:sp>
        <p:nvSpPr>
          <p:cNvPr id="137222" name="Rectangle 6"/>
          <p:cNvSpPr>
            <a:spLocks noGrp="1" noChangeArrowheads="1"/>
          </p:cNvSpPr>
          <p:nvPr>
            <p:ph type="dt" sz="half" idx="2"/>
          </p:nvPr>
        </p:nvSpPr>
        <p:spPr bwMode="auto">
          <a:xfrm>
            <a:off x="812800" y="6245225"/>
            <a:ext cx="2641600" cy="476251"/>
          </a:xfrm>
          <a:prstGeom prst="rect">
            <a:avLst/>
          </a:prstGeom>
          <a:noFill/>
          <a:ln w="9525">
            <a:noFill/>
            <a:miter lim="800000"/>
          </a:ln>
          <a:effectLst/>
        </p:spPr>
        <p:txBody>
          <a:bodyPr vert="horz" wrap="square" lIns="91440" tIns="45720" rIns="91440" bIns="45720" numCol="1" anchor="t" anchorCtr="0" compatLnSpc="1"/>
          <a:lstStyle>
            <a:lvl1pPr>
              <a:defRPr sz="1600">
                <a:latin typeface="Arial" panose="020B0604020202020204" pitchFamily="34" charset="0"/>
              </a:defRPr>
            </a:lvl1pPr>
          </a:lstStyle>
          <a:p>
            <a:fld id="{530820CF-B880-4189-942D-D702A7CBA730}" type="datetimeFigureOut">
              <a:rPr lang="zh-CN" altLang="en-US" smtClean="0"/>
              <a:t>2023/9/19</a:t>
            </a:fld>
            <a:endParaRPr lang="zh-CN" altLang="en-US"/>
          </a:p>
        </p:txBody>
      </p:sp>
      <p:sp>
        <p:nvSpPr>
          <p:cNvPr id="137223" name="Rectangle 7"/>
          <p:cNvSpPr>
            <a:spLocks noGrp="1" noChangeArrowheads="1"/>
          </p:cNvSpPr>
          <p:nvPr>
            <p:ph type="ftr" sz="quarter" idx="3"/>
          </p:nvPr>
        </p:nvSpPr>
        <p:spPr bwMode="auto">
          <a:xfrm>
            <a:off x="4165600" y="6245225"/>
            <a:ext cx="3860800" cy="476251"/>
          </a:xfrm>
          <a:prstGeom prst="rect">
            <a:avLst/>
          </a:prstGeom>
          <a:noFill/>
          <a:ln w="9525">
            <a:noFill/>
            <a:miter lim="800000"/>
          </a:ln>
          <a:effectLst/>
        </p:spPr>
        <p:txBody>
          <a:bodyPr vert="horz" wrap="square" lIns="91440" tIns="45720" rIns="91440" bIns="45720" numCol="1" anchor="t" anchorCtr="0" compatLnSpc="1"/>
          <a:lstStyle>
            <a:lvl1pPr algn="ctr">
              <a:defRPr sz="1600">
                <a:latin typeface="Arial" panose="020B0604020202020204" pitchFamily="34" charset="0"/>
              </a:defRPr>
            </a:lvl1pPr>
          </a:lstStyle>
          <a:p>
            <a:endParaRPr lang="zh-CN" altLang="en-US"/>
          </a:p>
        </p:txBody>
      </p:sp>
      <p:sp>
        <p:nvSpPr>
          <p:cNvPr id="137224" name="Rectangle 8"/>
          <p:cNvSpPr>
            <a:spLocks noGrp="1" noChangeArrowheads="1"/>
          </p:cNvSpPr>
          <p:nvPr>
            <p:ph type="sldNum" sz="quarter" idx="4"/>
          </p:nvPr>
        </p:nvSpPr>
        <p:spPr bwMode="auto">
          <a:xfrm>
            <a:off x="8737600" y="6245225"/>
            <a:ext cx="2641600" cy="476251"/>
          </a:xfrm>
          <a:prstGeom prst="rect">
            <a:avLst/>
          </a:prstGeom>
          <a:noFill/>
          <a:ln w="9525">
            <a:noFill/>
            <a:miter lim="800000"/>
          </a:ln>
          <a:effectLst/>
        </p:spPr>
        <p:txBody>
          <a:bodyPr vert="horz" wrap="square" lIns="91440" tIns="45720" rIns="91440" bIns="45720" numCol="1" anchor="t" anchorCtr="0" compatLnSpc="1"/>
          <a:lstStyle>
            <a:lvl1pPr algn="r">
              <a:defRPr sz="1600"/>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randomBar dir="vert"/>
  </p:transition>
  <p:txStyles>
    <p:titleStyle>
      <a:lvl1pPr algn="l" rtl="0" eaLnBrk="1" fontAlgn="base" hangingPunct="1">
        <a:spcBef>
          <a:spcPct val="0"/>
        </a:spcBef>
        <a:spcAft>
          <a:spcPct val="0"/>
        </a:spcAft>
        <a:defRPr sz="5065">
          <a:solidFill>
            <a:schemeClr val="tx2"/>
          </a:solidFill>
          <a:latin typeface="+mj-lt"/>
          <a:ea typeface="+mj-ea"/>
          <a:cs typeface="+mj-cs"/>
        </a:defRPr>
      </a:lvl1pPr>
      <a:lvl2pPr algn="l" rtl="0" eaLnBrk="1" fontAlgn="base" hangingPunct="1">
        <a:spcBef>
          <a:spcPct val="0"/>
        </a:spcBef>
        <a:spcAft>
          <a:spcPct val="0"/>
        </a:spcAft>
        <a:defRPr sz="5065">
          <a:solidFill>
            <a:schemeClr val="tx2"/>
          </a:solidFill>
          <a:latin typeface="Times New Roman" panose="02020603050405020304" pitchFamily="18" charset="0"/>
          <a:ea typeface="仿宋_GB2312" pitchFamily="49" charset="-122"/>
        </a:defRPr>
      </a:lvl2pPr>
      <a:lvl3pPr algn="l" rtl="0" eaLnBrk="1" fontAlgn="base" hangingPunct="1">
        <a:spcBef>
          <a:spcPct val="0"/>
        </a:spcBef>
        <a:spcAft>
          <a:spcPct val="0"/>
        </a:spcAft>
        <a:defRPr sz="5065">
          <a:solidFill>
            <a:schemeClr val="tx2"/>
          </a:solidFill>
          <a:latin typeface="Times New Roman" panose="02020603050405020304" pitchFamily="18" charset="0"/>
          <a:ea typeface="仿宋_GB2312" pitchFamily="49" charset="-122"/>
        </a:defRPr>
      </a:lvl3pPr>
      <a:lvl4pPr algn="l" rtl="0" eaLnBrk="1" fontAlgn="base" hangingPunct="1">
        <a:spcBef>
          <a:spcPct val="0"/>
        </a:spcBef>
        <a:spcAft>
          <a:spcPct val="0"/>
        </a:spcAft>
        <a:defRPr sz="5065">
          <a:solidFill>
            <a:schemeClr val="tx2"/>
          </a:solidFill>
          <a:latin typeface="Times New Roman" panose="02020603050405020304" pitchFamily="18" charset="0"/>
          <a:ea typeface="仿宋_GB2312" pitchFamily="49" charset="-122"/>
        </a:defRPr>
      </a:lvl4pPr>
      <a:lvl5pPr algn="l" rtl="0" eaLnBrk="1" fontAlgn="base" hangingPunct="1">
        <a:spcBef>
          <a:spcPct val="0"/>
        </a:spcBef>
        <a:spcAft>
          <a:spcPct val="0"/>
        </a:spcAft>
        <a:defRPr sz="5065">
          <a:solidFill>
            <a:schemeClr val="tx2"/>
          </a:solidFill>
          <a:latin typeface="Times New Roman" panose="02020603050405020304" pitchFamily="18" charset="0"/>
          <a:ea typeface="仿宋_GB2312" pitchFamily="49" charset="-122"/>
        </a:defRPr>
      </a:lvl5pPr>
      <a:lvl6pPr marL="609600" algn="l" rtl="0" eaLnBrk="1" fontAlgn="base" hangingPunct="1">
        <a:spcBef>
          <a:spcPct val="0"/>
        </a:spcBef>
        <a:spcAft>
          <a:spcPct val="0"/>
        </a:spcAft>
        <a:defRPr sz="5065">
          <a:solidFill>
            <a:schemeClr val="tx2"/>
          </a:solidFill>
          <a:latin typeface="Verdana" panose="020B0604030504040204" pitchFamily="34" charset="0"/>
          <a:ea typeface="宋体" panose="02010600030101010101" pitchFamily="2" charset="-122"/>
        </a:defRPr>
      </a:lvl6pPr>
      <a:lvl7pPr marL="1219200" algn="l" rtl="0" eaLnBrk="1" fontAlgn="base" hangingPunct="1">
        <a:spcBef>
          <a:spcPct val="0"/>
        </a:spcBef>
        <a:spcAft>
          <a:spcPct val="0"/>
        </a:spcAft>
        <a:defRPr sz="5065">
          <a:solidFill>
            <a:schemeClr val="tx2"/>
          </a:solidFill>
          <a:latin typeface="Verdana" panose="020B0604030504040204" pitchFamily="34" charset="0"/>
          <a:ea typeface="宋体" panose="02010600030101010101" pitchFamily="2" charset="-122"/>
        </a:defRPr>
      </a:lvl7pPr>
      <a:lvl8pPr marL="1828800" algn="l" rtl="0" eaLnBrk="1" fontAlgn="base" hangingPunct="1">
        <a:spcBef>
          <a:spcPct val="0"/>
        </a:spcBef>
        <a:spcAft>
          <a:spcPct val="0"/>
        </a:spcAft>
        <a:defRPr sz="5065">
          <a:solidFill>
            <a:schemeClr val="tx2"/>
          </a:solidFill>
          <a:latin typeface="Verdana" panose="020B0604030504040204" pitchFamily="34" charset="0"/>
          <a:ea typeface="宋体" panose="02010600030101010101" pitchFamily="2" charset="-122"/>
        </a:defRPr>
      </a:lvl8pPr>
      <a:lvl9pPr marL="2438400" algn="l" rtl="0" eaLnBrk="1" fontAlgn="base" hangingPunct="1">
        <a:spcBef>
          <a:spcPct val="0"/>
        </a:spcBef>
        <a:spcAft>
          <a:spcPct val="0"/>
        </a:spcAft>
        <a:defRPr sz="5065">
          <a:solidFill>
            <a:schemeClr val="tx2"/>
          </a:solidFill>
          <a:latin typeface="Verdana" panose="020B0604030504040204" pitchFamily="34" charset="0"/>
          <a:ea typeface="宋体" panose="02010600030101010101" pitchFamily="2" charset="-122"/>
        </a:defRPr>
      </a:lvl9pPr>
    </p:titleStyle>
    <p:bodyStyle>
      <a:lvl1pPr marL="626745" indent="-626745" algn="l" rtl="0" eaLnBrk="1" fontAlgn="base" hangingPunct="1">
        <a:spcBef>
          <a:spcPct val="20000"/>
        </a:spcBef>
        <a:spcAft>
          <a:spcPct val="0"/>
        </a:spcAft>
        <a:buClr>
          <a:schemeClr val="accent2"/>
        </a:buClr>
        <a:buFont typeface="Wingdings" panose="05000000000000000000" pitchFamily="2" charset="2"/>
        <a:buChar char="o"/>
        <a:defRPr sz="4000">
          <a:solidFill>
            <a:schemeClr val="tx1"/>
          </a:solidFill>
          <a:latin typeface="+mn-lt"/>
          <a:ea typeface="+mn-ea"/>
          <a:cs typeface="+mn-cs"/>
        </a:defRPr>
      </a:lvl1pPr>
      <a:lvl2pPr marL="1210945" indent="-582295" algn="l" rtl="0" eaLnBrk="1" fontAlgn="base" hangingPunct="1">
        <a:spcBef>
          <a:spcPct val="20000"/>
        </a:spcBef>
        <a:spcAft>
          <a:spcPct val="0"/>
        </a:spcAft>
        <a:buClr>
          <a:schemeClr val="accent2"/>
        </a:buClr>
        <a:buFont typeface="Wingdings" panose="05000000000000000000" pitchFamily="2" charset="2"/>
        <a:buChar char="n"/>
        <a:defRPr sz="3465">
          <a:solidFill>
            <a:schemeClr val="tx1"/>
          </a:solidFill>
          <a:latin typeface="+mn-lt"/>
          <a:ea typeface="+mn-ea"/>
        </a:defRPr>
      </a:lvl2pPr>
      <a:lvl3pPr marL="1739900" indent="-527685" algn="l" rtl="0" eaLnBrk="1" fontAlgn="base" hangingPunct="1">
        <a:spcBef>
          <a:spcPct val="20000"/>
        </a:spcBef>
        <a:spcAft>
          <a:spcPct val="0"/>
        </a:spcAft>
        <a:buClr>
          <a:schemeClr val="accent2"/>
        </a:buClr>
        <a:buFont typeface="Wingdings" panose="05000000000000000000" pitchFamily="2" charset="2"/>
        <a:buChar char="o"/>
        <a:defRPr sz="3065">
          <a:solidFill>
            <a:schemeClr val="tx1"/>
          </a:solidFill>
          <a:latin typeface="+mn-lt"/>
          <a:ea typeface="+mn-ea"/>
        </a:defRPr>
      </a:lvl3pPr>
      <a:lvl4pPr marL="2258695" indent="-516255" algn="l" rtl="0" eaLnBrk="1" fontAlgn="base" hangingPunct="1">
        <a:spcBef>
          <a:spcPct val="20000"/>
        </a:spcBef>
        <a:spcAft>
          <a:spcPct val="0"/>
        </a:spcAft>
        <a:buClr>
          <a:schemeClr val="accent2"/>
        </a:buClr>
        <a:buFont typeface="Wingdings" panose="05000000000000000000" pitchFamily="2" charset="2"/>
        <a:buChar char="n"/>
        <a:defRPr sz="2665">
          <a:solidFill>
            <a:schemeClr val="tx1"/>
          </a:solidFill>
          <a:latin typeface="+mn-lt"/>
          <a:ea typeface="+mn-ea"/>
        </a:defRPr>
      </a:lvl4pPr>
      <a:lvl5pPr marL="2792095" indent="-531495" algn="l" rtl="0" eaLnBrk="1" fontAlgn="base" hangingPunct="1">
        <a:spcBef>
          <a:spcPct val="25000"/>
        </a:spcBef>
        <a:spcAft>
          <a:spcPct val="0"/>
        </a:spcAft>
        <a:buClr>
          <a:schemeClr val="accent2"/>
        </a:buClr>
        <a:buFont typeface="Wingdings" panose="05000000000000000000" pitchFamily="2" charset="2"/>
        <a:buChar char="§"/>
        <a:defRPr sz="2665">
          <a:solidFill>
            <a:schemeClr val="tx1"/>
          </a:solidFill>
          <a:latin typeface="+mn-lt"/>
          <a:ea typeface="+mn-ea"/>
        </a:defRPr>
      </a:lvl5pPr>
      <a:lvl6pPr marL="3401695" indent="-531495" algn="l" rtl="0" eaLnBrk="1" fontAlgn="base" hangingPunct="1">
        <a:spcBef>
          <a:spcPct val="25000"/>
        </a:spcBef>
        <a:spcAft>
          <a:spcPct val="0"/>
        </a:spcAft>
        <a:buClr>
          <a:schemeClr val="accent2"/>
        </a:buClr>
        <a:buFont typeface="Wingdings" panose="05000000000000000000" pitchFamily="2" charset="2"/>
        <a:buChar char="§"/>
        <a:defRPr sz="2665">
          <a:solidFill>
            <a:schemeClr val="tx1"/>
          </a:solidFill>
          <a:latin typeface="+mn-lt"/>
          <a:ea typeface="+mn-ea"/>
        </a:defRPr>
      </a:lvl6pPr>
      <a:lvl7pPr marL="4011295" indent="-531495" algn="l" rtl="0" eaLnBrk="1" fontAlgn="base" hangingPunct="1">
        <a:spcBef>
          <a:spcPct val="25000"/>
        </a:spcBef>
        <a:spcAft>
          <a:spcPct val="0"/>
        </a:spcAft>
        <a:buClr>
          <a:schemeClr val="accent2"/>
        </a:buClr>
        <a:buFont typeface="Wingdings" panose="05000000000000000000" pitchFamily="2" charset="2"/>
        <a:buChar char="§"/>
        <a:defRPr sz="2665">
          <a:solidFill>
            <a:schemeClr val="tx1"/>
          </a:solidFill>
          <a:latin typeface="+mn-lt"/>
          <a:ea typeface="+mn-ea"/>
        </a:defRPr>
      </a:lvl7pPr>
      <a:lvl8pPr marL="4620895" indent="-531495" algn="l" rtl="0" eaLnBrk="1" fontAlgn="base" hangingPunct="1">
        <a:spcBef>
          <a:spcPct val="25000"/>
        </a:spcBef>
        <a:spcAft>
          <a:spcPct val="0"/>
        </a:spcAft>
        <a:buClr>
          <a:schemeClr val="accent2"/>
        </a:buClr>
        <a:buFont typeface="Wingdings" panose="05000000000000000000" pitchFamily="2" charset="2"/>
        <a:buChar char="§"/>
        <a:defRPr sz="2665">
          <a:solidFill>
            <a:schemeClr val="tx1"/>
          </a:solidFill>
          <a:latin typeface="+mn-lt"/>
          <a:ea typeface="+mn-ea"/>
        </a:defRPr>
      </a:lvl8pPr>
      <a:lvl9pPr marL="5230495" indent="-531495" algn="l" rtl="0" eaLnBrk="1" fontAlgn="base" hangingPunct="1">
        <a:spcBef>
          <a:spcPct val="25000"/>
        </a:spcBef>
        <a:spcAft>
          <a:spcPct val="0"/>
        </a:spcAft>
        <a:buClr>
          <a:schemeClr val="accent2"/>
        </a:buClr>
        <a:buFont typeface="Wingdings" panose="05000000000000000000" pitchFamily="2" charset="2"/>
        <a:buChar char="§"/>
        <a:defRPr sz="2665">
          <a:solidFill>
            <a:schemeClr val="tx1"/>
          </a:solidFill>
          <a:latin typeface="+mn-lt"/>
          <a:ea typeface="+mn-ea"/>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7220" name="AutoShape 4"/>
          <p:cNvSpPr>
            <a:spLocks noChangeArrowheads="1"/>
          </p:cNvSpPr>
          <p:nvPr/>
        </p:nvSpPr>
        <p:spPr bwMode="auto">
          <a:xfrm>
            <a:off x="812800" y="1566864"/>
            <a:ext cx="10610851"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ln>
        </p:spPr>
        <p:txBody>
          <a:bodyPr/>
          <a:lstStyle/>
          <a:p>
            <a:pPr>
              <a:defRPr/>
            </a:pPr>
            <a:endParaRPr lang="zh-CN" altLang="zh-CN" sz="2400">
              <a:latin typeface="Times New Roman" panose="02020603050405020304" pitchFamily="18" charset="0"/>
            </a:endParaRPr>
          </a:p>
        </p:txBody>
      </p:sp>
      <p:sp>
        <p:nvSpPr>
          <p:cNvPr id="137221" name="Line 5"/>
          <p:cNvSpPr>
            <a:spLocks noChangeShapeType="1"/>
          </p:cNvSpPr>
          <p:nvPr/>
        </p:nvSpPr>
        <p:spPr bwMode="auto">
          <a:xfrm flipV="1">
            <a:off x="812800" y="6172200"/>
            <a:ext cx="10566400" cy="0"/>
          </a:xfrm>
          <a:prstGeom prst="line">
            <a:avLst/>
          </a:prstGeom>
          <a:noFill/>
          <a:ln w="3175">
            <a:solidFill>
              <a:schemeClr val="accent2"/>
            </a:solidFill>
            <a:round/>
          </a:ln>
          <a:effectLst/>
        </p:spPr>
        <p:txBody>
          <a:bodyPr/>
          <a:lstStyle/>
          <a:p>
            <a:pPr>
              <a:defRPr/>
            </a:pPr>
            <a:endParaRPr lang="zh-CN" altLang="en-US">
              <a:latin typeface="Arial" panose="020B0604020202020204" pitchFamily="34" charset="0"/>
            </a:endParaRPr>
          </a:p>
        </p:txBody>
      </p:sp>
      <p:sp>
        <p:nvSpPr>
          <p:cNvPr id="13722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fld id="{530820CF-B880-4189-942D-D702A7CBA730}" type="datetimeFigureOut">
              <a:rPr lang="zh-CN" altLang="en-US" smtClean="0"/>
              <a:t>2023/9/19</a:t>
            </a:fld>
            <a:endParaRPr lang="zh-CN" altLang="en-US"/>
          </a:p>
        </p:txBody>
      </p:sp>
      <p:sp>
        <p:nvSpPr>
          <p:cNvPr id="13722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a:defRPr sz="1200">
                <a:latin typeface="Arial" panose="020B0604020202020204" pitchFamily="34" charset="0"/>
              </a:defRPr>
            </a:lvl1pPr>
          </a:lstStyle>
          <a:p>
            <a:endParaRPr lang="zh-CN" altLang="en-US"/>
          </a:p>
        </p:txBody>
      </p:sp>
      <p:sp>
        <p:nvSpPr>
          <p:cNvPr id="13722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spd="slow">
    <p:randomBar dir="vert"/>
  </p:transition>
  <p:timing>
    <p:tnLst>
      <p:par>
        <p:cTn id="1" dur="indefinite" restart="never" nodeType="tmRoot"/>
      </p:par>
    </p:tnLst>
  </p:timing>
  <p:txStyles>
    <p:titleStyle>
      <a:lvl1pPr algn="l" rtl="0" eaLnBrk="1" fontAlgn="base" hangingPunct="1">
        <a:spcBef>
          <a:spcPct val="0"/>
        </a:spcBef>
        <a:spcAft>
          <a:spcPct val="0"/>
        </a:spcAft>
        <a:defRPr sz="3800">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Times New Roman" panose="02020603050405020304" pitchFamily="18" charset="0"/>
          <a:ea typeface="仿宋_GB2312" pitchFamily="49" charset="-122"/>
        </a:defRPr>
      </a:lvl2pPr>
      <a:lvl3pPr algn="l" rtl="0" eaLnBrk="1" fontAlgn="base" hangingPunct="1">
        <a:spcBef>
          <a:spcPct val="0"/>
        </a:spcBef>
        <a:spcAft>
          <a:spcPct val="0"/>
        </a:spcAft>
        <a:defRPr sz="3800">
          <a:solidFill>
            <a:schemeClr val="tx2"/>
          </a:solidFill>
          <a:latin typeface="Times New Roman" panose="02020603050405020304" pitchFamily="18" charset="0"/>
          <a:ea typeface="仿宋_GB2312" pitchFamily="49" charset="-122"/>
        </a:defRPr>
      </a:lvl3pPr>
      <a:lvl4pPr algn="l" rtl="0" eaLnBrk="1" fontAlgn="base" hangingPunct="1">
        <a:spcBef>
          <a:spcPct val="0"/>
        </a:spcBef>
        <a:spcAft>
          <a:spcPct val="0"/>
        </a:spcAft>
        <a:defRPr sz="3800">
          <a:solidFill>
            <a:schemeClr val="tx2"/>
          </a:solidFill>
          <a:latin typeface="Times New Roman" panose="02020603050405020304" pitchFamily="18" charset="0"/>
          <a:ea typeface="仿宋_GB2312" pitchFamily="49" charset="-122"/>
        </a:defRPr>
      </a:lvl4pPr>
      <a:lvl5pPr algn="l" rtl="0" eaLnBrk="1" fontAlgn="base" hangingPunct="1">
        <a:spcBef>
          <a:spcPct val="0"/>
        </a:spcBef>
        <a:spcAft>
          <a:spcPct val="0"/>
        </a:spcAft>
        <a:defRPr sz="3800">
          <a:solidFill>
            <a:schemeClr val="tx2"/>
          </a:solidFill>
          <a:latin typeface="Times New Roman" panose="02020603050405020304" pitchFamily="18" charset="0"/>
          <a:ea typeface="仿宋_GB2312" pitchFamily="49" charset="-122"/>
        </a:defRPr>
      </a:lvl5pPr>
      <a:lvl6pPr marL="457200" algn="l" rtl="0" eaLnBrk="1" fontAlgn="base" hangingPunct="1">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1" fontAlgn="base" hangingPunct="1">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030A0">
            <a:alpha val="5000"/>
          </a:srgbClr>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4400" b="1" dirty="0" smtClean="0">
                <a:solidFill>
                  <a:schemeClr val="tx1"/>
                </a:solidFill>
                <a:latin typeface="仿宋" panose="02010609060101010101" charset="-122"/>
                <a:ea typeface="仿宋" panose="02010609060101010101" charset="-122"/>
              </a:rPr>
              <a:t>        第一</a:t>
            </a:r>
            <a:r>
              <a:rPr lang="zh-CN" altLang="en-US" sz="4400" b="1" dirty="0">
                <a:solidFill>
                  <a:schemeClr val="tx1"/>
                </a:solidFill>
                <a:latin typeface="仿宋" panose="02010609060101010101" charset="-122"/>
                <a:ea typeface="仿宋" panose="02010609060101010101" charset="-122"/>
              </a:rPr>
              <a:t>章 商品</a:t>
            </a:r>
          </a:p>
        </p:txBody>
      </p:sp>
      <p:sp>
        <p:nvSpPr>
          <p:cNvPr id="3" name="副标题 2"/>
          <p:cNvSpPr>
            <a:spLocks noGrp="1"/>
          </p:cNvSpPr>
          <p:nvPr>
            <p:ph type="subTitle" idx="1"/>
          </p:nvPr>
        </p:nvSpPr>
        <p:spPr/>
        <p:txBody>
          <a:bodyPr/>
          <a:lstStyle/>
          <a:p>
            <a:pPr algn="ctr"/>
            <a:r>
              <a:rPr lang="zh-CN" altLang="en-US" b="1" dirty="0">
                <a:latin typeface="仿宋" panose="02010609060101010101" charset="-122"/>
                <a:ea typeface="仿宋" panose="02010609060101010101" charset="-122"/>
              </a:rPr>
              <a:t>陈弘</a:t>
            </a:r>
            <a:r>
              <a:rPr lang="en-US" altLang="zh-CN" b="1" dirty="0">
                <a:latin typeface="仿宋" panose="02010609060101010101" charset="-122"/>
                <a:ea typeface="仿宋" panose="02010609060101010101" charset="-122"/>
              </a:rPr>
              <a:t>·</a:t>
            </a:r>
            <a:r>
              <a:rPr lang="zh-CN" altLang="en-US" b="1" dirty="0">
                <a:latin typeface="仿宋" panose="02010609060101010101" charset="-122"/>
                <a:ea typeface="仿宋" panose="02010609060101010101" charset="-122"/>
              </a:rPr>
              <a:t>马克思主义学院</a:t>
            </a:r>
          </a:p>
          <a:p>
            <a:pPr algn="ctr"/>
            <a:r>
              <a:rPr lang="en-US" altLang="zh-CN" b="1" dirty="0"/>
              <a:t>nkchh1964@163.com</a:t>
            </a:r>
          </a:p>
          <a:p>
            <a:endParaRPr lang="zh-CN" altLang="en-US" dirty="0"/>
          </a:p>
        </p:txBody>
      </p:sp>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t>商品的价值量</a:t>
            </a:r>
          </a:p>
        </p:txBody>
      </p:sp>
      <p:sp>
        <p:nvSpPr>
          <p:cNvPr id="3" name="内容占位符 2"/>
          <p:cNvSpPr>
            <a:spLocks noGrp="1"/>
          </p:cNvSpPr>
          <p:nvPr>
            <p:ph idx="1"/>
          </p:nvPr>
        </p:nvSpPr>
        <p:spPr/>
        <p:txBody>
          <a:bodyPr/>
          <a:lstStyle/>
          <a:p>
            <a:pPr>
              <a:buFont typeface="Wingdings" panose="05000000000000000000" pitchFamily="2" charset="2"/>
              <a:buChar char="p"/>
            </a:pPr>
            <a:r>
              <a:rPr lang="zh-CN" altLang="en-US" b="1" dirty="0"/>
              <a:t>价值量</a:t>
            </a:r>
            <a:endParaRPr lang="en-US" altLang="zh-CN" b="1" dirty="0"/>
          </a:p>
          <a:p>
            <a:pPr>
              <a:buFont typeface="Wingdings" panose="05000000000000000000" pitchFamily="2" charset="2"/>
              <a:buChar char="Ø"/>
            </a:pPr>
            <a:r>
              <a:rPr lang="zh-CN" altLang="en-US" b="1" dirty="0" smtClean="0"/>
              <a:t>个别</a:t>
            </a:r>
            <a:r>
              <a:rPr lang="zh-CN" altLang="en-US" b="1" dirty="0"/>
              <a:t>价值与社会价值</a:t>
            </a:r>
            <a:endParaRPr lang="en-US" altLang="zh-CN" b="1" dirty="0"/>
          </a:p>
          <a:p>
            <a:pPr>
              <a:buFont typeface="Wingdings" panose="05000000000000000000" pitchFamily="2" charset="2"/>
              <a:buChar char="Ø"/>
            </a:pPr>
            <a:r>
              <a:rPr lang="zh-CN" altLang="en-US" b="1" dirty="0"/>
              <a:t>个别劳动时间与社会必要劳动时间</a:t>
            </a:r>
            <a:endParaRPr lang="en-US" altLang="zh-CN" b="1" dirty="0"/>
          </a:p>
          <a:p>
            <a:pPr>
              <a:buFont typeface="Wingdings" panose="05000000000000000000" pitchFamily="2" charset="2"/>
              <a:buChar char="p"/>
            </a:pPr>
            <a:r>
              <a:rPr lang="zh-CN" altLang="en-US" b="1" dirty="0"/>
              <a:t>价值决定机制的“优胜劣汰”</a:t>
            </a:r>
            <a:endParaRPr lang="en-US" altLang="zh-CN" b="1" dirty="0"/>
          </a:p>
          <a:p>
            <a:pPr algn="ctr">
              <a:buNone/>
            </a:pPr>
            <a:r>
              <a:rPr lang="zh-CN" altLang="en-US" b="1" dirty="0">
                <a:solidFill>
                  <a:srgbClr val="FF0000"/>
                </a:solidFill>
              </a:rPr>
              <a:t>价值量不以交换者的意志、设想和活动为转移而不断地变动着。</a:t>
            </a:r>
            <a:endParaRPr lang="zh-CN" altLang="en-US" sz="4400" dirty="0"/>
          </a:p>
        </p:txBody>
      </p:sp>
      <p:sp>
        <p:nvSpPr>
          <p:cNvPr id="4" name="线形标注 1 3"/>
          <p:cNvSpPr/>
          <p:nvPr/>
        </p:nvSpPr>
        <p:spPr>
          <a:xfrm>
            <a:off x="8760296" y="0"/>
            <a:ext cx="3312368" cy="5805264"/>
          </a:xfrm>
          <a:prstGeom prst="borderCallout1">
            <a:avLst>
              <a:gd name="adj1" fmla="val 21362"/>
              <a:gd name="adj2" fmla="val -2280"/>
              <a:gd name="adj3" fmla="val 21571"/>
              <a:gd name="adj4" fmla="val -82706"/>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002060"/>
                </a:solidFill>
              </a:rPr>
              <a:t>劳动价值论</a:t>
            </a:r>
            <a:endParaRPr lang="en-US" altLang="zh-CN" sz="2400" b="1" dirty="0">
              <a:solidFill>
                <a:srgbClr val="002060"/>
              </a:solidFill>
            </a:endParaRPr>
          </a:p>
          <a:p>
            <a:pPr algn="ctr"/>
            <a:endParaRPr lang="en-US" altLang="zh-CN" sz="1400" b="1" dirty="0">
              <a:solidFill>
                <a:srgbClr val="002060"/>
              </a:solidFill>
            </a:endParaRPr>
          </a:p>
          <a:p>
            <a:pPr marL="457200" indent="-457200">
              <a:buFont typeface="Arial" panose="020B0604020202020204" pitchFamily="34" charset="0"/>
              <a:buChar char="•"/>
            </a:pPr>
            <a:r>
              <a:rPr lang="zh-CN" altLang="en-US" sz="2400" b="1" dirty="0">
                <a:solidFill>
                  <a:srgbClr val="002060"/>
                </a:solidFill>
              </a:rPr>
              <a:t>配第：劳动种类的差别在这里（交换）是毫无意义的</a:t>
            </a:r>
            <a:r>
              <a:rPr lang="en-US" altLang="zh-CN" sz="2400" b="1" dirty="0">
                <a:solidFill>
                  <a:srgbClr val="002060"/>
                </a:solidFill>
                <a:latin typeface="+mn-ea"/>
              </a:rPr>
              <a:t>——</a:t>
            </a:r>
            <a:r>
              <a:rPr lang="zh-CN" altLang="en-US" sz="2400" b="1" dirty="0">
                <a:solidFill>
                  <a:srgbClr val="002060"/>
                </a:solidFill>
              </a:rPr>
              <a:t>一切只取决于劳动时间。</a:t>
            </a:r>
            <a:endParaRPr lang="en-US" altLang="zh-CN" sz="2400" b="1" dirty="0">
              <a:solidFill>
                <a:srgbClr val="002060"/>
              </a:solidFill>
            </a:endParaRPr>
          </a:p>
          <a:p>
            <a:pPr marL="457200" indent="-457200">
              <a:buFont typeface="Arial" panose="020B0604020202020204" pitchFamily="34" charset="0"/>
              <a:buChar char="•"/>
            </a:pPr>
            <a:r>
              <a:rPr lang="zh-CN" altLang="en-US" sz="2400" b="1" dirty="0">
                <a:solidFill>
                  <a:srgbClr val="002060"/>
                </a:solidFill>
              </a:rPr>
              <a:t>斯密：劳动是衡量一切商品交换价值的真实尺度。</a:t>
            </a:r>
            <a:endParaRPr lang="en-US" altLang="zh-CN" sz="2400" b="1" dirty="0">
              <a:solidFill>
                <a:srgbClr val="002060"/>
              </a:solidFill>
            </a:endParaRPr>
          </a:p>
          <a:p>
            <a:pPr marL="457200" indent="-457200">
              <a:buFont typeface="Arial" panose="020B0604020202020204" pitchFamily="34" charset="0"/>
              <a:buChar char="•"/>
            </a:pPr>
            <a:r>
              <a:rPr lang="zh-CN" altLang="en-US" sz="2400" b="1" dirty="0">
                <a:solidFill>
                  <a:srgbClr val="002060"/>
                </a:solidFill>
              </a:rPr>
              <a:t>李嘉图：效用对于交换价值说来虽是绝对不可缺少的，但却不能成为交换价值的尺度。</a:t>
            </a:r>
          </a:p>
        </p:txBody>
      </p:sp>
      <p:sp>
        <p:nvSpPr>
          <p:cNvPr id="5" name="标注: 双弯曲线形 4"/>
          <p:cNvSpPr/>
          <p:nvPr/>
        </p:nvSpPr>
        <p:spPr>
          <a:xfrm>
            <a:off x="4712715" y="45132"/>
            <a:ext cx="4032448" cy="6696236"/>
          </a:xfrm>
          <a:prstGeom prst="borderCallout3">
            <a:avLst>
              <a:gd name="adj1" fmla="val 18750"/>
              <a:gd name="adj2" fmla="val -8333"/>
              <a:gd name="adj3" fmla="val 18750"/>
              <a:gd name="adj4" fmla="val -16667"/>
              <a:gd name="adj5" fmla="val 28946"/>
              <a:gd name="adj6" fmla="val -24470"/>
              <a:gd name="adj7" fmla="val 30996"/>
              <a:gd name="adj8" fmla="val -41981"/>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900" b="1" dirty="0">
                <a:solidFill>
                  <a:srgbClr val="002060"/>
                </a:solidFill>
              </a:rPr>
              <a:t>时间</a:t>
            </a:r>
            <a:endParaRPr lang="en-US" altLang="zh-CN" sz="1900" b="1" dirty="0">
              <a:solidFill>
                <a:srgbClr val="002060"/>
              </a:solidFill>
            </a:endParaRPr>
          </a:p>
          <a:p>
            <a:r>
              <a:rPr lang="zh-CN" altLang="en-US" sz="1900" b="1" dirty="0">
                <a:solidFill>
                  <a:srgbClr val="FF0000"/>
                </a:solidFill>
              </a:rPr>
              <a:t>在资本主义生产方式消灭以后，但社会生产依然存在的情况下，价值决定仍会在下述意义上起支配作用：劳动时间的调节和社会劳动在不同的生产类别之间的分配，最后，与此有关的簿记，将比以前任何时候都更重要</a:t>
            </a:r>
            <a:r>
              <a:rPr lang="en-US" altLang="zh-CN" sz="1900" b="1" dirty="0">
                <a:solidFill>
                  <a:srgbClr val="002060"/>
                </a:solidFill>
              </a:rPr>
              <a:t>·</a:t>
            </a:r>
            <a:r>
              <a:rPr lang="zh-CN" altLang="en-US" sz="1900" dirty="0">
                <a:solidFill>
                  <a:schemeClr val="bg1">
                    <a:lumMod val="50000"/>
                  </a:schemeClr>
                </a:solidFill>
              </a:rPr>
              <a:t>资本论</a:t>
            </a:r>
            <a:r>
              <a:rPr lang="en-US" altLang="zh-CN" sz="1900" dirty="0">
                <a:solidFill>
                  <a:schemeClr val="bg1">
                    <a:lumMod val="50000"/>
                  </a:schemeClr>
                </a:solidFill>
              </a:rPr>
              <a:t>3</a:t>
            </a:r>
            <a:r>
              <a:rPr lang="zh-CN" altLang="en-US" sz="1900" dirty="0">
                <a:solidFill>
                  <a:schemeClr val="bg1">
                    <a:lumMod val="50000"/>
                  </a:schemeClr>
                </a:solidFill>
              </a:rPr>
              <a:t>卷</a:t>
            </a:r>
            <a:endParaRPr lang="en-US" altLang="zh-CN" sz="1900" dirty="0">
              <a:solidFill>
                <a:schemeClr val="bg1">
                  <a:lumMod val="50000"/>
                </a:schemeClr>
              </a:solidFill>
            </a:endParaRPr>
          </a:p>
          <a:p>
            <a:r>
              <a:rPr lang="zh-CN" altLang="en-US" sz="1900" b="1" dirty="0">
                <a:solidFill>
                  <a:srgbClr val="FF0000"/>
                </a:solidFill>
              </a:rPr>
              <a:t>在决定生产问题时，上述的对效用和劳动支出的衡量，正是政治经济学的价值概念在共产主义社会中所能余留的全部东西，这一点我在</a:t>
            </a:r>
            <a:r>
              <a:rPr lang="en-US" altLang="zh-CN" sz="1900" b="1" dirty="0">
                <a:solidFill>
                  <a:srgbClr val="FF0000"/>
                </a:solidFill>
              </a:rPr>
              <a:t>1844</a:t>
            </a:r>
            <a:r>
              <a:rPr lang="zh-CN" altLang="en-US" sz="1900" b="1" dirty="0">
                <a:solidFill>
                  <a:srgbClr val="FF0000"/>
                </a:solidFill>
              </a:rPr>
              <a:t>年已经说过了。但是，可以看到，这一见解的科学论证，只是由于马克思的</a:t>
            </a:r>
            <a:r>
              <a:rPr lang="en-US" altLang="zh-CN" sz="1900" b="1" dirty="0">
                <a:solidFill>
                  <a:srgbClr val="FF0000"/>
                </a:solidFill>
              </a:rPr>
              <a:t>《</a:t>
            </a:r>
            <a:r>
              <a:rPr lang="zh-CN" altLang="en-US" sz="1900" b="1" dirty="0">
                <a:solidFill>
                  <a:srgbClr val="FF0000"/>
                </a:solidFill>
              </a:rPr>
              <a:t>资本论</a:t>
            </a:r>
            <a:r>
              <a:rPr lang="en-US" altLang="zh-CN" sz="1900" b="1" dirty="0">
                <a:solidFill>
                  <a:srgbClr val="FF0000"/>
                </a:solidFill>
              </a:rPr>
              <a:t>》</a:t>
            </a:r>
            <a:r>
              <a:rPr lang="zh-CN" altLang="en-US" sz="1900" b="1" dirty="0">
                <a:solidFill>
                  <a:srgbClr val="FF0000"/>
                </a:solidFill>
              </a:rPr>
              <a:t>才成为可能。</a:t>
            </a:r>
            <a:r>
              <a:rPr lang="en-US" altLang="zh-CN" sz="1900" b="1" dirty="0">
                <a:solidFill>
                  <a:srgbClr val="002060"/>
                </a:solidFill>
              </a:rPr>
              <a:t>·</a:t>
            </a:r>
            <a:r>
              <a:rPr lang="zh-CN" altLang="en-US" sz="1900" dirty="0">
                <a:solidFill>
                  <a:schemeClr val="bg1">
                    <a:lumMod val="50000"/>
                  </a:schemeClr>
                </a:solidFill>
              </a:rPr>
              <a:t>反杜林论</a:t>
            </a:r>
            <a:endParaRPr lang="en-US" altLang="zh-CN" sz="1900" dirty="0">
              <a:solidFill>
                <a:schemeClr val="bg1">
                  <a:lumMod val="50000"/>
                </a:schemeClr>
              </a:solidFill>
            </a:endParaRPr>
          </a:p>
          <a:p>
            <a:pPr>
              <a:defRPr/>
            </a:pPr>
            <a:r>
              <a:rPr lang="zh-CN" altLang="en-US" sz="1900" b="1" dirty="0">
                <a:solidFill>
                  <a:srgbClr val="002060"/>
                </a:solidFill>
              </a:rPr>
              <a:t>孙冶方：</a:t>
            </a:r>
            <a:endParaRPr lang="en-US" altLang="zh-CN" sz="1900" b="1" dirty="0">
              <a:solidFill>
                <a:srgbClr val="002060"/>
              </a:solidFill>
            </a:endParaRPr>
          </a:p>
          <a:p>
            <a:pPr>
              <a:defRPr/>
            </a:pPr>
            <a:r>
              <a:rPr lang="zh-CN" altLang="zh-CN" sz="1900" b="1" dirty="0">
                <a:solidFill>
                  <a:srgbClr val="002060"/>
                </a:solidFill>
              </a:rPr>
              <a:t>社会主义中的“价值概念，已经不是迂回地通过市场的无政府活动形成的那个价值，而是根据计算预先大体知道的</a:t>
            </a:r>
            <a:r>
              <a:rPr lang="zh-CN" altLang="en-US" sz="1900" b="1" dirty="0">
                <a:solidFill>
                  <a:srgbClr val="002060"/>
                </a:solidFill>
              </a:rPr>
              <a:t>”</a:t>
            </a:r>
            <a:r>
              <a:rPr lang="en-US" altLang="zh-CN" sz="1900" b="1" dirty="0">
                <a:solidFill>
                  <a:srgbClr val="002060"/>
                </a:solidFill>
              </a:rPr>
              <a:t>·</a:t>
            </a:r>
            <a:r>
              <a:rPr lang="zh-CN" altLang="en-US" sz="1900" b="1" dirty="0">
                <a:solidFill>
                  <a:srgbClr val="002060"/>
                </a:solidFill>
              </a:rPr>
              <a:t>可以“</a:t>
            </a:r>
            <a:r>
              <a:rPr lang="zh-CN" altLang="zh-CN" sz="1900" b="1" dirty="0">
                <a:solidFill>
                  <a:srgbClr val="002060"/>
                </a:solidFill>
              </a:rPr>
              <a:t>通过计算，通过计划，主动地使价格和价值靠拢</a:t>
            </a:r>
            <a:r>
              <a:rPr lang="zh-CN" altLang="en-US" sz="1900" b="1" dirty="0">
                <a:solidFill>
                  <a:srgbClr val="002060"/>
                </a:solidFill>
              </a:rPr>
              <a:t>”</a:t>
            </a:r>
            <a:endParaRPr lang="en-US" altLang="zh-CN" sz="1900" b="1" dirty="0">
              <a:solidFill>
                <a:srgbClr val="002060"/>
              </a:solidFill>
            </a:endParaRPr>
          </a:p>
          <a:p>
            <a:pPr algn="ctr"/>
            <a:endParaRPr lang="zh-CN" altLang="en-US" sz="1900" b="1" dirty="0">
              <a:solidFill>
                <a:srgbClr val="002060"/>
              </a:solidFill>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t>价值与商品</a:t>
            </a:r>
          </a:p>
        </p:txBody>
      </p:sp>
      <p:sp>
        <p:nvSpPr>
          <p:cNvPr id="3" name="内容占位符 2"/>
          <p:cNvSpPr>
            <a:spLocks noGrp="1"/>
          </p:cNvSpPr>
          <p:nvPr>
            <p:ph idx="1"/>
          </p:nvPr>
        </p:nvSpPr>
        <p:spPr/>
        <p:txBody>
          <a:bodyPr/>
          <a:lstStyle/>
          <a:p>
            <a:pPr algn="just"/>
            <a:r>
              <a:rPr lang="zh-CN" altLang="en-US" sz="3000" b="1" dirty="0"/>
              <a:t>只有可以在再生产过程中不断生产出来，商品的价值才有一个衡量标准。如果某个商品不能再生产出来，那它的价值就没有客观的衡量标准了。</a:t>
            </a:r>
            <a:endParaRPr lang="en-US" altLang="zh-CN" sz="3000" dirty="0"/>
          </a:p>
          <a:p>
            <a:pPr algn="just"/>
            <a:r>
              <a:rPr lang="zh-CN" altLang="en-US" sz="3000" b="1" dirty="0" smtClean="0">
                <a:solidFill>
                  <a:srgbClr val="FF0000"/>
                </a:solidFill>
                <a:latin typeface="+mn-ea"/>
              </a:rPr>
              <a:t>那些</a:t>
            </a:r>
            <a:r>
              <a:rPr lang="zh-CN" altLang="en-US" sz="3000" b="1" dirty="0">
                <a:solidFill>
                  <a:srgbClr val="FF0000"/>
                </a:solidFill>
                <a:latin typeface="+mn-ea"/>
              </a:rPr>
              <a:t>本身没有任何价值，即不是劳动产品的东西（如土地），或者至少不能由劳动再生产的东西（如古董，某些名家的艺术品等等）的价格，可以由一些结合在一起的非常偶然的情况来决定。要出售一件东西，唯一的条件是，它可以被独占，并且可以让渡</a:t>
            </a:r>
            <a:r>
              <a:rPr lang="zh-CN" altLang="en-US" sz="3000" b="1" dirty="0" smtClean="0">
                <a:solidFill>
                  <a:srgbClr val="FF0000"/>
                </a:solidFill>
                <a:latin typeface="+mn-ea"/>
              </a:rPr>
              <a:t>。</a:t>
            </a:r>
            <a:r>
              <a:rPr lang="zh-CN" altLang="en-US" sz="3000" b="1" dirty="0" smtClean="0">
                <a:solidFill>
                  <a:schemeClr val="bg1">
                    <a:lumMod val="50000"/>
                  </a:schemeClr>
                </a:solidFill>
              </a:rPr>
              <a:t>资本论</a:t>
            </a:r>
            <a:r>
              <a:rPr lang="zh-CN" altLang="en-US" sz="3000" b="1" dirty="0">
                <a:solidFill>
                  <a:schemeClr val="bg1">
                    <a:lumMod val="50000"/>
                  </a:schemeClr>
                </a:solidFill>
              </a:rPr>
              <a:t>，第三</a:t>
            </a:r>
            <a:r>
              <a:rPr lang="zh-CN" altLang="en-US" sz="3000" b="1" dirty="0" smtClean="0">
                <a:solidFill>
                  <a:schemeClr val="bg1">
                    <a:lumMod val="50000"/>
                  </a:schemeClr>
                </a:solidFill>
              </a:rPr>
              <a:t>卷</a:t>
            </a:r>
            <a:endParaRPr lang="zh-CN" altLang="en-US" sz="3000" b="1" dirty="0">
              <a:latin typeface="+mn-ea"/>
            </a:endParaRPr>
          </a:p>
          <a:p>
            <a:pPr algn="just"/>
            <a:endParaRPr lang="zh-CN" altLang="en-US" sz="3000" dirty="0"/>
          </a:p>
        </p:txBody>
      </p:sp>
    </p:spTree>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两种含义的社会必要劳动时间</a:t>
            </a:r>
          </a:p>
        </p:txBody>
      </p:sp>
      <p:sp>
        <p:nvSpPr>
          <p:cNvPr id="3" name="内容占位符 2"/>
          <p:cNvSpPr>
            <a:spLocks noGrp="1"/>
          </p:cNvSpPr>
          <p:nvPr>
            <p:ph idx="1"/>
          </p:nvPr>
        </p:nvSpPr>
        <p:spPr/>
        <p:txBody>
          <a:bodyPr/>
          <a:lstStyle/>
          <a:p>
            <a:r>
              <a:rPr lang="zh-CN" altLang="en-US" sz="3200" b="1" dirty="0"/>
              <a:t>第一卷：“只是社会必要劳动量，或生产使用价值的社会必要劳动时间，决定该使用价值的价值量。”</a:t>
            </a:r>
            <a:endParaRPr lang="en-US" altLang="zh-CN" sz="3200" b="1" dirty="0"/>
          </a:p>
          <a:p>
            <a:r>
              <a:rPr lang="zh-CN" altLang="en-US" sz="3200" b="1" dirty="0"/>
              <a:t>第三卷：“每一种商品（因而也包括构成资本的那些商品）的价值，都不是由这种商品本身包含的必要劳动时间决定的，而是由它的再生产所需要的社会必要劳动时间决定的。这种再生产可以在和原有生产条件不同的、更困难或更有利的条件下进行。”</a:t>
            </a:r>
          </a:p>
        </p:txBody>
      </p:sp>
    </p:spTree>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b="1" dirty="0"/>
              <a:t>第二种含义的社会必要劳动时间</a:t>
            </a:r>
          </a:p>
        </p:txBody>
      </p:sp>
      <p:sp>
        <p:nvSpPr>
          <p:cNvPr id="3" name="内容占位符 2"/>
          <p:cNvSpPr>
            <a:spLocks noGrp="1"/>
          </p:cNvSpPr>
          <p:nvPr>
            <p:ph idx="1"/>
          </p:nvPr>
        </p:nvSpPr>
        <p:spPr/>
        <p:txBody>
          <a:bodyPr/>
          <a:lstStyle/>
          <a:p>
            <a:r>
              <a:rPr lang="zh-CN" altLang="en-US" sz="3200" b="1" dirty="0">
                <a:latin typeface="+mn-ea"/>
              </a:rPr>
              <a:t>考虑“价值实现”的必要劳动时间</a:t>
            </a:r>
            <a:r>
              <a:rPr lang="en-US" altLang="zh-CN" sz="3200" b="1" dirty="0">
                <a:latin typeface="+mn-ea"/>
              </a:rPr>
              <a:t>——</a:t>
            </a:r>
            <a:r>
              <a:rPr lang="zh-CN" altLang="en-US" sz="3200" b="1" dirty="0">
                <a:latin typeface="+mn-ea"/>
              </a:rPr>
              <a:t>社会需求（有支付能力的需求）</a:t>
            </a:r>
            <a:r>
              <a:rPr lang="zh-CN" altLang="en-US" sz="3200" b="1" dirty="0" smtClean="0">
                <a:latin typeface="+mn-ea"/>
              </a:rPr>
              <a:t>决定</a:t>
            </a:r>
            <a:r>
              <a:rPr lang="zh-CN" altLang="en-US" sz="3200" b="1" dirty="0">
                <a:latin typeface="+mn-ea"/>
              </a:rPr>
              <a:t>的劳动时间</a:t>
            </a:r>
            <a:endParaRPr lang="en-US" altLang="zh-CN" sz="3200" b="1" dirty="0">
              <a:latin typeface="+mn-ea"/>
            </a:endParaRPr>
          </a:p>
          <a:p>
            <a:r>
              <a:rPr lang="zh-CN" altLang="en-US" sz="2400" b="1" dirty="0">
                <a:solidFill>
                  <a:srgbClr val="FF0000"/>
                </a:solidFill>
              </a:rPr>
              <a:t>“棉织品按比例来说生产过多了，虽然在这个棉织品总产品中只体现了一定条件下为生产这个总产品所必要的劳动时间</a:t>
            </a:r>
            <a:r>
              <a:rPr lang="zh-CN" altLang="en-US" sz="2400" b="1" dirty="0"/>
              <a:t>（第一种）</a:t>
            </a:r>
            <a:r>
              <a:rPr lang="zh-CN" altLang="en-US" sz="2400" b="1" dirty="0">
                <a:solidFill>
                  <a:srgbClr val="FF0000"/>
                </a:solidFill>
              </a:rPr>
              <a:t>。但是，总的来说，这个特殊部门消耗的社会劳动</a:t>
            </a:r>
            <a:r>
              <a:rPr lang="zh-CN" altLang="en-US" sz="2400" b="1" dirty="0"/>
              <a:t>（第二种）</a:t>
            </a:r>
            <a:r>
              <a:rPr lang="zh-CN" altLang="en-US" sz="2400" b="1" dirty="0">
                <a:solidFill>
                  <a:srgbClr val="FF0000"/>
                </a:solidFill>
              </a:rPr>
              <a:t>已经过多；就是说，产品的一部分已经没有用处。因此，只有当全部产品是按必要的比例进行生产时，它们才能卖出去。社会劳动时间可分别用在各个特殊生产领域的份额的这个数量界限，不过是整个价值规律进一步发展的表现，虽然必要劳动时间</a:t>
            </a:r>
            <a:r>
              <a:rPr lang="zh-CN" altLang="en-US" sz="2400" b="1" dirty="0"/>
              <a:t>（第二种）</a:t>
            </a:r>
            <a:r>
              <a:rPr lang="zh-CN" altLang="en-US" sz="2400" b="1" dirty="0">
                <a:solidFill>
                  <a:srgbClr val="FF0000"/>
                </a:solidFill>
              </a:rPr>
              <a:t>在这里包含着另一种意义。为了满足社会需要，只有这样多的劳动时间</a:t>
            </a:r>
            <a:r>
              <a:rPr lang="zh-CN" altLang="en-US" sz="2400" b="1" dirty="0"/>
              <a:t>（按比例的、符合社会需要的）</a:t>
            </a:r>
            <a:r>
              <a:rPr lang="zh-CN" altLang="en-US" sz="2400" b="1" dirty="0">
                <a:solidFill>
                  <a:srgbClr val="FF0000"/>
                </a:solidFill>
              </a:rPr>
              <a:t>才是必要的。”  </a:t>
            </a:r>
            <a:r>
              <a:rPr lang="zh-CN" altLang="en-US" sz="2400" b="1" dirty="0">
                <a:solidFill>
                  <a:schemeClr val="bg1">
                    <a:lumMod val="50000"/>
                  </a:schemeClr>
                </a:solidFill>
              </a:rPr>
              <a:t>资本论，第三</a:t>
            </a:r>
            <a:r>
              <a:rPr lang="zh-CN" altLang="en-US" sz="2400" b="1" dirty="0" smtClean="0">
                <a:solidFill>
                  <a:schemeClr val="bg1">
                    <a:lumMod val="50000"/>
                  </a:schemeClr>
                </a:solidFill>
              </a:rPr>
              <a:t>卷</a:t>
            </a:r>
            <a:endParaRPr lang="zh-CN" altLang="en-US" sz="2400" b="1" dirty="0">
              <a:solidFill>
                <a:schemeClr val="bg1">
                  <a:lumMod val="50000"/>
                </a:schemeClr>
              </a:solidFill>
            </a:endParaRPr>
          </a:p>
        </p:txBody>
      </p:sp>
    </p:spTree>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b="1" dirty="0" smtClean="0"/>
              <a:t>不同</a:t>
            </a:r>
            <a:r>
              <a:rPr lang="zh-CN" altLang="en-US" sz="4400" b="1" dirty="0"/>
              <a:t>的理解</a:t>
            </a:r>
          </a:p>
        </p:txBody>
      </p:sp>
      <p:sp>
        <p:nvSpPr>
          <p:cNvPr id="3" name="内容占位符 2"/>
          <p:cNvSpPr>
            <a:spLocks noGrp="1"/>
          </p:cNvSpPr>
          <p:nvPr>
            <p:ph idx="1"/>
          </p:nvPr>
        </p:nvSpPr>
        <p:spPr>
          <a:xfrm>
            <a:off x="623392" y="1816969"/>
            <a:ext cx="11233247" cy="4267200"/>
          </a:xfrm>
        </p:spPr>
        <p:txBody>
          <a:bodyPr/>
          <a:lstStyle/>
          <a:p>
            <a:r>
              <a:rPr lang="zh-CN" altLang="en-US" sz="3400" b="1" dirty="0"/>
              <a:t>两种含义、共同决定</a:t>
            </a:r>
            <a:endParaRPr lang="en-US" altLang="zh-CN" sz="3400" b="1" dirty="0"/>
          </a:p>
          <a:p>
            <a:pPr>
              <a:buFont typeface="Wingdings" panose="05000000000000000000" pitchFamily="2" charset="2"/>
              <a:buChar char="Ø"/>
            </a:pPr>
            <a:r>
              <a:rPr lang="zh-CN" altLang="en-US" sz="3400" b="1" dirty="0"/>
              <a:t>社会必要劳动时间有两种含义，二者共同参与价值决定</a:t>
            </a:r>
            <a:endParaRPr lang="en-US" altLang="zh-CN" sz="3400" b="1" dirty="0"/>
          </a:p>
          <a:p>
            <a:r>
              <a:rPr lang="zh-CN" altLang="en-US" sz="3400" b="1" dirty="0"/>
              <a:t>两种含义、单一决定</a:t>
            </a:r>
            <a:endParaRPr lang="en-US" altLang="zh-CN" sz="3400" b="1" dirty="0"/>
          </a:p>
          <a:p>
            <a:pPr>
              <a:buFont typeface="Wingdings" panose="05000000000000000000" pitchFamily="2" charset="2"/>
              <a:buChar char="Ø"/>
            </a:pPr>
            <a:r>
              <a:rPr lang="zh-CN" altLang="en-US" sz="3400" b="1" dirty="0">
                <a:effectLst>
                  <a:outerShdw blurRad="38100" dist="38100" dir="2700000" algn="tl">
                    <a:srgbClr val="000000">
                      <a:alpha val="43137"/>
                    </a:srgbClr>
                  </a:outerShdw>
                </a:effectLst>
              </a:rPr>
              <a:t>决定价值的仅是第一种；第二种只决定商品价值的实现</a:t>
            </a:r>
            <a:endParaRPr lang="en-US" altLang="zh-CN" sz="3400" b="1" dirty="0">
              <a:effectLst>
                <a:outerShdw blurRad="38100" dist="38100" dir="2700000" algn="tl">
                  <a:srgbClr val="000000">
                    <a:alpha val="43137"/>
                  </a:srgbClr>
                </a:outerShdw>
              </a:effectLst>
            </a:endParaRPr>
          </a:p>
          <a:p>
            <a:r>
              <a:rPr lang="zh-CN" altLang="en-US" sz="3400" b="1" dirty="0"/>
              <a:t>一种含义、单一决定</a:t>
            </a:r>
            <a:endParaRPr lang="en-US" altLang="zh-CN" sz="3400" b="1" dirty="0"/>
          </a:p>
          <a:p>
            <a:pPr>
              <a:buFont typeface="Wingdings" panose="05000000000000000000" pitchFamily="2" charset="2"/>
              <a:buChar char="Ø"/>
            </a:pPr>
            <a:r>
              <a:rPr lang="zh-CN" altLang="en-US" sz="3400" b="1" dirty="0"/>
              <a:t>两种含义是一个，前者更抽象后者更现实</a:t>
            </a:r>
          </a:p>
        </p:txBody>
      </p:sp>
      <p:sp>
        <p:nvSpPr>
          <p:cNvPr id="5" name="文本框 4"/>
          <p:cNvSpPr txBox="1"/>
          <p:nvPr/>
        </p:nvSpPr>
        <p:spPr>
          <a:xfrm>
            <a:off x="7896200" y="1965040"/>
            <a:ext cx="4176465" cy="1200329"/>
          </a:xfrm>
          <a:prstGeom prst="rect">
            <a:avLst/>
          </a:prstGeom>
          <a:solidFill>
            <a:schemeClr val="bg1">
              <a:lumMod val="85000"/>
            </a:schemeClr>
          </a:solidFill>
        </p:spPr>
        <p:txBody>
          <a:bodyPr wrap="square" rtlCol="0">
            <a:spAutoFit/>
          </a:bodyPr>
          <a:lstStyle/>
          <a:p>
            <a:pPr algn="l"/>
            <a:r>
              <a:rPr lang="zh-CN" altLang="en-US" sz="2400" b="1" i="0" u="none" strike="noStrike" baseline="0" dirty="0">
                <a:latin typeface="仿宋" panose="02010609060101010101" charset="-122"/>
                <a:ea typeface="仿宋" panose="02010609060101010101" charset="-122"/>
              </a:rPr>
              <a:t>魏埙、谷书堂：两种含义的社会必要劳动时间都参予价值</a:t>
            </a:r>
            <a:r>
              <a:rPr lang="zh-CN" altLang="en-US" sz="2400" b="1" i="0" u="none" strike="noStrike" baseline="0" dirty="0" smtClean="0">
                <a:latin typeface="仿宋" panose="02010609060101010101" charset="-122"/>
                <a:ea typeface="仿宋" panose="02010609060101010101" charset="-122"/>
              </a:rPr>
              <a:t>决定</a:t>
            </a:r>
            <a:r>
              <a:rPr lang="en-US" altLang="zh-CN" sz="2400" b="1" i="0" u="none" strike="noStrike" baseline="0" dirty="0" smtClean="0">
                <a:latin typeface="仿宋" panose="02010609060101010101" charset="-122"/>
                <a:ea typeface="仿宋" panose="02010609060101010101" charset="-122"/>
              </a:rPr>
              <a:t>·</a:t>
            </a:r>
            <a:r>
              <a:rPr lang="zh-CN" altLang="en-US" sz="2400" b="1" i="0" u="none" strike="noStrike" baseline="0" dirty="0" smtClean="0">
                <a:latin typeface="仿宋" panose="02010609060101010101" charset="-122"/>
                <a:ea typeface="仿宋" panose="02010609060101010101" charset="-122"/>
              </a:rPr>
              <a:t>胡</a:t>
            </a:r>
            <a:r>
              <a:rPr lang="zh-CN" altLang="en-US" sz="2400" b="1" i="0" u="none" strike="noStrike" baseline="0" dirty="0">
                <a:latin typeface="仿宋" panose="02010609060101010101" charset="-122"/>
                <a:ea typeface="仿宋" panose="02010609060101010101" charset="-122"/>
              </a:rPr>
              <a:t>寄窗：不存在两种含义</a:t>
            </a:r>
            <a:endParaRPr lang="zh-CN" altLang="en-US" sz="2400" b="1" dirty="0">
              <a:latin typeface="仿宋" panose="02010609060101010101" charset="-122"/>
              <a:ea typeface="仿宋" panose="02010609060101010101" charset="-122"/>
            </a:endParaRPr>
          </a:p>
        </p:txBody>
      </p:sp>
      <p:sp>
        <p:nvSpPr>
          <p:cNvPr id="6" name="标注: 弯曲线形 3">
            <a:extLst>
              <a:ext uri="{FF2B5EF4-FFF2-40B4-BE49-F238E27FC236}">
                <a16:creationId xmlns="" xmlns:a16="http://schemas.microsoft.com/office/drawing/2014/main" id="{263EDB9A-169A-4EE5-81C4-87F0220569A8}"/>
              </a:ext>
            </a:extLst>
          </p:cNvPr>
          <p:cNvSpPr/>
          <p:nvPr/>
        </p:nvSpPr>
        <p:spPr>
          <a:xfrm>
            <a:off x="7896200" y="156729"/>
            <a:ext cx="4248472" cy="1512168"/>
          </a:xfrm>
          <a:prstGeom prst="borderCallout2">
            <a:avLst>
              <a:gd name="adj1" fmla="val 18750"/>
              <a:gd name="adj2" fmla="val -8333"/>
              <a:gd name="adj3" fmla="val 18750"/>
              <a:gd name="adj4" fmla="val -16667"/>
              <a:gd name="adj5" fmla="val 195317"/>
              <a:gd name="adj6" fmla="val -109832"/>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tx1"/>
                </a:solidFill>
              </a:rPr>
              <a:t>教材：</a:t>
            </a:r>
            <a:endParaRPr lang="en-US" altLang="zh-CN" sz="2400" b="1" dirty="0">
              <a:solidFill>
                <a:schemeClr val="tx1"/>
              </a:solidFill>
            </a:endParaRPr>
          </a:p>
          <a:p>
            <a:pPr algn="ctr"/>
            <a:r>
              <a:rPr lang="zh-CN" altLang="en-US" sz="2400" b="1" dirty="0">
                <a:solidFill>
                  <a:schemeClr val="tx1"/>
                </a:solidFill>
              </a:rPr>
              <a:t>供给 </a:t>
            </a:r>
            <a:r>
              <a:rPr lang="en-US" altLang="zh-CN" sz="2400" b="1" dirty="0">
                <a:solidFill>
                  <a:schemeClr val="tx1"/>
                </a:solidFill>
              </a:rPr>
              <a:t>= </a:t>
            </a:r>
            <a:r>
              <a:rPr lang="zh-CN" altLang="en-US" sz="2400" b="1" dirty="0">
                <a:solidFill>
                  <a:schemeClr val="tx1"/>
                </a:solidFill>
              </a:rPr>
              <a:t>需求：第二种</a:t>
            </a:r>
            <a:r>
              <a:rPr lang="en-US" altLang="zh-CN" sz="2400" b="1" dirty="0">
                <a:solidFill>
                  <a:schemeClr val="tx1"/>
                </a:solidFill>
              </a:rPr>
              <a:t>=</a:t>
            </a:r>
            <a:r>
              <a:rPr lang="zh-CN" altLang="en-US" sz="2400" b="1" dirty="0">
                <a:solidFill>
                  <a:schemeClr val="tx1"/>
                </a:solidFill>
              </a:rPr>
              <a:t>第一种</a:t>
            </a:r>
            <a:endParaRPr lang="en-US" altLang="zh-CN" sz="2400" b="1" dirty="0">
              <a:solidFill>
                <a:schemeClr val="tx1"/>
              </a:solidFill>
            </a:endParaRPr>
          </a:p>
          <a:p>
            <a:pPr algn="ctr"/>
            <a:r>
              <a:rPr lang="zh-CN" altLang="en-US" sz="2400" b="1" dirty="0">
                <a:solidFill>
                  <a:schemeClr val="tx1"/>
                </a:solidFill>
              </a:rPr>
              <a:t>供给＜需求：第二种＞第一种</a:t>
            </a:r>
            <a:endParaRPr lang="en-US" altLang="zh-CN" sz="2400" b="1" dirty="0">
              <a:solidFill>
                <a:schemeClr val="tx1"/>
              </a:solidFill>
            </a:endParaRPr>
          </a:p>
          <a:p>
            <a:pPr algn="ctr"/>
            <a:r>
              <a:rPr lang="zh-CN" altLang="en-US" sz="2400" b="1" dirty="0">
                <a:solidFill>
                  <a:schemeClr val="tx1"/>
                </a:solidFill>
              </a:rPr>
              <a:t>供给＞需求：第二种＜第一种</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b="1" dirty="0"/>
              <a:t>9.11</a:t>
            </a:r>
            <a:r>
              <a:rPr lang="zh-CN" altLang="en-US" sz="4400" b="1" dirty="0"/>
              <a:t>影响价值的因素</a:t>
            </a:r>
          </a:p>
        </p:txBody>
      </p:sp>
      <p:sp>
        <p:nvSpPr>
          <p:cNvPr id="3" name="内容占位符 2"/>
          <p:cNvSpPr>
            <a:spLocks noGrp="1"/>
          </p:cNvSpPr>
          <p:nvPr>
            <p:ph idx="1"/>
          </p:nvPr>
        </p:nvSpPr>
        <p:spPr/>
        <p:txBody>
          <a:bodyPr/>
          <a:lstStyle/>
          <a:p>
            <a:r>
              <a:rPr lang="zh-CN" altLang="en-US" b="1" dirty="0"/>
              <a:t>简单劳动与</a:t>
            </a:r>
            <a:r>
              <a:rPr lang="zh-CN" altLang="en-US" b="1" dirty="0" smtClean="0"/>
              <a:t>复杂劳动</a:t>
            </a:r>
            <a:endParaRPr lang="en-US" altLang="zh-CN" b="1" dirty="0" smtClean="0"/>
          </a:p>
          <a:p>
            <a:pPr marL="386080" indent="-386080">
              <a:buFont typeface="Wingdings" panose="05000000000000000000" pitchFamily="2" charset="2"/>
              <a:buChar char="Ø"/>
            </a:pPr>
            <a:r>
              <a:rPr lang="zh-CN" altLang="en-US" sz="3600" b="1" dirty="0"/>
              <a:t>在单位时间内，复杂劳动创造的价值高于简单劳动；其折合系数由市场自发决定</a:t>
            </a:r>
            <a:endParaRPr lang="en-US" altLang="zh-CN" sz="3600" b="1" dirty="0"/>
          </a:p>
          <a:p>
            <a:pPr marL="386080" indent="-386080">
              <a:buFont typeface="Wingdings" panose="05000000000000000000" pitchFamily="2" charset="2"/>
              <a:buChar char="Ø"/>
            </a:pPr>
            <a:r>
              <a:rPr lang="zh-CN" altLang="en-US" sz="3600" b="1" dirty="0"/>
              <a:t>复杂劳动是简单劳动的倍加</a:t>
            </a:r>
            <a:r>
              <a:rPr lang="en-US" altLang="zh-CN" sz="3600" b="1" dirty="0"/>
              <a:t>/</a:t>
            </a:r>
            <a:r>
              <a:rPr lang="zh-CN" altLang="en-US" sz="3600" b="1" dirty="0" smtClean="0"/>
              <a:t>自乘</a:t>
            </a:r>
            <a:endParaRPr lang="en-US" altLang="zh-CN" b="1" dirty="0"/>
          </a:p>
          <a:p>
            <a:r>
              <a:rPr lang="zh-CN" altLang="en-US" b="1" dirty="0" smtClean="0"/>
              <a:t>劳动是复杂了还是简单了？</a:t>
            </a:r>
            <a:endParaRPr lang="en-US" altLang="zh-CN" b="1" dirty="0"/>
          </a:p>
        </p:txBody>
      </p:sp>
    </p:spTree>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600" b="1" dirty="0"/>
              <a:t>我当时认为，现在仍然认为，劳动过程之从以传统为根据转变到以科学为根据，这对人类的进步和使人类免于饥饿和其他穷困来说，不但是不可避免的，而且也是必需的。更重要的是，在整个那些年中，我在社会主义运动中是一个积极分子，我已经吸收了马克思主义观点，这种观点所敌视的并不是科学和技术本身，而只是把科学和技术用作造成社会各阶级之间的鸿沟并使其永存和深化的武器的那种做法。</a:t>
            </a:r>
            <a:r>
              <a:rPr lang="zh-CN" altLang="en-US" sz="2400" dirty="0">
                <a:solidFill>
                  <a:srgbClr val="002060"/>
                </a:solidFill>
              </a:rPr>
              <a:t>哈里</a:t>
            </a:r>
            <a:r>
              <a:rPr lang="en-US" altLang="zh-CN" sz="2400" dirty="0">
                <a:solidFill>
                  <a:srgbClr val="002060"/>
                </a:solidFill>
              </a:rPr>
              <a:t>·</a:t>
            </a:r>
            <a:r>
              <a:rPr lang="zh-CN" altLang="en-US" sz="2400" dirty="0">
                <a:solidFill>
                  <a:srgbClr val="002060"/>
                </a:solidFill>
              </a:rPr>
              <a:t>布雷弗曼．劳动与</a:t>
            </a:r>
            <a:r>
              <a:rPr lang="zh-CN" altLang="en-US" sz="2400" dirty="0">
                <a:solidFill>
                  <a:srgbClr val="002060"/>
                </a:solidFill>
                <a:latin typeface="+mn-ea"/>
              </a:rPr>
              <a:t>垄断资本</a:t>
            </a:r>
            <a:r>
              <a:rPr lang="en-US" altLang="zh-CN" sz="2400" dirty="0">
                <a:solidFill>
                  <a:srgbClr val="002060"/>
                </a:solidFill>
                <a:latin typeface="+mn-ea"/>
              </a:rPr>
              <a:t>——</a:t>
            </a:r>
            <a:r>
              <a:rPr lang="zh-CN" altLang="en-US" sz="2400" dirty="0">
                <a:solidFill>
                  <a:srgbClr val="002060"/>
                </a:solidFill>
                <a:latin typeface="+mn-ea"/>
              </a:rPr>
              <a:t>二十世纪中</a:t>
            </a:r>
            <a:r>
              <a:rPr lang="zh-CN" altLang="en-US" sz="2400" dirty="0">
                <a:solidFill>
                  <a:srgbClr val="002060"/>
                </a:solidFill>
              </a:rPr>
              <a:t>劳动的退化</a:t>
            </a:r>
          </a:p>
          <a:p>
            <a:pPr algn="just"/>
            <a:r>
              <a:rPr lang="zh-CN" altLang="zh-CN" sz="2600" b="1" dirty="0" smtClean="0">
                <a:latin typeface="+mn-ea"/>
              </a:rPr>
              <a:t>“</a:t>
            </a:r>
            <a:r>
              <a:rPr lang="zh-CN" altLang="zh-CN" sz="2600" b="1" dirty="0">
                <a:latin typeface="+mn-ea"/>
              </a:rPr>
              <a:t>我们（斯威齐和巴兰）轻信了在上半个世纪中非熟练劳动力的百分比大量下降的全部神话”。哈里</a:t>
            </a:r>
            <a:r>
              <a:rPr lang="en-US" altLang="zh-CN" sz="2600" b="1" dirty="0">
                <a:latin typeface="+mn-ea"/>
              </a:rPr>
              <a:t>·</a:t>
            </a:r>
            <a:r>
              <a:rPr lang="zh-CN" altLang="zh-CN" sz="2600" b="1" dirty="0">
                <a:latin typeface="+mn-ea"/>
              </a:rPr>
              <a:t>布雷弗曼“彻底摧毁”了“熟练劳动力不断增加的神话”</a:t>
            </a:r>
            <a:r>
              <a:rPr lang="zh-CN" altLang="zh-CN" sz="2600" b="1" dirty="0" smtClean="0">
                <a:latin typeface="+mn-ea"/>
              </a:rPr>
              <a:t>。</a:t>
            </a:r>
            <a:endParaRPr lang="en-US" altLang="zh-CN" sz="2600" b="1" dirty="0">
              <a:latin typeface="+mn-ea"/>
            </a:endParaRPr>
          </a:p>
        </p:txBody>
      </p:sp>
      <p:sp>
        <p:nvSpPr>
          <p:cNvPr id="4" name="线形标注 1 3"/>
          <p:cNvSpPr/>
          <p:nvPr/>
        </p:nvSpPr>
        <p:spPr>
          <a:xfrm>
            <a:off x="9048328" y="29614"/>
            <a:ext cx="3049420" cy="4320480"/>
          </a:xfrm>
          <a:prstGeom prst="borderCallout1">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Wingdings" panose="05000000000000000000" pitchFamily="2" charset="2"/>
              <a:buChar char="Ø"/>
            </a:pPr>
            <a:r>
              <a:rPr lang="zh-CN" altLang="en-US" sz="2000" b="1" dirty="0">
                <a:solidFill>
                  <a:schemeClr val="tx1"/>
                </a:solidFill>
                <a:latin typeface="+mn-ea"/>
              </a:rPr>
              <a:t>自动化下的剩余价值</a:t>
            </a:r>
            <a:endParaRPr lang="en-US" altLang="zh-CN" sz="2000" b="1" dirty="0">
              <a:solidFill>
                <a:schemeClr val="tx1"/>
              </a:solidFill>
              <a:latin typeface="+mn-ea"/>
            </a:endParaRPr>
          </a:p>
          <a:p>
            <a:pPr marL="342900" indent="-342900" algn="just">
              <a:buFont typeface="Arial" panose="020B0604020202020204" pitchFamily="34" charset="0"/>
              <a:buChar char="•"/>
            </a:pPr>
            <a:r>
              <a:rPr lang="zh-CN" altLang="zh-CN" sz="2000" b="1" dirty="0">
                <a:solidFill>
                  <a:schemeClr val="tx1"/>
                </a:solidFill>
              </a:rPr>
              <a:t>在生产自动化条件下，直接从事生产劳动的工人相对减少，而从事科研、设计、技术和管理劳动的人员日益增加，“总体工人”中脑力劳动者的比重不断增大。劳动的复杂程度和强度日益提高，生产力日益提升，从而创造出更多的价值和剩余价值。</a:t>
            </a:r>
            <a:endParaRPr lang="zh-CN" altLang="en-US" sz="2000" b="1" dirty="0">
              <a:solidFill>
                <a:schemeClr val="tx1"/>
              </a:solidFill>
              <a:latin typeface="+mn-ea"/>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b="1" dirty="0"/>
              <a:t>社会劳动生产率提高：有界限吗？</a:t>
            </a:r>
          </a:p>
        </p:txBody>
      </p:sp>
      <p:sp>
        <p:nvSpPr>
          <p:cNvPr id="3" name="内容占位符 2"/>
          <p:cNvSpPr>
            <a:spLocks noGrp="1"/>
          </p:cNvSpPr>
          <p:nvPr>
            <p:ph idx="1"/>
          </p:nvPr>
        </p:nvSpPr>
        <p:spPr/>
        <p:txBody>
          <a:bodyPr/>
          <a:lstStyle/>
          <a:p>
            <a:r>
              <a:rPr lang="zh-CN" altLang="en-US" sz="4400" b="1" dirty="0"/>
              <a:t>劳动生产率与商品价值量的关系</a:t>
            </a:r>
            <a:endParaRPr lang="en-US" altLang="zh-CN" sz="4400" b="1" dirty="0"/>
          </a:p>
          <a:p>
            <a:pPr>
              <a:buFont typeface="Wingdings" panose="05000000000000000000" pitchFamily="2" charset="2"/>
              <a:buChar char="Ø"/>
            </a:pPr>
            <a:r>
              <a:rPr lang="zh-CN" altLang="en-US" b="1" dirty="0"/>
              <a:t>个别生产者效率不直接改变价值</a:t>
            </a:r>
            <a:endParaRPr lang="en-US" altLang="zh-CN" b="1" dirty="0"/>
          </a:p>
          <a:p>
            <a:pPr>
              <a:buFont typeface="Wingdings" panose="05000000000000000000" pitchFamily="2" charset="2"/>
              <a:buChar char="Ø"/>
            </a:pPr>
            <a:r>
              <a:rPr lang="zh-CN" altLang="en-US" b="1" dirty="0"/>
              <a:t>社会劳动生产率与单位商品价值量成反比</a:t>
            </a:r>
          </a:p>
          <a:p>
            <a:endParaRPr lang="zh-CN" altLang="en-US" dirty="0"/>
          </a:p>
        </p:txBody>
      </p:sp>
      <p:graphicFrame>
        <p:nvGraphicFramePr>
          <p:cNvPr id="4" name="表格 3"/>
          <p:cNvGraphicFramePr>
            <a:graphicFrameLocks noGrp="1"/>
          </p:cNvGraphicFramePr>
          <p:nvPr/>
        </p:nvGraphicFramePr>
        <p:xfrm>
          <a:off x="2279576" y="1774430"/>
          <a:ext cx="9577064" cy="4245369"/>
        </p:xfrm>
        <a:graphic>
          <a:graphicData uri="http://schemas.openxmlformats.org/drawingml/2006/table">
            <a:tbl>
              <a:tblPr firstRow="1" firstCol="1" bandRow="1">
                <a:tableStyleId>{5C22544A-7EE6-4342-B048-85BDC9FD1C3A}</a:tableStyleId>
              </a:tblPr>
              <a:tblGrid>
                <a:gridCol w="4655518"/>
                <a:gridCol w="4921546"/>
              </a:tblGrid>
              <a:tr h="1415123">
                <a:tc>
                  <a:txBody>
                    <a:bodyPr/>
                    <a:lstStyle/>
                    <a:p>
                      <a:pPr algn="ctr" fontAlgn="base">
                        <a:lnSpc>
                          <a:spcPts val="1560"/>
                        </a:lnSpc>
                        <a:spcAft>
                          <a:spcPts val="0"/>
                        </a:spcAft>
                      </a:pPr>
                      <a:r>
                        <a:rPr lang="zh-CN" sz="2800" kern="100" dirty="0">
                          <a:solidFill>
                            <a:srgbClr val="C00000"/>
                          </a:solidFill>
                          <a:effectLst/>
                        </a:rPr>
                        <a:t>社会劳动生产率</a:t>
                      </a:r>
                      <a:endParaRPr lang="zh-CN" sz="2800" kern="100" dirty="0">
                        <a:solidFill>
                          <a:srgbClr val="C00000"/>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solidFill>
                      <a:schemeClr val="bg1"/>
                    </a:solidFill>
                  </a:tcPr>
                </a:tc>
                <a:tc>
                  <a:txBody>
                    <a:bodyPr/>
                    <a:lstStyle/>
                    <a:p>
                      <a:pPr algn="ctr" fontAlgn="base">
                        <a:lnSpc>
                          <a:spcPts val="1560"/>
                        </a:lnSpc>
                        <a:spcAft>
                          <a:spcPts val="0"/>
                        </a:spcAft>
                      </a:pPr>
                      <a:r>
                        <a:rPr lang="zh-CN" sz="2800" kern="100" dirty="0">
                          <a:solidFill>
                            <a:srgbClr val="C00000"/>
                          </a:solidFill>
                          <a:effectLst/>
                        </a:rPr>
                        <a:t>商品价值量</a:t>
                      </a:r>
                      <a:endParaRPr lang="zh-CN" sz="2800" kern="100" dirty="0">
                        <a:solidFill>
                          <a:srgbClr val="C00000"/>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solidFill>
                      <a:schemeClr val="bg1"/>
                    </a:solidFill>
                  </a:tcPr>
                </a:tc>
              </a:tr>
              <a:tr h="1415123">
                <a:tc>
                  <a:txBody>
                    <a:bodyPr/>
                    <a:lstStyle/>
                    <a:p>
                      <a:pPr algn="ctr" fontAlgn="base">
                        <a:lnSpc>
                          <a:spcPts val="1560"/>
                        </a:lnSpc>
                        <a:spcAft>
                          <a:spcPts val="0"/>
                        </a:spcAft>
                      </a:pPr>
                      <a:r>
                        <a:rPr lang="en-US" sz="2800" kern="100" dirty="0">
                          <a:solidFill>
                            <a:srgbClr val="C00000"/>
                          </a:solidFill>
                          <a:effectLst/>
                        </a:rPr>
                        <a:t>8</a:t>
                      </a:r>
                      <a:r>
                        <a:rPr lang="zh-CN" sz="2800" kern="100" dirty="0">
                          <a:solidFill>
                            <a:srgbClr val="C00000"/>
                          </a:solidFill>
                          <a:effectLst/>
                        </a:rPr>
                        <a:t>件</a:t>
                      </a:r>
                      <a:r>
                        <a:rPr lang="en-US" sz="2800" kern="100" dirty="0">
                          <a:solidFill>
                            <a:srgbClr val="C00000"/>
                          </a:solidFill>
                          <a:effectLst/>
                        </a:rPr>
                        <a:t>/</a:t>
                      </a:r>
                      <a:r>
                        <a:rPr lang="zh-CN" sz="2800" kern="100" dirty="0">
                          <a:solidFill>
                            <a:srgbClr val="C00000"/>
                          </a:solidFill>
                          <a:effectLst/>
                        </a:rPr>
                        <a:t>天</a:t>
                      </a:r>
                      <a:endParaRPr lang="zh-CN" sz="2800" kern="100" dirty="0">
                        <a:solidFill>
                          <a:srgbClr val="C00000"/>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solidFill>
                      <a:schemeClr val="bg1"/>
                    </a:solidFill>
                  </a:tcPr>
                </a:tc>
                <a:tc>
                  <a:txBody>
                    <a:bodyPr/>
                    <a:lstStyle/>
                    <a:p>
                      <a:pPr algn="ctr" fontAlgn="base">
                        <a:lnSpc>
                          <a:spcPts val="1560"/>
                        </a:lnSpc>
                        <a:spcAft>
                          <a:spcPts val="0"/>
                        </a:spcAft>
                      </a:pPr>
                      <a:r>
                        <a:rPr lang="en-US" sz="2800" kern="100" dirty="0">
                          <a:solidFill>
                            <a:srgbClr val="C00000"/>
                          </a:solidFill>
                          <a:effectLst/>
                        </a:rPr>
                        <a:t>1</a:t>
                      </a:r>
                      <a:r>
                        <a:rPr lang="zh-CN" sz="2800" kern="100" dirty="0">
                          <a:solidFill>
                            <a:srgbClr val="C00000"/>
                          </a:solidFill>
                          <a:effectLst/>
                        </a:rPr>
                        <a:t>小时</a:t>
                      </a:r>
                      <a:r>
                        <a:rPr lang="en-US" sz="2800" kern="100" dirty="0">
                          <a:solidFill>
                            <a:srgbClr val="C00000"/>
                          </a:solidFill>
                          <a:effectLst/>
                        </a:rPr>
                        <a:t>/</a:t>
                      </a:r>
                      <a:r>
                        <a:rPr lang="zh-CN" sz="2800" kern="100" dirty="0">
                          <a:solidFill>
                            <a:srgbClr val="C00000"/>
                          </a:solidFill>
                          <a:effectLst/>
                        </a:rPr>
                        <a:t>件</a:t>
                      </a:r>
                      <a:endParaRPr lang="zh-CN" sz="2800" kern="100" dirty="0">
                        <a:solidFill>
                          <a:srgbClr val="C00000"/>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solidFill>
                      <a:schemeClr val="bg1"/>
                    </a:solidFill>
                  </a:tcPr>
                </a:tc>
              </a:tr>
              <a:tr h="1415123">
                <a:tc>
                  <a:txBody>
                    <a:bodyPr/>
                    <a:lstStyle/>
                    <a:p>
                      <a:pPr algn="ctr" fontAlgn="base">
                        <a:lnSpc>
                          <a:spcPts val="1560"/>
                        </a:lnSpc>
                        <a:spcAft>
                          <a:spcPts val="0"/>
                        </a:spcAft>
                      </a:pPr>
                      <a:r>
                        <a:rPr lang="en-US" sz="2800" kern="100" dirty="0">
                          <a:solidFill>
                            <a:srgbClr val="C00000"/>
                          </a:solidFill>
                          <a:effectLst/>
                        </a:rPr>
                        <a:t>16</a:t>
                      </a:r>
                      <a:r>
                        <a:rPr lang="zh-CN" sz="2800" kern="100" dirty="0">
                          <a:solidFill>
                            <a:srgbClr val="C00000"/>
                          </a:solidFill>
                          <a:effectLst/>
                        </a:rPr>
                        <a:t>件</a:t>
                      </a:r>
                      <a:r>
                        <a:rPr lang="en-US" sz="2800" kern="100" dirty="0">
                          <a:solidFill>
                            <a:srgbClr val="C00000"/>
                          </a:solidFill>
                          <a:effectLst/>
                        </a:rPr>
                        <a:t>/</a:t>
                      </a:r>
                      <a:r>
                        <a:rPr lang="zh-CN" sz="2800" kern="100" dirty="0">
                          <a:solidFill>
                            <a:srgbClr val="C00000"/>
                          </a:solidFill>
                          <a:effectLst/>
                        </a:rPr>
                        <a:t>天</a:t>
                      </a:r>
                      <a:endParaRPr lang="zh-CN" sz="2800" kern="100" dirty="0">
                        <a:solidFill>
                          <a:srgbClr val="C00000"/>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solidFill>
                      <a:schemeClr val="bg1"/>
                    </a:solidFill>
                  </a:tcPr>
                </a:tc>
                <a:tc>
                  <a:txBody>
                    <a:bodyPr/>
                    <a:lstStyle/>
                    <a:p>
                      <a:pPr algn="ctr" fontAlgn="base">
                        <a:lnSpc>
                          <a:spcPts val="1560"/>
                        </a:lnSpc>
                        <a:spcAft>
                          <a:spcPts val="0"/>
                        </a:spcAft>
                      </a:pPr>
                      <a:r>
                        <a:rPr lang="en-US" sz="2800" kern="100" dirty="0">
                          <a:solidFill>
                            <a:srgbClr val="C00000"/>
                          </a:solidFill>
                          <a:effectLst/>
                        </a:rPr>
                        <a:t>0.5</a:t>
                      </a:r>
                      <a:r>
                        <a:rPr lang="zh-CN" sz="2800" kern="100" dirty="0">
                          <a:solidFill>
                            <a:srgbClr val="C00000"/>
                          </a:solidFill>
                          <a:effectLst/>
                        </a:rPr>
                        <a:t>小时</a:t>
                      </a:r>
                      <a:r>
                        <a:rPr lang="en-US" sz="2800" kern="100" dirty="0">
                          <a:solidFill>
                            <a:srgbClr val="C00000"/>
                          </a:solidFill>
                          <a:effectLst/>
                        </a:rPr>
                        <a:t>/</a:t>
                      </a:r>
                      <a:r>
                        <a:rPr lang="zh-CN" sz="2800" kern="100" dirty="0">
                          <a:solidFill>
                            <a:srgbClr val="C00000"/>
                          </a:solidFill>
                          <a:effectLst/>
                        </a:rPr>
                        <a:t>件</a:t>
                      </a:r>
                      <a:endParaRPr lang="zh-CN" sz="2800" kern="100" dirty="0">
                        <a:solidFill>
                          <a:srgbClr val="C00000"/>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solidFill>
                      <a:schemeClr val="bg1"/>
                    </a:solidFill>
                  </a:tcPr>
                </a:tc>
              </a:tr>
            </a:tbl>
          </a:graphicData>
        </a:graphic>
      </p:graphicFrame>
      <p:sp>
        <p:nvSpPr>
          <p:cNvPr id="5" name="椭圆形标注 4"/>
          <p:cNvSpPr/>
          <p:nvPr/>
        </p:nvSpPr>
        <p:spPr>
          <a:xfrm>
            <a:off x="0" y="2749100"/>
            <a:ext cx="4176464" cy="1440160"/>
          </a:xfrm>
          <a:prstGeom prst="wedgeEllipseCallout">
            <a:avLst>
              <a:gd name="adj1" fmla="val -17025"/>
              <a:gd name="adj2" fmla="val 4524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dirty="0">
                <a:solidFill>
                  <a:srgbClr val="FF0000"/>
                </a:solidFill>
              </a:rPr>
              <a:t>整个社会</a:t>
            </a:r>
            <a:r>
              <a:rPr lang="zh-CN" altLang="zh-CN" sz="2400" b="1" dirty="0" smtClean="0">
                <a:solidFill>
                  <a:srgbClr val="FF0000"/>
                </a:solidFill>
              </a:rPr>
              <a:t>只需用</a:t>
            </a:r>
            <a:r>
              <a:rPr lang="zh-CN" altLang="zh-CN" sz="2400" b="1" dirty="0">
                <a:solidFill>
                  <a:srgbClr val="FF0000"/>
                </a:solidFill>
              </a:rPr>
              <a:t>较少的劳动时间就能占有并保持普遍财富</a:t>
            </a:r>
            <a:r>
              <a:rPr lang="zh-CN" altLang="zh-CN" sz="2400" b="1" dirty="0" smtClean="0">
                <a:solidFill>
                  <a:srgbClr val="FF0000"/>
                </a:solidFill>
              </a:rPr>
              <a:t>的</a:t>
            </a:r>
            <a:r>
              <a:rPr lang="zh-CN" altLang="en-US" sz="2400" b="1" dirty="0" smtClean="0">
                <a:solidFill>
                  <a:srgbClr val="FF0000"/>
                </a:solidFill>
              </a:rPr>
              <a:t>。</a:t>
            </a:r>
            <a:endParaRPr lang="zh-CN" altLang="en-US" sz="2400" b="1" dirty="0">
              <a:solidFill>
                <a:srgbClr val="FF0000"/>
              </a:solidFill>
            </a:endParaRPr>
          </a:p>
        </p:txBody>
      </p:sp>
      <p:sp>
        <p:nvSpPr>
          <p:cNvPr id="6" name="标注: 线形 3"/>
          <p:cNvSpPr/>
          <p:nvPr/>
        </p:nvSpPr>
        <p:spPr>
          <a:xfrm>
            <a:off x="8999309" y="102053"/>
            <a:ext cx="3169920" cy="3757993"/>
          </a:xfrm>
          <a:prstGeom prst="borderCallout1">
            <a:avLst>
              <a:gd name="adj1" fmla="val 18750"/>
              <a:gd name="adj2" fmla="val -8333"/>
              <a:gd name="adj3" fmla="val 38000"/>
              <a:gd name="adj4" fmla="val -52234"/>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002060"/>
                </a:solidFill>
              </a:rPr>
              <a:t>100</a:t>
            </a:r>
            <a:r>
              <a:rPr lang="zh-CN" altLang="en-US" sz="2400" b="1" dirty="0">
                <a:solidFill>
                  <a:srgbClr val="002060"/>
                </a:solidFill>
              </a:rPr>
              <a:t>年后，进步国家的生活水平将比今天高</a:t>
            </a:r>
            <a:r>
              <a:rPr lang="en-US" altLang="zh-CN" sz="2400" b="1" dirty="0">
                <a:solidFill>
                  <a:srgbClr val="002060"/>
                </a:solidFill>
              </a:rPr>
              <a:t>4-8</a:t>
            </a:r>
            <a:r>
              <a:rPr lang="zh-CN" altLang="en-US" sz="2400" b="1" dirty="0">
                <a:solidFill>
                  <a:srgbClr val="002060"/>
                </a:solidFill>
              </a:rPr>
              <a:t>倍，人们每天最多工作</a:t>
            </a:r>
            <a:r>
              <a:rPr lang="en-US" altLang="zh-CN" sz="2400" b="1" dirty="0">
                <a:solidFill>
                  <a:srgbClr val="002060"/>
                </a:solidFill>
              </a:rPr>
              <a:t>3</a:t>
            </a:r>
            <a:r>
              <a:rPr lang="zh-CN" altLang="en-US" sz="2400" b="1" dirty="0">
                <a:solidFill>
                  <a:srgbClr val="002060"/>
                </a:solidFill>
              </a:rPr>
              <a:t>个小时即可满足全部的物质需求，人们将利用充裕的闲暇时光，过上睿智、愉快和满意的生活</a:t>
            </a:r>
            <a:r>
              <a:rPr lang="zh-CN" altLang="en-US" sz="2400" b="1" dirty="0" smtClean="0">
                <a:solidFill>
                  <a:srgbClr val="002060"/>
                </a:solidFill>
              </a:rPr>
              <a:t>。</a:t>
            </a:r>
            <a:r>
              <a:rPr lang="en-US" altLang="zh-CN" sz="2000" b="1" dirty="0" smtClean="0">
                <a:solidFill>
                  <a:schemeClr val="accent5">
                    <a:lumMod val="50000"/>
                  </a:schemeClr>
                </a:solidFill>
                <a:latin typeface="+mn-ea"/>
              </a:rPr>
              <a:t>——</a:t>
            </a:r>
            <a:r>
              <a:rPr lang="zh-CN" altLang="en-US" sz="2000" b="1" dirty="0">
                <a:solidFill>
                  <a:schemeClr val="accent5">
                    <a:lumMod val="50000"/>
                  </a:schemeClr>
                </a:solidFill>
                <a:latin typeface="+mn-ea"/>
              </a:rPr>
              <a:t>凯</a:t>
            </a:r>
            <a:r>
              <a:rPr lang="zh-CN" altLang="en-US" sz="2000" b="1" dirty="0">
                <a:solidFill>
                  <a:schemeClr val="accent5">
                    <a:lumMod val="50000"/>
                  </a:schemeClr>
                </a:solidFill>
              </a:rPr>
              <a:t>恩斯：</a:t>
            </a:r>
            <a:r>
              <a:rPr lang="en-US" altLang="zh-CN" sz="2000" b="1" dirty="0">
                <a:solidFill>
                  <a:schemeClr val="accent5">
                    <a:lumMod val="50000"/>
                  </a:schemeClr>
                </a:solidFill>
              </a:rPr>
              <a:t>《</a:t>
            </a:r>
            <a:r>
              <a:rPr lang="zh-CN" altLang="en-US" sz="2000" b="1" dirty="0">
                <a:solidFill>
                  <a:schemeClr val="accent5">
                    <a:lumMod val="50000"/>
                  </a:schemeClr>
                </a:solidFill>
              </a:rPr>
              <a:t>我们后代的经济前景</a:t>
            </a:r>
            <a:r>
              <a:rPr lang="en-US" altLang="zh-CN" sz="2000" b="1" dirty="0">
                <a:solidFill>
                  <a:schemeClr val="accent5">
                    <a:lumMod val="50000"/>
                  </a:schemeClr>
                </a:solidFill>
              </a:rPr>
              <a:t>》 1930</a:t>
            </a:r>
            <a:endParaRPr lang="zh-CN" altLang="en-US" sz="2400" b="1" dirty="0">
              <a:solidFill>
                <a:schemeClr val="accent5">
                  <a:lumMod val="50000"/>
                </a:schemeClr>
              </a:solidFill>
            </a:endParaRPr>
          </a:p>
        </p:txBody>
      </p:sp>
      <p:sp>
        <p:nvSpPr>
          <p:cNvPr id="7" name="标注: 弯曲线形(带强调线) 4"/>
          <p:cNvSpPr/>
          <p:nvPr/>
        </p:nvSpPr>
        <p:spPr>
          <a:xfrm>
            <a:off x="4372853" y="1412776"/>
            <a:ext cx="3916680" cy="4491990"/>
          </a:xfrm>
          <a:prstGeom prst="accentCallout2">
            <a:avLst>
              <a:gd name="adj1" fmla="val 4811"/>
              <a:gd name="adj2" fmla="val -245"/>
              <a:gd name="adj3" fmla="val 48144"/>
              <a:gd name="adj4" fmla="val -123"/>
              <a:gd name="adj5" fmla="val 48747"/>
              <a:gd name="adj6" fmla="val -14795"/>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solidFill>
                <a:latin typeface="Arial" panose="020B0604020202020204" pitchFamily="34" charset="0"/>
              </a:rPr>
              <a:t>在共产主义社会里，任何人都没有特定的活动范围，每个人都可以在任何部门内发展，社会调节着整个生产，因而使我有可能随我自己的心愿今天干这事，明天干那事，上午打猎，下午捕鱼，傍晚从事畜牧，晚饭后从事批判，但并不因此我就使我成为一个猎人、渔夫、牧人、批判者。</a:t>
            </a:r>
            <a:endParaRPr lang="zh-CN" altLang="en-US" sz="2400" b="1" dirty="0">
              <a:solidFill>
                <a:schemeClr val="accent2"/>
              </a:solidFill>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b="1" dirty="0"/>
              <a:t>理解劳动价值论</a:t>
            </a:r>
          </a:p>
        </p:txBody>
      </p:sp>
      <p:sp>
        <p:nvSpPr>
          <p:cNvPr id="3" name="内容占位符 2"/>
          <p:cNvSpPr>
            <a:spLocks noGrp="1"/>
          </p:cNvSpPr>
          <p:nvPr>
            <p:ph idx="1"/>
          </p:nvPr>
        </p:nvSpPr>
        <p:spPr/>
        <p:txBody>
          <a:bodyPr/>
          <a:lstStyle/>
          <a:p>
            <a:r>
              <a:rPr lang="zh-CN" altLang="en-US" b="1" dirty="0"/>
              <a:t>劳动形式变化：脑力</a:t>
            </a:r>
            <a:r>
              <a:rPr lang="en-US" altLang="zh-CN" b="1" dirty="0"/>
              <a:t>·</a:t>
            </a:r>
            <a:r>
              <a:rPr lang="zh-CN" altLang="en-US" b="1" dirty="0"/>
              <a:t>非物质</a:t>
            </a:r>
            <a:r>
              <a:rPr lang="en-US" altLang="zh-CN" b="1" dirty="0"/>
              <a:t>·</a:t>
            </a:r>
            <a:r>
              <a:rPr lang="zh-CN" altLang="en-US" b="1" dirty="0"/>
              <a:t>劳动范围</a:t>
            </a:r>
            <a:endParaRPr lang="en-US" altLang="zh-CN" b="1" dirty="0"/>
          </a:p>
          <a:p>
            <a:pPr>
              <a:buFont typeface="Wingdings" panose="05000000000000000000" pitchFamily="2" charset="2"/>
              <a:buChar char="Ø"/>
            </a:pPr>
            <a:r>
              <a:rPr lang="zh-CN" altLang="en-US" sz="2800" b="1" i="0" dirty="0">
                <a:solidFill>
                  <a:srgbClr val="FF0000"/>
                </a:solidFill>
                <a:effectLst/>
              </a:rPr>
              <a:t>在非物质生产中，甚至当这种生产纯粹为交换而进行，因而纯粹生产商品的时候，也可能有两种情况：（</a:t>
            </a:r>
            <a:r>
              <a:rPr lang="en-US" altLang="zh-CN" sz="2800" b="1" i="0" dirty="0">
                <a:solidFill>
                  <a:srgbClr val="FF0000"/>
                </a:solidFill>
                <a:effectLst/>
              </a:rPr>
              <a:t>1</a:t>
            </a:r>
            <a:r>
              <a:rPr lang="zh-CN" altLang="en-US" sz="2800" b="1" i="0" dirty="0">
                <a:solidFill>
                  <a:srgbClr val="FF0000"/>
                </a:solidFill>
                <a:effectLst/>
              </a:rPr>
              <a:t>）生产的结果是商品，是使用价值，它们具有离开生产者和消费者而独立的形态，因而能在生产和消费之间的一段时间内存在，能在这段时间内作为可以出卖的商品而流通，如书、画，总之，所有与艺术家所进行的艺术活动相分离的艺术品。在这里，资本主义生产只能非常有限地被运用，例如，一个作家在编一部多人的共同著作百科全书时，把其他许多作家当做助手来剥削</a:t>
            </a:r>
            <a:r>
              <a:rPr lang="en-US" altLang="zh-CN" sz="2800" b="1" i="0" dirty="0">
                <a:solidFill>
                  <a:srgbClr val="FF0000"/>
                </a:solidFill>
                <a:effectLst/>
                <a:latin typeface="+mn-ea"/>
              </a:rPr>
              <a:t>……</a:t>
            </a:r>
            <a:endParaRPr lang="en-US" altLang="zh-CN" sz="2800" b="1" dirty="0">
              <a:solidFill>
                <a:srgbClr val="FF0000"/>
              </a:solidFill>
              <a:latin typeface="+mn-ea"/>
            </a:endParaRPr>
          </a:p>
          <a:p>
            <a:endParaRPr lang="zh-CN" altLang="en-US" sz="1600" b="1" dirty="0"/>
          </a:p>
        </p:txBody>
      </p:sp>
      <p:sp>
        <p:nvSpPr>
          <p:cNvPr id="4" name="标注: 线形 3"/>
          <p:cNvSpPr/>
          <p:nvPr/>
        </p:nvSpPr>
        <p:spPr>
          <a:xfrm>
            <a:off x="5447928" y="116632"/>
            <a:ext cx="6552728" cy="6165304"/>
          </a:xfrm>
          <a:prstGeom prst="borderCallout1">
            <a:avLst>
              <a:gd name="adj1" fmla="val 11071"/>
              <a:gd name="adj2" fmla="val -359"/>
              <a:gd name="adj3" fmla="val 37237"/>
              <a:gd name="adj4" fmla="val -51956"/>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400" b="1" i="0" dirty="0">
                <a:solidFill>
                  <a:srgbClr val="FF0000"/>
                </a:solidFill>
                <a:effectLst/>
              </a:rPr>
              <a:t>（</a:t>
            </a:r>
            <a:r>
              <a:rPr lang="en-US" altLang="zh-CN" sz="2400" b="1" i="0" dirty="0">
                <a:solidFill>
                  <a:srgbClr val="FF0000"/>
                </a:solidFill>
                <a:effectLst/>
              </a:rPr>
              <a:t>2</a:t>
            </a:r>
            <a:r>
              <a:rPr lang="zh-CN" altLang="en-US" sz="2400" b="1" i="0" dirty="0">
                <a:solidFill>
                  <a:srgbClr val="FF0000"/>
                </a:solidFill>
                <a:effectLst/>
              </a:rPr>
              <a:t>）产品同生产行为不可分离，如一切表演艺术家、演说家、演员、教师、医生、牧师等等的情况。在这里，资本主义生产方式也只是在很小的范围内进行，而且按照事物的性质只能在某些部门内发生。例如，在学校中，教师对于学校老板，可以是纯粹的雇佣劳动者，这种教育工厂在英国数量很多。这些教师对学生来说虽然不是生产工人，但是对雇用他们的老板来说却是生产工人。老板用他的资本交换教师的劳动能力，通过这个过程使自己发财。戏院、娱乐场所等等的老板也是如此。在这里，演员对观众说来，是艺术家，但是对自己的企业主说来，是生产工人。资本主义生产在这个领域中的所有这些表现，同整个生产比起来是微不足道的，因此可以完全置之不理。</a:t>
            </a:r>
            <a:endParaRPr lang="en-US" altLang="zh-CN" sz="2400" b="1" i="0" dirty="0">
              <a:solidFill>
                <a:srgbClr val="FF0000"/>
              </a:solidFill>
              <a:effectLst/>
            </a:endParaRPr>
          </a:p>
          <a:p>
            <a:pPr algn="just"/>
            <a:r>
              <a:rPr lang="en-US" altLang="zh-CN" sz="2000" b="1" i="0" dirty="0" smtClean="0">
                <a:solidFill>
                  <a:srgbClr val="FF0000"/>
                </a:solidFill>
                <a:effectLst/>
              </a:rPr>
              <a:t>              ——《</a:t>
            </a:r>
            <a:r>
              <a:rPr lang="zh-CN" altLang="en-US" sz="2000" b="1" i="0" dirty="0">
                <a:solidFill>
                  <a:srgbClr val="FF0000"/>
                </a:solidFill>
                <a:effectLst/>
              </a:rPr>
              <a:t>政治经济学批判（</a:t>
            </a:r>
            <a:r>
              <a:rPr lang="en-US" altLang="zh-CN" sz="2000" b="1" i="0" dirty="0">
                <a:solidFill>
                  <a:srgbClr val="FF0000"/>
                </a:solidFill>
                <a:effectLst/>
              </a:rPr>
              <a:t>1861—1863</a:t>
            </a:r>
            <a:r>
              <a:rPr lang="zh-CN" altLang="en-US" sz="2000" b="1" i="0" dirty="0">
                <a:solidFill>
                  <a:srgbClr val="FF0000"/>
                </a:solidFill>
                <a:effectLst/>
              </a:rPr>
              <a:t>年手稿）</a:t>
            </a:r>
            <a:r>
              <a:rPr lang="en-US" altLang="zh-CN" sz="2000" b="1" i="0" dirty="0">
                <a:solidFill>
                  <a:srgbClr val="FF0000"/>
                </a:solidFill>
                <a:effectLst/>
              </a:rPr>
              <a:t>》</a:t>
            </a:r>
            <a:endParaRPr lang="zh-CN" altLang="en-US" sz="2800"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sz="3200" b="1" dirty="0"/>
              <a:t>从社会属性角度</a:t>
            </a:r>
            <a:r>
              <a:rPr lang="zh-CN" altLang="zh-CN" sz="3200" b="1" dirty="0" smtClean="0"/>
              <a:t>，</a:t>
            </a:r>
            <a:r>
              <a:rPr lang="zh-CN" altLang="en-US" sz="3200" b="1" dirty="0" smtClean="0"/>
              <a:t>（马克思）</a:t>
            </a:r>
            <a:r>
              <a:rPr lang="zh-CN" altLang="zh-CN" sz="3200" b="1" dirty="0" smtClean="0"/>
              <a:t>认为</a:t>
            </a:r>
            <a:r>
              <a:rPr lang="zh-CN" altLang="zh-CN" sz="3200" b="1" dirty="0"/>
              <a:t>劳动总是在一定的生产关系下进行的，在资本主义条件下，</a:t>
            </a:r>
            <a:r>
              <a:rPr lang="zh-CN" altLang="zh-CN" sz="3200" b="1" dirty="0">
                <a:solidFill>
                  <a:srgbClr val="C00000"/>
                </a:solidFill>
              </a:rPr>
              <a:t>劳动是否是生产性的，并不取决于劳动是生产物质产品还是提供服务</a:t>
            </a:r>
            <a:r>
              <a:rPr lang="zh-CN" altLang="zh-CN" sz="3200" b="1" dirty="0"/>
              <a:t>，而取决于劳动能否为资本家带来剩余价值，只有创造剩余价值的劳动才是生产性</a:t>
            </a:r>
            <a:r>
              <a:rPr lang="zh-CN" altLang="zh-CN" sz="3200" b="1" dirty="0" smtClean="0"/>
              <a:t>劳动</a:t>
            </a:r>
            <a:r>
              <a:rPr lang="zh-CN" altLang="en-US" sz="3200" b="1" dirty="0" smtClean="0"/>
              <a:t>。</a:t>
            </a:r>
            <a:r>
              <a:rPr lang="en-US" altLang="zh-CN" sz="2000" b="1" dirty="0" smtClean="0"/>
              <a:t>·</a:t>
            </a:r>
            <a:r>
              <a:rPr lang="en-US" altLang="zh-CN" sz="2000" b="1" dirty="0" smtClean="0">
                <a:solidFill>
                  <a:schemeClr val="bg1">
                    <a:lumMod val="65000"/>
                  </a:schemeClr>
                </a:solidFill>
              </a:rPr>
              <a:t>21</a:t>
            </a:r>
            <a:r>
              <a:rPr lang="zh-CN" altLang="en-US" sz="2000" b="1" dirty="0" smtClean="0">
                <a:solidFill>
                  <a:schemeClr val="bg1">
                    <a:lumMod val="65000"/>
                  </a:schemeClr>
                </a:solidFill>
              </a:rPr>
              <a:t>版“马原理”</a:t>
            </a:r>
            <a:endParaRPr lang="en-US" altLang="zh-CN" sz="2000" b="1" dirty="0" smtClean="0">
              <a:solidFill>
                <a:schemeClr val="bg1">
                  <a:lumMod val="65000"/>
                </a:schemeClr>
              </a:solidFill>
            </a:endParaRPr>
          </a:p>
        </p:txBody>
      </p:sp>
    </p:spTree>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仿宋" panose="02010609060101010101" charset="-122"/>
                <a:ea typeface="仿宋" panose="02010609060101010101" charset="-122"/>
              </a:rPr>
              <a:t>商品及其内在矛盾</a:t>
            </a:r>
          </a:p>
        </p:txBody>
      </p:sp>
      <p:sp>
        <p:nvSpPr>
          <p:cNvPr id="3" name="内容占位符 2"/>
          <p:cNvSpPr>
            <a:spLocks noGrp="1"/>
          </p:cNvSpPr>
          <p:nvPr>
            <p:ph idx="1"/>
          </p:nvPr>
        </p:nvSpPr>
        <p:spPr/>
        <p:txBody>
          <a:bodyPr/>
          <a:lstStyle/>
          <a:p>
            <a:r>
              <a:rPr lang="zh-CN" altLang="en-US" b="1" dirty="0">
                <a:latin typeface="仿宋" panose="02010609060101010101" charset="-122"/>
                <a:ea typeface="仿宋" panose="02010609060101010101" charset="-122"/>
              </a:rPr>
              <a:t>商品：用于交换的劳动产品</a:t>
            </a:r>
            <a:endParaRPr lang="en-US" altLang="zh-CN" b="1" dirty="0">
              <a:latin typeface="仿宋" panose="02010609060101010101" charset="-122"/>
              <a:ea typeface="仿宋" panose="02010609060101010101" charset="-122"/>
            </a:endParaRPr>
          </a:p>
          <a:p>
            <a:pPr>
              <a:buFont typeface="Wingdings" panose="05000000000000000000" pitchFamily="2" charset="2"/>
              <a:buChar char="Ø"/>
            </a:pPr>
            <a:r>
              <a:rPr lang="zh-CN" altLang="en-US" sz="3600" b="1" dirty="0">
                <a:latin typeface="仿宋" panose="02010609060101010101" charset="-122"/>
                <a:ea typeface="仿宋" panose="02010609060101010101" charset="-122"/>
              </a:rPr>
              <a:t>商品是在一个或多或少互相分离的私人生产者的社会中所生产的产品，就是说，首先是私人产品。但是，只有这些私人产品不是为自己的消费，而是为他人的消费，即为社会的消费而生产时，它们才成为商品；它们通过交换进入社会的消费。</a:t>
            </a:r>
            <a:r>
              <a:rPr lang="zh-CN" altLang="en-US" sz="2800" b="1" dirty="0">
                <a:solidFill>
                  <a:schemeClr val="accent5">
                    <a:lumMod val="50000"/>
                  </a:schemeClr>
                </a:solidFill>
                <a:latin typeface="仿宋" panose="02010609060101010101" charset="-122"/>
                <a:ea typeface="仿宋" panose="02010609060101010101" charset="-122"/>
              </a:rPr>
              <a:t>恩格斯</a:t>
            </a:r>
            <a:r>
              <a:rPr lang="en-US" altLang="zh-CN" sz="2800" b="1" dirty="0">
                <a:solidFill>
                  <a:schemeClr val="accent5">
                    <a:lumMod val="50000"/>
                  </a:schemeClr>
                </a:solidFill>
                <a:latin typeface="仿宋" panose="02010609060101010101" charset="-122"/>
                <a:ea typeface="仿宋" panose="02010609060101010101" charset="-122"/>
              </a:rPr>
              <a:t>·</a:t>
            </a:r>
            <a:r>
              <a:rPr lang="zh-CN" altLang="en-US" sz="2800" b="1" dirty="0">
                <a:solidFill>
                  <a:schemeClr val="accent5">
                    <a:lumMod val="50000"/>
                  </a:schemeClr>
                </a:solidFill>
                <a:latin typeface="仿宋" panose="02010609060101010101" charset="-122"/>
                <a:ea typeface="仿宋" panose="02010609060101010101" charset="-122"/>
              </a:rPr>
              <a:t>反杜林论</a:t>
            </a:r>
            <a:endParaRPr lang="zh-CN" altLang="en-US" sz="3600" b="1" dirty="0">
              <a:solidFill>
                <a:schemeClr val="accent5">
                  <a:lumMod val="50000"/>
                </a:schemeClr>
              </a:solidFill>
              <a:latin typeface="仿宋" panose="02010609060101010101" charset="-122"/>
              <a:ea typeface="仿宋" panose="02010609060101010101" charset="-122"/>
            </a:endParaRPr>
          </a:p>
        </p:txBody>
      </p:sp>
    </p:spTree>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t>理解劳动价值论</a:t>
            </a:r>
            <a:endParaRPr lang="zh-CN" altLang="en-US" sz="4800" dirty="0"/>
          </a:p>
        </p:txBody>
      </p:sp>
      <p:sp>
        <p:nvSpPr>
          <p:cNvPr id="3" name="内容占位符 2"/>
          <p:cNvSpPr>
            <a:spLocks noGrp="1"/>
          </p:cNvSpPr>
          <p:nvPr>
            <p:ph idx="1"/>
          </p:nvPr>
        </p:nvSpPr>
        <p:spPr/>
        <p:txBody>
          <a:bodyPr/>
          <a:lstStyle/>
          <a:p>
            <a:r>
              <a:rPr lang="zh-CN" altLang="en-US" b="1" dirty="0"/>
              <a:t>科技劳动</a:t>
            </a:r>
            <a:r>
              <a:rPr lang="en-US" altLang="zh-CN" b="1" dirty="0"/>
              <a:t>·</a:t>
            </a:r>
            <a:r>
              <a:rPr lang="zh-CN" altLang="en-US" b="1" dirty="0"/>
              <a:t>管理劳动</a:t>
            </a:r>
            <a:endParaRPr lang="en-US" altLang="zh-CN" b="1" dirty="0"/>
          </a:p>
          <a:p>
            <a:pPr algn="just"/>
            <a:r>
              <a:rPr lang="zh-CN" altLang="en-US" sz="3200" b="1" i="0" dirty="0">
                <a:solidFill>
                  <a:srgbClr val="FF0000"/>
                </a:solidFill>
                <a:effectLst/>
                <a:latin typeface="+mn-ea"/>
              </a:rPr>
              <a:t>只要资本家的劳动不是由单纯作为资本主义生产过程的那种生产过程引起</a:t>
            </a:r>
            <a:r>
              <a:rPr lang="en-US" altLang="zh-CN" sz="3200" b="1" i="0" dirty="0">
                <a:solidFill>
                  <a:srgbClr val="FF0000"/>
                </a:solidFill>
                <a:effectLst/>
                <a:latin typeface="+mn-ea"/>
              </a:rPr>
              <a:t>,</a:t>
            </a:r>
            <a:r>
              <a:rPr lang="zh-CN" altLang="en-US" sz="3200" b="1" i="0" dirty="0">
                <a:solidFill>
                  <a:srgbClr val="FF0000"/>
                </a:solidFill>
                <a:effectLst/>
                <a:latin typeface="+mn-ea"/>
              </a:rPr>
              <a:t>因而这种劳动并不随着资本的消失而自行消失</a:t>
            </a:r>
            <a:r>
              <a:rPr lang="en-US" altLang="zh-CN" sz="3200" b="1" i="0" dirty="0">
                <a:solidFill>
                  <a:srgbClr val="FF0000"/>
                </a:solidFill>
                <a:effectLst/>
                <a:latin typeface="+mn-ea"/>
              </a:rPr>
              <a:t>;</a:t>
            </a:r>
            <a:r>
              <a:rPr lang="zh-CN" altLang="en-US" sz="3200" b="1" i="0" dirty="0">
                <a:solidFill>
                  <a:srgbClr val="FF0000"/>
                </a:solidFill>
                <a:effectLst/>
                <a:latin typeface="+mn-ea"/>
              </a:rPr>
              <a:t>只要这种劳动不只限于剥削他人劳动这个职能</a:t>
            </a:r>
            <a:r>
              <a:rPr lang="en-US" altLang="zh-CN" sz="3200" b="1" i="0" dirty="0">
                <a:solidFill>
                  <a:srgbClr val="FF0000"/>
                </a:solidFill>
                <a:effectLst/>
                <a:latin typeface="+mn-ea"/>
              </a:rPr>
              <a:t>;</a:t>
            </a:r>
            <a:r>
              <a:rPr lang="zh-CN" altLang="en-US" sz="3200" b="1" i="0" dirty="0">
                <a:solidFill>
                  <a:srgbClr val="FF0000"/>
                </a:solidFill>
                <a:effectLst/>
                <a:latin typeface="+mn-ea"/>
              </a:rPr>
              <a:t>从而</a:t>
            </a:r>
            <a:r>
              <a:rPr lang="en-US" altLang="zh-CN" sz="3200" b="1" i="0" dirty="0">
                <a:solidFill>
                  <a:srgbClr val="FF0000"/>
                </a:solidFill>
                <a:effectLst/>
                <a:latin typeface="+mn-ea"/>
              </a:rPr>
              <a:t>,</a:t>
            </a:r>
            <a:r>
              <a:rPr lang="zh-CN" altLang="en-US" sz="3200" b="1" i="0" dirty="0">
                <a:solidFill>
                  <a:srgbClr val="FF0000"/>
                </a:solidFill>
                <a:effectLst/>
                <a:latin typeface="+mn-ea"/>
              </a:rPr>
              <a:t>只要这种劳动是由作为社会劳动的劳动的形式引起</a:t>
            </a:r>
            <a:r>
              <a:rPr lang="en-US" altLang="zh-CN" sz="3200" b="1" i="0" dirty="0">
                <a:solidFill>
                  <a:srgbClr val="FF0000"/>
                </a:solidFill>
                <a:effectLst/>
                <a:latin typeface="+mn-ea"/>
              </a:rPr>
              <a:t>,</a:t>
            </a:r>
            <a:r>
              <a:rPr lang="zh-CN" altLang="en-US" sz="3200" b="1" i="0" dirty="0">
                <a:solidFill>
                  <a:srgbClr val="FF0000"/>
                </a:solidFill>
                <a:effectLst/>
                <a:latin typeface="+mn-ea"/>
              </a:rPr>
              <a:t>由许多人为达到共同结果而形成的结合和协作引起</a:t>
            </a:r>
            <a:r>
              <a:rPr lang="en-US" altLang="zh-CN" sz="3200" b="1" i="0" dirty="0">
                <a:solidFill>
                  <a:srgbClr val="FF0000"/>
                </a:solidFill>
                <a:effectLst/>
                <a:latin typeface="+mn-ea"/>
              </a:rPr>
              <a:t>,</a:t>
            </a:r>
            <a:r>
              <a:rPr lang="zh-CN" altLang="en-US" sz="3200" b="1" i="0" dirty="0">
                <a:solidFill>
                  <a:srgbClr val="FF0000"/>
                </a:solidFill>
                <a:effectLst/>
                <a:latin typeface="+mn-ea"/>
              </a:rPr>
              <a:t>它就同资本完全无关</a:t>
            </a:r>
            <a:r>
              <a:rPr lang="en-US" altLang="zh-CN" sz="3200" b="1" i="0" dirty="0">
                <a:solidFill>
                  <a:srgbClr val="FF0000"/>
                </a:solidFill>
                <a:effectLst/>
                <a:latin typeface="+mn-ea"/>
              </a:rPr>
              <a:t>,</a:t>
            </a:r>
            <a:r>
              <a:rPr lang="zh-CN" altLang="en-US" sz="3200" b="1" i="0" dirty="0">
                <a:solidFill>
                  <a:srgbClr val="FF0000"/>
                </a:solidFill>
                <a:effectLst/>
                <a:latin typeface="+mn-ea"/>
              </a:rPr>
              <a:t>就像这个形式本身一旦把资本主义的外壳炸毁</a:t>
            </a:r>
            <a:r>
              <a:rPr lang="en-US" altLang="zh-CN" sz="3200" b="1" i="0" dirty="0">
                <a:solidFill>
                  <a:srgbClr val="FF0000"/>
                </a:solidFill>
                <a:effectLst/>
                <a:latin typeface="+mn-ea"/>
              </a:rPr>
              <a:t>,</a:t>
            </a:r>
            <a:r>
              <a:rPr lang="zh-CN" altLang="en-US" sz="3200" b="1" i="0" dirty="0">
                <a:solidFill>
                  <a:srgbClr val="FF0000"/>
                </a:solidFill>
                <a:effectLst/>
                <a:latin typeface="+mn-ea"/>
              </a:rPr>
              <a:t>就同资本完全无关一样。</a:t>
            </a:r>
            <a:endParaRPr lang="en-US" altLang="zh-CN" sz="3200" b="1" dirty="0">
              <a:solidFill>
                <a:srgbClr val="FF0000"/>
              </a:solidFill>
              <a:latin typeface="+mn-ea"/>
            </a:endParaRPr>
          </a:p>
          <a:p>
            <a:endParaRPr lang="en-US" altLang="zh-CN" b="1" dirty="0"/>
          </a:p>
        </p:txBody>
      </p:sp>
      <p:sp>
        <p:nvSpPr>
          <p:cNvPr id="4" name="标注: 线形 3"/>
          <p:cNvSpPr/>
          <p:nvPr/>
        </p:nvSpPr>
        <p:spPr>
          <a:xfrm>
            <a:off x="5807968" y="152674"/>
            <a:ext cx="6264696" cy="1368152"/>
          </a:xfrm>
          <a:prstGeom prst="borderCallout1">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r>
              <a:rPr lang="zh-CN" altLang="en-US" sz="2800" b="1" dirty="0">
                <a:solidFill>
                  <a:srgbClr val="002060"/>
                </a:solidFill>
              </a:rPr>
              <a:t>科技劳动属于复杂劳动范畴</a:t>
            </a:r>
            <a:endParaRPr lang="en-US" altLang="zh-CN" sz="2800" b="1" dirty="0">
              <a:solidFill>
                <a:srgbClr val="002060"/>
              </a:solidFill>
            </a:endParaRPr>
          </a:p>
          <a:p>
            <a:pPr marL="342900" indent="-342900" algn="just">
              <a:buFont typeface="Arial" panose="020B0604020202020204" pitchFamily="34" charset="0"/>
              <a:buChar char="•"/>
            </a:pPr>
            <a:r>
              <a:rPr lang="zh-CN" altLang="en-US" sz="2800" b="1" dirty="0">
                <a:solidFill>
                  <a:srgbClr val="002060"/>
                </a:solidFill>
              </a:rPr>
              <a:t>劳动生产率提高与价值</a:t>
            </a:r>
            <a:r>
              <a:rPr lang="en-US" altLang="zh-CN" sz="2800" b="1" dirty="0">
                <a:solidFill>
                  <a:srgbClr val="002060"/>
                </a:solidFill>
              </a:rPr>
              <a:t>/</a:t>
            </a:r>
            <a:r>
              <a:rPr lang="zh-CN" altLang="en-US" sz="2800" b="1" dirty="0">
                <a:solidFill>
                  <a:srgbClr val="002060"/>
                </a:solidFill>
              </a:rPr>
              <a:t>财富创造</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latin typeface="+mn-ea"/>
                <a:ea typeface="+mn-ea"/>
              </a:rPr>
              <a:t>“</a:t>
            </a:r>
            <a:r>
              <a:rPr lang="zh-CN" altLang="zh-CN" sz="3600" b="1" kern="100" dirty="0">
                <a:effectLst/>
                <a:latin typeface="+mn-ea"/>
                <a:ea typeface="+mn-ea"/>
                <a:cs typeface="Times New Roman" panose="02020603050405020304" pitchFamily="18" charset="0"/>
              </a:rPr>
              <a:t>马克思‘总体工人’范畴不断发展的科学预见</a:t>
            </a:r>
            <a:r>
              <a:rPr lang="zh-CN" altLang="en-US" sz="3600" dirty="0">
                <a:latin typeface="+mn-ea"/>
                <a:ea typeface="+mn-ea"/>
              </a:rPr>
              <a:t>”</a:t>
            </a:r>
          </a:p>
        </p:txBody>
      </p:sp>
      <p:sp>
        <p:nvSpPr>
          <p:cNvPr id="3" name="内容占位符 2"/>
          <p:cNvSpPr>
            <a:spLocks noGrp="1"/>
          </p:cNvSpPr>
          <p:nvPr>
            <p:ph idx="1"/>
          </p:nvPr>
        </p:nvSpPr>
        <p:spPr>
          <a:xfrm>
            <a:off x="755650" y="1752600"/>
            <a:ext cx="11172997" cy="4267200"/>
          </a:xfrm>
        </p:spPr>
        <p:txBody>
          <a:bodyPr/>
          <a:lstStyle/>
          <a:p>
            <a:r>
              <a:rPr lang="zh-CN" altLang="zh-CN" sz="3000" b="1" kern="100" dirty="0">
                <a:solidFill>
                  <a:srgbClr val="FF0000"/>
                </a:solidFill>
                <a:latin typeface="+mn-ea"/>
              </a:rPr>
              <a:t>产品从个体生产者的直接产品转化为社会产品，转化为总体工人即结合劳动人员的共同产品。总体工人的各个成员较直接地或者较间接地作用于劳动对象。因此，随着劳动过程的协作性质本身的发展，</a:t>
            </a:r>
            <a:r>
              <a:rPr lang="zh-CN" altLang="zh-CN" sz="3000" b="1" kern="100" dirty="0">
                <a:solidFill>
                  <a:srgbClr val="FF0000"/>
                </a:solidFill>
                <a:effectLst>
                  <a:outerShdw blurRad="38100" dist="38100" dir="2700000" algn="tl">
                    <a:srgbClr val="000000">
                      <a:alpha val="43137"/>
                    </a:srgbClr>
                  </a:outerShdw>
                </a:effectLst>
                <a:latin typeface="+mn-ea"/>
              </a:rPr>
              <a:t>生产劳动和它的承担者即生产工人的概念也就必然扩大</a:t>
            </a:r>
            <a:r>
              <a:rPr lang="zh-CN" altLang="zh-CN" sz="3000" b="1" kern="100" dirty="0">
                <a:solidFill>
                  <a:srgbClr val="FF0000"/>
                </a:solidFill>
                <a:latin typeface="+mn-ea"/>
              </a:rPr>
              <a:t>。为了从事生产劳动，现在不一定要亲自动手；只要成为总体工人的一个器官，完成他所属的某一种职能就够了。上面从物质生产性质本身中得出的关于生产劳动的最初的定义，对于作为整体来看的总体工人始终是正确的。但是，对于总体工人的每一单个成员来说，它就不再适用了。</a:t>
            </a:r>
            <a:endParaRPr lang="zh-CN" altLang="en-US" sz="3000" b="1" dirty="0">
              <a:solidFill>
                <a:srgbClr val="FF0000"/>
              </a:solidFill>
            </a:endParaRPr>
          </a:p>
        </p:txBody>
      </p:sp>
    </p:spTree>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lgn="just"/>
            <a:r>
              <a:rPr lang="zh-CN" altLang="zh-CN" sz="2600" b="1" kern="100" dirty="0">
                <a:solidFill>
                  <a:srgbClr val="FF0000"/>
                </a:solidFill>
                <a:latin typeface="+mn-ea"/>
              </a:rPr>
              <a:t>但是，另一方面，</a:t>
            </a:r>
            <a:r>
              <a:rPr lang="zh-CN" altLang="zh-CN" sz="2600" b="1" kern="100" dirty="0">
                <a:solidFill>
                  <a:srgbClr val="FF0000"/>
                </a:solidFill>
                <a:effectLst>
                  <a:outerShdw blurRad="38100" dist="38100" dir="2700000" algn="tl">
                    <a:srgbClr val="000000">
                      <a:alpha val="43137"/>
                    </a:srgbClr>
                  </a:outerShdw>
                </a:effectLst>
                <a:latin typeface="+mn-ea"/>
              </a:rPr>
              <a:t>生产劳动的概念缩小了</a:t>
            </a:r>
            <a:r>
              <a:rPr lang="zh-CN" altLang="zh-CN" sz="2600" b="1" kern="100" dirty="0">
                <a:solidFill>
                  <a:srgbClr val="FF0000"/>
                </a:solidFill>
                <a:latin typeface="+mn-ea"/>
              </a:rPr>
              <a:t>。资本主义生产不仅是商品的生产，它实质上是剩余价值的生产。工人不是为自己生产，而是为资本生产。因此，工人单是进行生产已经不够了。他必须生产剩余价值。只有为资本家生产剩余价值或者为资本的自行增殖服务的工人，才是生产工人。如果可以在物质生产领域以外举一个例子，那么，一个教员只有当他不仅训练孩子的头脑，而且还为校董的发财致富劳碌时，他才是生产工人。校董不把他的资本投入香肠工厂，而投入教育工厂，这并不使事情有任何改变。因此，生产工人的概念决不只包含活动和效果之间的关系，工人和劳动产品之间的关系，而且还包含一种特殊社会的、历史地产生的生产关系。这种生产关系把工人变成资本增殖的直接手段。</a:t>
            </a:r>
            <a:endParaRPr lang="zh-CN" altLang="en-US" sz="2600" b="1" kern="100" dirty="0">
              <a:solidFill>
                <a:srgbClr val="FF0000"/>
              </a:solidFill>
              <a:latin typeface="+mn-ea"/>
            </a:endParaRPr>
          </a:p>
        </p:txBody>
      </p:sp>
    </p:spTree>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总体工人</a:t>
            </a:r>
          </a:p>
        </p:txBody>
      </p:sp>
      <p:sp>
        <p:nvSpPr>
          <p:cNvPr id="3" name="内容占位符 2"/>
          <p:cNvSpPr>
            <a:spLocks noGrp="1"/>
          </p:cNvSpPr>
          <p:nvPr>
            <p:ph idx="1"/>
          </p:nvPr>
        </p:nvSpPr>
        <p:spPr/>
        <p:txBody>
          <a:bodyPr/>
          <a:lstStyle/>
          <a:p>
            <a:pPr marL="265430" indent="-265430" algn="just"/>
            <a:r>
              <a:rPr lang="zh-CN" altLang="zh-CN" sz="2000" b="1" kern="100" dirty="0">
                <a:effectLst/>
                <a:latin typeface="仿宋" panose="02010609060101010101" charset="-122"/>
                <a:ea typeface="仿宋" panose="02010609060101010101" charset="-122"/>
                <a:cs typeface="Times New Roman" panose="02020603050405020304" pitchFamily="18" charset="0"/>
              </a:rPr>
              <a:t>马克思在《资本论》第一卷德文第二版第五篇第十四章（法文版第十六章）从社会生产的意义上深入考察了劳动过程和剩余价值的生产。马克思在法文版中丰富了“总体工人”、“结合劳动者”的内涵，提出“集体劳动者”概念。马克思使用这个概念，是为了说明从事一个产品生产的所有工人是一个整体，因此是指在协作和分工条件下进行生产的一个企业的全体工作人员。结合的总体工人构成工场手工业中的活的机构，是由从事局部工作的工人组合在一起构成的一个新质的表现。这种组合符合生产技术发展的需要。局部工人的结合使劳动效率大大提高。结合使资本获得更大生产力，同时也使劳动者个人的生产力减少。马克思由此指出，协作和机器是怎样通过社会工人排挤单个工人的。机器从根本上改变了总体工人或者说结合劳动人员的构成。分工大大扩展了。结合的总体工人或社会的劳动成员是进一步分工的产物。在德文版中马克思使用“总体工人”概念仅仅与分工的作用相联系，而在法文版中，马克思在规定生产劳动时，着眼于生产的总结构，把“总体工人”的概念扩大到生产的结果即产品，同时强调了包括所有附属职能在内的总劳动过程。这个拓展的意义在于突出了生产劳动的社会内容，从而不同于主要从分工和生产技术上所做的考察。</a:t>
            </a:r>
          </a:p>
        </p:txBody>
      </p:sp>
      <p:pic>
        <p:nvPicPr>
          <p:cNvPr id="4" name="图片 3"/>
          <p:cNvPicPr/>
          <p:nvPr/>
        </p:nvPicPr>
        <p:blipFill>
          <a:blip r:embed="rId2"/>
          <a:stretch>
            <a:fillRect/>
          </a:stretch>
        </p:blipFill>
        <p:spPr>
          <a:xfrm>
            <a:off x="3575720" y="44624"/>
            <a:ext cx="8616280" cy="5345624"/>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t>张俊山．劳动价值论的科学内涵及现实意义</a:t>
            </a:r>
            <a:endParaRPr lang="zh-CN" altLang="en-US" sz="4000" dirty="0"/>
          </a:p>
        </p:txBody>
      </p:sp>
      <p:sp>
        <p:nvSpPr>
          <p:cNvPr id="3" name="内容占位符 2"/>
          <p:cNvSpPr>
            <a:spLocks noGrp="1"/>
          </p:cNvSpPr>
          <p:nvPr>
            <p:ph idx="1"/>
          </p:nvPr>
        </p:nvSpPr>
        <p:spPr/>
        <p:txBody>
          <a:bodyPr/>
          <a:lstStyle/>
          <a:p>
            <a:r>
              <a:rPr lang="zh-CN" altLang="en-US" sz="2500" b="1" i="0" dirty="0">
                <a:solidFill>
                  <a:srgbClr val="231F20"/>
                </a:solidFill>
                <a:effectLst/>
                <a:latin typeface="FZSSK--GBK1-0"/>
              </a:rPr>
              <a:t>在商品经济占统治地位的社会，一切社会成员获取物质产品都是通过首先以货币形态获取和占有价值，然后进行购买来实现的。所以，一切社会成员获取货币形态的价值的途径、方式、手段就都被认定为生产。马克思曾指出，“</a:t>
            </a:r>
            <a:r>
              <a:rPr lang="zh-CN" altLang="en-US" sz="2500" b="1" i="0" dirty="0">
                <a:solidFill>
                  <a:srgbClr val="231F20"/>
                </a:solidFill>
                <a:effectLst>
                  <a:outerShdw blurRad="38100" dist="38100" dir="2700000" algn="tl">
                    <a:srgbClr val="000000">
                      <a:alpha val="43137"/>
                    </a:srgbClr>
                  </a:outerShdw>
                </a:effectLst>
                <a:latin typeface="FZSSK--GBK1-0"/>
              </a:rPr>
              <a:t>派生的收入的接受人</a:t>
            </a:r>
            <a:r>
              <a:rPr lang="zh-CN" altLang="en-US" sz="2500" b="1" i="0" dirty="0">
                <a:solidFill>
                  <a:srgbClr val="231F20"/>
                </a:solidFill>
                <a:effectLst/>
                <a:latin typeface="FZSSK--GBK1-0"/>
              </a:rPr>
              <a:t>，是靠他们作为国王、牧师、</a:t>
            </a:r>
            <a:r>
              <a:rPr lang="zh-CN" altLang="en-US" sz="2500" b="1" i="0" dirty="0">
                <a:solidFill>
                  <a:srgbClr val="231F20"/>
                </a:solidFill>
                <a:effectLst>
                  <a:outerShdw blurRad="38100" dist="38100" dir="2700000" algn="tl">
                    <a:srgbClr val="000000">
                      <a:alpha val="43137"/>
                    </a:srgbClr>
                  </a:outerShdw>
                </a:effectLst>
                <a:latin typeface="FZSSK--GBK1-0"/>
              </a:rPr>
              <a:t>教授</a:t>
            </a:r>
            <a:r>
              <a:rPr lang="zh-CN" altLang="en-US" sz="2500" b="1" i="0" dirty="0">
                <a:solidFill>
                  <a:srgbClr val="231F20"/>
                </a:solidFill>
                <a:effectLst/>
                <a:latin typeface="FZSSK--GBK1-0"/>
              </a:rPr>
              <a:t>、娼妓、士兵等等的社会职能来取得这种收入的，因此他们可以把自己的这种职能看作是他们的收入的原始源泉”。这样，像国王、牧师这些人的活动都被说成是创造价值的劳动。这就给理解劳动价值论带来了严重困难，在这种错误的生产劳动概念影响下，一切用来占有货币的活动都被看成价值创造的活动。人们举手投足都“创造价值”，价值成为不可思议的东西，劳动价值论被庸俗化，不再是科学的理论。</a:t>
            </a:r>
            <a:endParaRPr lang="zh-CN" altLang="en-US" sz="2500" b="1" dirty="0"/>
          </a:p>
        </p:txBody>
      </p:sp>
    </p:spTree>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a:t>张俊山．劳动价值论的科学内涵及现实意义</a:t>
            </a:r>
            <a:endParaRPr lang="zh-CN" altLang="en-US" sz="3600" dirty="0"/>
          </a:p>
        </p:txBody>
      </p:sp>
      <p:sp>
        <p:nvSpPr>
          <p:cNvPr id="3" name="内容占位符 2"/>
          <p:cNvSpPr>
            <a:spLocks noGrp="1"/>
          </p:cNvSpPr>
          <p:nvPr>
            <p:ph idx="1"/>
          </p:nvPr>
        </p:nvSpPr>
        <p:spPr/>
        <p:txBody>
          <a:bodyPr/>
          <a:lstStyle/>
          <a:p>
            <a:r>
              <a:rPr lang="zh-CN" altLang="en-US" sz="2600" b="1" i="0" dirty="0">
                <a:solidFill>
                  <a:srgbClr val="231F20"/>
                </a:solidFill>
                <a:effectLst/>
                <a:latin typeface="FZSSK--GBK1-0"/>
              </a:rPr>
              <a:t>把生产过程内部各种劳动说成是单独形成价值的劳动，实际上是为把一定的活动说成是创造更大价值寻找“马克思主义的”根据。这种说法往往是先把资本对劳动的剥削活动说成是一般管理劳动，再把一般管理劳动说成是“创造更大价值”的劳动，这样，就成功地把资本主义剩余价值生产变成了一般商品生产，资本对剩余价值的占有，就变成了管理者对自己所创造的更大的价值的占有，进而就把劳动价值论变成了为资本辩护的理论。明确提出</a:t>
            </a:r>
            <a:r>
              <a:rPr lang="zh-CN" altLang="en-US" sz="2600" b="1" i="0" dirty="0">
                <a:solidFill>
                  <a:srgbClr val="231F20"/>
                </a:solidFill>
                <a:effectLst>
                  <a:outerShdw blurRad="38100" dist="38100" dir="2700000" algn="tl">
                    <a:srgbClr val="000000">
                      <a:alpha val="43137"/>
                    </a:srgbClr>
                  </a:outerShdw>
                </a:effectLst>
                <a:latin typeface="FZSSK--GBK1-0"/>
              </a:rPr>
              <a:t>在生产过程内部每个成员只付出劳动，而不单独形成价值</a:t>
            </a:r>
            <a:r>
              <a:rPr lang="zh-CN" altLang="en-US" sz="2600" b="1" i="0" dirty="0">
                <a:solidFill>
                  <a:srgbClr val="231F20"/>
                </a:solidFill>
                <a:effectLst/>
                <a:latin typeface="FZSSK--GBK1-0"/>
              </a:rPr>
              <a:t>，就使那种假借劳动价值论的原理论证在生产过程中管理劳动创造价值大，操作劳动创造价值小的说法失去了理论根据，不能再借用劳动价值论的外衣掩盖为资本剥削劳动寻找“马克思主义”的根据。</a:t>
            </a:r>
            <a:endParaRPr lang="zh-CN" altLang="en-US" sz="2600" b="1" dirty="0"/>
          </a:p>
        </p:txBody>
      </p:sp>
    </p:spTree>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文献</a:t>
            </a:r>
          </a:p>
        </p:txBody>
      </p:sp>
      <p:sp>
        <p:nvSpPr>
          <p:cNvPr id="3" name="内容占位符 2"/>
          <p:cNvSpPr>
            <a:spLocks noGrp="1"/>
          </p:cNvSpPr>
          <p:nvPr>
            <p:ph idx="1"/>
          </p:nvPr>
        </p:nvSpPr>
        <p:spPr>
          <a:xfrm>
            <a:off x="479376" y="1752600"/>
            <a:ext cx="11377264" cy="4267200"/>
          </a:xfrm>
        </p:spPr>
        <p:txBody>
          <a:bodyPr/>
          <a:lstStyle/>
          <a:p>
            <a:pPr algn="just"/>
            <a:r>
              <a:rPr lang="zh-CN" altLang="en-US" sz="2500" b="1" dirty="0"/>
              <a:t>魏埙．马克思劳动价值论的继承与发展</a:t>
            </a:r>
            <a:r>
              <a:rPr lang="en-US" altLang="zh-CN" sz="2500" b="1" dirty="0"/>
              <a:t>[J]</a:t>
            </a:r>
            <a:r>
              <a:rPr lang="zh-CN" altLang="en-US" sz="2500" b="1" dirty="0"/>
              <a:t>．当代经济研究，</a:t>
            </a:r>
            <a:r>
              <a:rPr lang="en-US" altLang="zh-CN" sz="2500" b="1" dirty="0"/>
              <a:t>2001(12)</a:t>
            </a:r>
            <a:r>
              <a:rPr lang="zh-CN" altLang="en-US" sz="2500" b="1" dirty="0"/>
              <a:t> ．</a:t>
            </a:r>
            <a:endParaRPr lang="en-US" altLang="zh-CN" sz="2500" b="1" dirty="0"/>
          </a:p>
          <a:p>
            <a:pPr algn="just"/>
            <a:r>
              <a:rPr lang="zh-CN" altLang="en-US" sz="2500" b="1" dirty="0"/>
              <a:t>张俊山．劳动价值论的科学内涵及现实意义</a:t>
            </a:r>
            <a:r>
              <a:rPr lang="en-US" altLang="zh-CN" sz="2500" b="1" dirty="0"/>
              <a:t>[J]</a:t>
            </a:r>
            <a:r>
              <a:rPr lang="zh-CN" altLang="en-US" sz="2500" b="1" dirty="0"/>
              <a:t>．马克思主义理论教学与研究</a:t>
            </a:r>
            <a:endParaRPr lang="en-US" altLang="zh-CN" sz="2500" b="1" dirty="0"/>
          </a:p>
          <a:p>
            <a:pPr algn="just"/>
            <a:r>
              <a:rPr lang="zh-CN" altLang="en-US" sz="2500" b="1" dirty="0"/>
              <a:t>胡寄窗</a:t>
            </a:r>
            <a:r>
              <a:rPr lang="en-US" altLang="zh-CN" sz="2500" b="1" dirty="0"/>
              <a:t>: </a:t>
            </a:r>
            <a:r>
              <a:rPr lang="zh-CN" altLang="en-US" sz="2500" b="1" dirty="0"/>
              <a:t>社会必要劳动时间不存在两种含义</a:t>
            </a:r>
            <a:r>
              <a:rPr lang="en-US" altLang="zh-CN" sz="2500" b="1" dirty="0"/>
              <a:t>[J]</a:t>
            </a:r>
            <a:r>
              <a:rPr lang="zh-CN" altLang="en-US" sz="2500" b="1" dirty="0"/>
              <a:t>．经济研究，</a:t>
            </a:r>
            <a:r>
              <a:rPr lang="en-US" altLang="zh-CN" sz="2500" b="1" dirty="0"/>
              <a:t>1990</a:t>
            </a:r>
            <a:r>
              <a:rPr lang="zh-CN" altLang="en-US" sz="2500" b="1" dirty="0"/>
              <a:t>（</a:t>
            </a:r>
            <a:r>
              <a:rPr lang="en-US" altLang="zh-CN" sz="2500" b="1" dirty="0"/>
              <a:t>3</a:t>
            </a:r>
            <a:r>
              <a:rPr lang="zh-CN" altLang="en-US" sz="2500" b="1" dirty="0"/>
              <a:t>）</a:t>
            </a:r>
            <a:r>
              <a:rPr lang="en-US" altLang="zh-CN" sz="2500" b="1" dirty="0"/>
              <a:t>·</a:t>
            </a:r>
            <a:r>
              <a:rPr lang="zh-CN" altLang="en-US" sz="2500" b="1" dirty="0"/>
              <a:t>潘石．论两种社会必要劳动时间的关系</a:t>
            </a:r>
            <a:r>
              <a:rPr lang="en-US" altLang="zh-CN" sz="2500" b="1" dirty="0">
                <a:latin typeface="+mn-ea"/>
              </a:rPr>
              <a:t>——</a:t>
            </a:r>
            <a:r>
              <a:rPr lang="zh-CN" altLang="en-US" sz="2500" b="1" dirty="0"/>
              <a:t>兼与胡寄窗等同志商榷</a:t>
            </a:r>
            <a:r>
              <a:rPr lang="en-US" altLang="zh-CN" sz="2500" b="1" dirty="0"/>
              <a:t>[J]</a:t>
            </a:r>
            <a:r>
              <a:rPr lang="zh-CN" altLang="en-US" sz="2500" b="1" dirty="0"/>
              <a:t>．经济研究，</a:t>
            </a:r>
            <a:r>
              <a:rPr lang="en-US" altLang="zh-CN" sz="2500" b="1" dirty="0"/>
              <a:t>1990</a:t>
            </a:r>
            <a:r>
              <a:rPr lang="zh-CN" altLang="en-US" sz="2500" b="1" dirty="0"/>
              <a:t>（</a:t>
            </a:r>
            <a:r>
              <a:rPr lang="en-US" altLang="zh-CN" sz="2500" b="1" dirty="0"/>
              <a:t>8</a:t>
            </a:r>
            <a:r>
              <a:rPr lang="zh-CN" altLang="en-US" sz="2500" b="1" dirty="0"/>
              <a:t>）</a:t>
            </a:r>
            <a:endParaRPr lang="en-US" altLang="zh-CN" sz="2500" b="1" dirty="0"/>
          </a:p>
          <a:p>
            <a:pPr algn="just"/>
            <a:r>
              <a:rPr lang="zh-CN" altLang="en-US" sz="2500" b="1" dirty="0"/>
              <a:t>孟捷．劳动生产率与单位时间创造的价值量成正比的理论</a:t>
            </a:r>
            <a:r>
              <a:rPr lang="en-US" altLang="zh-CN" sz="2500" b="1" dirty="0"/>
              <a:t>——</a:t>
            </a:r>
            <a:r>
              <a:rPr lang="zh-CN" altLang="en-US" sz="2500" b="1" dirty="0"/>
              <a:t>一个简史 </a:t>
            </a:r>
            <a:r>
              <a:rPr lang="en-US" altLang="zh-CN" sz="2500" b="1" dirty="0"/>
              <a:t>[J]</a:t>
            </a:r>
            <a:r>
              <a:rPr lang="zh-CN" altLang="en-US" sz="2500" b="1" dirty="0"/>
              <a:t> ．经济学动态，</a:t>
            </a:r>
            <a:r>
              <a:rPr lang="en-US" altLang="zh-CN" sz="2500" b="1" dirty="0"/>
              <a:t>2011</a:t>
            </a:r>
            <a:r>
              <a:rPr lang="zh-CN" altLang="en-US" sz="2500" b="1" dirty="0"/>
              <a:t>（</a:t>
            </a:r>
            <a:r>
              <a:rPr lang="en-US" altLang="zh-CN" sz="2500" b="1" dirty="0"/>
              <a:t>6 </a:t>
            </a:r>
            <a:r>
              <a:rPr lang="zh-CN" altLang="en-US" sz="2500" b="1" dirty="0"/>
              <a:t>）</a:t>
            </a:r>
            <a:endParaRPr lang="en-US" altLang="zh-CN" sz="2500" b="1" dirty="0"/>
          </a:p>
          <a:p>
            <a:pPr algn="just"/>
            <a:r>
              <a:rPr lang="zh-CN" altLang="en-US" sz="2500" b="1" dirty="0"/>
              <a:t>周德海．知识分子</a:t>
            </a:r>
            <a:r>
              <a:rPr lang="en-US" altLang="zh-CN" sz="2500" b="1" dirty="0"/>
              <a:t>:</a:t>
            </a:r>
            <a:r>
              <a:rPr lang="zh-CN" altLang="en-US" sz="2500" b="1" dirty="0"/>
              <a:t>从“总体工人的一个器官”到“第一生产力”的体现者</a:t>
            </a:r>
            <a:r>
              <a:rPr lang="en-US" altLang="zh-CN" sz="2500" b="1" dirty="0"/>
              <a:t>[J]</a:t>
            </a:r>
            <a:r>
              <a:rPr lang="zh-CN" altLang="en-US" sz="2500" b="1" dirty="0"/>
              <a:t>．安徽商贸职业技术学院学报（社会科学版）</a:t>
            </a:r>
            <a:r>
              <a:rPr lang="en-US" altLang="zh-CN" sz="2500" b="1" dirty="0"/>
              <a:t>.  2009</a:t>
            </a:r>
            <a:r>
              <a:rPr lang="zh-CN" altLang="en-US" sz="2500" b="1" dirty="0"/>
              <a:t>，</a:t>
            </a:r>
            <a:r>
              <a:rPr lang="en-US" altLang="zh-CN" sz="2500" b="1" dirty="0"/>
              <a:t>8(4)</a:t>
            </a:r>
            <a:endParaRPr lang="zh-CN" altLang="en-US" sz="2500" b="1" dirty="0"/>
          </a:p>
        </p:txBody>
      </p:sp>
    </p:spTree>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latin typeface="仿宋" panose="02010609060101010101" charset="-122"/>
                <a:ea typeface="仿宋" panose="02010609060101010101" charset="-122"/>
              </a:rPr>
              <a:t>商品二因素</a:t>
            </a:r>
          </a:p>
        </p:txBody>
      </p:sp>
      <p:sp>
        <p:nvSpPr>
          <p:cNvPr id="3" name="内容占位符 2"/>
          <p:cNvSpPr>
            <a:spLocks noGrp="1"/>
          </p:cNvSpPr>
          <p:nvPr>
            <p:ph idx="1"/>
          </p:nvPr>
        </p:nvSpPr>
        <p:spPr>
          <a:noFill/>
        </p:spPr>
        <p:txBody>
          <a:bodyPr/>
          <a:lstStyle/>
          <a:p>
            <a:pPr>
              <a:buFont typeface="Wingdings" panose="05000000000000000000" pitchFamily="2" charset="2"/>
              <a:buChar char="p"/>
            </a:pPr>
            <a:r>
              <a:rPr lang="zh-CN" altLang="en-US" sz="3200" b="1" dirty="0">
                <a:latin typeface="仿宋" panose="02010609060101010101" charset="-122"/>
                <a:ea typeface="仿宋" panose="02010609060101010101" charset="-122"/>
              </a:rPr>
              <a:t>使用价值</a:t>
            </a:r>
            <a:r>
              <a:rPr lang="en-US" altLang="zh-CN" sz="3200" b="1" dirty="0">
                <a:latin typeface="仿宋" panose="02010609060101010101" charset="-122"/>
                <a:ea typeface="仿宋" panose="02010609060101010101" charset="-122"/>
              </a:rPr>
              <a:t>/</a:t>
            </a:r>
            <a:r>
              <a:rPr lang="zh-CN" altLang="en-US" sz="3200" b="1" dirty="0">
                <a:latin typeface="仿宋" panose="02010609060101010101" charset="-122"/>
                <a:ea typeface="仿宋" panose="02010609060101010101" charset="-122"/>
              </a:rPr>
              <a:t>价值</a:t>
            </a:r>
            <a:r>
              <a:rPr lang="en-US" altLang="zh-CN" sz="3200" b="1" dirty="0">
                <a:latin typeface="仿宋" panose="02010609060101010101" charset="-122"/>
                <a:ea typeface="仿宋" panose="02010609060101010101" charset="-122"/>
              </a:rPr>
              <a:t>/</a:t>
            </a:r>
            <a:r>
              <a:rPr lang="zh-CN" altLang="en-US" sz="3200" b="1" dirty="0">
                <a:latin typeface="仿宋" panose="02010609060101010101" charset="-122"/>
                <a:ea typeface="仿宋" panose="02010609060101010101" charset="-122"/>
              </a:rPr>
              <a:t>交换价值</a:t>
            </a:r>
            <a:endParaRPr lang="en-US" altLang="zh-CN" sz="3200" b="1" dirty="0">
              <a:latin typeface="仿宋" panose="02010609060101010101" charset="-122"/>
              <a:ea typeface="仿宋" panose="02010609060101010101" charset="-122"/>
            </a:endParaRPr>
          </a:p>
          <a:p>
            <a:pPr>
              <a:buFont typeface="Wingdings" panose="05000000000000000000" pitchFamily="2" charset="2"/>
              <a:buChar char="Ø"/>
            </a:pPr>
            <a:r>
              <a:rPr lang="zh-CN" altLang="en-US" sz="3200" b="1" dirty="0">
                <a:solidFill>
                  <a:schemeClr val="accent4"/>
                </a:solidFill>
                <a:latin typeface="仿宋" panose="02010609060101010101" charset="-122"/>
                <a:ea typeface="仿宋" panose="02010609060101010101" charset="-122"/>
              </a:rPr>
              <a:t>基本概念</a:t>
            </a:r>
            <a:endParaRPr lang="en-US" altLang="zh-CN" sz="3200" b="1" dirty="0">
              <a:solidFill>
                <a:schemeClr val="accent4"/>
              </a:solidFill>
              <a:latin typeface="仿宋" panose="02010609060101010101" charset="-122"/>
              <a:ea typeface="仿宋" panose="02010609060101010101" charset="-122"/>
            </a:endParaRPr>
          </a:p>
          <a:p>
            <a:pPr>
              <a:buFont typeface="Wingdings" panose="05000000000000000000" pitchFamily="2" charset="2"/>
              <a:buChar char="Ø"/>
            </a:pPr>
            <a:r>
              <a:rPr lang="zh-CN" altLang="en-US" sz="3200" b="1" dirty="0">
                <a:solidFill>
                  <a:schemeClr val="accent4"/>
                </a:solidFill>
                <a:latin typeface="仿宋" panose="02010609060101010101" charset="-122"/>
                <a:ea typeface="仿宋" panose="02010609060101010101" charset="-122"/>
              </a:rPr>
              <a:t>考察使用价值是商品学的任务不是政治经济学的任务；使用价值是价值的物质承担者，政治经济学不以使用价值为研究对象，但要涉及使用价值</a:t>
            </a:r>
            <a:endParaRPr lang="en-US" altLang="zh-CN" sz="3200" b="1" dirty="0">
              <a:solidFill>
                <a:schemeClr val="accent4"/>
              </a:solidFill>
              <a:latin typeface="仿宋" panose="02010609060101010101" charset="-122"/>
              <a:ea typeface="仿宋" panose="02010609060101010101" charset="-122"/>
            </a:endParaRPr>
          </a:p>
          <a:p>
            <a:pPr>
              <a:buFont typeface="Wingdings" panose="05000000000000000000" pitchFamily="2" charset="2"/>
              <a:buChar char="Ø"/>
            </a:pPr>
            <a:r>
              <a:rPr lang="zh-CN" altLang="en-US" sz="3200" b="1" dirty="0">
                <a:solidFill>
                  <a:schemeClr val="accent4"/>
                </a:solidFill>
                <a:latin typeface="仿宋" panose="02010609060101010101" charset="-122"/>
                <a:ea typeface="仿宋" panose="02010609060101010101" charset="-122"/>
              </a:rPr>
              <a:t>交换劳动的关系</a:t>
            </a:r>
            <a:endParaRPr lang="en-US" altLang="zh-CN" sz="3200" b="1" dirty="0">
              <a:solidFill>
                <a:schemeClr val="accent4"/>
              </a:solidFill>
              <a:latin typeface="仿宋" panose="02010609060101010101" charset="-122"/>
              <a:ea typeface="仿宋" panose="02010609060101010101" charset="-122"/>
            </a:endParaRPr>
          </a:p>
          <a:p>
            <a:pPr>
              <a:buFont typeface="Wingdings" panose="05000000000000000000" pitchFamily="2" charset="2"/>
              <a:buChar char="Ø"/>
            </a:pPr>
            <a:r>
              <a:rPr lang="zh-CN" altLang="en-US" sz="3200" b="1" dirty="0">
                <a:solidFill>
                  <a:schemeClr val="accent4"/>
                </a:solidFill>
                <a:latin typeface="仿宋" panose="02010609060101010101" charset="-122"/>
                <a:ea typeface="仿宋" panose="02010609060101010101" charset="-122"/>
              </a:rPr>
              <a:t>二因素之间的</a:t>
            </a:r>
            <a:r>
              <a:rPr lang="zh-CN" altLang="en-US" sz="3200" b="1" dirty="0" smtClean="0">
                <a:solidFill>
                  <a:schemeClr val="accent4"/>
                </a:solidFill>
                <a:latin typeface="仿宋" panose="02010609060101010101" charset="-122"/>
                <a:ea typeface="仿宋" panose="02010609060101010101" charset="-122"/>
              </a:rPr>
              <a:t>关系</a:t>
            </a:r>
            <a:endParaRPr lang="en-US" altLang="zh-CN" sz="3200" b="1" dirty="0">
              <a:solidFill>
                <a:schemeClr val="accent4"/>
              </a:solidFill>
              <a:latin typeface="仿宋" panose="02010609060101010101" charset="-122"/>
              <a:ea typeface="仿宋" panose="02010609060101010101" charset="-122"/>
            </a:endParaRPr>
          </a:p>
        </p:txBody>
      </p:sp>
      <p:sp>
        <p:nvSpPr>
          <p:cNvPr id="4" name="标注: 线形 3"/>
          <p:cNvSpPr/>
          <p:nvPr/>
        </p:nvSpPr>
        <p:spPr>
          <a:xfrm>
            <a:off x="5663952" y="69029"/>
            <a:ext cx="4896544" cy="1063147"/>
          </a:xfrm>
          <a:prstGeom prst="borderCallout1">
            <a:avLst>
              <a:gd name="adj1" fmla="val 18750"/>
              <a:gd name="adj2" fmla="val -8333"/>
              <a:gd name="adj3" fmla="val 170274"/>
              <a:gd name="adj4" fmla="val -39488"/>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物的有用性的衍化：自然属性→心理满足→金融属性</a:t>
            </a:r>
          </a:p>
        </p:txBody>
      </p:sp>
      <p:pic>
        <p:nvPicPr>
          <p:cNvPr id="5" name="图片 4"/>
          <p:cNvPicPr>
            <a:picLocks noChangeAspect="1"/>
          </p:cNvPicPr>
          <p:nvPr/>
        </p:nvPicPr>
        <p:blipFill>
          <a:blip r:embed="rId2"/>
          <a:stretch>
            <a:fillRect/>
          </a:stretch>
        </p:blipFill>
        <p:spPr>
          <a:xfrm>
            <a:off x="9480376" y="1874461"/>
            <a:ext cx="2443479" cy="4140842"/>
          </a:xfrm>
          <a:prstGeom prst="rect">
            <a:avLst/>
          </a:prstGeom>
        </p:spPr>
      </p:pic>
      <p:pic>
        <p:nvPicPr>
          <p:cNvPr id="9" name="图片 8"/>
          <p:cNvPicPr>
            <a:picLocks noChangeAspect="1"/>
          </p:cNvPicPr>
          <p:nvPr/>
        </p:nvPicPr>
        <p:blipFill rotWithShape="1">
          <a:blip r:embed="rId3"/>
          <a:srcRect l="85" t="17486" r="64174" b="30400"/>
          <a:stretch>
            <a:fillRect/>
          </a:stretch>
        </p:blipFill>
        <p:spPr>
          <a:xfrm>
            <a:off x="4416377" y="1861866"/>
            <a:ext cx="5064000" cy="4153437"/>
          </a:xfrm>
          <a:prstGeom prst="rect">
            <a:avLst/>
          </a:prstGeom>
        </p:spPr>
      </p:pic>
      <p:sp>
        <p:nvSpPr>
          <p:cNvPr id="8" name="文本框 7"/>
          <p:cNvSpPr txBox="1"/>
          <p:nvPr/>
        </p:nvSpPr>
        <p:spPr>
          <a:xfrm>
            <a:off x="263352" y="1220590"/>
            <a:ext cx="11842272" cy="2246769"/>
          </a:xfrm>
          <a:prstGeom prst="rect">
            <a:avLst/>
          </a:prstGeom>
          <a:solidFill>
            <a:schemeClr val="bg1">
              <a:lumMod val="95000"/>
            </a:schemeClr>
          </a:solidFill>
          <a:ln>
            <a:solidFill>
              <a:schemeClr val="bg1">
                <a:lumMod val="65000"/>
              </a:schemeClr>
            </a:solidFill>
          </a:ln>
        </p:spPr>
        <p:txBody>
          <a:bodyPr wrap="square" rtlCol="0">
            <a:spAutoFit/>
          </a:bodyPr>
          <a:lstStyle/>
          <a:p>
            <a:r>
              <a:rPr lang="zh-CN" altLang="en-US" sz="2800" dirty="0">
                <a:latin typeface="+mn-ea"/>
                <a:ea typeface="+mn-ea"/>
              </a:rPr>
              <a:t>“如果物没有用，那么其中包含的劳动也就没有用，不能算作劳动，因此不形成价值。</a:t>
            </a:r>
            <a:r>
              <a:rPr lang="zh-CN" altLang="en-US" sz="2800" dirty="0" smtClean="0">
                <a:latin typeface="+mn-ea"/>
                <a:ea typeface="+mn-ea"/>
              </a:rPr>
              <a:t>”</a:t>
            </a:r>
            <a:endParaRPr lang="en-US" altLang="zh-CN" sz="2800" dirty="0" smtClean="0">
              <a:latin typeface="+mn-ea"/>
              <a:ea typeface="+mn-ea"/>
            </a:endParaRPr>
          </a:p>
          <a:p>
            <a:r>
              <a:rPr lang="zh-CN" altLang="en-US" sz="2800" dirty="0">
                <a:latin typeface="+mn-ea"/>
                <a:ea typeface="+mn-ea"/>
              </a:rPr>
              <a:t>马斯</a:t>
            </a:r>
            <a:r>
              <a:rPr lang="en-US" altLang="zh-CN" sz="2800" dirty="0">
                <a:latin typeface="+mn-ea"/>
                <a:ea typeface="+mn-ea"/>
              </a:rPr>
              <a:t>·</a:t>
            </a:r>
            <a:r>
              <a:rPr lang="zh-CN" altLang="en-US" sz="2800" dirty="0">
                <a:latin typeface="+mn-ea"/>
                <a:ea typeface="+mn-ea"/>
              </a:rPr>
              <a:t>库珀曾经通俗地解释过，“从一块面包中抽掉耗费在它上面的劳动，抽掉面包师、磨坊工、农夫等等的劳动，还剩下什么呢？不过是一把对人没有任何用处的野草籽而已。</a:t>
            </a:r>
            <a:endParaRPr lang="zh-CN" altLang="en-US" sz="2800" b="1" dirty="0">
              <a:solidFill>
                <a:srgbClr val="FF0000"/>
              </a:solidFill>
              <a:latin typeface="+mn-ea"/>
              <a:ea typeface="+mn-ea"/>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6232" y="304801"/>
            <a:ext cx="10874383" cy="1216025"/>
          </a:xfrm>
        </p:spPr>
        <p:txBody>
          <a:bodyPr/>
          <a:lstStyle/>
          <a:p>
            <a:r>
              <a:rPr lang="en-US" altLang="zh-CN" sz="3200" b="1" dirty="0" smtClean="0"/>
              <a:t>Dallas. W. </a:t>
            </a:r>
            <a:r>
              <a:rPr lang="en-US" altLang="zh-CN" sz="3200" b="1" dirty="0" err="1" smtClean="0"/>
              <a:t>Smythe</a:t>
            </a:r>
            <a:r>
              <a:rPr lang="zh-CN" altLang="zh-CN" sz="3200" b="1" dirty="0" smtClean="0"/>
              <a:t>：传播</a:t>
            </a:r>
            <a:r>
              <a:rPr lang="zh-CN" altLang="zh-CN" sz="3200" b="1" dirty="0"/>
              <a:t>：西方马克思主义的</a:t>
            </a:r>
            <a:r>
              <a:rPr lang="zh-CN" altLang="zh-CN" sz="3200" b="1" dirty="0" smtClean="0"/>
              <a:t>盲点</a:t>
            </a:r>
            <a:r>
              <a:rPr lang="en-US" altLang="zh-CN" sz="3200" b="1" dirty="0" smtClean="0"/>
              <a:t>·</a:t>
            </a:r>
            <a:r>
              <a:rPr lang="zh-CN" altLang="zh-CN" sz="3200" b="1" dirty="0"/>
              <a:t>受众商品</a:t>
            </a:r>
            <a:endParaRPr lang="zh-CN" altLang="en-US" sz="3200" b="1" dirty="0"/>
          </a:p>
        </p:txBody>
      </p:sp>
      <p:sp>
        <p:nvSpPr>
          <p:cNvPr id="3" name="内容占位符 2"/>
          <p:cNvSpPr>
            <a:spLocks noGrp="1"/>
          </p:cNvSpPr>
          <p:nvPr>
            <p:ph idx="1"/>
          </p:nvPr>
        </p:nvSpPr>
        <p:spPr/>
        <p:txBody>
          <a:bodyPr/>
          <a:lstStyle/>
          <a:p>
            <a:pPr algn="just"/>
            <a:r>
              <a:rPr lang="zh-CN" altLang="zh-CN" sz="2800" b="1" dirty="0">
                <a:latin typeface="仿宋" panose="02010609060101010101" charset="-122"/>
                <a:ea typeface="仿宋" panose="02010609060101010101" charset="-122"/>
              </a:rPr>
              <a:t>媒介生产的商品是受众</a:t>
            </a:r>
          </a:p>
          <a:p>
            <a:pPr algn="just">
              <a:buFont typeface="Wingdings" panose="05000000000000000000" pitchFamily="2" charset="2"/>
              <a:buChar char="Ø"/>
            </a:pPr>
            <a:r>
              <a:rPr lang="zh-CN" altLang="zh-CN" sz="2400" b="1" dirty="0">
                <a:latin typeface="+mn-ea"/>
              </a:rPr>
              <a:t>在资本主义社会中</a:t>
            </a:r>
            <a:r>
              <a:rPr lang="zh-CN" altLang="en-US" sz="2400" b="1" dirty="0">
                <a:latin typeface="+mn-ea"/>
              </a:rPr>
              <a:t>“</a:t>
            </a:r>
            <a:r>
              <a:rPr lang="zh-CN" altLang="zh-CN" sz="2400" b="1" dirty="0">
                <a:latin typeface="+mn-ea"/>
              </a:rPr>
              <a:t>大众媒介生产的消息、思想、形象、</a:t>
            </a:r>
            <a:r>
              <a:rPr lang="en-US" altLang="zh-CN" sz="2400" b="1" dirty="0">
                <a:latin typeface="+mn-ea"/>
              </a:rPr>
              <a:t>娱乐</a:t>
            </a:r>
            <a:r>
              <a:rPr lang="zh-CN" altLang="zh-CN" sz="2400" b="1" dirty="0">
                <a:latin typeface="+mn-ea"/>
              </a:rPr>
              <a:t>、</a:t>
            </a:r>
            <a:r>
              <a:rPr lang="en-US" altLang="zh-CN" sz="2400" b="1" dirty="0">
                <a:latin typeface="+mn-ea"/>
              </a:rPr>
              <a:t>言论</a:t>
            </a:r>
            <a:r>
              <a:rPr lang="zh-CN" altLang="zh-CN" sz="2400" b="1" dirty="0">
                <a:latin typeface="+mn-ea"/>
              </a:rPr>
              <a:t>和</a:t>
            </a:r>
            <a:r>
              <a:rPr lang="en-US" altLang="zh-CN" sz="2400" b="1" dirty="0">
                <a:latin typeface="+mn-ea"/>
              </a:rPr>
              <a:t>信息……</a:t>
            </a:r>
            <a:r>
              <a:rPr lang="zh-CN" altLang="zh-CN" sz="2400" b="1" dirty="0">
                <a:latin typeface="+mn-ea"/>
              </a:rPr>
              <a:t>只是</a:t>
            </a:r>
            <a:r>
              <a:rPr lang="en-US" altLang="zh-CN" sz="2400" b="1" dirty="0">
                <a:latin typeface="+mn-ea"/>
              </a:rPr>
              <a:t>‘</a:t>
            </a:r>
            <a:r>
              <a:rPr lang="zh-CN" altLang="zh-CN" sz="2400" b="1" dirty="0">
                <a:latin typeface="+mn-ea"/>
              </a:rPr>
              <a:t>免费午餐</a:t>
            </a:r>
            <a:r>
              <a:rPr lang="en-US" altLang="zh-CN" sz="2400" b="1" dirty="0">
                <a:latin typeface="+mn-ea"/>
              </a:rPr>
              <a:t>’</a:t>
            </a:r>
            <a:r>
              <a:rPr lang="zh-CN" altLang="zh-CN" sz="2400" b="1" dirty="0">
                <a:latin typeface="+mn-ea"/>
              </a:rPr>
              <a:t>，其目的是引诱受众来到生产现场</a:t>
            </a:r>
            <a:r>
              <a:rPr lang="en-US" altLang="zh-CN" sz="2400" b="1" dirty="0">
                <a:latin typeface="+mn-ea"/>
              </a:rPr>
              <a:t>——</a:t>
            </a:r>
            <a:r>
              <a:rPr lang="zh-CN" altLang="zh-CN" sz="2400" b="1" dirty="0">
                <a:latin typeface="+mn-ea"/>
              </a:rPr>
              <a:t>电视机前。</a:t>
            </a:r>
            <a:r>
              <a:rPr lang="zh-CN" altLang="en-US" sz="2400" b="1" dirty="0">
                <a:latin typeface="+mn-ea"/>
              </a:rPr>
              <a:t>”</a:t>
            </a:r>
            <a:r>
              <a:rPr lang="zh-CN" altLang="zh-CN" sz="2400" b="1" dirty="0">
                <a:latin typeface="+mn-ea"/>
              </a:rPr>
              <a:t>媒介的主要功能就是将受众集合，然后打包出售给</a:t>
            </a:r>
            <a:r>
              <a:rPr lang="en-US" altLang="zh-CN" sz="2400" b="1" dirty="0">
                <a:latin typeface="+mn-ea"/>
              </a:rPr>
              <a:t>广告商</a:t>
            </a:r>
            <a:r>
              <a:rPr lang="zh-CN" altLang="zh-CN" sz="2400" b="1" dirty="0">
                <a:latin typeface="+mn-ea"/>
              </a:rPr>
              <a:t>。</a:t>
            </a:r>
            <a:endParaRPr lang="en-US" altLang="zh-CN" sz="2400" b="1" dirty="0">
              <a:latin typeface="+mn-ea"/>
            </a:endParaRPr>
          </a:p>
          <a:p>
            <a:pPr algn="just"/>
            <a:r>
              <a:rPr lang="zh-CN" altLang="zh-CN" sz="2800" b="1" dirty="0">
                <a:latin typeface="仿宋" panose="02010609060101010101" charset="-122"/>
                <a:ea typeface="仿宋" panose="02010609060101010101" charset="-122"/>
              </a:rPr>
              <a:t>受众通过劳动来创造价值</a:t>
            </a:r>
            <a:endParaRPr lang="en-US" altLang="zh-CN" sz="2800" b="1" dirty="0">
              <a:latin typeface="仿宋" panose="02010609060101010101" charset="-122"/>
              <a:ea typeface="仿宋" panose="02010609060101010101" charset="-122"/>
            </a:endParaRPr>
          </a:p>
          <a:p>
            <a:pPr algn="just">
              <a:buFont typeface="Wingdings" panose="05000000000000000000" pitchFamily="2" charset="2"/>
              <a:buChar char="Ø"/>
            </a:pPr>
            <a:r>
              <a:rPr lang="en-US" altLang="zh-CN" sz="2400" b="1" dirty="0">
                <a:latin typeface="+mn-ea"/>
              </a:rPr>
              <a:t>“</a:t>
            </a:r>
            <a:r>
              <a:rPr lang="zh-CN" altLang="zh-CN" sz="2400" b="1" dirty="0">
                <a:latin typeface="+mn-ea"/>
              </a:rPr>
              <a:t>受众为购买他们的广告商所做的工作就是学会购买特定</a:t>
            </a:r>
            <a:r>
              <a:rPr lang="en-US" altLang="zh-CN" sz="2400" b="1" dirty="0">
                <a:latin typeface="+mn-ea"/>
              </a:rPr>
              <a:t>品牌</a:t>
            </a:r>
            <a:r>
              <a:rPr lang="zh-CN" altLang="zh-CN" sz="2400" b="1" dirty="0">
                <a:latin typeface="+mn-ea"/>
              </a:rPr>
              <a:t>的</a:t>
            </a:r>
            <a:r>
              <a:rPr lang="en-US" altLang="zh-CN" sz="2400" b="1" dirty="0">
                <a:latin typeface="+mn-ea"/>
              </a:rPr>
              <a:t>消费品</a:t>
            </a:r>
            <a:r>
              <a:rPr lang="zh-CN" altLang="zh-CN" sz="2400" b="1" dirty="0">
                <a:latin typeface="+mn-ea"/>
              </a:rPr>
              <a:t>，并相应地花掉他们收入</a:t>
            </a:r>
            <a:r>
              <a:rPr lang="en-US" altLang="zh-CN" sz="2400" b="1" dirty="0">
                <a:latin typeface="+mn-ea"/>
              </a:rPr>
              <a:t>……</a:t>
            </a:r>
            <a:r>
              <a:rPr lang="zh-CN" altLang="zh-CN" sz="2400" b="1" dirty="0">
                <a:latin typeface="+mn-ea"/>
              </a:rPr>
              <a:t>简言之，他们的工作就是创造了对广告商品的需求</a:t>
            </a:r>
            <a:r>
              <a:rPr lang="en-US" altLang="zh-CN" sz="2400" b="1" dirty="0" smtClean="0">
                <a:latin typeface="+mn-ea"/>
              </a:rPr>
              <a:t>”</a:t>
            </a:r>
            <a:r>
              <a:rPr lang="zh-CN" altLang="en-US" sz="2400" b="1" dirty="0" smtClean="0">
                <a:latin typeface="+mn-ea"/>
              </a:rPr>
              <a:t>；</a:t>
            </a:r>
            <a:r>
              <a:rPr lang="en-US" altLang="zh-CN" sz="2400" b="1" dirty="0">
                <a:latin typeface="+mn-ea"/>
              </a:rPr>
              <a:t> “</a:t>
            </a:r>
            <a:r>
              <a:rPr lang="zh-CN" altLang="zh-CN" sz="2400" b="1" dirty="0">
                <a:latin typeface="+mn-ea"/>
              </a:rPr>
              <a:t>对大多数人来说，闲暇时间就是劳动时间</a:t>
            </a:r>
            <a:r>
              <a:rPr lang="en-US" altLang="zh-CN" sz="2400" b="1" dirty="0">
                <a:latin typeface="+mn-ea"/>
              </a:rPr>
              <a:t>”</a:t>
            </a:r>
            <a:r>
              <a:rPr lang="zh-CN" altLang="zh-CN" sz="2400" b="1" dirty="0">
                <a:latin typeface="+mn-ea"/>
              </a:rPr>
              <a:t>，所有的时间都是</a:t>
            </a:r>
            <a:r>
              <a:rPr lang="en-US" altLang="zh-CN" sz="2400" b="1" dirty="0" err="1">
                <a:latin typeface="+mn-ea"/>
              </a:rPr>
              <a:t>劳动时间</a:t>
            </a:r>
            <a:r>
              <a:rPr lang="zh-CN" altLang="zh-CN" sz="2400" b="1" dirty="0">
                <a:latin typeface="+mn-ea"/>
              </a:rPr>
              <a:t>。</a:t>
            </a:r>
            <a:endParaRPr lang="en-US" altLang="zh-CN" sz="2400" b="1" dirty="0">
              <a:latin typeface="+mn-ea"/>
            </a:endParaRPr>
          </a:p>
          <a:p>
            <a:pPr algn="just"/>
            <a:r>
              <a:rPr lang="zh-CN" altLang="zh-CN" sz="2800" b="1" dirty="0">
                <a:latin typeface="仿宋" panose="02010609060101010101" charset="-122"/>
                <a:ea typeface="仿宋" panose="02010609060101010101" charset="-122"/>
              </a:rPr>
              <a:t>受众劳动的本质是冲动购买</a:t>
            </a:r>
            <a:endParaRPr lang="zh-CN" altLang="en-US" sz="2800" b="1" dirty="0">
              <a:latin typeface="仿宋" panose="02010609060101010101" charset="-122"/>
              <a:ea typeface="仿宋" panose="02010609060101010101" charset="-122"/>
            </a:endParaRPr>
          </a:p>
        </p:txBody>
      </p:sp>
      <p:sp>
        <p:nvSpPr>
          <p:cNvPr id="4" name="圆角矩形标注 3"/>
          <p:cNvSpPr/>
          <p:nvPr/>
        </p:nvSpPr>
        <p:spPr>
          <a:xfrm>
            <a:off x="4799856" y="52537"/>
            <a:ext cx="7272808" cy="1584176"/>
          </a:xfrm>
          <a:prstGeom prst="wedgeRoundRectCallout">
            <a:avLst>
              <a:gd name="adj1" fmla="val -47157"/>
              <a:gd name="adj2" fmla="val 64905"/>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2000" b="1" dirty="0" smtClean="0">
                <a:solidFill>
                  <a:srgbClr val="002060"/>
                </a:solidFill>
              </a:rPr>
              <a:t>“数字劳动”</a:t>
            </a:r>
            <a:endParaRPr lang="en-US" altLang="zh-CN" sz="2000" b="1" dirty="0" smtClean="0">
              <a:solidFill>
                <a:srgbClr val="002060"/>
              </a:solidFill>
            </a:endParaRPr>
          </a:p>
          <a:p>
            <a:pPr algn="just"/>
            <a:r>
              <a:rPr lang="zh-CN" altLang="zh-CN" sz="2000" b="1" dirty="0" smtClean="0">
                <a:solidFill>
                  <a:srgbClr val="002060"/>
                </a:solidFill>
              </a:rPr>
              <a:t>特拉诺瓦</a:t>
            </a:r>
            <a:r>
              <a:rPr lang="zh-CN" altLang="en-US" sz="2000" b="1" dirty="0">
                <a:solidFill>
                  <a:srgbClr val="002060"/>
                </a:solidFill>
              </a:rPr>
              <a:t>（</a:t>
            </a:r>
            <a:r>
              <a:rPr lang="en-US" altLang="zh-CN" sz="2000" dirty="0">
                <a:solidFill>
                  <a:srgbClr val="002060"/>
                </a:solidFill>
              </a:rPr>
              <a:t>T</a:t>
            </a:r>
            <a:r>
              <a:rPr lang="en-US" altLang="zh-CN" sz="2000" dirty="0" smtClean="0">
                <a:solidFill>
                  <a:srgbClr val="002060"/>
                </a:solidFill>
              </a:rPr>
              <a:t>. Terranova</a:t>
            </a:r>
            <a:r>
              <a:rPr lang="zh-CN" altLang="en-US" sz="2000" b="1" dirty="0">
                <a:solidFill>
                  <a:srgbClr val="002060"/>
                </a:solidFill>
              </a:rPr>
              <a:t>）</a:t>
            </a:r>
            <a:r>
              <a:rPr lang="zh-CN" altLang="zh-CN" sz="2000" b="1" dirty="0" smtClean="0">
                <a:solidFill>
                  <a:srgbClr val="002060"/>
                </a:solidFill>
              </a:rPr>
              <a:t>首次提出</a:t>
            </a:r>
            <a:r>
              <a:rPr lang="zh-CN" altLang="en-US" sz="2000" b="1" dirty="0" smtClean="0">
                <a:solidFill>
                  <a:srgbClr val="002060"/>
                </a:solidFill>
              </a:rPr>
              <a:t>，</a:t>
            </a:r>
            <a:r>
              <a:rPr lang="zh-CN" altLang="zh-CN" sz="2000" b="1" dirty="0" smtClean="0">
                <a:solidFill>
                  <a:srgbClr val="002060"/>
                </a:solidFill>
              </a:rPr>
              <a:t>将</a:t>
            </a:r>
            <a:r>
              <a:rPr lang="zh-CN" altLang="zh-CN" sz="2000" b="1" dirty="0">
                <a:solidFill>
                  <a:srgbClr val="002060"/>
                </a:solidFill>
              </a:rPr>
              <a:t>互联网中的免费劳动，如建立网页、浏览 网页、阅读和撰写邮件等行为概括为数字劳动，并表示其特点在于自愿与无酬、享受与剥削</a:t>
            </a:r>
            <a:r>
              <a:rPr lang="zh-CN" altLang="zh-CN" sz="2000" b="1" dirty="0" smtClean="0">
                <a:solidFill>
                  <a:srgbClr val="002060"/>
                </a:solidFill>
              </a:rPr>
              <a:t>并存</a:t>
            </a:r>
            <a:r>
              <a:rPr lang="zh-CN" altLang="en-US" sz="2000" b="1" dirty="0" smtClean="0">
                <a:solidFill>
                  <a:srgbClr val="002060"/>
                </a:solidFill>
              </a:rPr>
              <a:t>。</a:t>
            </a:r>
            <a:endParaRPr lang="zh-CN" altLang="en-US" sz="2000" b="1" dirty="0">
              <a:solidFill>
                <a:srgbClr val="002060"/>
              </a:solidFill>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b="1" dirty="0"/>
              <a:t>财富与价值</a:t>
            </a:r>
          </a:p>
        </p:txBody>
      </p:sp>
      <p:sp>
        <p:nvSpPr>
          <p:cNvPr id="3" name="内容占位符 2"/>
          <p:cNvSpPr>
            <a:spLocks noGrp="1"/>
          </p:cNvSpPr>
          <p:nvPr>
            <p:ph idx="1"/>
          </p:nvPr>
        </p:nvSpPr>
        <p:spPr/>
        <p:txBody>
          <a:bodyPr/>
          <a:lstStyle/>
          <a:p>
            <a:r>
              <a:rPr lang="zh-CN" altLang="en-US" b="1" dirty="0"/>
              <a:t>有价值是什么意思？</a:t>
            </a:r>
            <a:endParaRPr lang="en-US" altLang="zh-CN" b="1" dirty="0"/>
          </a:p>
          <a:p>
            <a:pPr>
              <a:buFont typeface="Wingdings" panose="05000000000000000000" pitchFamily="2" charset="2"/>
              <a:buChar char="Ø"/>
            </a:pPr>
            <a:r>
              <a:rPr lang="zh-CN" altLang="zh-CN" sz="3600" b="1" kern="1500" dirty="0">
                <a:effectLst/>
                <a:latin typeface="仿宋" panose="02010609060101010101" charset="-122"/>
                <a:ea typeface="仿宋" panose="02010609060101010101" charset="-122"/>
                <a:cs typeface="Times New Roman" panose="02020603050405020304" pitchFamily="18" charset="0"/>
              </a:rPr>
              <a:t>价值是指在实践基础上形成的主体和客体之间的意义关系，是客体对个人、群体乃至整个社会的生活和活动所具有的积极意义</a:t>
            </a:r>
            <a:r>
              <a:rPr lang="zh-CN" altLang="en-US" sz="3600" b="1" kern="1500" dirty="0">
                <a:effectLst/>
                <a:latin typeface="仿宋" panose="02010609060101010101" charset="-122"/>
                <a:ea typeface="仿宋" panose="02010609060101010101" charset="-122"/>
                <a:cs typeface="Times New Roman" panose="02020603050405020304" pitchFamily="18" charset="0"/>
              </a:rPr>
              <a:t>。</a:t>
            </a:r>
            <a:endParaRPr lang="en-US" altLang="zh-CN" sz="3600" b="1" kern="1500" dirty="0">
              <a:effectLst/>
              <a:latin typeface="仿宋" panose="02010609060101010101" charset="-122"/>
              <a:ea typeface="仿宋" panose="02010609060101010101" charset="-122"/>
              <a:cs typeface="Times New Roman" panose="02020603050405020304" pitchFamily="18" charset="0"/>
            </a:endParaRPr>
          </a:p>
          <a:p>
            <a:pPr>
              <a:buFont typeface="Wingdings" panose="05000000000000000000" pitchFamily="2" charset="2"/>
              <a:buChar char="p"/>
            </a:pPr>
            <a:r>
              <a:rPr lang="zh-CN" altLang="en-US" sz="3600" b="1" kern="1500" dirty="0">
                <a:latin typeface="仿宋" panose="02010609060101010101" charset="-122"/>
                <a:ea typeface="仿宋" panose="02010609060101010101" charset="-122"/>
                <a:cs typeface="Times New Roman" panose="02020603050405020304" pitchFamily="18" charset="0"/>
              </a:rPr>
              <a:t>价值≠财富</a:t>
            </a:r>
            <a:endParaRPr lang="en-US" altLang="zh-CN" sz="3600" b="1" kern="1500" dirty="0">
              <a:latin typeface="仿宋" panose="02010609060101010101" charset="-122"/>
              <a:ea typeface="仿宋" panose="02010609060101010101" charset="-122"/>
              <a:cs typeface="Times New Roman" panose="02020603050405020304" pitchFamily="18" charset="0"/>
            </a:endParaRPr>
          </a:p>
          <a:p>
            <a:pPr>
              <a:buFont typeface="Wingdings" panose="05000000000000000000" pitchFamily="2" charset="2"/>
              <a:buChar char="Ø"/>
            </a:pPr>
            <a:r>
              <a:rPr lang="zh-CN" altLang="en-US" sz="3600" b="1" kern="1500" dirty="0">
                <a:latin typeface="仿宋" panose="02010609060101010101" charset="-122"/>
                <a:ea typeface="仿宋" panose="02010609060101010101" charset="-122"/>
                <a:cs typeface="Times New Roman" panose="02020603050405020304" pitchFamily="18" charset="0"/>
              </a:rPr>
              <a:t>财富是使用价值；价值的劳动</a:t>
            </a:r>
            <a:endParaRPr lang="en-US" altLang="zh-CN" sz="3600" b="1" kern="1500" dirty="0">
              <a:latin typeface="仿宋" panose="02010609060101010101" charset="-122"/>
              <a:ea typeface="仿宋" panose="02010609060101010101" charset="-122"/>
              <a:cs typeface="Times New Roman" panose="02020603050405020304" pitchFamily="18" charset="0"/>
            </a:endParaRPr>
          </a:p>
          <a:p>
            <a:pPr>
              <a:buFont typeface="Wingdings" panose="05000000000000000000" pitchFamily="2" charset="2"/>
              <a:buChar char="Ø"/>
            </a:pPr>
            <a:endParaRPr lang="zh-CN" altLang="en-US" sz="6600" b="1" dirty="0">
              <a:latin typeface="仿宋" panose="02010609060101010101" charset="-122"/>
              <a:ea typeface="仿宋" panose="02010609060101010101" charset="-122"/>
            </a:endParaRPr>
          </a:p>
        </p:txBody>
      </p:sp>
      <p:sp>
        <p:nvSpPr>
          <p:cNvPr id="4" name="矩形 3"/>
          <p:cNvSpPr/>
          <p:nvPr/>
        </p:nvSpPr>
        <p:spPr>
          <a:xfrm>
            <a:off x="4151784" y="67053"/>
            <a:ext cx="7848872" cy="1569660"/>
          </a:xfrm>
          <a:prstGeom prst="rect">
            <a:avLst/>
          </a:prstGeom>
          <a:solidFill>
            <a:schemeClr val="bg1">
              <a:lumMod val="95000"/>
            </a:schemeClr>
          </a:solidFill>
          <a:ln>
            <a:solidFill>
              <a:schemeClr val="bg1">
                <a:lumMod val="75000"/>
              </a:schemeClr>
            </a:solidFill>
          </a:ln>
        </p:spPr>
        <p:txBody>
          <a:bodyPr wrap="square">
            <a:spAutoFit/>
          </a:bodyPr>
          <a:lstStyle/>
          <a:p>
            <a:pPr algn="just"/>
            <a:r>
              <a:rPr lang="zh-CN" altLang="en-US" sz="2400" b="1" dirty="0">
                <a:solidFill>
                  <a:srgbClr val="FF0000"/>
                </a:solidFill>
                <a:latin typeface="+mn-ea"/>
                <a:ea typeface="+mn-ea"/>
              </a:rPr>
              <a:t>“商品作为使用价值满足一种特殊的需要，构成物质财富的一种特殊的要素”。“不管一种产品是不是作为商品生产的，它总是财富的物质形式，是要进入个人消费或生产消费的使用价值”</a:t>
            </a:r>
            <a:r>
              <a:rPr lang="zh-CN" altLang="en-US" sz="2400" b="1" dirty="0" smtClean="0">
                <a:solidFill>
                  <a:srgbClr val="FF0000"/>
                </a:solidFill>
                <a:latin typeface="+mn-ea"/>
                <a:ea typeface="+mn-ea"/>
              </a:rPr>
              <a:t>。</a:t>
            </a:r>
            <a:endParaRPr lang="en-US" altLang="zh-CN" sz="2400" b="1" dirty="0">
              <a:solidFill>
                <a:srgbClr val="FF0000"/>
              </a:solidFill>
              <a:latin typeface="+mn-lt"/>
              <a:ea typeface="+mn-ea"/>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b="1" dirty="0"/>
              <a:t>生产商品的劳动二重性</a:t>
            </a:r>
          </a:p>
        </p:txBody>
      </p:sp>
      <p:sp>
        <p:nvSpPr>
          <p:cNvPr id="3" name="内容占位符 2"/>
          <p:cNvSpPr>
            <a:spLocks noGrp="1"/>
          </p:cNvSpPr>
          <p:nvPr>
            <p:ph idx="1"/>
          </p:nvPr>
        </p:nvSpPr>
        <p:spPr/>
        <p:txBody>
          <a:bodyPr/>
          <a:lstStyle/>
          <a:p>
            <a:r>
              <a:rPr lang="zh-CN" altLang="en-US" sz="3600" b="1" dirty="0"/>
              <a:t>具体劳动与抽象劳动</a:t>
            </a:r>
            <a:endParaRPr lang="en-US" altLang="zh-CN" sz="3600" b="1" dirty="0"/>
          </a:p>
          <a:p>
            <a:pPr>
              <a:buFont typeface="Wingdings" panose="05000000000000000000" pitchFamily="2" charset="2"/>
              <a:buChar char="Ø"/>
            </a:pPr>
            <a:r>
              <a:rPr lang="zh-CN" altLang="en-US" sz="3600" b="1" dirty="0"/>
              <a:t>具体与抽象是统一的</a:t>
            </a:r>
          </a:p>
          <a:p>
            <a:pPr>
              <a:buFont typeface="Wingdings" panose="05000000000000000000" pitchFamily="2" charset="2"/>
              <a:buChar char="Ø"/>
            </a:pPr>
            <a:r>
              <a:rPr lang="zh-CN" altLang="en-US" sz="3600" b="1" dirty="0"/>
              <a:t>具体劳动创造财富</a:t>
            </a:r>
            <a:r>
              <a:rPr lang="en-US" altLang="zh-CN" sz="3600" b="1" dirty="0"/>
              <a:t>vs.</a:t>
            </a:r>
            <a:r>
              <a:rPr lang="zh-CN" altLang="en-US" sz="3600" b="1" dirty="0"/>
              <a:t>抽象劳动创造价值</a:t>
            </a:r>
            <a:endParaRPr lang="en-US" altLang="zh-CN" sz="3600" b="1" dirty="0"/>
          </a:p>
          <a:p>
            <a:pPr>
              <a:buFont typeface="Wingdings" panose="05000000000000000000" pitchFamily="2" charset="2"/>
              <a:buChar char="Ø"/>
            </a:pPr>
            <a:r>
              <a:rPr lang="zh-CN" altLang="en-US" sz="3600" b="1" dirty="0"/>
              <a:t>交换产生了抽象“还原”的必要</a:t>
            </a:r>
            <a:endParaRPr lang="en-US" altLang="zh-CN" sz="3600" b="1" dirty="0"/>
          </a:p>
          <a:p>
            <a:pPr>
              <a:buFont typeface="Wingdings" panose="05000000000000000000" pitchFamily="2" charset="2"/>
              <a:buChar char="Ø"/>
            </a:pPr>
            <a:r>
              <a:rPr lang="zh-CN" altLang="en-US" sz="3600" b="1" dirty="0"/>
              <a:t>完善了劳动价值论</a:t>
            </a:r>
            <a:endParaRPr lang="en-US" altLang="zh-CN" sz="3600" b="1" dirty="0"/>
          </a:p>
        </p:txBody>
      </p:sp>
      <p:sp>
        <p:nvSpPr>
          <p:cNvPr id="4" name="标注: 弯曲线形 3"/>
          <p:cNvSpPr/>
          <p:nvPr/>
        </p:nvSpPr>
        <p:spPr>
          <a:xfrm>
            <a:off x="8184232" y="188639"/>
            <a:ext cx="3600400" cy="6364559"/>
          </a:xfrm>
          <a:prstGeom prst="borderCallout2">
            <a:avLst>
              <a:gd name="adj1" fmla="val 18750"/>
              <a:gd name="adj2" fmla="val -8333"/>
              <a:gd name="adj3" fmla="val 18750"/>
              <a:gd name="adj4" fmla="val -16667"/>
              <a:gd name="adj5" fmla="val 69898"/>
              <a:gd name="adj6" fmla="val -10594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400" b="1" dirty="0">
                <a:solidFill>
                  <a:srgbClr val="FF0000"/>
                </a:solidFill>
                <a:latin typeface="+mj-ea"/>
                <a:ea typeface="+mj-ea"/>
              </a:rPr>
              <a:t>经济学家们毫无例外地都忽略了这样一个简单的事实：既然商品是二重物</a:t>
            </a:r>
            <a:r>
              <a:rPr lang="en-US" altLang="zh-CN" sz="2400" b="1" dirty="0">
                <a:solidFill>
                  <a:srgbClr val="FF0000"/>
                </a:solidFill>
                <a:latin typeface="+mj-ea"/>
                <a:ea typeface="+mj-ea"/>
              </a:rPr>
              <a:t>——</a:t>
            </a:r>
            <a:r>
              <a:rPr lang="zh-CN" altLang="en-US" sz="2400" b="1" dirty="0">
                <a:solidFill>
                  <a:srgbClr val="FF0000"/>
                </a:solidFill>
                <a:latin typeface="+mj-ea"/>
                <a:ea typeface="+mj-ea"/>
              </a:rPr>
              <a:t>使用价值和交换价值，那么，体现在商品中的劳动也必然具有二重性，而像斯密、李嘉图等人那样只是单纯地分析劳动本身，就必然处处都碰到不能解释的现象。实际上，对问题的批判性理解的全部秘密就在于此</a:t>
            </a:r>
            <a:r>
              <a:rPr lang="zh-CN" altLang="en-US" sz="2400" b="1" dirty="0" smtClean="0">
                <a:solidFill>
                  <a:srgbClr val="FF0000"/>
                </a:solidFill>
                <a:latin typeface="+mj-ea"/>
                <a:ea typeface="+mj-ea"/>
              </a:rPr>
              <a:t>。</a:t>
            </a:r>
            <a:r>
              <a:rPr lang="zh-CN" altLang="en-US" b="1" dirty="0" smtClean="0">
                <a:solidFill>
                  <a:srgbClr val="FF0000"/>
                </a:solidFill>
                <a:ea typeface="+mj-ea"/>
              </a:rPr>
              <a:t>马克思致恩格斯</a:t>
            </a:r>
            <a:r>
              <a:rPr lang="en-US" altLang="zh-CN" b="1" dirty="0" smtClean="0">
                <a:solidFill>
                  <a:srgbClr val="FF0000"/>
                </a:solidFill>
                <a:ea typeface="+mj-ea"/>
              </a:rPr>
              <a:t>·1886</a:t>
            </a:r>
            <a:endParaRPr lang="en-US" altLang="zh-CN" b="1" dirty="0">
              <a:solidFill>
                <a:srgbClr val="FF0000"/>
              </a:solidFill>
              <a:ea typeface="+mj-ea"/>
            </a:endParaRPr>
          </a:p>
          <a:p>
            <a:pPr algn="just"/>
            <a:endParaRPr lang="en-US" altLang="zh-CN" sz="2400" b="1" dirty="0">
              <a:solidFill>
                <a:srgbClr val="FF0000"/>
              </a:solidFill>
              <a:latin typeface="B4+SimSun"/>
            </a:endParaRPr>
          </a:p>
          <a:p>
            <a:pPr algn="just"/>
            <a:r>
              <a:rPr lang="zh-CN" altLang="en-US" sz="2400" b="1" dirty="0">
                <a:solidFill>
                  <a:srgbClr val="002060"/>
                </a:solidFill>
                <a:latin typeface="B5+HGFX_CNKI"/>
              </a:rPr>
              <a:t>剩余价值论</a:t>
            </a:r>
            <a:r>
              <a:rPr lang="en-US" altLang="zh-CN" sz="2400" b="1" dirty="0">
                <a:solidFill>
                  <a:srgbClr val="002060"/>
                </a:solidFill>
                <a:latin typeface="B5+HGFX_CNKI"/>
              </a:rPr>
              <a:t>——</a:t>
            </a:r>
            <a:r>
              <a:rPr lang="zh-CN" altLang="en-US" sz="2400" b="1" dirty="0">
                <a:solidFill>
                  <a:srgbClr val="002060"/>
                </a:solidFill>
                <a:latin typeface="B5+HGFX_CNKI"/>
              </a:rPr>
              <a:t>劳动力的价值与使用价值</a:t>
            </a:r>
            <a:endParaRPr lang="zh-CN" altLang="en-US" sz="2400" b="1" dirty="0">
              <a:solidFill>
                <a:srgbClr val="002060"/>
              </a:solidFill>
            </a:endParaRPr>
          </a:p>
        </p:txBody>
      </p:sp>
      <p:sp>
        <p:nvSpPr>
          <p:cNvPr id="5" name="线形标注 1 4"/>
          <p:cNvSpPr/>
          <p:nvPr/>
        </p:nvSpPr>
        <p:spPr>
          <a:xfrm>
            <a:off x="3575721" y="233166"/>
            <a:ext cx="4390124" cy="2403746"/>
          </a:xfrm>
          <a:prstGeom prst="borderCallout1">
            <a:avLst>
              <a:gd name="adj1" fmla="val 31604"/>
              <a:gd name="adj2" fmla="val -1412"/>
              <a:gd name="adj3" fmla="val 102991"/>
              <a:gd name="adj4" fmla="val -1920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400" b="1" dirty="0" smtClean="0">
                <a:solidFill>
                  <a:schemeClr val="tx1"/>
                </a:solidFill>
              </a:rPr>
              <a:t>恩格斯的页下注</a:t>
            </a:r>
            <a:r>
              <a:rPr lang="en-US" altLang="zh-CN" sz="2400" b="1" dirty="0" smtClean="0">
                <a:solidFill>
                  <a:schemeClr val="tx1"/>
                </a:solidFill>
              </a:rPr>
              <a:t>:</a:t>
            </a:r>
            <a:endParaRPr lang="en-US" altLang="zh-CN" sz="2400" b="1" dirty="0">
              <a:solidFill>
                <a:schemeClr val="tx1"/>
              </a:solidFill>
              <a:latin typeface="+mn-ea"/>
            </a:endParaRPr>
          </a:p>
          <a:p>
            <a:pPr algn="just"/>
            <a:r>
              <a:rPr lang="zh-CN" altLang="zh-CN" sz="2400" b="1" dirty="0" smtClean="0">
                <a:solidFill>
                  <a:srgbClr val="FF0000"/>
                </a:solidFill>
              </a:rPr>
              <a:t>创造</a:t>
            </a:r>
            <a:r>
              <a:rPr lang="zh-CN" altLang="zh-CN" sz="2400" b="1" dirty="0">
                <a:solidFill>
                  <a:srgbClr val="FF0000"/>
                </a:solidFill>
              </a:rPr>
              <a:t>使用价值的并且在质上得到规定的劳动叫做</a:t>
            </a:r>
            <a:r>
              <a:rPr lang="en-US" altLang="zh-CN" sz="2400" b="1" dirty="0">
                <a:solidFill>
                  <a:srgbClr val="FF0000"/>
                </a:solidFill>
              </a:rPr>
              <a:t>work</a:t>
            </a:r>
            <a:r>
              <a:rPr lang="zh-CN" altLang="zh-CN" sz="2400" b="1" dirty="0">
                <a:solidFill>
                  <a:srgbClr val="FF0000"/>
                </a:solidFill>
              </a:rPr>
              <a:t>，以与</a:t>
            </a:r>
            <a:r>
              <a:rPr lang="en-US" altLang="zh-CN" sz="2400" b="1" dirty="0" err="1">
                <a:solidFill>
                  <a:srgbClr val="FF0000"/>
                </a:solidFill>
              </a:rPr>
              <a:t>labour</a:t>
            </a:r>
            <a:r>
              <a:rPr lang="zh-CN" altLang="zh-CN" sz="2400" b="1" dirty="0">
                <a:solidFill>
                  <a:srgbClr val="FF0000"/>
                </a:solidFill>
              </a:rPr>
              <a:t>相对；创造价值的并且只在量上被计算的劳动叫做</a:t>
            </a:r>
            <a:r>
              <a:rPr lang="en-US" altLang="zh-CN" sz="2400" b="1" dirty="0" err="1">
                <a:solidFill>
                  <a:srgbClr val="FF0000"/>
                </a:solidFill>
              </a:rPr>
              <a:t>labour</a:t>
            </a:r>
            <a:r>
              <a:rPr lang="zh-CN" altLang="zh-CN" sz="2400" b="1" dirty="0">
                <a:solidFill>
                  <a:srgbClr val="FF0000"/>
                </a:solidFill>
              </a:rPr>
              <a:t>，以与</a:t>
            </a:r>
            <a:r>
              <a:rPr lang="en-US" altLang="zh-CN" sz="2400" b="1" dirty="0">
                <a:solidFill>
                  <a:srgbClr val="FF0000"/>
                </a:solidFill>
              </a:rPr>
              <a:t>work</a:t>
            </a:r>
            <a:r>
              <a:rPr lang="zh-CN" altLang="zh-CN" sz="2400" b="1" dirty="0">
                <a:solidFill>
                  <a:srgbClr val="FF0000"/>
                </a:solidFill>
              </a:rPr>
              <a:t>相对</a:t>
            </a:r>
            <a:r>
              <a:rPr lang="zh-CN" altLang="zh-CN" sz="2400" b="1" dirty="0" smtClean="0">
                <a:solidFill>
                  <a:srgbClr val="FF0000"/>
                </a:solidFill>
              </a:rPr>
              <a:t>。</a:t>
            </a:r>
            <a:endParaRPr lang="zh-CN" altLang="en-US" sz="2400"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b="1" dirty="0"/>
              <a:t>私人劳动与社会劳动</a:t>
            </a:r>
            <a:r>
              <a:rPr lang="en-US" altLang="zh-CN" sz="4400" b="1" dirty="0"/>
              <a:t> </a:t>
            </a:r>
            <a:endParaRPr lang="zh-CN" altLang="en-US" sz="4400" b="1" dirty="0"/>
          </a:p>
        </p:txBody>
      </p:sp>
      <p:sp>
        <p:nvSpPr>
          <p:cNvPr id="3" name="内容占位符 2"/>
          <p:cNvSpPr>
            <a:spLocks noGrp="1"/>
          </p:cNvSpPr>
          <p:nvPr>
            <p:ph idx="1"/>
          </p:nvPr>
        </p:nvSpPr>
        <p:spPr/>
        <p:txBody>
          <a:bodyPr/>
          <a:lstStyle/>
          <a:p>
            <a:pPr>
              <a:buFont typeface="Wingdings" panose="05000000000000000000" pitchFamily="2" charset="2"/>
              <a:buChar char="p"/>
            </a:pPr>
            <a:r>
              <a:rPr lang="zh-CN" altLang="en-US" sz="3600" b="1" dirty="0"/>
              <a:t>私人劳动：私有制下商品生产者劳动的私人性</a:t>
            </a:r>
            <a:endParaRPr lang="en-US" altLang="zh-CN" sz="3600" b="1" dirty="0"/>
          </a:p>
          <a:p>
            <a:pPr>
              <a:buFont typeface="Wingdings" panose="05000000000000000000" pitchFamily="2" charset="2"/>
              <a:buChar char="p"/>
            </a:pPr>
            <a:r>
              <a:rPr lang="zh-CN" altLang="en-US" sz="3600" b="1" dirty="0"/>
              <a:t>社会劳动：交换决定劳动具有社会性</a:t>
            </a:r>
            <a:endParaRPr lang="en-US" altLang="zh-CN" sz="3600" b="1" dirty="0"/>
          </a:p>
          <a:p>
            <a:pPr>
              <a:buFont typeface="Wingdings" panose="05000000000000000000" pitchFamily="2" charset="2"/>
              <a:buChar char="Ø"/>
            </a:pPr>
            <a:r>
              <a:rPr lang="zh-CN" altLang="en-US" sz="3600" b="1" dirty="0"/>
              <a:t>私人劳动必须通过商品交换转化为社会劳动</a:t>
            </a:r>
            <a:endParaRPr lang="en-US" altLang="zh-CN" sz="3600" b="1" dirty="0"/>
          </a:p>
          <a:p>
            <a:pPr>
              <a:buFont typeface="Wingdings" panose="05000000000000000000" pitchFamily="2" charset="2"/>
              <a:buChar char="ü"/>
            </a:pPr>
            <a:r>
              <a:rPr lang="zh-CN" altLang="en-US" sz="3600" b="1" dirty="0"/>
              <a:t>市场检验转化，商品生产者的劳动能否为社会所承认；市场检验生产者是否为社会和他人提供有效的使用价值；通过市场满足他人的需要，才能满足自身谋利的需要</a:t>
            </a:r>
            <a:endParaRPr lang="en-US" altLang="zh-CN" sz="3600" b="1" dirty="0"/>
          </a:p>
        </p:txBody>
      </p:sp>
    </p:spTree>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b="1" dirty="0"/>
              <a:t>私人劳动与社会劳动</a:t>
            </a:r>
            <a:endParaRPr lang="zh-CN" altLang="en-US" sz="4400" dirty="0"/>
          </a:p>
        </p:txBody>
      </p:sp>
      <p:sp>
        <p:nvSpPr>
          <p:cNvPr id="3" name="内容占位符 2"/>
          <p:cNvSpPr>
            <a:spLocks noGrp="1"/>
          </p:cNvSpPr>
          <p:nvPr>
            <p:ph idx="1"/>
          </p:nvPr>
        </p:nvSpPr>
        <p:spPr/>
        <p:txBody>
          <a:bodyPr/>
          <a:lstStyle/>
          <a:p>
            <a:r>
              <a:rPr lang="zh-CN" altLang="en-US" b="1" dirty="0"/>
              <a:t>惊险的一跃：</a:t>
            </a:r>
            <a:r>
              <a:rPr lang="zh-CN" altLang="en-US" b="1" dirty="0">
                <a:solidFill>
                  <a:srgbClr val="FF0000"/>
                </a:solidFill>
              </a:rPr>
              <a:t>这个跳跃如果不成功，摔坏的不是商品，但一定是商品占有者</a:t>
            </a:r>
            <a:endParaRPr lang="zh-CN" altLang="en-US" dirty="0"/>
          </a:p>
          <a:p>
            <a:r>
              <a:rPr lang="zh-CN" altLang="en-US" b="1" dirty="0"/>
              <a:t>商品经济的基本矛盾</a:t>
            </a:r>
            <a:endParaRPr lang="en-US" altLang="zh-CN" b="1" dirty="0"/>
          </a:p>
          <a:p>
            <a:pPr>
              <a:buFont typeface="Wingdings" panose="05000000000000000000" pitchFamily="2" charset="2"/>
              <a:buChar char="Ø"/>
            </a:pPr>
            <a:r>
              <a:rPr lang="zh-CN" altLang="zh-CN" b="1" dirty="0"/>
              <a:t>是商品经济的其他一切矛盾的基础</a:t>
            </a:r>
            <a:endParaRPr lang="en-US" altLang="zh-CN" b="1" dirty="0"/>
          </a:p>
          <a:p>
            <a:pPr>
              <a:buFont typeface="Wingdings" panose="05000000000000000000" pitchFamily="2" charset="2"/>
              <a:buChar char="Ø"/>
            </a:pPr>
            <a:r>
              <a:rPr lang="zh-CN" altLang="zh-CN" b="1" dirty="0"/>
              <a:t>决定着商品生产者的命运</a:t>
            </a:r>
            <a:endParaRPr lang="zh-CN" altLang="en-US" b="1" dirty="0"/>
          </a:p>
        </p:txBody>
      </p:sp>
    </p:spTree>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b="1" dirty="0"/>
              <a:t>商品的拜物教性质</a:t>
            </a:r>
          </a:p>
        </p:txBody>
      </p:sp>
      <p:sp>
        <p:nvSpPr>
          <p:cNvPr id="3" name="内容占位符 2"/>
          <p:cNvSpPr>
            <a:spLocks noGrp="1"/>
          </p:cNvSpPr>
          <p:nvPr>
            <p:ph idx="1"/>
          </p:nvPr>
        </p:nvSpPr>
        <p:spPr/>
        <p:txBody>
          <a:bodyPr/>
          <a:lstStyle/>
          <a:p>
            <a:pPr algn="just"/>
            <a:r>
              <a:rPr lang="zh-CN" altLang="en-US" sz="2800" b="1" dirty="0"/>
              <a:t>拜物教：商品将人们之间的社会关系虚幻成物与物之间的关系</a:t>
            </a:r>
            <a:endParaRPr lang="en-US" altLang="zh-CN" sz="2800" b="1" dirty="0"/>
          </a:p>
          <a:p>
            <a:pPr algn="just">
              <a:buFont typeface="Wingdings" panose="05000000000000000000" pitchFamily="2" charset="2"/>
              <a:buChar char="Ø"/>
            </a:pPr>
            <a:r>
              <a:rPr lang="zh-CN" altLang="en-US" sz="2800" b="1" dirty="0"/>
              <a:t>拜物教（</a:t>
            </a:r>
            <a:r>
              <a:rPr lang="en-US" altLang="zh-CN" sz="2800" b="1" dirty="0"/>
              <a:t>fetishism</a:t>
            </a:r>
            <a:r>
              <a:rPr lang="zh-CN" altLang="en-US" sz="2800" b="1" dirty="0"/>
              <a:t>）是把某种物当作神来崇拜的一种原始宗教。原始人由于对自然现象缺乏理解，以为许多物体如石块、木片、树枝、弓箭等具有灵性，并赋以神秘的、超自然的性质，以及支配人的命运的力量。</a:t>
            </a:r>
            <a:endParaRPr lang="en-US" altLang="zh-CN" sz="2800" b="1" dirty="0"/>
          </a:p>
          <a:p>
            <a:pPr algn="just">
              <a:buFont typeface="Wingdings" panose="05000000000000000000" pitchFamily="2" charset="2"/>
              <a:buChar char="Ø"/>
            </a:pPr>
            <a:r>
              <a:rPr lang="zh-CN" altLang="en-US" sz="2800" b="1" dirty="0"/>
              <a:t>商品拜物教源于商品经济的基本矛盾</a:t>
            </a:r>
            <a:r>
              <a:rPr lang="en-US" altLang="zh-CN" sz="2800" b="1" dirty="0">
                <a:latin typeface="+mn-ea"/>
              </a:rPr>
              <a:t>——</a:t>
            </a:r>
            <a:r>
              <a:rPr lang="zh-CN" altLang="en-US" sz="2800" b="1" dirty="0"/>
              <a:t>社会性只有通过商品作为物的交换表现出来；劳动者之间的关系表现为了价值关系；使商品具有一种神秘的属性，似乎它具有决定商品生产者命运的神秘力量。货币、资本都具有了拜物教的性质</a:t>
            </a:r>
          </a:p>
        </p:txBody>
      </p:sp>
      <p:sp>
        <p:nvSpPr>
          <p:cNvPr id="4" name="线形标注 1 3"/>
          <p:cNvSpPr/>
          <p:nvPr/>
        </p:nvSpPr>
        <p:spPr>
          <a:xfrm>
            <a:off x="8040216" y="476672"/>
            <a:ext cx="4032448" cy="1728192"/>
          </a:xfrm>
          <a:prstGeom prst="borderCallout1">
            <a:avLst>
              <a:gd name="adj1" fmla="val 18750"/>
              <a:gd name="adj2" fmla="val -8333"/>
              <a:gd name="adj3" fmla="val 289222"/>
              <a:gd name="adj4" fmla="val -118606"/>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2400" b="1" dirty="0">
                <a:solidFill>
                  <a:srgbClr val="FF0000"/>
                </a:solidFill>
              </a:rPr>
              <a:t>使人和人之间除了赤裸裸的利害关系，除了冷酷无情</a:t>
            </a:r>
            <a:r>
              <a:rPr lang="zh-CN" altLang="zh-CN" sz="2400" b="1" dirty="0" smtClean="0">
                <a:solidFill>
                  <a:srgbClr val="FF0000"/>
                </a:solidFill>
              </a:rPr>
              <a:t>的</a:t>
            </a:r>
            <a:r>
              <a:rPr lang="zh-CN" altLang="en-US" sz="2400" b="1" dirty="0" smtClean="0">
                <a:solidFill>
                  <a:srgbClr val="FF0000"/>
                </a:solidFill>
              </a:rPr>
              <a:t>“</a:t>
            </a:r>
            <a:r>
              <a:rPr lang="zh-CN" altLang="zh-CN" sz="2400" b="1" dirty="0" smtClean="0">
                <a:solidFill>
                  <a:srgbClr val="FF0000"/>
                </a:solidFill>
              </a:rPr>
              <a:t>现金交易</a:t>
            </a:r>
            <a:r>
              <a:rPr lang="zh-CN" altLang="en-US" sz="2400" b="1" dirty="0" smtClean="0">
                <a:solidFill>
                  <a:srgbClr val="FF0000"/>
                </a:solidFill>
              </a:rPr>
              <a:t>”</a:t>
            </a:r>
            <a:r>
              <a:rPr lang="zh-CN" altLang="zh-CN" sz="2400" b="1" dirty="0" smtClean="0">
                <a:solidFill>
                  <a:srgbClr val="FF0000"/>
                </a:solidFill>
              </a:rPr>
              <a:t>，</a:t>
            </a:r>
            <a:r>
              <a:rPr lang="zh-CN" altLang="zh-CN" sz="2400" b="1" dirty="0">
                <a:solidFill>
                  <a:srgbClr val="FF0000"/>
                </a:solidFill>
              </a:rPr>
              <a:t>就再也没有任何别的联系</a:t>
            </a:r>
            <a:r>
              <a:rPr lang="zh-CN" altLang="zh-CN" sz="2400" b="1" dirty="0" smtClean="0">
                <a:solidFill>
                  <a:srgbClr val="FF0000"/>
                </a:solidFill>
              </a:rPr>
              <a:t>了</a:t>
            </a:r>
            <a:r>
              <a:rPr lang="zh-CN" altLang="en-US" sz="2400" b="1" dirty="0" smtClean="0">
                <a:solidFill>
                  <a:srgbClr val="FF0000"/>
                </a:solidFill>
              </a:rPr>
              <a:t>。</a:t>
            </a:r>
            <a:endParaRPr lang="zh-CN" altLang="en-US" sz="2400" b="1" dirty="0">
              <a:solidFill>
                <a:srgbClr val="FF0000"/>
              </a:solidFill>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JlNTU5NTBmYmZkNmU2MDZjNDhiNTBkZGFkZTc4NWMifQ=="/>
</p:tagLst>
</file>

<file path=ppt/theme/theme1.xml><?xml version="1.0" encoding="utf-8"?>
<a:theme xmlns:a="http://schemas.openxmlformats.org/drawingml/2006/main" name="主题1">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常用">
      <a:majorFont>
        <a:latin typeface="Times New Roman"/>
        <a:ea typeface="仿宋"/>
        <a:cs typeface=""/>
      </a:majorFont>
      <a:minorFont>
        <a:latin typeface="Times New Roman"/>
        <a:ea typeface="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2">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自定义 1">
      <a:majorFont>
        <a:latin typeface="Times New Roman"/>
        <a:ea typeface="仿宋_GB2312"/>
        <a:cs typeface=""/>
      </a:majorFont>
      <a:minorFont>
        <a:latin typeface="Times New Roman"/>
        <a:ea typeface="仿宋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32</TotalTime>
  <Words>3953</Words>
  <Application>Microsoft Office PowerPoint</Application>
  <PresentationFormat>宽屏</PresentationFormat>
  <Paragraphs>140</Paragraphs>
  <Slides>26</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26</vt:i4>
      </vt:variant>
    </vt:vector>
  </HeadingPairs>
  <TitlesOfParts>
    <vt:vector size="39" baseType="lpstr">
      <vt:lpstr>B4+SimSun</vt:lpstr>
      <vt:lpstr>B5+HGFX_CNKI</vt:lpstr>
      <vt:lpstr>FZSSK--GBK1-0</vt:lpstr>
      <vt:lpstr>仿宋</vt:lpstr>
      <vt:lpstr>仿宋_GB2312</vt:lpstr>
      <vt:lpstr>宋体</vt:lpstr>
      <vt:lpstr>Arial</vt:lpstr>
      <vt:lpstr>Calibri</vt:lpstr>
      <vt:lpstr>Times New Roman</vt:lpstr>
      <vt:lpstr>Verdana</vt:lpstr>
      <vt:lpstr>Wingdings</vt:lpstr>
      <vt:lpstr>主题1</vt:lpstr>
      <vt:lpstr>主题2</vt:lpstr>
      <vt:lpstr>        第一章 商品</vt:lpstr>
      <vt:lpstr>商品及其内在矛盾</vt:lpstr>
      <vt:lpstr>商品二因素</vt:lpstr>
      <vt:lpstr>Dallas. W. Smythe：传播：西方马克思主义的盲点·受众商品</vt:lpstr>
      <vt:lpstr>财富与价值</vt:lpstr>
      <vt:lpstr>生产商品的劳动二重性</vt:lpstr>
      <vt:lpstr>私人劳动与社会劳动 </vt:lpstr>
      <vt:lpstr>私人劳动与社会劳动</vt:lpstr>
      <vt:lpstr>商品的拜物教性质</vt:lpstr>
      <vt:lpstr>商品的价值量</vt:lpstr>
      <vt:lpstr>价值与商品</vt:lpstr>
      <vt:lpstr>两种含义的社会必要劳动时间</vt:lpstr>
      <vt:lpstr>第二种含义的社会必要劳动时间</vt:lpstr>
      <vt:lpstr>不同的理解</vt:lpstr>
      <vt:lpstr>9.11影响价值的因素</vt:lpstr>
      <vt:lpstr>PowerPoint 演示文稿</vt:lpstr>
      <vt:lpstr>社会劳动生产率提高：有界限吗？</vt:lpstr>
      <vt:lpstr>理解劳动价值论</vt:lpstr>
      <vt:lpstr>PowerPoint 演示文稿</vt:lpstr>
      <vt:lpstr>理解劳动价值论</vt:lpstr>
      <vt:lpstr>“马克思‘总体工人’范畴不断发展的科学预见”</vt:lpstr>
      <vt:lpstr>PowerPoint 演示文稿</vt:lpstr>
      <vt:lpstr>总体工人</vt:lpstr>
      <vt:lpstr>张俊山．劳动价值论的科学内涵及现实意义</vt:lpstr>
      <vt:lpstr>张俊山．劳动价值论的科学内涵及现实意义</vt:lpstr>
      <vt:lpstr>文献</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商品</dc:title>
  <dc:creator>Administrator</dc:creator>
  <cp:lastModifiedBy>Chen H</cp:lastModifiedBy>
  <cp:revision>189</cp:revision>
  <dcterms:created xsi:type="dcterms:W3CDTF">2017-12-14T08:23:00Z</dcterms:created>
  <dcterms:modified xsi:type="dcterms:W3CDTF">2023-09-19T00:13:50Z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2052-11.1.0.11875</vt:lpwstr>
  </property>
  <property fmtid="{D5CDD505-2E9C-101B-9397-08002B2CF9AE}" pid="3" name="ICV">
    <vt:lpwstr>993CA42527C048F88BDC5D42F789384A</vt:lpwstr>
  </property>
</Properties>
</file>