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1"/>
  </p:notesMasterIdLst>
  <p:sldIdLst>
    <p:sldId id="256" r:id="rId3"/>
    <p:sldId id="257" r:id="rId4"/>
    <p:sldId id="259" r:id="rId5"/>
    <p:sldId id="260" r:id="rId6"/>
    <p:sldId id="263" r:id="rId7"/>
    <p:sldId id="262" r:id="rId8"/>
    <p:sldId id="264" r:id="rId9"/>
    <p:sldId id="258" r:id="rId10"/>
    <p:sldId id="271" r:id="rId11"/>
    <p:sldId id="281" r:id="rId12"/>
    <p:sldId id="274" r:id="rId13"/>
    <p:sldId id="267" r:id="rId14"/>
    <p:sldId id="277" r:id="rId15"/>
    <p:sldId id="269" r:id="rId16"/>
    <p:sldId id="284" r:id="rId17"/>
    <p:sldId id="270" r:id="rId18"/>
    <p:sldId id="272" r:id="rId19"/>
    <p:sldId id="282" r:id="rId20"/>
  </p:sldIdLst>
  <p:sldSz cx="12192000" cy="6858000"/>
  <p:notesSz cx="6858000" cy="9144000"/>
  <p:custDataLst>
    <p:tags r:id="rId22"/>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441" autoAdjust="0"/>
  </p:normalViewPr>
  <p:slideViewPr>
    <p:cSldViewPr>
      <p:cViewPr varScale="1">
        <p:scale>
          <a:sx n="80" d="100"/>
          <a:sy n="80" d="100"/>
        </p:scale>
        <p:origin x="754" y="58"/>
      </p:cViewPr>
      <p:guideLst>
        <p:guide orient="horz" pos="2160"/>
        <p:guide pos="383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CE591A-4AE9-4DCC-A0E4-7E85594FDFED}" type="datetimeFigureOut">
              <a:rPr lang="zh-CN" altLang="en-US" smtClean="0"/>
              <a:t>2023/9/25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7C1A9C-E93A-4990-B21E-FDA48E2E1D63}" type="slidenum">
              <a:rPr lang="zh-CN" altLang="en-US" smtClean="0"/>
              <a:t>‹#›</a:t>
            </a:fld>
            <a:endParaRPr lang="zh-CN" altLang="en-US"/>
          </a:p>
        </p:txBody>
      </p:sp>
    </p:spTree>
    <p:extLst>
      <p:ext uri="{BB962C8B-B14F-4D97-AF65-F5344CB8AC3E}">
        <p14:creationId xmlns:p14="http://schemas.microsoft.com/office/powerpoint/2010/main" val="4267696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latinLnBrk="0"/>
            <a:r>
              <a:rPr lang="en-US" altLang="zh-CN" sz="1200" b="0" i="0" kern="1200" dirty="0">
                <a:solidFill>
                  <a:schemeClr val="tx1"/>
                </a:solidFill>
                <a:effectLst/>
                <a:latin typeface="+mn-lt"/>
                <a:ea typeface="+mn-ea"/>
                <a:cs typeface="+mn-cs"/>
              </a:rPr>
              <a:t>2003</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征求意见稿</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中曾提出将银行卡下的个人人民币活期储蓄存款计入</a:t>
            </a:r>
            <a:r>
              <a:rPr lang="en-US" altLang="zh-CN" sz="1200" b="0" i="0" kern="1200" dirty="0">
                <a:solidFill>
                  <a:schemeClr val="tx1"/>
                </a:solidFill>
                <a:effectLst/>
                <a:latin typeface="+mn-lt"/>
                <a:ea typeface="+mn-ea"/>
                <a:cs typeface="+mn-cs"/>
              </a:rPr>
              <a:t>M1</a:t>
            </a:r>
            <a:r>
              <a:rPr lang="zh-CN" altLang="en-US" sz="1200" b="0" i="0" kern="1200" dirty="0">
                <a:solidFill>
                  <a:schemeClr val="tx1"/>
                </a:solidFill>
                <a:effectLst/>
                <a:latin typeface="+mn-lt"/>
                <a:ea typeface="+mn-ea"/>
                <a:cs typeface="+mn-cs"/>
              </a:rPr>
              <a:t>，但后来未做相应调整，目前此项目仍直接计入</a:t>
            </a:r>
            <a:r>
              <a:rPr lang="en-US" altLang="zh-CN" sz="1200" b="0" i="0" kern="1200" dirty="0">
                <a:solidFill>
                  <a:schemeClr val="tx1"/>
                </a:solidFill>
                <a:effectLst/>
                <a:latin typeface="+mn-lt"/>
                <a:ea typeface="+mn-ea"/>
                <a:cs typeface="+mn-cs"/>
              </a:rPr>
              <a:t>M2</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latinLnBrk="0"/>
            <a:r>
              <a:rPr lang="zh-CN" altLang="en-US" sz="1200" b="0" i="0" kern="1200" dirty="0">
                <a:solidFill>
                  <a:schemeClr val="tx1"/>
                </a:solidFill>
                <a:effectLst/>
                <a:latin typeface="+mn-lt"/>
                <a:ea typeface="+mn-ea"/>
                <a:cs typeface="+mn-cs"/>
              </a:rPr>
              <a:t>杨 凝：货币供应量统计口径演变历程及其影响，中国货币市场，</a:t>
            </a:r>
            <a:r>
              <a:rPr lang="en-US" altLang="zh-CN" sz="1200" b="0" i="0" kern="1200" dirty="0">
                <a:solidFill>
                  <a:schemeClr val="tx1"/>
                </a:solidFill>
                <a:effectLst/>
                <a:latin typeface="+mn-lt"/>
                <a:ea typeface="+mn-ea"/>
                <a:cs typeface="+mn-cs"/>
              </a:rPr>
              <a:t>2012.2</a:t>
            </a:r>
          </a:p>
          <a:p>
            <a:pPr latinLnBrk="0"/>
            <a:r>
              <a:rPr lang="zh-CN" altLang="en-US" sz="1200" b="0" i="0" kern="1200" dirty="0">
                <a:solidFill>
                  <a:schemeClr val="tx1"/>
                </a:solidFill>
                <a:effectLst/>
                <a:latin typeface="+mn-lt"/>
                <a:ea typeface="+mn-ea"/>
                <a:cs typeface="+mn-cs"/>
              </a:rPr>
              <a:t>  </a:t>
            </a:r>
          </a:p>
          <a:p>
            <a:pPr latinLnBrk="0"/>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D27C1A9C-E93A-4990-B21E-FDA48E2E1D63}" type="slidenum">
              <a:rPr lang="zh-CN" altLang="en-US" smtClean="0"/>
              <a:t>14</a:t>
            </a:fld>
            <a:endParaRPr lang="zh-CN" altLang="en-US"/>
          </a:p>
        </p:txBody>
      </p:sp>
    </p:spTree>
    <p:extLst>
      <p:ext uri="{BB962C8B-B14F-4D97-AF65-F5344CB8AC3E}">
        <p14:creationId xmlns:p14="http://schemas.microsoft.com/office/powerpoint/2010/main" val="3450248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7C1A9C-E93A-4990-B21E-FDA48E2E1D63}" type="slidenum">
              <a:rPr lang="zh-CN" altLang="en-US" smtClean="0"/>
              <a:t>16</a:t>
            </a:fld>
            <a:endParaRPr lang="zh-CN" altLang="en-US"/>
          </a:p>
        </p:txBody>
      </p:sp>
    </p:spTree>
    <p:extLst>
      <p:ext uri="{BB962C8B-B14F-4D97-AF65-F5344CB8AC3E}">
        <p14:creationId xmlns:p14="http://schemas.microsoft.com/office/powerpoint/2010/main" val="3980894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914400" y="2393949"/>
            <a:ext cx="10363200" cy="109539"/>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ln>
        </p:spPr>
        <p:txBody>
          <a:bodyPr/>
          <a:lstStyle/>
          <a:p>
            <a:pPr>
              <a:defRPr/>
            </a:pPr>
            <a:endParaRPr lang="zh-CN" altLang="zh-CN" sz="3200">
              <a:latin typeface="Times New Roman" panose="02020603050405020304" pitchFamily="18" charset="0"/>
            </a:endParaRPr>
          </a:p>
        </p:txBody>
      </p:sp>
      <p:sp>
        <p:nvSpPr>
          <p:cNvPr id="138242" name="Rectangle 2"/>
          <p:cNvSpPr>
            <a:spLocks noGrp="1" noChangeArrowheads="1"/>
          </p:cNvSpPr>
          <p:nvPr>
            <p:ph type="ctrTitle"/>
          </p:nvPr>
        </p:nvSpPr>
        <p:spPr>
          <a:xfrm>
            <a:off x="914400" y="990600"/>
            <a:ext cx="10363200" cy="1371600"/>
          </a:xfrm>
        </p:spPr>
        <p:txBody>
          <a:bodyPr/>
          <a:lstStyle>
            <a:lvl1pPr>
              <a:defRPr sz="5335"/>
            </a:lvl1pPr>
          </a:lstStyle>
          <a:p>
            <a:r>
              <a:rPr lang="zh-CN" altLang="en-US"/>
              <a:t>单击此处编辑母版标题样式</a:t>
            </a:r>
          </a:p>
        </p:txBody>
      </p:sp>
      <p:sp>
        <p:nvSpPr>
          <p:cNvPr id="13824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3735"/>
            </a:lvl1pPr>
          </a:lstStyle>
          <a:p>
            <a:r>
              <a:rPr lang="zh-CN" altLang="en-US"/>
              <a:t>单击此处编辑母版副标题样式</a:t>
            </a:r>
          </a:p>
        </p:txBody>
      </p:sp>
      <p:sp>
        <p:nvSpPr>
          <p:cNvPr id="5" name="Rectangle 4"/>
          <p:cNvSpPr>
            <a:spLocks noGrp="1" noChangeArrowheads="1"/>
          </p:cNvSpPr>
          <p:nvPr>
            <p:ph type="dt" sz="half" idx="10"/>
          </p:nvPr>
        </p:nvSpPr>
        <p:spPr>
          <a:xfrm>
            <a:off x="914400" y="6248400"/>
            <a:ext cx="2540000" cy="457200"/>
          </a:xfrm>
        </p:spPr>
        <p:txBody>
          <a:bodyPr/>
          <a:lstStyle>
            <a:lvl1pPr>
              <a:defRPr/>
            </a:lvl1pPr>
          </a:lstStyle>
          <a:p>
            <a:fld id="{530820CF-B880-4189-942D-D702A7CBA730}" type="datetimeFigureOut">
              <a:rPr lang="zh-CN" altLang="en-US" smtClean="0"/>
              <a:t>2023/9/25</a:t>
            </a:fld>
            <a:endParaRPr lang="zh-CN" altLang="en-US"/>
          </a:p>
        </p:txBody>
      </p:sp>
      <p:sp>
        <p:nvSpPr>
          <p:cNvPr id="6" name="Rectangle 5"/>
          <p:cNvSpPr>
            <a:spLocks noGrp="1" noChangeArrowheads="1"/>
          </p:cNvSpPr>
          <p:nvPr>
            <p:ph type="ftr" sz="quarter" idx="11"/>
          </p:nvPr>
        </p:nvSpPr>
        <p:spPr>
          <a:xfrm>
            <a:off x="4165600" y="6248400"/>
            <a:ext cx="3860800" cy="457200"/>
          </a:xfrm>
        </p:spPr>
        <p:txBody>
          <a:bodyPr/>
          <a:lstStyle>
            <a:lvl1pPr>
              <a:defRPr/>
            </a:lvl1pPr>
          </a:lstStyle>
          <a:p>
            <a:endParaRPr lang="zh-CN" altLang="en-US"/>
          </a:p>
        </p:txBody>
      </p:sp>
      <p:sp>
        <p:nvSpPr>
          <p:cNvPr id="7" name="Rectangle 6"/>
          <p:cNvSpPr>
            <a:spLocks noGrp="1" noChangeArrowheads="1"/>
          </p:cNvSpPr>
          <p:nvPr>
            <p:ph type="sldNum" sz="quarter" idx="12"/>
          </p:nvPr>
        </p:nvSpPr>
        <p:spPr>
          <a:xfrm>
            <a:off x="8737600" y="6248400"/>
            <a:ext cx="2540000" cy="457200"/>
          </a:xfrm>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p:txBody>
          <a:bodyPr/>
          <a:lstStyle>
            <a:lvl1pPr>
              <a:defRPr/>
            </a:lvl1pPr>
          </a:lstStyle>
          <a:p>
            <a:fld id="{530820CF-B880-4189-942D-D702A7CBA730}" type="datetimeFigureOut">
              <a:rPr lang="zh-CN" altLang="en-US" smtClean="0"/>
              <a:t>2023/9/25</a:t>
            </a:fld>
            <a:endParaRPr lang="zh-CN" altLang="en-US"/>
          </a:p>
        </p:txBody>
      </p:sp>
      <p:sp>
        <p:nvSpPr>
          <p:cNvPr id="5" name="Rectangle 7"/>
          <p:cNvSpPr>
            <a:spLocks noGrp="1" noChangeArrowheads="1"/>
          </p:cNvSpPr>
          <p:nvPr>
            <p:ph type="ftr" sz="quarter" idx="11"/>
          </p:nvPr>
        </p:nvSpPr>
        <p:spPr/>
        <p:txBody>
          <a:bodyPr/>
          <a:lstStyle>
            <a:lvl1pPr>
              <a:defRPr/>
            </a:lvl1pPr>
          </a:lstStyle>
          <a:p>
            <a:endParaRPr lang="zh-CN" altLang="en-US"/>
          </a:p>
        </p:txBody>
      </p:sp>
      <p:sp>
        <p:nvSpPr>
          <p:cNvPr id="6" name="Rectangle 8"/>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119" y="304800"/>
            <a:ext cx="2669116" cy="5715000"/>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755651" y="304800"/>
            <a:ext cx="7806267" cy="57150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p:txBody>
          <a:bodyPr/>
          <a:lstStyle>
            <a:lvl1pPr>
              <a:defRPr/>
            </a:lvl1pPr>
          </a:lstStyle>
          <a:p>
            <a:fld id="{530820CF-B880-4189-942D-D702A7CBA730}" type="datetimeFigureOut">
              <a:rPr lang="zh-CN" altLang="en-US" smtClean="0"/>
              <a:t>2023/9/25</a:t>
            </a:fld>
            <a:endParaRPr lang="zh-CN" altLang="en-US"/>
          </a:p>
        </p:txBody>
      </p:sp>
      <p:sp>
        <p:nvSpPr>
          <p:cNvPr id="5" name="Rectangle 7"/>
          <p:cNvSpPr>
            <a:spLocks noGrp="1" noChangeArrowheads="1"/>
          </p:cNvSpPr>
          <p:nvPr>
            <p:ph type="ftr" sz="quarter" idx="11"/>
          </p:nvPr>
        </p:nvSpPr>
        <p:spPr/>
        <p:txBody>
          <a:bodyPr/>
          <a:lstStyle>
            <a:lvl1pPr>
              <a:defRPr/>
            </a:lvl1pPr>
          </a:lstStyle>
          <a:p>
            <a:endParaRPr lang="zh-CN" altLang="en-US"/>
          </a:p>
        </p:txBody>
      </p:sp>
      <p:sp>
        <p:nvSpPr>
          <p:cNvPr id="6" name="Rectangle 8"/>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1"/>
            <a:ext cx="10668000" cy="1216025"/>
          </a:xfrm>
        </p:spPr>
        <p:txBody>
          <a:bodyPr/>
          <a:lstStyle/>
          <a:p>
            <a:r>
              <a:rPr lang="zh-CN" altLang="en-US"/>
              <a:t>单击此处编辑母版标题样式</a:t>
            </a:r>
          </a:p>
        </p:txBody>
      </p:sp>
      <p:sp>
        <p:nvSpPr>
          <p:cNvPr id="3" name="文本占位符 2"/>
          <p:cNvSpPr>
            <a:spLocks noGrp="1"/>
          </p:cNvSpPr>
          <p:nvPr>
            <p:ph type="body" sz="half" idx="1" hasCustomPrompt="1"/>
          </p:nvPr>
        </p:nvSpPr>
        <p:spPr>
          <a:xfrm>
            <a:off x="755651" y="1752600"/>
            <a:ext cx="5232400" cy="4267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91251" y="1752600"/>
            <a:ext cx="5232400" cy="4267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p:txBody>
          <a:bodyPr/>
          <a:lstStyle>
            <a:lvl1pPr>
              <a:defRPr/>
            </a:lvl1pPr>
          </a:lstStyle>
          <a:p>
            <a:fld id="{530820CF-B880-4189-942D-D702A7CBA730}" type="datetimeFigureOut">
              <a:rPr lang="zh-CN" altLang="en-US" smtClean="0"/>
              <a:t>2023/9/25</a:t>
            </a:fld>
            <a:endParaRPr lang="zh-CN" altLang="en-US"/>
          </a:p>
        </p:txBody>
      </p:sp>
      <p:sp>
        <p:nvSpPr>
          <p:cNvPr id="6" name="Rectangle 7"/>
          <p:cNvSpPr>
            <a:spLocks noGrp="1" noChangeArrowheads="1"/>
          </p:cNvSpPr>
          <p:nvPr>
            <p:ph type="ftr" sz="quarter" idx="11"/>
          </p:nvPr>
        </p:nvSpPr>
        <p:spPr/>
        <p:txBody>
          <a:bodyPr/>
          <a:lstStyle>
            <a:lvl1pPr>
              <a:defRPr/>
            </a:lvl1pPr>
          </a:lstStyle>
          <a:p>
            <a:endParaRPr lang="zh-CN" altLang="en-US"/>
          </a:p>
        </p:txBody>
      </p:sp>
      <p:sp>
        <p:nvSpPr>
          <p:cNvPr id="7" name="Rectangle 8"/>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914400" y="2393950"/>
            <a:ext cx="103632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ln>
        </p:spPr>
        <p:txBody>
          <a:bodyPr/>
          <a:lstStyle/>
          <a:p>
            <a:pPr>
              <a:defRPr/>
            </a:pPr>
            <a:endParaRPr lang="zh-CN" altLang="zh-CN" sz="2400">
              <a:latin typeface="Times New Roman" panose="02020603050405020304" pitchFamily="18" charset="0"/>
            </a:endParaRPr>
          </a:p>
        </p:txBody>
      </p:sp>
      <p:sp>
        <p:nvSpPr>
          <p:cNvPr id="138242" name="Rectangle 2"/>
          <p:cNvSpPr>
            <a:spLocks noGrp="1" noChangeArrowheads="1"/>
          </p:cNvSpPr>
          <p:nvPr>
            <p:ph type="ctrTitle"/>
          </p:nvPr>
        </p:nvSpPr>
        <p:spPr>
          <a:xfrm>
            <a:off x="914400" y="990600"/>
            <a:ext cx="10363200" cy="1371600"/>
          </a:xfrm>
        </p:spPr>
        <p:txBody>
          <a:bodyPr/>
          <a:lstStyle>
            <a:lvl1pPr>
              <a:defRPr sz="4000"/>
            </a:lvl1pPr>
          </a:lstStyle>
          <a:p>
            <a:r>
              <a:rPr lang="zh-CN" altLang="en-US" smtClean="0"/>
              <a:t>单击此处编辑母版标题样式</a:t>
            </a:r>
            <a:endParaRPr lang="zh-CN" altLang="en-US"/>
          </a:p>
        </p:txBody>
      </p:sp>
      <p:sp>
        <p:nvSpPr>
          <p:cNvPr id="13824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zh-CN" altLang="en-US" smtClean="0"/>
              <a:t>单击此处编辑母版副标题样式</a:t>
            </a:r>
            <a:endParaRPr lang="zh-CN" altLang="en-US"/>
          </a:p>
        </p:txBody>
      </p:sp>
      <p:sp>
        <p:nvSpPr>
          <p:cNvPr id="5" name="Rectangle 4"/>
          <p:cNvSpPr>
            <a:spLocks noGrp="1" noChangeArrowheads="1"/>
          </p:cNvSpPr>
          <p:nvPr>
            <p:ph type="dt" sz="half" idx="10"/>
          </p:nvPr>
        </p:nvSpPr>
        <p:spPr>
          <a:xfrm>
            <a:off x="914400" y="6248400"/>
            <a:ext cx="2540000" cy="457200"/>
          </a:xfrm>
        </p:spPr>
        <p:txBody>
          <a:bodyPr/>
          <a:lstStyle>
            <a:lvl1pPr>
              <a:defRPr/>
            </a:lvl1pPr>
          </a:lstStyle>
          <a:p>
            <a:fld id="{530820CF-B880-4189-942D-D702A7CBA730}" type="datetimeFigureOut">
              <a:rPr lang="zh-CN" altLang="en-US" smtClean="0"/>
              <a:t>2023/9/25</a:t>
            </a:fld>
            <a:endParaRPr lang="zh-CN" altLang="en-US"/>
          </a:p>
        </p:txBody>
      </p:sp>
      <p:sp>
        <p:nvSpPr>
          <p:cNvPr id="6" name="Rectangle 5"/>
          <p:cNvSpPr>
            <a:spLocks noGrp="1" noChangeArrowheads="1"/>
          </p:cNvSpPr>
          <p:nvPr>
            <p:ph type="ftr" sz="quarter" idx="11"/>
          </p:nvPr>
        </p:nvSpPr>
        <p:spPr>
          <a:xfrm>
            <a:off x="4165600" y="6248400"/>
            <a:ext cx="3860800" cy="457200"/>
          </a:xfrm>
        </p:spPr>
        <p:txBody>
          <a:bodyPr/>
          <a:lstStyle>
            <a:lvl1pPr>
              <a:defRPr/>
            </a:lvl1pPr>
          </a:lstStyle>
          <a:p>
            <a:endParaRPr lang="zh-CN" altLang="en-US"/>
          </a:p>
        </p:txBody>
      </p:sp>
      <p:sp>
        <p:nvSpPr>
          <p:cNvPr id="7" name="Rectangle 6"/>
          <p:cNvSpPr>
            <a:spLocks noGrp="1" noChangeArrowheads="1"/>
          </p:cNvSpPr>
          <p:nvPr>
            <p:ph type="sldNum" sz="quarter" idx="12"/>
          </p:nvPr>
        </p:nvSpPr>
        <p:spPr>
          <a:xfrm>
            <a:off x="8737600" y="6248400"/>
            <a:ext cx="2540000" cy="457200"/>
          </a:xfrm>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fld id="{530820CF-B880-4189-942D-D702A7CBA730}" type="datetimeFigureOut">
              <a:rPr lang="zh-CN" altLang="en-US" smtClean="0"/>
              <a:t>2023/9/25</a:t>
            </a:fld>
            <a:endParaRPr lang="zh-CN" altLang="en-US"/>
          </a:p>
        </p:txBody>
      </p:sp>
      <p:sp>
        <p:nvSpPr>
          <p:cNvPr id="5" name="Rectangle 7"/>
          <p:cNvSpPr>
            <a:spLocks noGrp="1" noChangeArrowheads="1"/>
          </p:cNvSpPr>
          <p:nvPr>
            <p:ph type="ftr" sz="quarter" idx="11"/>
          </p:nvPr>
        </p:nvSpPr>
        <p:spPr/>
        <p:txBody>
          <a:bodyPr/>
          <a:lstStyle>
            <a:lvl1pPr>
              <a:defRPr/>
            </a:lvl1pPr>
          </a:lstStyle>
          <a:p>
            <a:endParaRPr lang="zh-CN" altLang="en-US"/>
          </a:p>
        </p:txBody>
      </p:sp>
      <p:sp>
        <p:nvSpPr>
          <p:cNvPr id="6" name="Rectangle 8"/>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spd="slow">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p:txBody>
          <a:bodyPr/>
          <a:lstStyle>
            <a:lvl1pPr>
              <a:defRPr/>
            </a:lvl1pPr>
          </a:lstStyle>
          <a:p>
            <a:fld id="{530820CF-B880-4189-942D-D702A7CBA730}" type="datetimeFigureOut">
              <a:rPr lang="zh-CN" altLang="en-US" smtClean="0"/>
              <a:t>2023/9/25</a:t>
            </a:fld>
            <a:endParaRPr lang="zh-CN" altLang="en-US"/>
          </a:p>
        </p:txBody>
      </p:sp>
      <p:sp>
        <p:nvSpPr>
          <p:cNvPr id="5" name="Rectangle 7"/>
          <p:cNvSpPr>
            <a:spLocks noGrp="1" noChangeArrowheads="1"/>
          </p:cNvSpPr>
          <p:nvPr>
            <p:ph type="ftr" sz="quarter" idx="11"/>
          </p:nvPr>
        </p:nvSpPr>
        <p:spPr/>
        <p:txBody>
          <a:bodyPr/>
          <a:lstStyle>
            <a:lvl1pPr>
              <a:defRPr/>
            </a:lvl1pPr>
          </a:lstStyle>
          <a:p>
            <a:endParaRPr lang="zh-CN" altLang="en-US"/>
          </a:p>
        </p:txBody>
      </p:sp>
      <p:sp>
        <p:nvSpPr>
          <p:cNvPr id="6" name="Rectangle 8"/>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spd="slow">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fld id="{530820CF-B880-4189-942D-D702A7CBA730}" type="datetimeFigureOut">
              <a:rPr lang="zh-CN" altLang="en-US" smtClean="0"/>
              <a:t>2023/9/25</a:t>
            </a:fld>
            <a:endParaRPr lang="zh-CN" altLang="en-US"/>
          </a:p>
        </p:txBody>
      </p:sp>
      <p:sp>
        <p:nvSpPr>
          <p:cNvPr id="6" name="Rectangle 7"/>
          <p:cNvSpPr>
            <a:spLocks noGrp="1" noChangeArrowheads="1"/>
          </p:cNvSpPr>
          <p:nvPr>
            <p:ph type="ftr" sz="quarter" idx="11"/>
          </p:nvPr>
        </p:nvSpPr>
        <p:spPr/>
        <p:txBody>
          <a:bodyPr/>
          <a:lstStyle>
            <a:lvl1pPr>
              <a:defRPr/>
            </a:lvl1pPr>
          </a:lstStyle>
          <a:p>
            <a:endParaRPr lang="zh-CN" altLang="en-US"/>
          </a:p>
        </p:txBody>
      </p:sp>
      <p:sp>
        <p:nvSpPr>
          <p:cNvPr id="7" name="Rectangle 8"/>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spd="slow">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p:txBody>
          <a:bodyPr/>
          <a:lstStyle>
            <a:lvl1pPr>
              <a:defRPr/>
            </a:lvl1pPr>
          </a:lstStyle>
          <a:p>
            <a:fld id="{530820CF-B880-4189-942D-D702A7CBA730}" type="datetimeFigureOut">
              <a:rPr lang="zh-CN" altLang="en-US" smtClean="0"/>
              <a:t>2023/9/25</a:t>
            </a:fld>
            <a:endParaRPr lang="zh-CN" altLang="en-US"/>
          </a:p>
        </p:txBody>
      </p:sp>
      <p:sp>
        <p:nvSpPr>
          <p:cNvPr id="8" name="Rectangle 7"/>
          <p:cNvSpPr>
            <a:spLocks noGrp="1" noChangeArrowheads="1"/>
          </p:cNvSpPr>
          <p:nvPr>
            <p:ph type="ftr" sz="quarter" idx="11"/>
          </p:nvPr>
        </p:nvSpPr>
        <p:spPr/>
        <p:txBody>
          <a:bodyPr/>
          <a:lstStyle>
            <a:lvl1pPr>
              <a:defRPr/>
            </a:lvl1pPr>
          </a:lstStyle>
          <a:p>
            <a:endParaRPr lang="zh-CN" altLang="en-US"/>
          </a:p>
        </p:txBody>
      </p:sp>
      <p:sp>
        <p:nvSpPr>
          <p:cNvPr id="9" name="Rectangle 8"/>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spd="slow">
    <p:randomBar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p:txBody>
          <a:bodyPr/>
          <a:lstStyle>
            <a:lvl1pPr>
              <a:defRPr/>
            </a:lvl1pPr>
          </a:lstStyle>
          <a:p>
            <a:fld id="{530820CF-B880-4189-942D-D702A7CBA730}" type="datetimeFigureOut">
              <a:rPr lang="zh-CN" altLang="en-US" smtClean="0"/>
              <a:t>2023/9/25</a:t>
            </a:fld>
            <a:endParaRPr lang="zh-CN" altLang="en-US"/>
          </a:p>
        </p:txBody>
      </p:sp>
      <p:sp>
        <p:nvSpPr>
          <p:cNvPr id="4" name="Rectangle 7"/>
          <p:cNvSpPr>
            <a:spLocks noGrp="1" noChangeArrowheads="1"/>
          </p:cNvSpPr>
          <p:nvPr>
            <p:ph type="ftr" sz="quarter" idx="11"/>
          </p:nvPr>
        </p:nvSpPr>
        <p:spPr/>
        <p:txBody>
          <a:bodyPr/>
          <a:lstStyle>
            <a:lvl1pPr>
              <a:defRPr/>
            </a:lvl1pPr>
          </a:lstStyle>
          <a:p>
            <a:endParaRPr lang="zh-CN" altLang="en-US"/>
          </a:p>
        </p:txBody>
      </p:sp>
      <p:sp>
        <p:nvSpPr>
          <p:cNvPr id="5" name="Rectangle 8"/>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spd="slow">
    <p:randomBar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fld id="{530820CF-B880-4189-942D-D702A7CBA730}" type="datetimeFigureOut">
              <a:rPr lang="zh-CN" altLang="en-US" smtClean="0"/>
              <a:t>2023/9/25</a:t>
            </a:fld>
            <a:endParaRPr lang="zh-CN" altLang="en-US"/>
          </a:p>
        </p:txBody>
      </p:sp>
      <p:sp>
        <p:nvSpPr>
          <p:cNvPr id="3" name="Rectangle 7"/>
          <p:cNvSpPr>
            <a:spLocks noGrp="1" noChangeArrowheads="1"/>
          </p:cNvSpPr>
          <p:nvPr>
            <p:ph type="ftr" sz="quarter" idx="11"/>
          </p:nvPr>
        </p:nvSpPr>
        <p:spPr/>
        <p:txBody>
          <a:bodyPr/>
          <a:lstStyle>
            <a:lvl1pPr>
              <a:defRPr/>
            </a:lvl1pPr>
          </a:lstStyle>
          <a:p>
            <a:endParaRPr lang="zh-CN" altLang="en-US"/>
          </a:p>
        </p:txBody>
      </p:sp>
      <p:sp>
        <p:nvSpPr>
          <p:cNvPr id="4" name="Rectangle 8"/>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p:txBody>
          <a:bodyPr/>
          <a:lstStyle>
            <a:lvl1pPr>
              <a:defRPr/>
            </a:lvl1pPr>
          </a:lstStyle>
          <a:p>
            <a:fld id="{530820CF-B880-4189-942D-D702A7CBA730}" type="datetimeFigureOut">
              <a:rPr lang="zh-CN" altLang="en-US" smtClean="0"/>
              <a:t>2023/9/25</a:t>
            </a:fld>
            <a:endParaRPr lang="zh-CN" altLang="en-US"/>
          </a:p>
        </p:txBody>
      </p:sp>
      <p:sp>
        <p:nvSpPr>
          <p:cNvPr id="5" name="Rectangle 7"/>
          <p:cNvSpPr>
            <a:spLocks noGrp="1" noChangeArrowheads="1"/>
          </p:cNvSpPr>
          <p:nvPr>
            <p:ph type="ftr" sz="quarter" idx="11"/>
          </p:nvPr>
        </p:nvSpPr>
        <p:spPr/>
        <p:txBody>
          <a:bodyPr/>
          <a:lstStyle>
            <a:lvl1pPr>
              <a:defRPr/>
            </a:lvl1pPr>
          </a:lstStyle>
          <a:p>
            <a:endParaRPr lang="zh-CN" altLang="en-US"/>
          </a:p>
        </p:txBody>
      </p:sp>
      <p:sp>
        <p:nvSpPr>
          <p:cNvPr id="6" name="Rectangle 8"/>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spd="slow">
    <p:randomBar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p:txBody>
          <a:bodyPr/>
          <a:lstStyle>
            <a:lvl1pPr>
              <a:defRPr/>
            </a:lvl1pPr>
          </a:lstStyle>
          <a:p>
            <a:fld id="{530820CF-B880-4189-942D-D702A7CBA730}" type="datetimeFigureOut">
              <a:rPr lang="zh-CN" altLang="en-US" smtClean="0"/>
              <a:t>2023/9/25</a:t>
            </a:fld>
            <a:endParaRPr lang="zh-CN" altLang="en-US"/>
          </a:p>
        </p:txBody>
      </p:sp>
      <p:sp>
        <p:nvSpPr>
          <p:cNvPr id="6" name="Rectangle 7"/>
          <p:cNvSpPr>
            <a:spLocks noGrp="1" noChangeArrowheads="1"/>
          </p:cNvSpPr>
          <p:nvPr>
            <p:ph type="ftr" sz="quarter" idx="11"/>
          </p:nvPr>
        </p:nvSpPr>
        <p:spPr/>
        <p:txBody>
          <a:bodyPr/>
          <a:lstStyle>
            <a:lvl1pPr>
              <a:defRPr/>
            </a:lvl1pPr>
          </a:lstStyle>
          <a:p>
            <a:endParaRPr lang="zh-CN" altLang="en-US"/>
          </a:p>
        </p:txBody>
      </p:sp>
      <p:sp>
        <p:nvSpPr>
          <p:cNvPr id="7" name="Rectangle 8"/>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spd="slow">
    <p:randomBar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p:txBody>
          <a:bodyPr/>
          <a:lstStyle>
            <a:lvl1pPr>
              <a:defRPr/>
            </a:lvl1pPr>
          </a:lstStyle>
          <a:p>
            <a:fld id="{530820CF-B880-4189-942D-D702A7CBA730}" type="datetimeFigureOut">
              <a:rPr lang="zh-CN" altLang="en-US" smtClean="0"/>
              <a:t>2023/9/25</a:t>
            </a:fld>
            <a:endParaRPr lang="zh-CN" altLang="en-US"/>
          </a:p>
        </p:txBody>
      </p:sp>
      <p:sp>
        <p:nvSpPr>
          <p:cNvPr id="6" name="Rectangle 7"/>
          <p:cNvSpPr>
            <a:spLocks noGrp="1" noChangeArrowheads="1"/>
          </p:cNvSpPr>
          <p:nvPr>
            <p:ph type="ftr" sz="quarter" idx="11"/>
          </p:nvPr>
        </p:nvSpPr>
        <p:spPr/>
        <p:txBody>
          <a:bodyPr/>
          <a:lstStyle>
            <a:lvl1pPr>
              <a:defRPr/>
            </a:lvl1pPr>
          </a:lstStyle>
          <a:p>
            <a:endParaRPr lang="zh-CN" altLang="en-US"/>
          </a:p>
        </p:txBody>
      </p:sp>
      <p:sp>
        <p:nvSpPr>
          <p:cNvPr id="7" name="Rectangle 8"/>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spd="slow">
    <p:randomBar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fld id="{530820CF-B880-4189-942D-D702A7CBA730}" type="datetimeFigureOut">
              <a:rPr lang="zh-CN" altLang="en-US" smtClean="0"/>
              <a:t>2023/9/25</a:t>
            </a:fld>
            <a:endParaRPr lang="zh-CN" altLang="en-US"/>
          </a:p>
        </p:txBody>
      </p:sp>
      <p:sp>
        <p:nvSpPr>
          <p:cNvPr id="5" name="Rectangle 7"/>
          <p:cNvSpPr>
            <a:spLocks noGrp="1" noChangeArrowheads="1"/>
          </p:cNvSpPr>
          <p:nvPr>
            <p:ph type="ftr" sz="quarter" idx="11"/>
          </p:nvPr>
        </p:nvSpPr>
        <p:spPr/>
        <p:txBody>
          <a:bodyPr/>
          <a:lstStyle>
            <a:lvl1pPr>
              <a:defRPr/>
            </a:lvl1pPr>
          </a:lstStyle>
          <a:p>
            <a:endParaRPr lang="zh-CN" altLang="en-US"/>
          </a:p>
        </p:txBody>
      </p:sp>
      <p:sp>
        <p:nvSpPr>
          <p:cNvPr id="6" name="Rectangle 8"/>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spd="slow">
    <p:randomBar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118" y="304800"/>
            <a:ext cx="2669116"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55651" y="304800"/>
            <a:ext cx="7806267"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fld id="{530820CF-B880-4189-942D-D702A7CBA730}" type="datetimeFigureOut">
              <a:rPr lang="zh-CN" altLang="en-US" smtClean="0"/>
              <a:t>2023/9/25</a:t>
            </a:fld>
            <a:endParaRPr lang="zh-CN" altLang="en-US"/>
          </a:p>
        </p:txBody>
      </p:sp>
      <p:sp>
        <p:nvSpPr>
          <p:cNvPr id="5" name="Rectangle 7"/>
          <p:cNvSpPr>
            <a:spLocks noGrp="1" noChangeArrowheads="1"/>
          </p:cNvSpPr>
          <p:nvPr>
            <p:ph type="ftr" sz="quarter" idx="11"/>
          </p:nvPr>
        </p:nvSpPr>
        <p:spPr/>
        <p:txBody>
          <a:bodyPr/>
          <a:lstStyle>
            <a:lvl1pPr>
              <a:defRPr/>
            </a:lvl1pPr>
          </a:lstStyle>
          <a:p>
            <a:endParaRPr lang="zh-CN" altLang="en-US"/>
          </a:p>
        </p:txBody>
      </p:sp>
      <p:sp>
        <p:nvSpPr>
          <p:cNvPr id="6" name="Rectangle 8"/>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spd="slow">
    <p:randomBar dir="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1"/>
            <a:ext cx="10668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55651" y="1752600"/>
            <a:ext cx="52324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1251" y="1752600"/>
            <a:ext cx="52324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fld id="{530820CF-B880-4189-942D-D702A7CBA730}" type="datetimeFigureOut">
              <a:rPr lang="zh-CN" altLang="en-US" smtClean="0"/>
              <a:t>2023/9/25</a:t>
            </a:fld>
            <a:endParaRPr lang="zh-CN" altLang="en-US"/>
          </a:p>
        </p:txBody>
      </p:sp>
      <p:sp>
        <p:nvSpPr>
          <p:cNvPr id="6" name="Rectangle 7"/>
          <p:cNvSpPr>
            <a:spLocks noGrp="1" noChangeArrowheads="1"/>
          </p:cNvSpPr>
          <p:nvPr>
            <p:ph type="ftr" sz="quarter" idx="11"/>
          </p:nvPr>
        </p:nvSpPr>
        <p:spPr/>
        <p:txBody>
          <a:bodyPr/>
          <a:lstStyle>
            <a:lvl1pPr>
              <a:defRPr/>
            </a:lvl1pPr>
          </a:lstStyle>
          <a:p>
            <a:endParaRPr lang="zh-CN" altLang="en-US"/>
          </a:p>
        </p:txBody>
      </p:sp>
      <p:sp>
        <p:nvSpPr>
          <p:cNvPr id="7" name="Rectangle 8"/>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5335" b="1" cap="all"/>
            </a:lvl1pPr>
          </a:lstStyle>
          <a:p>
            <a:r>
              <a:rPr lang="zh-CN" altLang="en-US"/>
              <a:t>单击此处编辑母版标题样式</a:t>
            </a:r>
          </a:p>
        </p:txBody>
      </p:sp>
      <p:sp>
        <p:nvSpPr>
          <p:cNvPr id="3" name="文本占位符 2"/>
          <p:cNvSpPr>
            <a:spLocks noGrp="1"/>
          </p:cNvSpPr>
          <p:nvPr>
            <p:ph type="body" idx="1" hasCustomPrompt="1"/>
          </p:nvPr>
        </p:nvSpPr>
        <p:spPr>
          <a:xfrm>
            <a:off x="963084" y="2906713"/>
            <a:ext cx="10363200" cy="1500187"/>
          </a:xfrm>
        </p:spPr>
        <p:txBody>
          <a:bodyPr anchor="b"/>
          <a:lstStyle>
            <a:lvl1pPr marL="0" indent="0">
              <a:buNone/>
              <a:defRPr sz="2665"/>
            </a:lvl1pPr>
            <a:lvl2pPr marL="609600" indent="0">
              <a:buNone/>
              <a:defRPr sz="2400"/>
            </a:lvl2pPr>
            <a:lvl3pPr marL="1219200" indent="0">
              <a:buNone/>
              <a:defRPr sz="2135"/>
            </a:lvl3pPr>
            <a:lvl4pPr marL="1828800" indent="0">
              <a:buNone/>
              <a:defRPr sz="1865"/>
            </a:lvl4pPr>
            <a:lvl5pPr marL="2438400" indent="0">
              <a:buNone/>
              <a:defRPr sz="1865"/>
            </a:lvl5pPr>
            <a:lvl6pPr marL="3048000" indent="0">
              <a:buNone/>
              <a:defRPr sz="1865"/>
            </a:lvl6pPr>
            <a:lvl7pPr marL="3657600" indent="0">
              <a:buNone/>
              <a:defRPr sz="1865"/>
            </a:lvl7pPr>
            <a:lvl8pPr marL="4267200" indent="0">
              <a:buNone/>
              <a:defRPr sz="1865"/>
            </a:lvl8pPr>
            <a:lvl9pPr marL="4876800" indent="0">
              <a:buNone/>
              <a:defRPr sz="1865"/>
            </a:lvl9pPr>
          </a:lstStyle>
          <a:p>
            <a:pPr lvl="0"/>
            <a:r>
              <a:rPr lang="zh-CN" altLang="en-US"/>
              <a:t>编辑母版文本样式</a:t>
            </a:r>
          </a:p>
        </p:txBody>
      </p:sp>
      <p:sp>
        <p:nvSpPr>
          <p:cNvPr id="4" name="Rectangle 6"/>
          <p:cNvSpPr>
            <a:spLocks noGrp="1" noChangeArrowheads="1"/>
          </p:cNvSpPr>
          <p:nvPr>
            <p:ph type="dt" sz="half" idx="10"/>
          </p:nvPr>
        </p:nvSpPr>
        <p:spPr/>
        <p:txBody>
          <a:bodyPr/>
          <a:lstStyle>
            <a:lvl1pPr>
              <a:defRPr/>
            </a:lvl1pPr>
          </a:lstStyle>
          <a:p>
            <a:fld id="{530820CF-B880-4189-942D-D702A7CBA730}" type="datetimeFigureOut">
              <a:rPr lang="zh-CN" altLang="en-US" smtClean="0"/>
              <a:t>2023/9/25</a:t>
            </a:fld>
            <a:endParaRPr lang="zh-CN" altLang="en-US"/>
          </a:p>
        </p:txBody>
      </p:sp>
      <p:sp>
        <p:nvSpPr>
          <p:cNvPr id="5" name="Rectangle 7"/>
          <p:cNvSpPr>
            <a:spLocks noGrp="1" noChangeArrowheads="1"/>
          </p:cNvSpPr>
          <p:nvPr>
            <p:ph type="ftr" sz="quarter" idx="11"/>
          </p:nvPr>
        </p:nvSpPr>
        <p:spPr/>
        <p:txBody>
          <a:bodyPr/>
          <a:lstStyle>
            <a:lvl1pPr>
              <a:defRPr/>
            </a:lvl1pPr>
          </a:lstStyle>
          <a:p>
            <a:endParaRPr lang="zh-CN" altLang="en-US"/>
          </a:p>
        </p:txBody>
      </p:sp>
      <p:sp>
        <p:nvSpPr>
          <p:cNvPr id="6" name="Rectangle 8"/>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755651" y="1752600"/>
            <a:ext cx="5232400" cy="4267200"/>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91251" y="1752600"/>
            <a:ext cx="5232400" cy="4267200"/>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p:txBody>
          <a:bodyPr/>
          <a:lstStyle>
            <a:lvl1pPr>
              <a:defRPr/>
            </a:lvl1pPr>
          </a:lstStyle>
          <a:p>
            <a:fld id="{530820CF-B880-4189-942D-D702A7CBA730}" type="datetimeFigureOut">
              <a:rPr lang="zh-CN" altLang="en-US" smtClean="0"/>
              <a:t>2023/9/25</a:t>
            </a:fld>
            <a:endParaRPr lang="zh-CN" altLang="en-US"/>
          </a:p>
        </p:txBody>
      </p:sp>
      <p:sp>
        <p:nvSpPr>
          <p:cNvPr id="6" name="Rectangle 7"/>
          <p:cNvSpPr>
            <a:spLocks noGrp="1" noChangeArrowheads="1"/>
          </p:cNvSpPr>
          <p:nvPr>
            <p:ph type="ftr" sz="quarter" idx="11"/>
          </p:nvPr>
        </p:nvSpPr>
        <p:spPr/>
        <p:txBody>
          <a:bodyPr/>
          <a:lstStyle>
            <a:lvl1pPr>
              <a:defRPr/>
            </a:lvl1pPr>
          </a:lstStyle>
          <a:p>
            <a:endParaRPr lang="zh-CN" altLang="en-US"/>
          </a:p>
        </p:txBody>
      </p:sp>
      <p:sp>
        <p:nvSpPr>
          <p:cNvPr id="7" name="Rectangle 8"/>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hasCustomPrompt="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编辑母版文本样式</a:t>
            </a:r>
          </a:p>
        </p:txBody>
      </p:sp>
      <p:sp>
        <p:nvSpPr>
          <p:cNvPr id="4" name="内容占位符 3"/>
          <p:cNvSpPr>
            <a:spLocks noGrp="1"/>
          </p:cNvSpPr>
          <p:nvPr>
            <p:ph sz="half" idx="2" hasCustomPrompt="1"/>
          </p:nvPr>
        </p:nvSpPr>
        <p:spPr>
          <a:xfrm>
            <a:off x="609600" y="2174875"/>
            <a:ext cx="5386917"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93369"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编辑母版文本样式</a:t>
            </a:r>
          </a:p>
        </p:txBody>
      </p:sp>
      <p:sp>
        <p:nvSpPr>
          <p:cNvPr id="6" name="内容占位符 5"/>
          <p:cNvSpPr>
            <a:spLocks noGrp="1"/>
          </p:cNvSpPr>
          <p:nvPr>
            <p:ph sz="quarter" idx="4" hasCustomPrompt="1"/>
          </p:nvPr>
        </p:nvSpPr>
        <p:spPr>
          <a:xfrm>
            <a:off x="6193369" y="2174875"/>
            <a:ext cx="5389033"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p:txBody>
          <a:bodyPr/>
          <a:lstStyle>
            <a:lvl1pPr>
              <a:defRPr/>
            </a:lvl1pPr>
          </a:lstStyle>
          <a:p>
            <a:fld id="{530820CF-B880-4189-942D-D702A7CBA730}" type="datetimeFigureOut">
              <a:rPr lang="zh-CN" altLang="en-US" smtClean="0"/>
              <a:t>2023/9/25</a:t>
            </a:fld>
            <a:endParaRPr lang="zh-CN" altLang="en-US"/>
          </a:p>
        </p:txBody>
      </p:sp>
      <p:sp>
        <p:nvSpPr>
          <p:cNvPr id="8" name="Rectangle 7"/>
          <p:cNvSpPr>
            <a:spLocks noGrp="1" noChangeArrowheads="1"/>
          </p:cNvSpPr>
          <p:nvPr>
            <p:ph type="ftr" sz="quarter" idx="11"/>
          </p:nvPr>
        </p:nvSpPr>
        <p:spPr/>
        <p:txBody>
          <a:bodyPr/>
          <a:lstStyle>
            <a:lvl1pPr>
              <a:defRPr/>
            </a:lvl1pPr>
          </a:lstStyle>
          <a:p>
            <a:endParaRPr lang="zh-CN" altLang="en-US"/>
          </a:p>
        </p:txBody>
      </p:sp>
      <p:sp>
        <p:nvSpPr>
          <p:cNvPr id="9" name="Rectangle 8"/>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p:txBody>
          <a:bodyPr/>
          <a:lstStyle>
            <a:lvl1pPr>
              <a:defRPr/>
            </a:lvl1pPr>
          </a:lstStyle>
          <a:p>
            <a:fld id="{530820CF-B880-4189-942D-D702A7CBA730}" type="datetimeFigureOut">
              <a:rPr lang="zh-CN" altLang="en-US" smtClean="0"/>
              <a:t>2023/9/25</a:t>
            </a:fld>
            <a:endParaRPr lang="zh-CN" altLang="en-US"/>
          </a:p>
        </p:txBody>
      </p:sp>
      <p:sp>
        <p:nvSpPr>
          <p:cNvPr id="4" name="Rectangle 7"/>
          <p:cNvSpPr>
            <a:spLocks noGrp="1" noChangeArrowheads="1"/>
          </p:cNvSpPr>
          <p:nvPr>
            <p:ph type="ftr" sz="quarter" idx="11"/>
          </p:nvPr>
        </p:nvSpPr>
        <p:spPr/>
        <p:txBody>
          <a:bodyPr/>
          <a:lstStyle>
            <a:lvl1pPr>
              <a:defRPr/>
            </a:lvl1pPr>
          </a:lstStyle>
          <a:p>
            <a:endParaRPr lang="zh-CN" altLang="en-US"/>
          </a:p>
        </p:txBody>
      </p:sp>
      <p:sp>
        <p:nvSpPr>
          <p:cNvPr id="5" name="Rectangle 8"/>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fld id="{530820CF-B880-4189-942D-D702A7CBA730}" type="datetimeFigureOut">
              <a:rPr lang="zh-CN" altLang="en-US" smtClean="0"/>
              <a:t>2023/9/25</a:t>
            </a:fld>
            <a:endParaRPr lang="zh-CN" altLang="en-US"/>
          </a:p>
        </p:txBody>
      </p:sp>
      <p:sp>
        <p:nvSpPr>
          <p:cNvPr id="3" name="Rectangle 7"/>
          <p:cNvSpPr>
            <a:spLocks noGrp="1" noChangeArrowheads="1"/>
          </p:cNvSpPr>
          <p:nvPr>
            <p:ph type="ftr" sz="quarter" idx="11"/>
          </p:nvPr>
        </p:nvSpPr>
        <p:spPr/>
        <p:txBody>
          <a:bodyPr/>
          <a:lstStyle>
            <a:lvl1pPr>
              <a:defRPr/>
            </a:lvl1pPr>
          </a:lstStyle>
          <a:p>
            <a:endParaRPr lang="zh-CN" altLang="en-US"/>
          </a:p>
        </p:txBody>
      </p:sp>
      <p:sp>
        <p:nvSpPr>
          <p:cNvPr id="4" name="Rectangle 8"/>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49"/>
            <a:ext cx="4011084" cy="1162051"/>
          </a:xfrm>
        </p:spPr>
        <p:txBody>
          <a:bodyPr/>
          <a:lstStyle>
            <a:lvl1pPr algn="l">
              <a:defRPr sz="2665" b="1"/>
            </a:lvl1pPr>
          </a:lstStyle>
          <a:p>
            <a:r>
              <a:rPr lang="zh-CN" altLang="en-US"/>
              <a:t>单击此处编辑母版标题样式</a:t>
            </a:r>
          </a:p>
        </p:txBody>
      </p:sp>
      <p:sp>
        <p:nvSpPr>
          <p:cNvPr id="3" name="内容占位符 2"/>
          <p:cNvSpPr>
            <a:spLocks noGrp="1"/>
          </p:cNvSpPr>
          <p:nvPr>
            <p:ph idx="1" hasCustomPrompt="1"/>
          </p:nvPr>
        </p:nvSpPr>
        <p:spPr>
          <a:xfrm>
            <a:off x="4766733" y="273052"/>
            <a:ext cx="6815667" cy="5853113"/>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09602" y="1435102"/>
            <a:ext cx="4011084" cy="46910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编辑母版文本样式</a:t>
            </a:r>
          </a:p>
        </p:txBody>
      </p:sp>
      <p:sp>
        <p:nvSpPr>
          <p:cNvPr id="5" name="Rectangle 6"/>
          <p:cNvSpPr>
            <a:spLocks noGrp="1" noChangeArrowheads="1"/>
          </p:cNvSpPr>
          <p:nvPr>
            <p:ph type="dt" sz="half" idx="10"/>
          </p:nvPr>
        </p:nvSpPr>
        <p:spPr/>
        <p:txBody>
          <a:bodyPr/>
          <a:lstStyle>
            <a:lvl1pPr>
              <a:defRPr/>
            </a:lvl1pPr>
          </a:lstStyle>
          <a:p>
            <a:fld id="{530820CF-B880-4189-942D-D702A7CBA730}" type="datetimeFigureOut">
              <a:rPr lang="zh-CN" altLang="en-US" smtClean="0"/>
              <a:t>2023/9/25</a:t>
            </a:fld>
            <a:endParaRPr lang="zh-CN" altLang="en-US"/>
          </a:p>
        </p:txBody>
      </p:sp>
      <p:sp>
        <p:nvSpPr>
          <p:cNvPr id="6" name="Rectangle 7"/>
          <p:cNvSpPr>
            <a:spLocks noGrp="1" noChangeArrowheads="1"/>
          </p:cNvSpPr>
          <p:nvPr>
            <p:ph type="ftr" sz="quarter" idx="11"/>
          </p:nvPr>
        </p:nvSpPr>
        <p:spPr/>
        <p:txBody>
          <a:bodyPr/>
          <a:lstStyle>
            <a:lvl1pPr>
              <a:defRPr/>
            </a:lvl1pPr>
          </a:lstStyle>
          <a:p>
            <a:endParaRPr lang="zh-CN" altLang="en-US"/>
          </a:p>
        </p:txBody>
      </p:sp>
      <p:sp>
        <p:nvSpPr>
          <p:cNvPr id="7" name="Rectangle 8"/>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p:spPr>
        <p:txBody>
          <a:bodyPr/>
          <a:lstStyle>
            <a:lvl1pPr algn="l">
              <a:defRPr sz="2665"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pPr lvl="0"/>
            <a:r>
              <a:rPr lang="zh-CN" altLang="en-US" noProof="0"/>
              <a:t>单击图标添加图片</a:t>
            </a:r>
          </a:p>
        </p:txBody>
      </p:sp>
      <p:sp>
        <p:nvSpPr>
          <p:cNvPr id="4" name="文本占位符 3"/>
          <p:cNvSpPr>
            <a:spLocks noGrp="1"/>
          </p:cNvSpPr>
          <p:nvPr>
            <p:ph type="body" sz="half" idx="2" hasCustomPrompt="1"/>
          </p:nvPr>
        </p:nvSpPr>
        <p:spPr>
          <a:xfrm>
            <a:off x="2389717" y="5367338"/>
            <a:ext cx="7315200" cy="8048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编辑母版文本样式</a:t>
            </a:r>
          </a:p>
        </p:txBody>
      </p:sp>
      <p:sp>
        <p:nvSpPr>
          <p:cNvPr id="5" name="Rectangle 6"/>
          <p:cNvSpPr>
            <a:spLocks noGrp="1" noChangeArrowheads="1"/>
          </p:cNvSpPr>
          <p:nvPr>
            <p:ph type="dt" sz="half" idx="10"/>
          </p:nvPr>
        </p:nvSpPr>
        <p:spPr/>
        <p:txBody>
          <a:bodyPr/>
          <a:lstStyle>
            <a:lvl1pPr>
              <a:defRPr/>
            </a:lvl1pPr>
          </a:lstStyle>
          <a:p>
            <a:fld id="{530820CF-B880-4189-942D-D702A7CBA730}" type="datetimeFigureOut">
              <a:rPr lang="zh-CN" altLang="en-US" smtClean="0"/>
              <a:t>2023/9/25</a:t>
            </a:fld>
            <a:endParaRPr lang="zh-CN" altLang="en-US"/>
          </a:p>
        </p:txBody>
      </p:sp>
      <p:sp>
        <p:nvSpPr>
          <p:cNvPr id="6" name="Rectangle 7"/>
          <p:cNvSpPr>
            <a:spLocks noGrp="1" noChangeArrowheads="1"/>
          </p:cNvSpPr>
          <p:nvPr>
            <p:ph type="ftr" sz="quarter" idx="11"/>
          </p:nvPr>
        </p:nvSpPr>
        <p:spPr/>
        <p:txBody>
          <a:bodyPr/>
          <a:lstStyle>
            <a:lvl1pPr>
              <a:defRPr/>
            </a:lvl1pPr>
          </a:lstStyle>
          <a:p>
            <a:endParaRPr lang="zh-CN" altLang="en-US"/>
          </a:p>
        </p:txBody>
      </p:sp>
      <p:sp>
        <p:nvSpPr>
          <p:cNvPr id="7" name="Rectangle 8"/>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030A0">
            <a:alpha val="4000"/>
          </a:srgbClr>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7220" name="AutoShape 4"/>
          <p:cNvSpPr>
            <a:spLocks noChangeArrowheads="1"/>
          </p:cNvSpPr>
          <p:nvPr/>
        </p:nvSpPr>
        <p:spPr bwMode="auto">
          <a:xfrm>
            <a:off x="812800" y="1566865"/>
            <a:ext cx="10610851"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ln>
        </p:spPr>
        <p:txBody>
          <a:bodyPr/>
          <a:lstStyle/>
          <a:p>
            <a:pPr>
              <a:defRPr/>
            </a:pPr>
            <a:endParaRPr lang="zh-CN" altLang="zh-CN" sz="3200">
              <a:latin typeface="Times New Roman" panose="02020603050405020304" pitchFamily="18" charset="0"/>
            </a:endParaRPr>
          </a:p>
        </p:txBody>
      </p:sp>
      <p:sp>
        <p:nvSpPr>
          <p:cNvPr id="137221" name="Line 5"/>
          <p:cNvSpPr>
            <a:spLocks noChangeShapeType="1"/>
          </p:cNvSpPr>
          <p:nvPr/>
        </p:nvSpPr>
        <p:spPr bwMode="auto">
          <a:xfrm flipV="1">
            <a:off x="812800" y="6172200"/>
            <a:ext cx="10566400" cy="0"/>
          </a:xfrm>
          <a:prstGeom prst="line">
            <a:avLst/>
          </a:prstGeom>
          <a:noFill/>
          <a:ln w="3175">
            <a:solidFill>
              <a:schemeClr val="accent2"/>
            </a:solidFill>
            <a:round/>
          </a:ln>
          <a:effectLst/>
        </p:spPr>
        <p:txBody>
          <a:bodyPr/>
          <a:lstStyle/>
          <a:p>
            <a:pPr>
              <a:defRPr/>
            </a:pPr>
            <a:endParaRPr lang="zh-CN" altLang="en-US" sz="2400">
              <a:latin typeface="Arial" panose="020B0604020202020204" pitchFamily="34" charset="0"/>
            </a:endParaRPr>
          </a:p>
        </p:txBody>
      </p:sp>
      <p:sp>
        <p:nvSpPr>
          <p:cNvPr id="137222" name="Rectangle 6"/>
          <p:cNvSpPr>
            <a:spLocks noGrp="1" noChangeArrowheads="1"/>
          </p:cNvSpPr>
          <p:nvPr>
            <p:ph type="dt" sz="half" idx="2"/>
          </p:nvPr>
        </p:nvSpPr>
        <p:spPr bwMode="auto">
          <a:xfrm>
            <a:off x="812800" y="6245225"/>
            <a:ext cx="2641600" cy="476251"/>
          </a:xfrm>
          <a:prstGeom prst="rect">
            <a:avLst/>
          </a:prstGeom>
          <a:noFill/>
          <a:ln w="9525">
            <a:noFill/>
            <a:miter lim="800000"/>
          </a:ln>
          <a:effectLst/>
        </p:spPr>
        <p:txBody>
          <a:bodyPr vert="horz" wrap="square" lIns="91440" tIns="45720" rIns="91440" bIns="45720" numCol="1" anchor="t" anchorCtr="0" compatLnSpc="1"/>
          <a:lstStyle>
            <a:lvl1pPr>
              <a:defRPr sz="1600">
                <a:latin typeface="Arial" panose="020B0604020202020204" pitchFamily="34" charset="0"/>
              </a:defRPr>
            </a:lvl1pPr>
          </a:lstStyle>
          <a:p>
            <a:fld id="{530820CF-B880-4189-942D-D702A7CBA730}" type="datetimeFigureOut">
              <a:rPr lang="zh-CN" altLang="en-US" smtClean="0"/>
              <a:t>2023/9/25</a:t>
            </a:fld>
            <a:endParaRPr lang="zh-CN" altLang="en-US"/>
          </a:p>
        </p:txBody>
      </p:sp>
      <p:sp>
        <p:nvSpPr>
          <p:cNvPr id="137223" name="Rectangle 7"/>
          <p:cNvSpPr>
            <a:spLocks noGrp="1" noChangeArrowheads="1"/>
          </p:cNvSpPr>
          <p:nvPr>
            <p:ph type="ftr" sz="quarter" idx="3"/>
          </p:nvPr>
        </p:nvSpPr>
        <p:spPr bwMode="auto">
          <a:xfrm>
            <a:off x="4165600" y="6245225"/>
            <a:ext cx="3860800" cy="476251"/>
          </a:xfrm>
          <a:prstGeom prst="rect">
            <a:avLst/>
          </a:prstGeom>
          <a:noFill/>
          <a:ln w="9525">
            <a:noFill/>
            <a:miter lim="800000"/>
          </a:ln>
          <a:effectLst/>
        </p:spPr>
        <p:txBody>
          <a:bodyPr vert="horz" wrap="square" lIns="91440" tIns="45720" rIns="91440" bIns="45720" numCol="1" anchor="t" anchorCtr="0" compatLnSpc="1"/>
          <a:lstStyle>
            <a:lvl1pPr algn="ctr">
              <a:defRPr sz="1600">
                <a:latin typeface="Arial" panose="020B0604020202020204" pitchFamily="34" charset="0"/>
              </a:defRPr>
            </a:lvl1pPr>
          </a:lstStyle>
          <a:p>
            <a:endParaRPr lang="zh-CN" altLang="en-US"/>
          </a:p>
        </p:txBody>
      </p:sp>
      <p:sp>
        <p:nvSpPr>
          <p:cNvPr id="137224" name="Rectangle 8"/>
          <p:cNvSpPr>
            <a:spLocks noGrp="1" noChangeArrowheads="1"/>
          </p:cNvSpPr>
          <p:nvPr>
            <p:ph type="sldNum" sz="quarter" idx="4"/>
          </p:nvPr>
        </p:nvSpPr>
        <p:spPr bwMode="auto">
          <a:xfrm>
            <a:off x="8737600" y="6245225"/>
            <a:ext cx="2641600" cy="476251"/>
          </a:xfrm>
          <a:prstGeom prst="rect">
            <a:avLst/>
          </a:prstGeom>
          <a:noFill/>
          <a:ln w="9525">
            <a:noFill/>
            <a:miter lim="800000"/>
          </a:ln>
          <a:effectLst/>
        </p:spPr>
        <p:txBody>
          <a:bodyPr vert="horz" wrap="square" lIns="91440" tIns="45720" rIns="91440" bIns="45720" numCol="1" anchor="t" anchorCtr="0" compatLnSpc="1"/>
          <a:lstStyle>
            <a:lvl1pPr algn="r">
              <a:defRPr sz="1600"/>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randomBar dir="vert"/>
  </p:transition>
  <p:txStyles>
    <p:titleStyle>
      <a:lvl1pPr algn="l" rtl="0" eaLnBrk="1" fontAlgn="base" hangingPunct="1">
        <a:spcBef>
          <a:spcPct val="0"/>
        </a:spcBef>
        <a:spcAft>
          <a:spcPct val="0"/>
        </a:spcAft>
        <a:defRPr sz="5065">
          <a:solidFill>
            <a:schemeClr val="tx2"/>
          </a:solidFill>
          <a:latin typeface="+mj-lt"/>
          <a:ea typeface="+mj-ea"/>
          <a:cs typeface="+mj-cs"/>
        </a:defRPr>
      </a:lvl1pPr>
      <a:lvl2pPr algn="l" rtl="0" eaLnBrk="1" fontAlgn="base" hangingPunct="1">
        <a:spcBef>
          <a:spcPct val="0"/>
        </a:spcBef>
        <a:spcAft>
          <a:spcPct val="0"/>
        </a:spcAft>
        <a:defRPr sz="5065">
          <a:solidFill>
            <a:schemeClr val="tx2"/>
          </a:solidFill>
          <a:latin typeface="Times New Roman" panose="02020603050405020304" pitchFamily="18" charset="0"/>
          <a:ea typeface="仿宋_GB2312" pitchFamily="49" charset="-122"/>
        </a:defRPr>
      </a:lvl2pPr>
      <a:lvl3pPr algn="l" rtl="0" eaLnBrk="1" fontAlgn="base" hangingPunct="1">
        <a:spcBef>
          <a:spcPct val="0"/>
        </a:spcBef>
        <a:spcAft>
          <a:spcPct val="0"/>
        </a:spcAft>
        <a:defRPr sz="5065">
          <a:solidFill>
            <a:schemeClr val="tx2"/>
          </a:solidFill>
          <a:latin typeface="Times New Roman" panose="02020603050405020304" pitchFamily="18" charset="0"/>
          <a:ea typeface="仿宋_GB2312" pitchFamily="49" charset="-122"/>
        </a:defRPr>
      </a:lvl3pPr>
      <a:lvl4pPr algn="l" rtl="0" eaLnBrk="1" fontAlgn="base" hangingPunct="1">
        <a:spcBef>
          <a:spcPct val="0"/>
        </a:spcBef>
        <a:spcAft>
          <a:spcPct val="0"/>
        </a:spcAft>
        <a:defRPr sz="5065">
          <a:solidFill>
            <a:schemeClr val="tx2"/>
          </a:solidFill>
          <a:latin typeface="Times New Roman" panose="02020603050405020304" pitchFamily="18" charset="0"/>
          <a:ea typeface="仿宋_GB2312" pitchFamily="49" charset="-122"/>
        </a:defRPr>
      </a:lvl4pPr>
      <a:lvl5pPr algn="l" rtl="0" eaLnBrk="1" fontAlgn="base" hangingPunct="1">
        <a:spcBef>
          <a:spcPct val="0"/>
        </a:spcBef>
        <a:spcAft>
          <a:spcPct val="0"/>
        </a:spcAft>
        <a:defRPr sz="5065">
          <a:solidFill>
            <a:schemeClr val="tx2"/>
          </a:solidFill>
          <a:latin typeface="Times New Roman" panose="02020603050405020304" pitchFamily="18" charset="0"/>
          <a:ea typeface="仿宋_GB2312" pitchFamily="49" charset="-122"/>
        </a:defRPr>
      </a:lvl5pPr>
      <a:lvl6pPr marL="609600" algn="l" rtl="0" eaLnBrk="1" fontAlgn="base" hangingPunct="1">
        <a:spcBef>
          <a:spcPct val="0"/>
        </a:spcBef>
        <a:spcAft>
          <a:spcPct val="0"/>
        </a:spcAft>
        <a:defRPr sz="5065">
          <a:solidFill>
            <a:schemeClr val="tx2"/>
          </a:solidFill>
          <a:latin typeface="Verdana" panose="020B0604030504040204" pitchFamily="34" charset="0"/>
          <a:ea typeface="宋体" panose="02010600030101010101" pitchFamily="2" charset="-122"/>
        </a:defRPr>
      </a:lvl6pPr>
      <a:lvl7pPr marL="1219200" algn="l" rtl="0" eaLnBrk="1" fontAlgn="base" hangingPunct="1">
        <a:spcBef>
          <a:spcPct val="0"/>
        </a:spcBef>
        <a:spcAft>
          <a:spcPct val="0"/>
        </a:spcAft>
        <a:defRPr sz="5065">
          <a:solidFill>
            <a:schemeClr val="tx2"/>
          </a:solidFill>
          <a:latin typeface="Verdana" panose="020B0604030504040204" pitchFamily="34" charset="0"/>
          <a:ea typeface="宋体" panose="02010600030101010101" pitchFamily="2" charset="-122"/>
        </a:defRPr>
      </a:lvl7pPr>
      <a:lvl8pPr marL="1828800" algn="l" rtl="0" eaLnBrk="1" fontAlgn="base" hangingPunct="1">
        <a:spcBef>
          <a:spcPct val="0"/>
        </a:spcBef>
        <a:spcAft>
          <a:spcPct val="0"/>
        </a:spcAft>
        <a:defRPr sz="5065">
          <a:solidFill>
            <a:schemeClr val="tx2"/>
          </a:solidFill>
          <a:latin typeface="Verdana" panose="020B0604030504040204" pitchFamily="34" charset="0"/>
          <a:ea typeface="宋体" panose="02010600030101010101" pitchFamily="2" charset="-122"/>
        </a:defRPr>
      </a:lvl8pPr>
      <a:lvl9pPr marL="2438400" algn="l" rtl="0" eaLnBrk="1" fontAlgn="base" hangingPunct="1">
        <a:spcBef>
          <a:spcPct val="0"/>
        </a:spcBef>
        <a:spcAft>
          <a:spcPct val="0"/>
        </a:spcAft>
        <a:defRPr sz="5065">
          <a:solidFill>
            <a:schemeClr val="tx2"/>
          </a:solidFill>
          <a:latin typeface="Verdana" panose="020B0604030504040204" pitchFamily="34" charset="0"/>
          <a:ea typeface="宋体" panose="02010600030101010101" pitchFamily="2" charset="-122"/>
        </a:defRPr>
      </a:lvl9pPr>
    </p:titleStyle>
    <p:bodyStyle>
      <a:lvl1pPr marL="626745" indent="-626745" algn="l" rtl="0" eaLnBrk="1" fontAlgn="base" hangingPunct="1">
        <a:spcBef>
          <a:spcPct val="20000"/>
        </a:spcBef>
        <a:spcAft>
          <a:spcPct val="0"/>
        </a:spcAft>
        <a:buClr>
          <a:schemeClr val="accent2"/>
        </a:buClr>
        <a:buFont typeface="Wingdings" panose="05000000000000000000" pitchFamily="2" charset="2"/>
        <a:buChar char="o"/>
        <a:defRPr sz="4000">
          <a:solidFill>
            <a:schemeClr val="tx1"/>
          </a:solidFill>
          <a:latin typeface="+mn-lt"/>
          <a:ea typeface="+mn-ea"/>
          <a:cs typeface="+mn-cs"/>
        </a:defRPr>
      </a:lvl1pPr>
      <a:lvl2pPr marL="1210945" indent="-582295" algn="l" rtl="0" eaLnBrk="1" fontAlgn="base" hangingPunct="1">
        <a:spcBef>
          <a:spcPct val="20000"/>
        </a:spcBef>
        <a:spcAft>
          <a:spcPct val="0"/>
        </a:spcAft>
        <a:buClr>
          <a:schemeClr val="accent2"/>
        </a:buClr>
        <a:buFont typeface="Wingdings" panose="05000000000000000000" pitchFamily="2" charset="2"/>
        <a:buChar char="n"/>
        <a:defRPr sz="3465">
          <a:solidFill>
            <a:schemeClr val="tx1"/>
          </a:solidFill>
          <a:latin typeface="+mn-lt"/>
          <a:ea typeface="+mn-ea"/>
        </a:defRPr>
      </a:lvl2pPr>
      <a:lvl3pPr marL="1739900" indent="-527685" algn="l" rtl="0" eaLnBrk="1" fontAlgn="base" hangingPunct="1">
        <a:spcBef>
          <a:spcPct val="20000"/>
        </a:spcBef>
        <a:spcAft>
          <a:spcPct val="0"/>
        </a:spcAft>
        <a:buClr>
          <a:schemeClr val="accent2"/>
        </a:buClr>
        <a:buFont typeface="Wingdings" panose="05000000000000000000" pitchFamily="2" charset="2"/>
        <a:buChar char="o"/>
        <a:defRPr sz="3065">
          <a:solidFill>
            <a:schemeClr val="tx1"/>
          </a:solidFill>
          <a:latin typeface="+mn-lt"/>
          <a:ea typeface="+mn-ea"/>
        </a:defRPr>
      </a:lvl3pPr>
      <a:lvl4pPr marL="2258695" indent="-516255" algn="l" rtl="0" eaLnBrk="1" fontAlgn="base" hangingPunct="1">
        <a:spcBef>
          <a:spcPct val="20000"/>
        </a:spcBef>
        <a:spcAft>
          <a:spcPct val="0"/>
        </a:spcAft>
        <a:buClr>
          <a:schemeClr val="accent2"/>
        </a:buClr>
        <a:buFont typeface="Wingdings" panose="05000000000000000000" pitchFamily="2" charset="2"/>
        <a:buChar char="n"/>
        <a:defRPr sz="2665">
          <a:solidFill>
            <a:schemeClr val="tx1"/>
          </a:solidFill>
          <a:latin typeface="+mn-lt"/>
          <a:ea typeface="+mn-ea"/>
        </a:defRPr>
      </a:lvl4pPr>
      <a:lvl5pPr marL="2792095" indent="-531495" algn="l" rtl="0" eaLnBrk="1" fontAlgn="base" hangingPunct="1">
        <a:spcBef>
          <a:spcPct val="25000"/>
        </a:spcBef>
        <a:spcAft>
          <a:spcPct val="0"/>
        </a:spcAft>
        <a:buClr>
          <a:schemeClr val="accent2"/>
        </a:buClr>
        <a:buFont typeface="Wingdings" panose="05000000000000000000" pitchFamily="2" charset="2"/>
        <a:buChar char="§"/>
        <a:defRPr sz="2665">
          <a:solidFill>
            <a:schemeClr val="tx1"/>
          </a:solidFill>
          <a:latin typeface="+mn-lt"/>
          <a:ea typeface="+mn-ea"/>
        </a:defRPr>
      </a:lvl5pPr>
      <a:lvl6pPr marL="3401695" indent="-531495" algn="l" rtl="0" eaLnBrk="1" fontAlgn="base" hangingPunct="1">
        <a:spcBef>
          <a:spcPct val="25000"/>
        </a:spcBef>
        <a:spcAft>
          <a:spcPct val="0"/>
        </a:spcAft>
        <a:buClr>
          <a:schemeClr val="accent2"/>
        </a:buClr>
        <a:buFont typeface="Wingdings" panose="05000000000000000000" pitchFamily="2" charset="2"/>
        <a:buChar char="§"/>
        <a:defRPr sz="2665">
          <a:solidFill>
            <a:schemeClr val="tx1"/>
          </a:solidFill>
          <a:latin typeface="+mn-lt"/>
          <a:ea typeface="+mn-ea"/>
        </a:defRPr>
      </a:lvl6pPr>
      <a:lvl7pPr marL="4011295" indent="-531495" algn="l" rtl="0" eaLnBrk="1" fontAlgn="base" hangingPunct="1">
        <a:spcBef>
          <a:spcPct val="25000"/>
        </a:spcBef>
        <a:spcAft>
          <a:spcPct val="0"/>
        </a:spcAft>
        <a:buClr>
          <a:schemeClr val="accent2"/>
        </a:buClr>
        <a:buFont typeface="Wingdings" panose="05000000000000000000" pitchFamily="2" charset="2"/>
        <a:buChar char="§"/>
        <a:defRPr sz="2665">
          <a:solidFill>
            <a:schemeClr val="tx1"/>
          </a:solidFill>
          <a:latin typeface="+mn-lt"/>
          <a:ea typeface="+mn-ea"/>
        </a:defRPr>
      </a:lvl7pPr>
      <a:lvl8pPr marL="4620895" indent="-531495" algn="l" rtl="0" eaLnBrk="1" fontAlgn="base" hangingPunct="1">
        <a:spcBef>
          <a:spcPct val="25000"/>
        </a:spcBef>
        <a:spcAft>
          <a:spcPct val="0"/>
        </a:spcAft>
        <a:buClr>
          <a:schemeClr val="accent2"/>
        </a:buClr>
        <a:buFont typeface="Wingdings" panose="05000000000000000000" pitchFamily="2" charset="2"/>
        <a:buChar char="§"/>
        <a:defRPr sz="2665">
          <a:solidFill>
            <a:schemeClr val="tx1"/>
          </a:solidFill>
          <a:latin typeface="+mn-lt"/>
          <a:ea typeface="+mn-ea"/>
        </a:defRPr>
      </a:lvl8pPr>
      <a:lvl9pPr marL="5230495" indent="-531495" algn="l" rtl="0" eaLnBrk="1" fontAlgn="base" hangingPunct="1">
        <a:spcBef>
          <a:spcPct val="25000"/>
        </a:spcBef>
        <a:spcAft>
          <a:spcPct val="0"/>
        </a:spcAft>
        <a:buClr>
          <a:schemeClr val="accent2"/>
        </a:buClr>
        <a:buFont typeface="Wingdings" panose="05000000000000000000" pitchFamily="2" charset="2"/>
        <a:buChar char="§"/>
        <a:defRPr sz="2665">
          <a:solidFill>
            <a:schemeClr val="tx1"/>
          </a:solidFill>
          <a:latin typeface="+mn-lt"/>
          <a:ea typeface="+mn-ea"/>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37220" name="AutoShape 4"/>
          <p:cNvSpPr>
            <a:spLocks noChangeArrowheads="1"/>
          </p:cNvSpPr>
          <p:nvPr/>
        </p:nvSpPr>
        <p:spPr bwMode="auto">
          <a:xfrm>
            <a:off x="812800" y="1566864"/>
            <a:ext cx="10610851"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ln>
        </p:spPr>
        <p:txBody>
          <a:bodyPr/>
          <a:lstStyle/>
          <a:p>
            <a:pPr>
              <a:defRPr/>
            </a:pPr>
            <a:endParaRPr lang="zh-CN" altLang="zh-CN" sz="2400">
              <a:latin typeface="Times New Roman" panose="02020603050405020304" pitchFamily="18" charset="0"/>
            </a:endParaRPr>
          </a:p>
        </p:txBody>
      </p:sp>
      <p:sp>
        <p:nvSpPr>
          <p:cNvPr id="137221" name="Line 5"/>
          <p:cNvSpPr>
            <a:spLocks noChangeShapeType="1"/>
          </p:cNvSpPr>
          <p:nvPr/>
        </p:nvSpPr>
        <p:spPr bwMode="auto">
          <a:xfrm flipV="1">
            <a:off x="812800" y="6172200"/>
            <a:ext cx="10566400" cy="0"/>
          </a:xfrm>
          <a:prstGeom prst="line">
            <a:avLst/>
          </a:prstGeom>
          <a:noFill/>
          <a:ln w="3175">
            <a:solidFill>
              <a:schemeClr val="accent2"/>
            </a:solidFill>
            <a:round/>
          </a:ln>
          <a:effectLst/>
        </p:spPr>
        <p:txBody>
          <a:bodyPr/>
          <a:lstStyle/>
          <a:p>
            <a:pPr>
              <a:defRPr/>
            </a:pPr>
            <a:endParaRPr lang="zh-CN" altLang="en-US">
              <a:latin typeface="Arial" panose="020B0604020202020204" pitchFamily="34" charset="0"/>
            </a:endParaRPr>
          </a:p>
        </p:txBody>
      </p:sp>
      <p:sp>
        <p:nvSpPr>
          <p:cNvPr id="13722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fld id="{530820CF-B880-4189-942D-D702A7CBA730}" type="datetimeFigureOut">
              <a:rPr lang="zh-CN" altLang="en-US" smtClean="0"/>
              <a:t>2023/9/25</a:t>
            </a:fld>
            <a:endParaRPr lang="zh-CN" altLang="en-US"/>
          </a:p>
        </p:txBody>
      </p:sp>
      <p:sp>
        <p:nvSpPr>
          <p:cNvPr id="13722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a:defRPr sz="1200">
                <a:latin typeface="Arial" panose="020B0604020202020204" pitchFamily="34" charset="0"/>
              </a:defRPr>
            </a:lvl1pPr>
          </a:lstStyle>
          <a:p>
            <a:endParaRPr lang="zh-CN" altLang="en-US"/>
          </a:p>
        </p:txBody>
      </p:sp>
      <p:sp>
        <p:nvSpPr>
          <p:cNvPr id="13722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spd="slow">
    <p:randomBar dir="vert"/>
  </p:transition>
  <p:timing>
    <p:tnLst>
      <p:par>
        <p:cTn id="1" dur="indefinite" restart="never" nodeType="tmRoot"/>
      </p:par>
    </p:tnLst>
  </p:timing>
  <p:txStyles>
    <p:titleStyle>
      <a:lvl1pPr algn="l" rtl="0" eaLnBrk="1" fontAlgn="base" hangingPunct="1">
        <a:spcBef>
          <a:spcPct val="0"/>
        </a:spcBef>
        <a:spcAft>
          <a:spcPct val="0"/>
        </a:spcAft>
        <a:defRPr sz="3800">
          <a:solidFill>
            <a:schemeClr val="tx2"/>
          </a:solidFill>
          <a:latin typeface="+mj-lt"/>
          <a:ea typeface="+mj-ea"/>
          <a:cs typeface="+mj-cs"/>
        </a:defRPr>
      </a:lvl1pPr>
      <a:lvl2pPr algn="l" rtl="0" eaLnBrk="1" fontAlgn="base" hangingPunct="1">
        <a:spcBef>
          <a:spcPct val="0"/>
        </a:spcBef>
        <a:spcAft>
          <a:spcPct val="0"/>
        </a:spcAft>
        <a:defRPr sz="3800">
          <a:solidFill>
            <a:schemeClr val="tx2"/>
          </a:solidFill>
          <a:latin typeface="Times New Roman" panose="02020603050405020304" pitchFamily="18" charset="0"/>
          <a:ea typeface="仿宋_GB2312" pitchFamily="49" charset="-122"/>
        </a:defRPr>
      </a:lvl2pPr>
      <a:lvl3pPr algn="l" rtl="0" eaLnBrk="1" fontAlgn="base" hangingPunct="1">
        <a:spcBef>
          <a:spcPct val="0"/>
        </a:spcBef>
        <a:spcAft>
          <a:spcPct val="0"/>
        </a:spcAft>
        <a:defRPr sz="3800">
          <a:solidFill>
            <a:schemeClr val="tx2"/>
          </a:solidFill>
          <a:latin typeface="Times New Roman" panose="02020603050405020304" pitchFamily="18" charset="0"/>
          <a:ea typeface="仿宋_GB2312" pitchFamily="49" charset="-122"/>
        </a:defRPr>
      </a:lvl3pPr>
      <a:lvl4pPr algn="l" rtl="0" eaLnBrk="1" fontAlgn="base" hangingPunct="1">
        <a:spcBef>
          <a:spcPct val="0"/>
        </a:spcBef>
        <a:spcAft>
          <a:spcPct val="0"/>
        </a:spcAft>
        <a:defRPr sz="3800">
          <a:solidFill>
            <a:schemeClr val="tx2"/>
          </a:solidFill>
          <a:latin typeface="Times New Roman" panose="02020603050405020304" pitchFamily="18" charset="0"/>
          <a:ea typeface="仿宋_GB2312" pitchFamily="49" charset="-122"/>
        </a:defRPr>
      </a:lvl4pPr>
      <a:lvl5pPr algn="l" rtl="0" eaLnBrk="1" fontAlgn="base" hangingPunct="1">
        <a:spcBef>
          <a:spcPct val="0"/>
        </a:spcBef>
        <a:spcAft>
          <a:spcPct val="0"/>
        </a:spcAft>
        <a:defRPr sz="3800">
          <a:solidFill>
            <a:schemeClr val="tx2"/>
          </a:solidFill>
          <a:latin typeface="Times New Roman" panose="02020603050405020304" pitchFamily="18" charset="0"/>
          <a:ea typeface="仿宋_GB2312" pitchFamily="49" charset="-122"/>
        </a:defRPr>
      </a:lvl5pPr>
      <a:lvl6pPr marL="457200" algn="l" rtl="0" eaLnBrk="1" fontAlgn="base" hangingPunct="1">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1" fontAlgn="base" hangingPunct="1">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030A0">
            <a:alpha val="4000"/>
          </a:srgbClr>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sz="5400" b="1" dirty="0"/>
              <a:t>第二章 货币</a:t>
            </a:r>
          </a:p>
        </p:txBody>
      </p:sp>
      <p:sp>
        <p:nvSpPr>
          <p:cNvPr id="3" name="副标题 2"/>
          <p:cNvSpPr>
            <a:spLocks noGrp="1"/>
          </p:cNvSpPr>
          <p:nvPr>
            <p:ph type="subTitle" idx="1"/>
          </p:nvPr>
        </p:nvSpPr>
        <p:spPr/>
        <p:txBody>
          <a:bodyPr/>
          <a:lstStyle/>
          <a:p>
            <a:pPr algn="ctr"/>
            <a:r>
              <a:rPr lang="zh-CN" altLang="en-US" b="1" dirty="0"/>
              <a:t>陈弘</a:t>
            </a:r>
            <a:r>
              <a:rPr lang="en-US" altLang="zh-CN" b="1" dirty="0"/>
              <a:t>·</a:t>
            </a:r>
            <a:r>
              <a:rPr lang="zh-CN" altLang="en-US" b="1" dirty="0"/>
              <a:t>马克思主义学院</a:t>
            </a:r>
          </a:p>
          <a:p>
            <a:pPr algn="ctr"/>
            <a:r>
              <a:rPr lang="en-US" altLang="zh-CN" b="1" dirty="0"/>
              <a:t>nkchh1964@163.com</a:t>
            </a:r>
          </a:p>
          <a:p>
            <a:endParaRPr lang="zh-CN" altLang="en-US" dirty="0"/>
          </a:p>
        </p:txBody>
      </p:sp>
    </p:spTree>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流动性过剩下的资产价格</a:t>
            </a:r>
            <a:endParaRPr lang="zh-CN" altLang="en-US" dirty="0"/>
          </a:p>
        </p:txBody>
      </p:sp>
      <p:sp>
        <p:nvSpPr>
          <p:cNvPr id="6" name="内容占位符 5"/>
          <p:cNvSpPr>
            <a:spLocks noGrp="1"/>
          </p:cNvSpPr>
          <p:nvPr>
            <p:ph idx="1"/>
          </p:nvPr>
        </p:nvSpPr>
        <p:spPr>
          <a:xfrm>
            <a:off x="839416" y="1844824"/>
            <a:ext cx="4464496" cy="2013384"/>
          </a:xfrm>
        </p:spPr>
        <p:txBody>
          <a:bodyPr/>
          <a:lstStyle/>
          <a:p>
            <a:r>
              <a:rPr lang="en-US" altLang="zh-CN" sz="3200" b="1" dirty="0"/>
              <a:t>1721</a:t>
            </a:r>
            <a:r>
              <a:rPr lang="zh-CN" altLang="en-US" sz="3200" b="1" dirty="0"/>
              <a:t>年的</a:t>
            </a:r>
            <a:r>
              <a:rPr lang="en-US" altLang="zh-CN" sz="3200" b="1" dirty="0"/>
              <a:t>Stradivari</a:t>
            </a:r>
            <a:r>
              <a:rPr lang="zh-CN" altLang="en-US" sz="3200" b="1" dirty="0"/>
              <a:t>小提琴“布朗特夫人” </a:t>
            </a:r>
            <a:r>
              <a:rPr lang="en-US" altLang="zh-CN" sz="3200" b="1" dirty="0"/>
              <a:t>2011</a:t>
            </a:r>
            <a:r>
              <a:rPr lang="zh-CN" altLang="en-US" sz="3200" b="1" dirty="0"/>
              <a:t>年拍出</a:t>
            </a:r>
            <a:r>
              <a:rPr lang="en-US" altLang="zh-CN" sz="3200" b="1" dirty="0"/>
              <a:t>1590</a:t>
            </a:r>
            <a:r>
              <a:rPr lang="zh-CN" altLang="en-US" sz="3200" b="1" dirty="0"/>
              <a:t>万美金</a:t>
            </a:r>
            <a:endParaRPr lang="en-US" altLang="zh-CN" sz="3200" b="1" dirty="0"/>
          </a:p>
        </p:txBody>
      </p:sp>
      <p:pic>
        <p:nvPicPr>
          <p:cNvPr id="7" name="内容占位符 4"/>
          <p:cNvPicPr>
            <a:picLocks noChangeAspect="1"/>
          </p:cNvPicPr>
          <p:nvPr/>
        </p:nvPicPr>
        <p:blipFill rotWithShape="1">
          <a:blip r:embed="rId2">
            <a:extLst>
              <a:ext uri="{28A0092B-C50C-407E-A947-70E740481C1C}">
                <a14:useLocalDpi xmlns:a14="http://schemas.microsoft.com/office/drawing/2010/main" val="0"/>
              </a:ext>
            </a:extLst>
          </a:blip>
          <a:srcRect l="11442" t="12655" r="6910" b="6347"/>
          <a:stretch>
            <a:fillRect/>
          </a:stretch>
        </p:blipFill>
        <p:spPr bwMode="auto">
          <a:xfrm>
            <a:off x="5303912" y="1730751"/>
            <a:ext cx="5184576" cy="2922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p:cNvSpPr txBox="1"/>
          <p:nvPr/>
        </p:nvSpPr>
        <p:spPr>
          <a:xfrm>
            <a:off x="1271464" y="5085184"/>
            <a:ext cx="9649072" cy="95410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zh-CN" altLang="en-US" sz="2800" b="1" dirty="0"/>
              <a:t>在</a:t>
            </a:r>
            <a:r>
              <a:rPr lang="en-US" altLang="zh-CN" sz="2800" b="1" dirty="0"/>
              <a:t>20</a:t>
            </a:r>
            <a:r>
              <a:rPr lang="zh-CN" altLang="en-US" sz="2800" b="1" dirty="0"/>
              <a:t>世纪</a:t>
            </a:r>
            <a:r>
              <a:rPr lang="en-US" altLang="zh-CN" sz="2800" b="1" dirty="0"/>
              <a:t>50</a:t>
            </a:r>
            <a:r>
              <a:rPr lang="zh-CN" altLang="en-US" sz="2800" b="1" dirty="0"/>
              <a:t>年代一把</a:t>
            </a:r>
            <a:r>
              <a:rPr lang="en-US" altLang="zh-CN" sz="2800" b="1" dirty="0"/>
              <a:t>Stradivari</a:t>
            </a:r>
            <a:r>
              <a:rPr lang="zh-CN" altLang="en-US" sz="2800" b="1" dirty="0"/>
              <a:t>大约是</a:t>
            </a:r>
            <a:r>
              <a:rPr lang="en-US" altLang="zh-CN" sz="2800" b="1" dirty="0"/>
              <a:t>5</a:t>
            </a:r>
            <a:r>
              <a:rPr lang="zh-CN" altLang="en-US" sz="2800" b="1" dirty="0"/>
              <a:t>、</a:t>
            </a:r>
            <a:r>
              <a:rPr lang="en-US" altLang="zh-CN" sz="2800" b="1" dirty="0"/>
              <a:t>6</a:t>
            </a:r>
            <a:r>
              <a:rPr lang="zh-CN" altLang="en-US" sz="2800" b="1" dirty="0"/>
              <a:t>万美金；</a:t>
            </a:r>
            <a:r>
              <a:rPr lang="en-US" altLang="zh-CN" sz="2800" b="1" dirty="0"/>
              <a:t>70</a:t>
            </a:r>
            <a:r>
              <a:rPr lang="zh-CN" altLang="en-US" sz="2800" b="1" dirty="0"/>
              <a:t>年代出现第一把超过</a:t>
            </a:r>
            <a:r>
              <a:rPr lang="en-US" altLang="zh-CN" sz="2800" b="1" dirty="0"/>
              <a:t>20</a:t>
            </a:r>
            <a:r>
              <a:rPr lang="zh-CN" altLang="en-US" sz="2800" b="1" dirty="0"/>
              <a:t>万美金的是</a:t>
            </a:r>
            <a:r>
              <a:rPr lang="en-US" altLang="zh-CN" sz="2800" b="1" dirty="0"/>
              <a:t>Stradivari</a:t>
            </a:r>
            <a:r>
              <a:rPr lang="zh-CN" altLang="en-US" sz="2800" b="1" dirty="0"/>
              <a:t> “布朗特夫人”</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资产价格</a:t>
            </a:r>
          </a:p>
        </p:txBody>
      </p:sp>
      <p:pic>
        <p:nvPicPr>
          <p:cNvPr id="6" name="内容占位符 5" descr="邳州商人组装的汉代玉凳 2.2亿.jpg"/>
          <p:cNvPicPr>
            <a:picLocks noGrp="1" noChangeAspect="1"/>
          </p:cNvPicPr>
          <p:nvPr>
            <p:ph idx="1"/>
          </p:nvPr>
        </p:nvPicPr>
        <p:blipFill>
          <a:blip r:embed="rId2" cstate="print"/>
          <a:stretch>
            <a:fillRect/>
          </a:stretch>
        </p:blipFill>
        <p:spPr>
          <a:xfrm>
            <a:off x="2855641" y="1744436"/>
            <a:ext cx="2510401" cy="3782339"/>
          </a:xfrm>
        </p:spPr>
      </p:pic>
      <p:pic>
        <p:nvPicPr>
          <p:cNvPr id="8" name="图片 7" descr="人体蒋碧薇女士 7280万.jpg"/>
          <p:cNvPicPr>
            <a:picLocks noChangeAspect="1"/>
          </p:cNvPicPr>
          <p:nvPr/>
        </p:nvPicPr>
        <p:blipFill>
          <a:blip r:embed="rId3" cstate="print"/>
          <a:stretch>
            <a:fillRect/>
          </a:stretch>
        </p:blipFill>
        <p:spPr>
          <a:xfrm>
            <a:off x="6096000" y="1844824"/>
            <a:ext cx="3813004" cy="3813004"/>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a:t>通货膨胀</a:t>
            </a:r>
          </a:p>
        </p:txBody>
      </p:sp>
      <p:sp>
        <p:nvSpPr>
          <p:cNvPr id="3" name="内容占位符 2"/>
          <p:cNvSpPr>
            <a:spLocks noGrp="1"/>
          </p:cNvSpPr>
          <p:nvPr>
            <p:ph idx="1"/>
          </p:nvPr>
        </p:nvSpPr>
        <p:spPr>
          <a:xfrm>
            <a:off x="839415" y="1674854"/>
            <a:ext cx="10594817" cy="4408512"/>
          </a:xfrm>
        </p:spPr>
        <p:txBody>
          <a:bodyPr/>
          <a:lstStyle/>
          <a:p>
            <a:pPr algn="just"/>
            <a:r>
              <a:rPr lang="en-US" sz="2600" b="1" dirty="0"/>
              <a:t>1935</a:t>
            </a:r>
            <a:r>
              <a:rPr lang="zh-CN" altLang="en-US" sz="2600" b="1" dirty="0"/>
              <a:t>年，国民党政府发行法币。</a:t>
            </a:r>
            <a:r>
              <a:rPr lang="en-US" sz="2600" b="1" dirty="0"/>
              <a:t>1948</a:t>
            </a:r>
            <a:r>
              <a:rPr lang="zh-CN" altLang="en-US" sz="2600" b="1" dirty="0"/>
              <a:t>年时，法币发行额已是十年前的</a:t>
            </a:r>
            <a:r>
              <a:rPr lang="en-US" sz="2600" b="1" dirty="0"/>
              <a:t>47</a:t>
            </a:r>
            <a:r>
              <a:rPr lang="zh-CN" altLang="en-US" sz="2600" b="1" dirty="0"/>
              <a:t>万倍。</a:t>
            </a:r>
            <a:r>
              <a:rPr lang="en-US" sz="2600" b="1" dirty="0"/>
              <a:t>100</a:t>
            </a:r>
            <a:r>
              <a:rPr lang="zh-CN" altLang="en-US" sz="2600" b="1" dirty="0"/>
              <a:t>元法币在</a:t>
            </a:r>
            <a:r>
              <a:rPr lang="en-US" sz="2600" b="1" dirty="0"/>
              <a:t>1937</a:t>
            </a:r>
            <a:r>
              <a:rPr lang="zh-CN" altLang="en-US" sz="2600" b="1" dirty="0"/>
              <a:t>年能买到两头牛，</a:t>
            </a:r>
            <a:r>
              <a:rPr lang="en-US" sz="2600" b="1" dirty="0"/>
              <a:t>1947</a:t>
            </a:r>
            <a:r>
              <a:rPr lang="zh-CN" altLang="en-US" sz="2600" b="1" dirty="0"/>
              <a:t>年能买煤球</a:t>
            </a:r>
            <a:r>
              <a:rPr lang="en-US" sz="2600" b="1" dirty="0"/>
              <a:t>1</a:t>
            </a:r>
            <a:r>
              <a:rPr lang="zh-CN" altLang="en-US" sz="2600" b="1" dirty="0"/>
              <a:t>个，</a:t>
            </a:r>
            <a:r>
              <a:rPr lang="en-US" sz="2600" b="1" dirty="0"/>
              <a:t>1948</a:t>
            </a:r>
            <a:r>
              <a:rPr lang="zh-CN" altLang="en-US" sz="2600" b="1" dirty="0"/>
              <a:t>年能买到大米</a:t>
            </a:r>
            <a:r>
              <a:rPr lang="en-US" sz="2600" b="1" dirty="0"/>
              <a:t>3</a:t>
            </a:r>
            <a:r>
              <a:rPr lang="zh-CN" altLang="en-US" sz="2600" b="1" dirty="0"/>
              <a:t>粒</a:t>
            </a:r>
          </a:p>
          <a:p>
            <a:pPr algn="just"/>
            <a:r>
              <a:rPr lang="en-US" altLang="zh-CN" sz="2600" b="1" dirty="0"/>
              <a:t>1948</a:t>
            </a:r>
            <a:r>
              <a:rPr lang="zh-CN" altLang="en-US" sz="2600" b="1" dirty="0"/>
              <a:t>年</a:t>
            </a:r>
            <a:r>
              <a:rPr lang="en-US" altLang="zh-CN" sz="2600" b="1" dirty="0"/>
              <a:t>8</a:t>
            </a:r>
            <a:r>
              <a:rPr lang="zh-CN" altLang="en-US" sz="2600" b="1" dirty="0"/>
              <a:t>月</a:t>
            </a:r>
            <a:r>
              <a:rPr lang="en-US" altLang="zh-CN" sz="2600" b="1" dirty="0"/>
              <a:t>19</a:t>
            </a:r>
            <a:r>
              <a:rPr lang="zh-CN" altLang="en-US" sz="2600" b="1" dirty="0"/>
              <a:t>日，国民党行政院颁布</a:t>
            </a:r>
            <a:r>
              <a:rPr lang="en-US" altLang="zh-CN" sz="2600" b="1" dirty="0"/>
              <a:t>《</a:t>
            </a:r>
            <a:r>
              <a:rPr lang="zh-CN" altLang="en-US" sz="2600" b="1" dirty="0"/>
              <a:t>金圆券发行办法</a:t>
            </a:r>
            <a:r>
              <a:rPr lang="en-US" altLang="zh-CN" sz="2600" b="1" dirty="0"/>
              <a:t>》</a:t>
            </a:r>
            <a:r>
              <a:rPr lang="zh-CN" altLang="en-US" sz="2600" b="1" dirty="0"/>
              <a:t>，法币</a:t>
            </a:r>
            <a:r>
              <a:rPr lang="en-US" altLang="zh-CN" sz="2600" b="1" dirty="0"/>
              <a:t>300</a:t>
            </a:r>
            <a:r>
              <a:rPr lang="zh-CN" altLang="en-US" sz="2600" b="1" dirty="0"/>
              <a:t>万元换金圆</a:t>
            </a:r>
            <a:r>
              <a:rPr lang="en-US" altLang="zh-CN" sz="2600" b="1" dirty="0"/>
              <a:t>1</a:t>
            </a:r>
            <a:r>
              <a:rPr lang="zh-CN" altLang="en-US" sz="2600" b="1" dirty="0"/>
              <a:t>元，东北流通券</a:t>
            </a:r>
            <a:r>
              <a:rPr lang="en-US" altLang="zh-CN" sz="2600" b="1" dirty="0"/>
              <a:t>30</a:t>
            </a:r>
            <a:r>
              <a:rPr lang="zh-CN" altLang="en-US" sz="2600" b="1" dirty="0"/>
              <a:t>万元换金圆</a:t>
            </a:r>
            <a:r>
              <a:rPr lang="en-US" altLang="zh-CN" sz="2600" b="1" dirty="0"/>
              <a:t>1</a:t>
            </a:r>
            <a:r>
              <a:rPr lang="zh-CN" altLang="en-US" sz="2600" b="1" dirty="0"/>
              <a:t>元；金圆券发行总额以</a:t>
            </a:r>
            <a:r>
              <a:rPr lang="en-US" altLang="zh-CN" sz="2600" b="1" dirty="0"/>
              <a:t>20</a:t>
            </a:r>
            <a:r>
              <a:rPr lang="zh-CN" altLang="en-US" sz="2600" b="1" dirty="0"/>
              <a:t>亿元为限</a:t>
            </a:r>
            <a:endParaRPr lang="en-US" altLang="zh-CN" sz="2600" b="1" dirty="0"/>
          </a:p>
          <a:p>
            <a:pPr algn="just"/>
            <a:r>
              <a:rPr lang="en-US" altLang="zh-CN" sz="2600" b="1" dirty="0"/>
              <a:t>1948</a:t>
            </a:r>
            <a:r>
              <a:rPr lang="zh-CN" altLang="en-US" sz="2600" b="1" dirty="0"/>
              <a:t>年</a:t>
            </a:r>
            <a:r>
              <a:rPr lang="en-US" altLang="zh-CN" sz="2600" b="1" dirty="0"/>
              <a:t>8</a:t>
            </a:r>
            <a:r>
              <a:rPr lang="zh-CN" altLang="en-US" sz="2600" b="1" dirty="0"/>
              <a:t>月</a:t>
            </a:r>
            <a:r>
              <a:rPr lang="en-US" altLang="zh-CN" sz="2600" b="1" dirty="0"/>
              <a:t>19</a:t>
            </a:r>
            <a:r>
              <a:rPr lang="zh-CN" altLang="en-US" sz="2600" b="1" dirty="0"/>
              <a:t>日金圆券发行总额以</a:t>
            </a:r>
            <a:r>
              <a:rPr lang="en-US" altLang="zh-CN" sz="2600" b="1" dirty="0"/>
              <a:t>20</a:t>
            </a:r>
            <a:r>
              <a:rPr lang="zh-CN" altLang="en-US" sz="2600" b="1" dirty="0"/>
              <a:t>亿元为限，次年</a:t>
            </a:r>
            <a:r>
              <a:rPr lang="en-US" altLang="zh-CN" sz="2600" b="1" dirty="0"/>
              <a:t>5</a:t>
            </a:r>
            <a:r>
              <a:rPr lang="zh-CN" altLang="en-US" sz="2600" b="1" dirty="0"/>
              <a:t>月，金圆券发行总额上涨了</a:t>
            </a:r>
            <a:r>
              <a:rPr lang="en-US" altLang="zh-CN" sz="2600" b="1" dirty="0"/>
              <a:t>63900</a:t>
            </a:r>
            <a:r>
              <a:rPr lang="zh-CN" altLang="en-US" sz="2600" b="1" dirty="0"/>
              <a:t>余倍。上海解放前夕，大米每斤</a:t>
            </a:r>
            <a:r>
              <a:rPr lang="en-US" sz="2600" b="1" dirty="0"/>
              <a:t>75</a:t>
            </a:r>
            <a:r>
              <a:rPr lang="zh-CN" altLang="en-US" sz="2600" b="1" dirty="0"/>
              <a:t>万元，一个鸡蛋</a:t>
            </a:r>
            <a:r>
              <a:rPr lang="en-US" sz="2600" b="1" dirty="0"/>
              <a:t>10</a:t>
            </a:r>
            <a:r>
              <a:rPr lang="zh-CN" altLang="en-US" sz="2600" b="1" dirty="0"/>
              <a:t>万元。</a:t>
            </a:r>
            <a:endParaRPr lang="en-US" altLang="zh-CN" sz="2600" b="1" dirty="0"/>
          </a:p>
          <a:p>
            <a:pPr algn="just"/>
            <a:r>
              <a:rPr lang="zh-CN" altLang="en-US" sz="2600" b="1" dirty="0">
                <a:solidFill>
                  <a:schemeClr val="accent6">
                    <a:lumMod val="50000"/>
                  </a:schemeClr>
                </a:solidFill>
              </a:rPr>
              <a:t>费正清：中国最反共的城市上层中产阶级对国民党的最后一点支持同金圆券一起化为乌有</a:t>
            </a:r>
            <a:endParaRPr lang="zh-CN" altLang="en-US" sz="2600" b="1" dirty="0"/>
          </a:p>
        </p:txBody>
      </p:sp>
      <p:pic>
        <p:nvPicPr>
          <p:cNvPr id="5" name="图片 4"/>
          <p:cNvPicPr>
            <a:picLocks noChangeAspect="1"/>
          </p:cNvPicPr>
          <p:nvPr/>
        </p:nvPicPr>
        <p:blipFill>
          <a:blip r:embed="rId2"/>
          <a:stretch>
            <a:fillRect/>
          </a:stretch>
        </p:blipFill>
        <p:spPr>
          <a:xfrm>
            <a:off x="5663952" y="132222"/>
            <a:ext cx="6177472" cy="5024437"/>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sz="3200" b="1" dirty="0"/>
              <a:t>1990</a:t>
            </a:r>
            <a:r>
              <a:rPr lang="zh-CN" altLang="en-US" sz="3200" b="1" dirty="0"/>
              <a:t>年，</a:t>
            </a:r>
            <a:r>
              <a:rPr lang="en-US" altLang="zh-CN" sz="3200" b="1" dirty="0"/>
              <a:t>1</a:t>
            </a:r>
            <a:r>
              <a:rPr lang="zh-CN" altLang="en-US" sz="3200" b="1" dirty="0"/>
              <a:t>卢布能兑换</a:t>
            </a:r>
            <a:r>
              <a:rPr lang="en-US" altLang="zh-CN" sz="3200" b="1" dirty="0"/>
              <a:t>1.8</a:t>
            </a:r>
            <a:r>
              <a:rPr lang="zh-CN" altLang="en-US" sz="3200" b="1" dirty="0"/>
              <a:t>美元。</a:t>
            </a:r>
            <a:r>
              <a:rPr lang="en-US" altLang="zh-CN" sz="3200" b="1" dirty="0"/>
              <a:t>1994</a:t>
            </a:r>
            <a:r>
              <a:rPr lang="zh-CN" altLang="en-US" sz="3200" b="1" dirty="0"/>
              <a:t>年的时候，</a:t>
            </a:r>
            <a:r>
              <a:rPr lang="en-US" altLang="zh-CN" sz="3200" b="1" dirty="0"/>
              <a:t>1</a:t>
            </a:r>
            <a:r>
              <a:rPr lang="zh-CN" altLang="en-US" sz="3200" b="1" dirty="0"/>
              <a:t>美元可以兑换</a:t>
            </a:r>
            <a:r>
              <a:rPr lang="en-US" altLang="zh-CN" sz="3200" b="1" dirty="0"/>
              <a:t>3235</a:t>
            </a:r>
            <a:r>
              <a:rPr lang="zh-CN" altLang="en-US" sz="3200" b="1" dirty="0"/>
              <a:t>卢布，</a:t>
            </a:r>
            <a:r>
              <a:rPr lang="en-US" altLang="zh-CN" sz="3200" b="1" dirty="0"/>
              <a:t>2000</a:t>
            </a:r>
            <a:r>
              <a:rPr lang="zh-CN" altLang="en-US" sz="3200" b="1" dirty="0"/>
              <a:t>年的时候，</a:t>
            </a:r>
            <a:r>
              <a:rPr lang="en-US" altLang="zh-CN" sz="3200" b="1" dirty="0"/>
              <a:t>1</a:t>
            </a:r>
            <a:r>
              <a:rPr lang="zh-CN" altLang="en-US" sz="3200" b="1" dirty="0"/>
              <a:t>美元可以兑换旧卢布</a:t>
            </a:r>
            <a:r>
              <a:rPr lang="en-US" altLang="zh-CN" sz="3200" b="1" dirty="0"/>
              <a:t>28000</a:t>
            </a:r>
            <a:r>
              <a:rPr lang="zh-CN" altLang="en-US" sz="3200" b="1" dirty="0"/>
              <a:t>（后来以</a:t>
            </a:r>
            <a:r>
              <a:rPr lang="en-US" altLang="zh-CN" sz="3200" b="1" dirty="0"/>
              <a:t>1</a:t>
            </a:r>
            <a:r>
              <a:rPr lang="zh-CN" altLang="en-US" sz="3200" b="1" dirty="0"/>
              <a:t>：</a:t>
            </a:r>
            <a:r>
              <a:rPr lang="en-US" altLang="zh-CN" sz="3200" b="1" dirty="0"/>
              <a:t>1000</a:t>
            </a:r>
            <a:r>
              <a:rPr lang="zh-CN" altLang="en-US" sz="3200" b="1" dirty="0"/>
              <a:t>发行新卢布）</a:t>
            </a:r>
            <a:endParaRPr lang="en-US" altLang="zh-CN" sz="3200" b="1" dirty="0"/>
          </a:p>
          <a:p>
            <a:r>
              <a:rPr lang="en-US" altLang="zh-CN" sz="3200" b="1" dirty="0"/>
              <a:t>1985</a:t>
            </a:r>
            <a:r>
              <a:rPr lang="zh-CN" altLang="en-US" sz="3200" b="1" dirty="0"/>
              <a:t>年，美国曾和前苏联签订过一张“斯帕索大宅”的租约，每年租金</a:t>
            </a:r>
            <a:r>
              <a:rPr lang="en-US" altLang="zh-CN" sz="3200" b="1" dirty="0"/>
              <a:t>72500</a:t>
            </a:r>
            <a:r>
              <a:rPr lang="zh-CN" altLang="en-US" sz="3200" b="1" dirty="0"/>
              <a:t>卢布，租借期</a:t>
            </a:r>
            <a:r>
              <a:rPr lang="en-US" altLang="zh-CN" sz="3200" b="1" dirty="0"/>
              <a:t>20</a:t>
            </a:r>
            <a:r>
              <a:rPr lang="zh-CN" altLang="en-US" sz="3200" b="1" dirty="0"/>
              <a:t>年；当年卢布和美元的汇率是</a:t>
            </a:r>
            <a:r>
              <a:rPr lang="en-US" altLang="zh-CN" sz="3200" b="1" dirty="0"/>
              <a:t>1</a:t>
            </a:r>
            <a:r>
              <a:rPr lang="zh-CN" altLang="en-US" sz="3200" b="1" dirty="0"/>
              <a:t>：</a:t>
            </a:r>
            <a:r>
              <a:rPr lang="en-US" altLang="zh-CN" sz="3200" b="1" dirty="0"/>
              <a:t>1.66</a:t>
            </a:r>
          </a:p>
          <a:p>
            <a:endParaRPr lang="zh-CN" altLang="en-US" sz="3200" b="1" dirty="0"/>
          </a:p>
        </p:txBody>
      </p:sp>
    </p:spTree>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货币层次</a:t>
            </a:r>
          </a:p>
        </p:txBody>
      </p:sp>
      <p:sp>
        <p:nvSpPr>
          <p:cNvPr id="3" name="内容占位符 2"/>
          <p:cNvSpPr>
            <a:spLocks noGrp="1"/>
          </p:cNvSpPr>
          <p:nvPr>
            <p:ph idx="1"/>
          </p:nvPr>
        </p:nvSpPr>
        <p:spPr/>
        <p:txBody>
          <a:bodyPr/>
          <a:lstStyle/>
          <a:p>
            <a:r>
              <a:rPr lang="zh-CN" altLang="en-US" sz="2400" b="1" dirty="0">
                <a:latin typeface="Times New Roman" panose="02020603050405020304" pitchFamily="18" charset="0"/>
                <a:cs typeface="Times New Roman" panose="02020603050405020304" pitchFamily="18" charset="0"/>
              </a:rPr>
              <a:t>货币的定义</a:t>
            </a:r>
            <a:endParaRPr lang="en-US" altLang="zh-CN" sz="24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M</a:t>
            </a:r>
            <a:r>
              <a:rPr lang="en-US" altLang="zh-CN" sz="2400" b="1" baseline="-25000" dirty="0">
                <a:latin typeface="Times New Roman" panose="02020603050405020304" pitchFamily="18" charset="0"/>
                <a:cs typeface="Times New Roman" panose="02020603050405020304" pitchFamily="18" charset="0"/>
              </a:rPr>
              <a:t>1 </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现金 </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活期存款</a:t>
            </a:r>
          </a:p>
          <a:p>
            <a:pPr>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M</a:t>
            </a:r>
            <a:r>
              <a:rPr lang="en-US" altLang="zh-CN" sz="2400" b="1" baseline="-25000" dirty="0">
                <a:latin typeface="Times New Roman" panose="02020603050405020304" pitchFamily="18" charset="0"/>
                <a:cs typeface="Times New Roman" panose="02020603050405020304" pitchFamily="18" charset="0"/>
              </a:rPr>
              <a:t>2 </a:t>
            </a:r>
            <a:r>
              <a:rPr lang="en-US" altLang="zh-CN" sz="2400" b="1" dirty="0">
                <a:latin typeface="Times New Roman" panose="02020603050405020304" pitchFamily="18" charset="0"/>
                <a:cs typeface="Times New Roman" panose="02020603050405020304" pitchFamily="18" charset="0"/>
              </a:rPr>
              <a:t>= M</a:t>
            </a:r>
            <a:r>
              <a:rPr lang="en-US" altLang="zh-CN" sz="2400" b="1" baseline="-250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 + </a:t>
            </a:r>
            <a:r>
              <a:rPr lang="zh-CN" altLang="en-US" sz="2400" b="1" dirty="0">
                <a:latin typeface="Times New Roman" panose="02020603050405020304" pitchFamily="18" charset="0"/>
                <a:cs typeface="Times New Roman" panose="02020603050405020304" pitchFamily="18" charset="0"/>
              </a:rPr>
              <a:t>定期存款</a:t>
            </a:r>
          </a:p>
          <a:p>
            <a:pPr>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M</a:t>
            </a:r>
            <a:r>
              <a:rPr lang="en-US" altLang="zh-CN" sz="2400" b="1" baseline="-25000" dirty="0">
                <a:latin typeface="Times New Roman" panose="02020603050405020304" pitchFamily="18" charset="0"/>
                <a:cs typeface="Times New Roman" panose="02020603050405020304" pitchFamily="18" charset="0"/>
              </a:rPr>
              <a:t>3 </a:t>
            </a:r>
            <a:r>
              <a:rPr lang="en-US" altLang="zh-CN" sz="2400" b="1" dirty="0">
                <a:latin typeface="Times New Roman" panose="02020603050405020304" pitchFamily="18" charset="0"/>
                <a:cs typeface="Times New Roman" panose="02020603050405020304" pitchFamily="18" charset="0"/>
              </a:rPr>
              <a:t>= M</a:t>
            </a:r>
            <a:r>
              <a:rPr lang="en-US" altLang="zh-CN" sz="2400" b="1" baseline="-25000" dirty="0">
                <a:latin typeface="Times New Roman" panose="02020603050405020304" pitchFamily="18" charset="0"/>
                <a:cs typeface="Times New Roman" panose="02020603050405020304" pitchFamily="18" charset="0"/>
              </a:rPr>
              <a:t>2</a:t>
            </a:r>
            <a:r>
              <a:rPr lang="en-US" altLang="zh-CN" sz="2400" b="1" dirty="0">
                <a:latin typeface="Times New Roman" panose="02020603050405020304" pitchFamily="18" charset="0"/>
                <a:cs typeface="Times New Roman" panose="02020603050405020304" pitchFamily="18" charset="0"/>
              </a:rPr>
              <a:t> + </a:t>
            </a:r>
            <a:r>
              <a:rPr lang="zh-CN" altLang="en-US" sz="2400" b="1" dirty="0">
                <a:latin typeface="Times New Roman" panose="02020603050405020304" pitchFamily="18" charset="0"/>
                <a:cs typeface="Times New Roman" panose="02020603050405020304" pitchFamily="18" charset="0"/>
              </a:rPr>
              <a:t>大额储蓄定单</a:t>
            </a:r>
            <a:endParaRPr lang="en-US" altLang="zh-CN" sz="2400" b="1" dirty="0">
              <a:latin typeface="Times New Roman" panose="02020603050405020304" pitchFamily="18" charset="0"/>
              <a:cs typeface="Times New Roman" panose="02020603050405020304" pitchFamily="18" charset="0"/>
            </a:endParaRPr>
          </a:p>
          <a:p>
            <a:r>
              <a:rPr lang="zh-CN" altLang="en-US" sz="2400" b="1" dirty="0">
                <a:latin typeface="Times New Roman" panose="02020603050405020304" pitchFamily="18" charset="0"/>
                <a:cs typeface="Times New Roman" panose="02020603050405020304" pitchFamily="18" charset="0"/>
              </a:rPr>
              <a:t>中国人民银行</a:t>
            </a:r>
            <a:endParaRPr lang="en-US" altLang="zh-CN" sz="24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M</a:t>
            </a:r>
            <a:r>
              <a:rPr lang="en-US" altLang="zh-CN" sz="2400" b="1" baseline="-250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流通中的现金</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企业活期存款</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机关团体部队存款</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农村存款</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个人持有的信用卡类存款</a:t>
            </a:r>
            <a:endParaRPr lang="en-US" altLang="zh-CN" sz="2400" b="1" dirty="0">
              <a:latin typeface="Times New Roman" panose="02020603050405020304" pitchFamily="18" charset="0"/>
              <a:cs typeface="Times New Roman" panose="02020603050405020304" pitchFamily="18" charset="0"/>
            </a:endParaRPr>
          </a:p>
          <a:p>
            <a:pPr latinLnBrk="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M</a:t>
            </a:r>
            <a:r>
              <a:rPr lang="en-US" altLang="zh-CN" sz="2400" b="1" baseline="-25000" dirty="0">
                <a:latin typeface="Times New Roman" panose="02020603050405020304" pitchFamily="18" charset="0"/>
                <a:cs typeface="Times New Roman" panose="02020603050405020304" pitchFamily="18" charset="0"/>
              </a:rPr>
              <a:t>2 </a:t>
            </a:r>
            <a:r>
              <a:rPr lang="en-US" altLang="zh-CN" sz="2400" b="1" dirty="0">
                <a:latin typeface="Times New Roman" panose="02020603050405020304" pitchFamily="18" charset="0"/>
                <a:cs typeface="Times New Roman" panose="02020603050405020304" pitchFamily="18" charset="0"/>
              </a:rPr>
              <a:t>= M</a:t>
            </a:r>
            <a:r>
              <a:rPr lang="en-US" altLang="zh-CN" sz="2400" b="1" baseline="-250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城乡居民储蓄存款＋企业存款中具有定期性质的存款（单位定期存款和自筹基建存款）＋外币存款＋信托类存款</a:t>
            </a:r>
            <a:endParaRPr lang="en-US" altLang="zh-CN" sz="2400" b="1" dirty="0">
              <a:latin typeface="Times New Roman" panose="02020603050405020304" pitchFamily="18" charset="0"/>
              <a:cs typeface="Times New Roman" panose="02020603050405020304" pitchFamily="18" charset="0"/>
            </a:endParaRPr>
          </a:p>
          <a:p>
            <a:pPr latinLnBrk="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M</a:t>
            </a:r>
            <a:r>
              <a:rPr lang="en-US" altLang="zh-CN" sz="2400" b="1" baseline="-25000" dirty="0">
                <a:latin typeface="Times New Roman" panose="02020603050405020304" pitchFamily="18" charset="0"/>
                <a:cs typeface="Times New Roman" panose="02020603050405020304" pitchFamily="18" charset="0"/>
              </a:rPr>
              <a:t>3 </a:t>
            </a:r>
            <a:r>
              <a:rPr lang="en-US" altLang="zh-CN" sz="2400" b="1" dirty="0">
                <a:latin typeface="Times New Roman" panose="02020603050405020304" pitchFamily="18" charset="0"/>
                <a:cs typeface="Times New Roman" panose="02020603050405020304" pitchFamily="18" charset="0"/>
              </a:rPr>
              <a:t>= M</a:t>
            </a:r>
            <a:r>
              <a:rPr lang="en-US" altLang="zh-CN" sz="2400" b="1" baseline="-25000" dirty="0">
                <a:latin typeface="Times New Roman" panose="02020603050405020304" pitchFamily="18" charset="0"/>
                <a:cs typeface="Times New Roman" panose="02020603050405020304" pitchFamily="18" charset="0"/>
              </a:rPr>
              <a:t>2 </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金融债权</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商业票据</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大额可转让定期存款</a:t>
            </a:r>
            <a:endParaRPr lang="zh-CN" altLang="en-US" sz="2400" dirty="0"/>
          </a:p>
        </p:txBody>
      </p:sp>
      <p:sp>
        <p:nvSpPr>
          <p:cNvPr id="4" name="圆角矩形标注 3"/>
          <p:cNvSpPr/>
          <p:nvPr/>
        </p:nvSpPr>
        <p:spPr>
          <a:xfrm>
            <a:off x="7320136" y="280371"/>
            <a:ext cx="4103515" cy="612648"/>
          </a:xfrm>
          <a:prstGeom prst="wedgeRoundRectCallout">
            <a:avLst>
              <a:gd name="adj1" fmla="val -19815"/>
              <a:gd name="adj2" fmla="val 50062"/>
              <a:gd name="adj3" fmla="val 16667"/>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money </a:t>
            </a:r>
            <a:r>
              <a:rPr lang="en-US" altLang="zh-CN" sz="2400" b="1" dirty="0" smtClean="0">
                <a:solidFill>
                  <a:schemeClr val="tx1"/>
                </a:solidFill>
              </a:rPr>
              <a:t>laundry/</a:t>
            </a:r>
            <a:r>
              <a:rPr lang="en-US" altLang="zh-CN" sz="2400" b="1" dirty="0">
                <a:solidFill>
                  <a:schemeClr val="tx1"/>
                </a:solidFill>
              </a:rPr>
              <a:t>laundering</a:t>
            </a:r>
            <a:endParaRPr lang="zh-CN" altLang="en-US" sz="2400" b="1" dirty="0">
              <a:solidFill>
                <a:schemeClr val="tx1"/>
              </a:solidFill>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7030A0">
            <a:alpha val="4000"/>
          </a:srgb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b="1"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303" y="1700808"/>
            <a:ext cx="10674335" cy="4176463"/>
          </a:xfrm>
          <a:prstGeom prst="rect">
            <a:avLst/>
          </a:prstGeom>
        </p:spPr>
      </p:pic>
      <p:sp>
        <p:nvSpPr>
          <p:cNvPr id="4" name="线形标注 1 3"/>
          <p:cNvSpPr/>
          <p:nvPr/>
        </p:nvSpPr>
        <p:spPr>
          <a:xfrm>
            <a:off x="8688288" y="201002"/>
            <a:ext cx="3384376" cy="3155989"/>
          </a:xfrm>
          <a:prstGeom prst="borderCallout1">
            <a:avLst>
              <a:gd name="adj1" fmla="val 18750"/>
              <a:gd name="adj2" fmla="val -8333"/>
              <a:gd name="adj3" fmla="val 62702"/>
              <a:gd name="adj4" fmla="val -2382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p"/>
            </a:pPr>
            <a:r>
              <a:rPr lang="zh-CN" altLang="en-US" sz="2400" b="1" dirty="0">
                <a:solidFill>
                  <a:schemeClr val="tx1"/>
                </a:solidFill>
              </a:rPr>
              <a:t>折实</a:t>
            </a:r>
            <a:endParaRPr lang="en-US" altLang="zh-CN" sz="2400" b="1" dirty="0">
              <a:solidFill>
                <a:schemeClr val="tx1"/>
              </a:solidFill>
            </a:endParaRPr>
          </a:p>
          <a:p>
            <a:pPr>
              <a:buFont typeface="Wingdings" panose="05000000000000000000" pitchFamily="2" charset="2"/>
              <a:buChar char="Ø"/>
            </a:pPr>
            <a:r>
              <a:rPr lang="zh-CN" altLang="en-US" sz="2400" b="1" dirty="0" smtClean="0">
                <a:solidFill>
                  <a:schemeClr val="tx1"/>
                </a:solidFill>
              </a:rPr>
              <a:t>银行</a:t>
            </a:r>
            <a:r>
              <a:rPr lang="zh-CN" altLang="en-US" sz="2400" b="1" dirty="0">
                <a:solidFill>
                  <a:schemeClr val="tx1"/>
                </a:solidFill>
              </a:rPr>
              <a:t>“存三白”，即现在存的钱值多少白米、白面、白布，取钱的时候还能买等值的白米、白面、白布，用折实的方式基本上完成了对投机的控制。</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700" b="1" dirty="0">
                <a:latin typeface="+mj-ea"/>
              </a:rPr>
              <a:t>货币的创造</a:t>
            </a:r>
            <a:r>
              <a:rPr lang="en-US" altLang="zh-CN" sz="2700" b="1" dirty="0">
                <a:latin typeface="+mj-ea"/>
              </a:rPr>
              <a:t>——</a:t>
            </a:r>
            <a:r>
              <a:rPr lang="zh-CN" altLang="en-US" sz="2700" b="1" dirty="0">
                <a:latin typeface="+mj-ea"/>
              </a:rPr>
              <a:t>货币乘数</a:t>
            </a:r>
          </a:p>
        </p:txBody>
      </p:sp>
      <p:sp>
        <p:nvSpPr>
          <p:cNvPr id="3" name="内容占位符 2"/>
          <p:cNvSpPr>
            <a:spLocks noGrp="1"/>
          </p:cNvSpPr>
          <p:nvPr>
            <p:ph idx="1"/>
          </p:nvPr>
        </p:nvSpPr>
        <p:spPr/>
        <p:txBody>
          <a:bodyPr/>
          <a:lstStyle/>
          <a:p>
            <a:r>
              <a:rPr lang="en-US" altLang="zh-CN" sz="2400" b="1" dirty="0"/>
              <a:t>Reserve Ratio：</a:t>
            </a:r>
            <a:r>
              <a:rPr lang="zh-CN" altLang="en-US" sz="2400" b="1" dirty="0"/>
              <a:t>商业银行交给中央银行的准备金</a:t>
            </a:r>
            <a:r>
              <a:rPr lang="en-US" altLang="zh-CN" sz="2400" b="1" dirty="0"/>
              <a:t>Required Reserves</a:t>
            </a:r>
            <a:r>
              <a:rPr lang="zh-CN" altLang="en-US" sz="2400" b="1" dirty="0"/>
              <a:t>的比率</a:t>
            </a:r>
            <a:endParaRPr lang="zh-CN" altLang="en-US" b="1" dirty="0"/>
          </a:p>
        </p:txBody>
      </p:sp>
      <p:sp>
        <p:nvSpPr>
          <p:cNvPr id="4" name="Text Box 5"/>
          <p:cNvSpPr txBox="1">
            <a:spLocks noChangeArrowheads="1"/>
          </p:cNvSpPr>
          <p:nvPr/>
        </p:nvSpPr>
        <p:spPr bwMode="auto">
          <a:xfrm>
            <a:off x="3181463" y="2987624"/>
            <a:ext cx="18101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100" b="1" dirty="0"/>
              <a:t>存款创造货币</a:t>
            </a:r>
          </a:p>
        </p:txBody>
      </p:sp>
      <p:graphicFrame>
        <p:nvGraphicFramePr>
          <p:cNvPr id="5" name="Group 76"/>
          <p:cNvGraphicFramePr>
            <a:graphicFrameLocks noGrp="1"/>
          </p:cNvGraphicFramePr>
          <p:nvPr/>
        </p:nvGraphicFramePr>
        <p:xfrm>
          <a:off x="3707718" y="3468636"/>
          <a:ext cx="4953000" cy="1924052"/>
        </p:xfrm>
        <a:graphic>
          <a:graphicData uri="http://schemas.openxmlformats.org/drawingml/2006/table">
            <a:tbl>
              <a:tblPr/>
              <a:tblGrid>
                <a:gridCol w="1238250"/>
                <a:gridCol w="1238250"/>
                <a:gridCol w="1238250"/>
                <a:gridCol w="1238250"/>
              </a:tblGrid>
              <a:tr h="4524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en-US" sz="2100" b="1" i="0" u="none" strike="noStrike" cap="none" normalizeH="0" baseline="0" dirty="0">
                        <a:ln>
                          <a:noFill/>
                        </a:ln>
                        <a:solidFill>
                          <a:schemeClr val="tx1"/>
                        </a:solidFill>
                        <a:effectLst/>
                        <a:latin typeface="+mn-lt"/>
                        <a:ea typeface="+mn-ea"/>
                      </a:endParaRPr>
                    </a:p>
                  </a:txBody>
                  <a:tcPr marL="68580" marR="68580" marT="34290" marB="34290" horzOverflow="overflow">
                    <a:lnL cap="flat">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100" b="1" i="0" u="none" strike="noStrike" cap="none" normalizeH="0" baseline="0">
                          <a:ln>
                            <a:noFill/>
                          </a:ln>
                          <a:solidFill>
                            <a:schemeClr val="tx1"/>
                          </a:solidFill>
                          <a:effectLst/>
                          <a:latin typeface="+mn-lt"/>
                          <a:ea typeface="+mn-ea"/>
                        </a:rPr>
                        <a:t>存款</a:t>
                      </a: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100" b="1" i="0" u="none" strike="noStrike" cap="none" normalizeH="0" baseline="0">
                          <a:ln>
                            <a:noFill/>
                          </a:ln>
                          <a:solidFill>
                            <a:schemeClr val="tx1"/>
                          </a:solidFill>
                          <a:effectLst/>
                          <a:latin typeface="+mn-lt"/>
                          <a:ea typeface="+mn-ea"/>
                        </a:rPr>
                        <a:t>准备金</a:t>
                      </a: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100" b="1" i="0" u="none" strike="noStrike" cap="none" normalizeH="0" baseline="0">
                          <a:ln>
                            <a:noFill/>
                          </a:ln>
                          <a:solidFill>
                            <a:schemeClr val="tx1"/>
                          </a:solidFill>
                          <a:effectLst/>
                          <a:latin typeface="+mn-lt"/>
                          <a:ea typeface="+mn-ea"/>
                        </a:rPr>
                        <a:t>再存款</a:t>
                      </a:r>
                    </a:p>
                  </a:txBody>
                  <a:tcPr marL="68580" marR="68580" marT="34290" marB="34290" horzOverflow="overflow">
                    <a:lnL w="12700" cap="flat" cmpd="sng" algn="ctr">
                      <a:solidFill>
                        <a:schemeClr val="tx1"/>
                      </a:solidFill>
                      <a:prstDash val="solid"/>
                      <a:miter lim="800000"/>
                      <a:headEnd type="none" w="med" len="med"/>
                      <a:tailEnd type="none" w="med" len="med"/>
                    </a:lnL>
                    <a:lnR cap="flat">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24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100" b="1" i="0" u="none" strike="noStrike" cap="none" normalizeH="0" baseline="0">
                          <a:ln>
                            <a:noFill/>
                          </a:ln>
                          <a:solidFill>
                            <a:schemeClr val="tx1"/>
                          </a:solidFill>
                          <a:effectLst/>
                          <a:latin typeface="+mn-lt"/>
                          <a:ea typeface="+mn-ea"/>
                        </a:rPr>
                        <a:t>银行</a:t>
                      </a:r>
                      <a:r>
                        <a:rPr kumimoji="1" lang="en-US" altLang="zh-CN" sz="2100" b="1" i="0" u="none" strike="noStrike" cap="none" normalizeH="0" baseline="0">
                          <a:ln>
                            <a:noFill/>
                          </a:ln>
                          <a:solidFill>
                            <a:schemeClr val="tx1"/>
                          </a:solidFill>
                          <a:effectLst/>
                          <a:latin typeface="+mn-lt"/>
                          <a:ea typeface="+mn-ea"/>
                        </a:rPr>
                        <a:t>A</a:t>
                      </a:r>
                    </a:p>
                  </a:txBody>
                  <a:tcPr marL="68580" marR="68580" marT="34290" marB="34290"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100" b="1" i="0" u="none" strike="noStrike" cap="none" normalizeH="0" baseline="0">
                          <a:ln>
                            <a:noFill/>
                          </a:ln>
                          <a:solidFill>
                            <a:schemeClr val="tx1"/>
                          </a:solidFill>
                          <a:effectLst/>
                          <a:latin typeface="+mn-lt"/>
                          <a:ea typeface="+mn-ea"/>
                        </a:rPr>
                        <a:t>100</a:t>
                      </a:r>
                      <a:endParaRPr kumimoji="1" lang="zh-CN" altLang="en-US" sz="2100" b="1" i="0" u="none" strike="noStrike" cap="none" normalizeH="0" baseline="0">
                        <a:ln>
                          <a:noFill/>
                        </a:ln>
                        <a:solidFill>
                          <a:schemeClr val="tx1"/>
                        </a:solidFill>
                        <a:effectLst/>
                        <a:latin typeface="+mn-lt"/>
                        <a:ea typeface="+mn-ea"/>
                      </a:endParaRP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100" b="1" i="0" u="none" strike="noStrike" cap="none" normalizeH="0" baseline="0">
                          <a:ln>
                            <a:noFill/>
                          </a:ln>
                          <a:solidFill>
                            <a:schemeClr val="tx1"/>
                          </a:solidFill>
                          <a:effectLst/>
                          <a:latin typeface="+mn-lt"/>
                          <a:ea typeface="+mn-ea"/>
                        </a:rPr>
                        <a:t>20</a:t>
                      </a: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100" b="1" i="0" u="none" strike="noStrike" cap="none" normalizeH="0" baseline="0">
                          <a:ln>
                            <a:noFill/>
                          </a:ln>
                          <a:solidFill>
                            <a:schemeClr val="tx1"/>
                          </a:solidFill>
                          <a:effectLst/>
                          <a:latin typeface="+mn-lt"/>
                          <a:ea typeface="+mn-ea"/>
                        </a:rPr>
                        <a:t>80</a:t>
                      </a:r>
                    </a:p>
                  </a:txBody>
                  <a:tcPr marL="68580" marR="68580" marT="34290" marB="34290"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958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100" b="1" i="0" u="none" strike="noStrike" cap="none" normalizeH="0" baseline="0" dirty="0">
                          <a:ln>
                            <a:noFill/>
                          </a:ln>
                          <a:solidFill>
                            <a:schemeClr val="tx1"/>
                          </a:solidFill>
                          <a:effectLst/>
                          <a:latin typeface="+mn-lt"/>
                          <a:ea typeface="+mn-ea"/>
                        </a:rPr>
                        <a:t>银行</a:t>
                      </a:r>
                      <a:r>
                        <a:rPr kumimoji="1" lang="en-US" altLang="zh-CN" sz="2100" b="1" i="0" u="none" strike="noStrike" cap="none" normalizeH="0" baseline="0" dirty="0">
                          <a:ln>
                            <a:noFill/>
                          </a:ln>
                          <a:solidFill>
                            <a:schemeClr val="tx1"/>
                          </a:solidFill>
                          <a:effectLst/>
                          <a:latin typeface="+mn-lt"/>
                          <a:ea typeface="+mn-ea"/>
                        </a:rPr>
                        <a:t>B</a:t>
                      </a:r>
                    </a:p>
                  </a:txBody>
                  <a:tcPr marL="68580" marR="68580" marT="34290" marB="34290"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100" b="1" i="0" u="none" strike="noStrike" cap="none" normalizeH="0" baseline="0">
                          <a:ln>
                            <a:noFill/>
                          </a:ln>
                          <a:solidFill>
                            <a:schemeClr val="tx1"/>
                          </a:solidFill>
                          <a:effectLst/>
                          <a:latin typeface="+mn-lt"/>
                          <a:ea typeface="+mn-ea"/>
                        </a:rPr>
                        <a:t>80</a:t>
                      </a: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100" b="1" i="0" u="none" strike="noStrike" cap="none" normalizeH="0" baseline="0">
                          <a:ln>
                            <a:noFill/>
                          </a:ln>
                          <a:solidFill>
                            <a:schemeClr val="tx1"/>
                          </a:solidFill>
                          <a:effectLst/>
                          <a:latin typeface="+mn-lt"/>
                          <a:ea typeface="+mn-ea"/>
                        </a:rPr>
                        <a:t>16</a:t>
                      </a: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100" b="1" i="0" u="none" strike="noStrike" cap="none" normalizeH="0" baseline="0">
                          <a:ln>
                            <a:noFill/>
                          </a:ln>
                          <a:solidFill>
                            <a:schemeClr val="tx1"/>
                          </a:solidFill>
                          <a:effectLst/>
                          <a:latin typeface="+mn-lt"/>
                          <a:ea typeface="+mn-ea"/>
                        </a:rPr>
                        <a:t>64</a:t>
                      </a:r>
                    </a:p>
                  </a:txBody>
                  <a:tcPr marL="68580" marR="68580" marT="34290" marB="34290"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958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100" b="1" i="0" u="none" strike="noStrike" cap="none" normalizeH="0" baseline="0">
                          <a:ln>
                            <a:noFill/>
                          </a:ln>
                          <a:solidFill>
                            <a:schemeClr val="tx1"/>
                          </a:solidFill>
                          <a:effectLst/>
                          <a:latin typeface="+mn-lt"/>
                          <a:ea typeface="+mn-ea"/>
                        </a:rPr>
                        <a:t>银行</a:t>
                      </a:r>
                      <a:r>
                        <a:rPr kumimoji="1" lang="en-US" altLang="zh-CN" sz="2100" b="1" i="0" u="none" strike="noStrike" cap="none" normalizeH="0" baseline="0">
                          <a:ln>
                            <a:noFill/>
                          </a:ln>
                          <a:solidFill>
                            <a:schemeClr val="tx1"/>
                          </a:solidFill>
                          <a:effectLst/>
                          <a:latin typeface="+mn-lt"/>
                          <a:ea typeface="+mn-ea"/>
                        </a:rPr>
                        <a:t>C</a:t>
                      </a:r>
                    </a:p>
                  </a:txBody>
                  <a:tcPr marL="68580" marR="68580" marT="34290" marB="34290"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100" b="1" i="0" u="none" strike="noStrike" cap="none" normalizeH="0" baseline="0">
                          <a:ln>
                            <a:noFill/>
                          </a:ln>
                          <a:solidFill>
                            <a:schemeClr val="tx1"/>
                          </a:solidFill>
                          <a:effectLst/>
                          <a:latin typeface="+mn-lt"/>
                          <a:ea typeface="+mn-ea"/>
                        </a:rPr>
                        <a:t>64</a:t>
                      </a: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100" b="1" i="0" u="none" strike="noStrike" cap="none" normalizeH="0" baseline="0">
                          <a:ln>
                            <a:noFill/>
                          </a:ln>
                          <a:solidFill>
                            <a:schemeClr val="tx1"/>
                          </a:solidFill>
                          <a:effectLst/>
                          <a:latin typeface="+mn-lt"/>
                          <a:ea typeface="+mn-ea"/>
                        </a:rPr>
                        <a:t>12.8</a:t>
                      </a: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100" b="1" i="0" u="none" strike="noStrike" cap="none" normalizeH="0" baseline="0" dirty="0">
                          <a:ln>
                            <a:noFill/>
                          </a:ln>
                          <a:solidFill>
                            <a:schemeClr val="tx1"/>
                          </a:solidFill>
                          <a:effectLst/>
                          <a:latin typeface="+mn-lt"/>
                          <a:ea typeface="+mn-ea"/>
                        </a:rPr>
                        <a:t>51.2</a:t>
                      </a:r>
                    </a:p>
                  </a:txBody>
                  <a:tcPr marL="68580" marR="68580" marT="34290" marB="34290"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6" name="Object 64"/>
          <p:cNvGraphicFramePr>
            <a:graphicFrameLocks noChangeAspect="1"/>
          </p:cNvGraphicFramePr>
          <p:nvPr/>
        </p:nvGraphicFramePr>
        <p:xfrm>
          <a:off x="4907868" y="3011436"/>
          <a:ext cx="1085850" cy="361950"/>
        </p:xfrm>
        <a:graphic>
          <a:graphicData uri="http://schemas.openxmlformats.org/presentationml/2006/ole">
            <mc:AlternateContent xmlns:mc="http://schemas.openxmlformats.org/markup-compatibility/2006">
              <mc:Choice xmlns:v="urn:schemas-microsoft-com:vml" Requires="v">
                <p:oleObj spid="_x0000_s1043" name="Equation" r:id="rId4" imgW="15544800" imgH="5181600" progId="Equation.3">
                  <p:embed/>
                </p:oleObj>
              </mc:Choice>
              <mc:Fallback>
                <p:oleObj name="Equation" r:id="rId4" imgW="15544800" imgH="5181600" progId="Equation.3">
                  <p:embed/>
                  <p:pic>
                    <p:nvPicPr>
                      <p:cNvPr id="0" name="图片 1024"/>
                      <p:cNvPicPr>
                        <a:picLocks noChangeAspect="1"/>
                      </p:cNvPicPr>
                      <p:nvPr/>
                    </p:nvPicPr>
                    <p:blipFill>
                      <a:blip r:embed="rId5"/>
                      <a:stretch>
                        <a:fillRect/>
                      </a:stretch>
                    </p:blipFill>
                    <p:spPr>
                      <a:xfrm>
                        <a:off x="4907868" y="3011436"/>
                        <a:ext cx="1085850" cy="361950"/>
                      </a:xfrm>
                      <a:prstGeom prst="rect">
                        <a:avLst/>
                      </a:prstGeom>
                      <a:noFill/>
                      <a:ln w="9525">
                        <a:noFill/>
                      </a:ln>
                    </p:spPr>
                  </p:pic>
                </p:oleObj>
              </mc:Fallback>
            </mc:AlternateContent>
          </a:graphicData>
        </a:graphic>
      </p:graphicFrame>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9" name="Object 3"/>
          <p:cNvGraphicFramePr>
            <a:graphicFrameLocks noChangeAspect="1"/>
          </p:cNvGraphicFramePr>
          <p:nvPr/>
        </p:nvGraphicFramePr>
        <p:xfrm>
          <a:off x="2806728" y="2176361"/>
          <a:ext cx="6628836" cy="473754"/>
        </p:xfrm>
        <a:graphic>
          <a:graphicData uri="http://schemas.openxmlformats.org/presentationml/2006/ole">
            <mc:AlternateContent xmlns:mc="http://schemas.openxmlformats.org/markup-compatibility/2006">
              <mc:Choice xmlns:v="urn:schemas-microsoft-com:vml" Requires="v">
                <p:oleObj spid="_x0000_s2093" name="Equation" r:id="rId3" imgW="89611200" imgH="6400800" progId="Equation.3">
                  <p:embed/>
                </p:oleObj>
              </mc:Choice>
              <mc:Fallback>
                <p:oleObj name="Equation" r:id="rId3" imgW="89611200" imgH="6400800" progId="Equation.3">
                  <p:embed/>
                  <p:pic>
                    <p:nvPicPr>
                      <p:cNvPr id="0" name="图片 2048"/>
                      <p:cNvPicPr>
                        <a:picLocks noChangeAspect="1"/>
                      </p:cNvPicPr>
                      <p:nvPr/>
                    </p:nvPicPr>
                    <p:blipFill>
                      <a:blip r:embed="rId4"/>
                      <a:stretch>
                        <a:fillRect/>
                      </a:stretch>
                    </p:blipFill>
                    <p:spPr>
                      <a:xfrm>
                        <a:off x="2806728" y="2176361"/>
                        <a:ext cx="6628836" cy="473754"/>
                      </a:xfrm>
                      <a:prstGeom prst="rect">
                        <a:avLst/>
                      </a:prstGeom>
                      <a:noFill/>
                      <a:ln w="9525">
                        <a:noFill/>
                      </a:ln>
                    </p:spPr>
                  </p:pic>
                </p:oleObj>
              </mc:Fallback>
            </mc:AlternateContent>
          </a:graphicData>
        </a:graphic>
      </p:graphicFrame>
      <p:graphicFrame>
        <p:nvGraphicFramePr>
          <p:cNvPr id="29700" name="Object 4"/>
          <p:cNvGraphicFramePr>
            <a:graphicFrameLocks noChangeAspect="1"/>
          </p:cNvGraphicFramePr>
          <p:nvPr/>
        </p:nvGraphicFramePr>
        <p:xfrm>
          <a:off x="3449706" y="2911314"/>
          <a:ext cx="2671440" cy="850554"/>
        </p:xfrm>
        <a:graphic>
          <a:graphicData uri="http://schemas.openxmlformats.org/presentationml/2006/ole">
            <mc:AlternateContent xmlns:mc="http://schemas.openxmlformats.org/markup-compatibility/2006">
              <mc:Choice xmlns:v="urn:schemas-microsoft-com:vml" Requires="v">
                <p:oleObj spid="_x0000_s2094" name="Equation" r:id="rId5" imgW="34442400" imgH="10972800" progId="Equation.3">
                  <p:embed/>
                </p:oleObj>
              </mc:Choice>
              <mc:Fallback>
                <p:oleObj name="Equation" r:id="rId5" imgW="34442400" imgH="10972800" progId="Equation.3">
                  <p:embed/>
                  <p:pic>
                    <p:nvPicPr>
                      <p:cNvPr id="0" name="图片 2049"/>
                      <p:cNvPicPr>
                        <a:picLocks noChangeAspect="1"/>
                      </p:cNvPicPr>
                      <p:nvPr/>
                    </p:nvPicPr>
                    <p:blipFill>
                      <a:blip r:embed="rId6"/>
                      <a:stretch>
                        <a:fillRect/>
                      </a:stretch>
                    </p:blipFill>
                    <p:spPr>
                      <a:xfrm>
                        <a:off x="3449706" y="2911314"/>
                        <a:ext cx="2671440" cy="850554"/>
                      </a:xfrm>
                      <a:prstGeom prst="rect">
                        <a:avLst/>
                      </a:prstGeom>
                      <a:noFill/>
                      <a:ln w="9525">
                        <a:noFill/>
                      </a:ln>
                    </p:spPr>
                  </p:pic>
                </p:oleObj>
              </mc:Fallback>
            </mc:AlternateContent>
          </a:graphicData>
        </a:graphic>
      </p:graphicFrame>
      <p:graphicFrame>
        <p:nvGraphicFramePr>
          <p:cNvPr id="29702" name="Object 6"/>
          <p:cNvGraphicFramePr>
            <a:graphicFrameLocks noChangeAspect="1"/>
          </p:cNvGraphicFramePr>
          <p:nvPr/>
        </p:nvGraphicFramePr>
        <p:xfrm>
          <a:off x="3611724" y="4023067"/>
          <a:ext cx="1314450" cy="931069"/>
        </p:xfrm>
        <a:graphic>
          <a:graphicData uri="http://schemas.openxmlformats.org/presentationml/2006/ole">
            <mc:AlternateContent xmlns:mc="http://schemas.openxmlformats.org/markup-compatibility/2006">
              <mc:Choice xmlns:v="urn:schemas-microsoft-com:vml" Requires="v">
                <p:oleObj spid="_x0000_s2095" name="Equation" r:id="rId7" imgW="14630400" imgH="10363200" progId="Equation.3">
                  <p:embed/>
                </p:oleObj>
              </mc:Choice>
              <mc:Fallback>
                <p:oleObj name="Equation" r:id="rId7" imgW="14630400" imgH="10363200" progId="Equation.3">
                  <p:embed/>
                  <p:pic>
                    <p:nvPicPr>
                      <p:cNvPr id="0" name="图片 2050"/>
                      <p:cNvPicPr>
                        <a:picLocks noChangeAspect="1"/>
                      </p:cNvPicPr>
                      <p:nvPr/>
                    </p:nvPicPr>
                    <p:blipFill>
                      <a:blip r:embed="rId8"/>
                      <a:stretch>
                        <a:fillRect/>
                      </a:stretch>
                    </p:blipFill>
                    <p:spPr>
                      <a:xfrm>
                        <a:off x="3611724" y="4023067"/>
                        <a:ext cx="1314450" cy="931069"/>
                      </a:xfrm>
                      <a:prstGeom prst="rect">
                        <a:avLst/>
                      </a:prstGeom>
                      <a:noFill/>
                      <a:ln w="9525" cap="flat" cmpd="sng">
                        <a:solidFill>
                          <a:srgbClr val="CC0000"/>
                        </a:solidFill>
                        <a:prstDash val="solid"/>
                        <a:miter/>
                        <a:headEnd type="none" w="med" len="med"/>
                        <a:tailEnd type="none" w="med" len="med"/>
                      </a:ln>
                    </p:spPr>
                  </p:pic>
                </p:oleObj>
              </mc:Fallback>
            </mc:AlternateContent>
          </a:graphicData>
        </a:graphic>
      </p:graphicFrame>
      <p:sp>
        <p:nvSpPr>
          <p:cNvPr id="2" name="矩形 1"/>
          <p:cNvSpPr/>
          <p:nvPr/>
        </p:nvSpPr>
        <p:spPr>
          <a:xfrm>
            <a:off x="919149" y="836712"/>
            <a:ext cx="2448106" cy="769441"/>
          </a:xfrm>
          <a:prstGeom prst="rect">
            <a:avLst/>
          </a:prstGeom>
        </p:spPr>
        <p:txBody>
          <a:bodyPr wrap="none">
            <a:spAutoFit/>
          </a:bodyPr>
          <a:lstStyle/>
          <a:p>
            <a:r>
              <a:rPr lang="zh-CN" altLang="en-US" sz="4400" b="1" dirty="0">
                <a:latin typeface="仿宋" panose="02010609060101010101" charset="-122"/>
                <a:ea typeface="仿宋" panose="02010609060101010101" charset="-122"/>
              </a:rPr>
              <a:t>货币乘数</a:t>
            </a:r>
            <a:endParaRPr lang="zh-CN" altLang="en-US" sz="4400" dirty="0">
              <a:latin typeface="仿宋" panose="02010609060101010101" charset="-122"/>
              <a:ea typeface="仿宋" panose="02010609060101010101" charset="-122"/>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699"/>
                                        </p:tgtEl>
                                        <p:attrNameLst>
                                          <p:attrName>style.visibility</p:attrName>
                                        </p:attrNameLst>
                                      </p:cBhvr>
                                      <p:to>
                                        <p:strVal val="visible"/>
                                      </p:to>
                                    </p:set>
                                    <p:anim calcmode="lin" valueType="num">
                                      <p:cBhvr additive="base">
                                        <p:cTn id="7" dur="500" fill="hold"/>
                                        <p:tgtEl>
                                          <p:spTgt spid="29699"/>
                                        </p:tgtEl>
                                        <p:attrNameLst>
                                          <p:attrName>ppt_x</p:attrName>
                                        </p:attrNameLst>
                                      </p:cBhvr>
                                      <p:tavLst>
                                        <p:tav tm="0">
                                          <p:val>
                                            <p:strVal val="0-#ppt_w/2"/>
                                          </p:val>
                                        </p:tav>
                                        <p:tav tm="100000">
                                          <p:val>
                                            <p:strVal val="#ppt_x"/>
                                          </p:val>
                                        </p:tav>
                                      </p:tavLst>
                                    </p:anim>
                                    <p:anim calcmode="lin" valueType="num">
                                      <p:cBhvr additive="base">
                                        <p:cTn id="8" dur="500" fill="hold"/>
                                        <p:tgtEl>
                                          <p:spTgt spid="2969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9700"/>
                                        </p:tgtEl>
                                        <p:attrNameLst>
                                          <p:attrName>style.visibility</p:attrName>
                                        </p:attrNameLst>
                                      </p:cBhvr>
                                      <p:to>
                                        <p:strVal val="visible"/>
                                      </p:to>
                                    </p:set>
                                    <p:anim calcmode="lin" valueType="num">
                                      <p:cBhvr additive="base">
                                        <p:cTn id="13" dur="500" fill="hold"/>
                                        <p:tgtEl>
                                          <p:spTgt spid="29700"/>
                                        </p:tgtEl>
                                        <p:attrNameLst>
                                          <p:attrName>ppt_x</p:attrName>
                                        </p:attrNameLst>
                                      </p:cBhvr>
                                      <p:tavLst>
                                        <p:tav tm="0">
                                          <p:val>
                                            <p:strVal val="0-#ppt_w/2"/>
                                          </p:val>
                                        </p:tav>
                                        <p:tav tm="100000">
                                          <p:val>
                                            <p:strVal val="#ppt_x"/>
                                          </p:val>
                                        </p:tav>
                                      </p:tavLst>
                                    </p:anim>
                                    <p:anim calcmode="lin" valueType="num">
                                      <p:cBhvr additive="base">
                                        <p:cTn id="14" dur="500" fill="hold"/>
                                        <p:tgtEl>
                                          <p:spTgt spid="2970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9702"/>
                                        </p:tgtEl>
                                        <p:attrNameLst>
                                          <p:attrName>style.visibility</p:attrName>
                                        </p:attrNameLst>
                                      </p:cBhvr>
                                      <p:to>
                                        <p:strVal val="visible"/>
                                      </p:to>
                                    </p:set>
                                    <p:anim calcmode="lin" valueType="num">
                                      <p:cBhvr additive="base">
                                        <p:cTn id="19" dur="500" fill="hold"/>
                                        <p:tgtEl>
                                          <p:spTgt spid="29702"/>
                                        </p:tgtEl>
                                        <p:attrNameLst>
                                          <p:attrName>ppt_x</p:attrName>
                                        </p:attrNameLst>
                                      </p:cBhvr>
                                      <p:tavLst>
                                        <p:tav tm="0">
                                          <p:val>
                                            <p:strVal val="0-#ppt_w/2"/>
                                          </p:val>
                                        </p:tav>
                                        <p:tav tm="100000">
                                          <p:val>
                                            <p:strVal val="#ppt_x"/>
                                          </p:val>
                                        </p:tav>
                                      </p:tavLst>
                                    </p:anim>
                                    <p:anim calcmode="lin" valueType="num">
                                      <p:cBhvr additive="base">
                                        <p:cTn id="20" dur="500" fill="hold"/>
                                        <p:tgtEl>
                                          <p:spTgt spid="297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b="1" dirty="0"/>
              <a:t>货币流通量规律</a:t>
            </a:r>
          </a:p>
        </p:txBody>
      </p:sp>
      <p:sp>
        <p:nvSpPr>
          <p:cNvPr id="3" name="内容占位符 2"/>
          <p:cNvSpPr>
            <a:spLocks noGrp="1"/>
          </p:cNvSpPr>
          <p:nvPr>
            <p:ph idx="1"/>
          </p:nvPr>
        </p:nvSpPr>
        <p:spPr/>
        <p:txBody>
          <a:bodyPr/>
          <a:lstStyle/>
          <a:p>
            <a:endParaRPr lang="en-US" altLang="zh-CN" dirty="0"/>
          </a:p>
          <a:p>
            <a:endParaRPr lang="en-US" altLang="zh-CN" dirty="0"/>
          </a:p>
          <a:p>
            <a:r>
              <a:rPr lang="zh-CN" altLang="en-US" b="1" dirty="0"/>
              <a:t>纸币流通规律、信用货币流通规律</a:t>
            </a:r>
            <a:endParaRPr lang="en-US" altLang="zh-CN" b="1" dirty="0"/>
          </a:p>
          <a:p>
            <a:pPr>
              <a:buFont typeface="Wingdings" panose="05000000000000000000" pitchFamily="2" charset="2"/>
              <a:buChar char="Ø"/>
            </a:pPr>
            <a:r>
              <a:rPr lang="zh-CN" altLang="en-US" sz="3600" b="1" dirty="0"/>
              <a:t>纸币与信用货币关系</a:t>
            </a:r>
            <a:endParaRPr lang="en-US" altLang="zh-CN" sz="3600" b="1" dirty="0"/>
          </a:p>
          <a:p>
            <a:pPr>
              <a:buFont typeface="Wingdings" panose="05000000000000000000" pitchFamily="2" charset="2"/>
              <a:buChar char="Ø"/>
            </a:pPr>
            <a:r>
              <a:rPr lang="zh-CN" altLang="en-US" sz="3600" b="1" dirty="0"/>
              <a:t>教材：纸币定义与纸币流通规律</a:t>
            </a:r>
            <a:endParaRPr lang="en-US" altLang="zh-CN" sz="3600" b="1" dirty="0"/>
          </a:p>
          <a:p>
            <a:pPr>
              <a:buFont typeface="Wingdings" panose="05000000000000000000" pitchFamily="2" charset="2"/>
              <a:buChar char="Ø"/>
            </a:pPr>
            <a:r>
              <a:rPr lang="zh-CN" altLang="en-US" sz="3600" b="1" dirty="0"/>
              <a:t>货币的非黄金化</a:t>
            </a:r>
          </a:p>
        </p:txBody>
      </p:sp>
      <p:graphicFrame>
        <p:nvGraphicFramePr>
          <p:cNvPr id="4" name="对象 3"/>
          <p:cNvGraphicFramePr>
            <a:graphicFrameLocks noChangeAspect="1"/>
          </p:cNvGraphicFramePr>
          <p:nvPr/>
        </p:nvGraphicFramePr>
        <p:xfrm>
          <a:off x="2639617" y="1752600"/>
          <a:ext cx="5294797" cy="1028328"/>
        </p:xfrm>
        <a:graphic>
          <a:graphicData uri="http://schemas.openxmlformats.org/presentationml/2006/ole">
            <mc:AlternateContent xmlns:mc="http://schemas.openxmlformats.org/markup-compatibility/2006">
              <mc:Choice xmlns:v="urn:schemas-microsoft-com:vml" Requires="v">
                <p:oleObj spid="_x0000_s3091" name="公式" r:id="rId3" imgW="45415200" imgH="10058400" progId="Equation.3">
                  <p:embed/>
                </p:oleObj>
              </mc:Choice>
              <mc:Fallback>
                <p:oleObj name="公式" r:id="rId3" imgW="45415200" imgH="10058400" progId="Equation.3">
                  <p:embed/>
                  <p:pic>
                    <p:nvPicPr>
                      <p:cNvPr id="0" name="图片 3072"/>
                      <p:cNvPicPr>
                        <a:picLocks noChangeAspect="1"/>
                      </p:cNvPicPr>
                      <p:nvPr/>
                    </p:nvPicPr>
                    <p:blipFill>
                      <a:blip r:embed="rId4"/>
                      <a:stretch>
                        <a:fillRect/>
                      </a:stretch>
                    </p:blipFill>
                    <p:spPr>
                      <a:xfrm>
                        <a:off x="2639617" y="1752600"/>
                        <a:ext cx="5294797" cy="1028328"/>
                      </a:xfrm>
                      <a:prstGeom prst="rect">
                        <a:avLst/>
                      </a:prstGeom>
                      <a:noFill/>
                      <a:ln w="9525">
                        <a:noFill/>
                      </a:ln>
                    </p:spPr>
                  </p:pic>
                </p:oleObj>
              </mc:Fallback>
            </mc:AlternateContent>
          </a:graphicData>
        </a:graphic>
      </p:graphicFrame>
    </p:spTree>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仿宋" panose="02010609060101010101" charset="-122"/>
                <a:ea typeface="仿宋" panose="02010609060101010101" charset="-122"/>
              </a:rPr>
              <a:t>货币及其职能</a:t>
            </a:r>
            <a:endParaRPr lang="zh-CN" altLang="en-US" dirty="0">
              <a:latin typeface="仿宋" panose="02010609060101010101" charset="-122"/>
              <a:ea typeface="仿宋" panose="02010609060101010101" charset="-122"/>
            </a:endParaRPr>
          </a:p>
        </p:txBody>
      </p:sp>
      <p:sp>
        <p:nvSpPr>
          <p:cNvPr id="3" name="内容占位符 2"/>
          <p:cNvSpPr>
            <a:spLocks noGrp="1"/>
          </p:cNvSpPr>
          <p:nvPr>
            <p:ph idx="1"/>
          </p:nvPr>
        </p:nvSpPr>
        <p:spPr/>
        <p:txBody>
          <a:bodyPr/>
          <a:lstStyle/>
          <a:p>
            <a:r>
              <a:rPr lang="zh-CN" altLang="en-US" b="1" dirty="0">
                <a:latin typeface="+mn-ea"/>
              </a:rPr>
              <a:t>起源</a:t>
            </a:r>
            <a:r>
              <a:rPr lang="en-US" altLang="zh-CN" b="1" dirty="0">
                <a:latin typeface="+mn-ea"/>
              </a:rPr>
              <a:t>——</a:t>
            </a:r>
            <a:r>
              <a:rPr lang="zh-CN" altLang="en-US" b="1" dirty="0">
                <a:latin typeface="+mn-ea"/>
              </a:rPr>
              <a:t>商品价值形式的发展</a:t>
            </a:r>
            <a:endParaRPr lang="en-US" altLang="zh-CN" b="1" dirty="0">
              <a:solidFill>
                <a:srgbClr val="FF0000"/>
              </a:solidFill>
              <a:latin typeface="+mn-ea"/>
            </a:endParaRPr>
          </a:p>
          <a:p>
            <a:pPr>
              <a:buFont typeface="Wingdings" panose="05000000000000000000" pitchFamily="2" charset="2"/>
              <a:buChar char="Ø"/>
            </a:pPr>
            <a:r>
              <a:rPr lang="zh-CN" altLang="en-US" sz="3100" b="1" dirty="0"/>
              <a:t>简单</a:t>
            </a:r>
            <a:r>
              <a:rPr lang="en-US" altLang="zh-CN" sz="3100" b="1" dirty="0"/>
              <a:t>/</a:t>
            </a:r>
            <a:r>
              <a:rPr lang="zh-CN" altLang="en-US" sz="3100" b="1" dirty="0"/>
              <a:t>偶然价值形式</a:t>
            </a:r>
            <a:endParaRPr lang="en-US" altLang="zh-CN" sz="3100" b="1" dirty="0"/>
          </a:p>
          <a:p>
            <a:pPr>
              <a:buFont typeface="Wingdings" panose="05000000000000000000" pitchFamily="2" charset="2"/>
              <a:buChar char="ü"/>
            </a:pPr>
            <a:r>
              <a:rPr lang="zh-CN" altLang="en-US" sz="3100" b="1" dirty="0"/>
              <a:t>等价形式：使用价值成为价值的表现形式；具体劳动成为抽象劳动的表现形式；私人劳动成为直接社会形式的劳动</a:t>
            </a:r>
            <a:endParaRPr lang="en-US" altLang="zh-CN" sz="3100" b="1" dirty="0"/>
          </a:p>
          <a:p>
            <a:pPr>
              <a:buFont typeface="Wingdings" panose="05000000000000000000" pitchFamily="2" charset="2"/>
              <a:buChar char="Ø"/>
            </a:pPr>
            <a:r>
              <a:rPr lang="zh-CN" altLang="en-US" sz="3100" b="1" dirty="0"/>
              <a:t>扩大价值形式</a:t>
            </a:r>
            <a:endParaRPr lang="en-US" altLang="zh-CN" sz="3100" b="1" dirty="0"/>
          </a:p>
          <a:p>
            <a:pPr>
              <a:buFont typeface="Wingdings" panose="05000000000000000000" pitchFamily="2" charset="2"/>
              <a:buChar char="Ø"/>
            </a:pPr>
            <a:r>
              <a:rPr lang="zh-CN" altLang="en-US" sz="3100" b="1" dirty="0"/>
              <a:t>一般价值形式（货币的雏形）</a:t>
            </a:r>
            <a:endParaRPr lang="en-US" altLang="zh-CN" sz="3100" b="1" dirty="0"/>
          </a:p>
          <a:p>
            <a:pPr>
              <a:buFont typeface="Wingdings" panose="05000000000000000000" pitchFamily="2" charset="2"/>
              <a:buChar char="Ø"/>
            </a:pPr>
            <a:r>
              <a:rPr lang="zh-CN" altLang="en-US" sz="3100" b="1" dirty="0"/>
              <a:t>货币形式</a:t>
            </a:r>
            <a:endParaRPr lang="zh-CN" altLang="en-US" sz="3100" dirty="0"/>
          </a:p>
        </p:txBody>
      </p:sp>
      <p:sp>
        <p:nvSpPr>
          <p:cNvPr id="4" name="矩形标注 3"/>
          <p:cNvSpPr/>
          <p:nvPr/>
        </p:nvSpPr>
        <p:spPr>
          <a:xfrm>
            <a:off x="551384" y="2204864"/>
            <a:ext cx="10697987" cy="3096344"/>
          </a:xfrm>
          <a:prstGeom prst="wedgeRectCallout">
            <a:avLst>
              <a:gd name="adj1" fmla="val -25348"/>
              <a:gd name="adj2" fmla="val 74225"/>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400" b="1" dirty="0" smtClean="0">
                <a:solidFill>
                  <a:schemeClr val="tx1"/>
                </a:solidFill>
              </a:rPr>
              <a:t>在</a:t>
            </a:r>
            <a:r>
              <a:rPr lang="zh-CN" altLang="en-US" sz="2400" b="1" dirty="0">
                <a:solidFill>
                  <a:schemeClr val="tx1"/>
                </a:solidFill>
              </a:rPr>
              <a:t>商品生产社会中，商品是</a:t>
            </a:r>
            <a:r>
              <a:rPr lang="zh-CN" altLang="en-US" sz="2400" b="1" dirty="0">
                <a:solidFill>
                  <a:schemeClr val="tx1"/>
                </a:solidFill>
                <a:effectLst>
                  <a:outerShdw blurRad="38100" dist="38100" dir="2700000" algn="tl">
                    <a:srgbClr val="000000">
                      <a:alpha val="43137"/>
                    </a:srgbClr>
                  </a:outerShdw>
                </a:effectLst>
              </a:rPr>
              <a:t>财富的基本社会形式</a:t>
            </a:r>
            <a:r>
              <a:rPr lang="zh-CN" altLang="en-US" sz="2400" b="1" dirty="0">
                <a:solidFill>
                  <a:schemeClr val="tx1"/>
                </a:solidFill>
              </a:rPr>
              <a:t>，作为商品本质属性的价值则体现了商品社会中最基本层次的生产关系，形成</a:t>
            </a:r>
            <a:r>
              <a:rPr lang="zh-CN" altLang="en-US" sz="2400" b="1" dirty="0">
                <a:solidFill>
                  <a:schemeClr val="tx1"/>
                </a:solidFill>
                <a:effectLst>
                  <a:outerShdw blurRad="38100" dist="38100" dir="2700000" algn="tl">
                    <a:srgbClr val="000000">
                      <a:alpha val="43137"/>
                    </a:srgbClr>
                  </a:outerShdw>
                </a:effectLst>
              </a:rPr>
              <a:t>财富的社会本质</a:t>
            </a:r>
            <a:r>
              <a:rPr lang="zh-CN" altLang="en-US" sz="2400" b="1" dirty="0">
                <a:solidFill>
                  <a:schemeClr val="tx1"/>
                </a:solidFill>
              </a:rPr>
              <a:t>。由于商品经济中价值必然在</a:t>
            </a:r>
            <a:r>
              <a:rPr lang="zh-CN" altLang="en-US" sz="2400" b="1" dirty="0" smtClean="0">
                <a:solidFill>
                  <a:schemeClr val="tx1"/>
                </a:solidFill>
              </a:rPr>
              <a:t>货币（</a:t>
            </a:r>
            <a:r>
              <a:rPr lang="zh-CN" altLang="en-US" sz="2400" b="1" dirty="0">
                <a:solidFill>
                  <a:schemeClr val="tx1"/>
                </a:solidFill>
              </a:rPr>
              <a:t>金银货币</a:t>
            </a:r>
            <a:r>
              <a:rPr lang="zh-CN" altLang="en-US" sz="2400" b="1" dirty="0" smtClean="0">
                <a:solidFill>
                  <a:schemeClr val="tx1"/>
                </a:solidFill>
              </a:rPr>
              <a:t>）上</a:t>
            </a:r>
            <a:r>
              <a:rPr lang="zh-CN" altLang="en-US" sz="2400" b="1" dirty="0">
                <a:solidFill>
                  <a:schemeClr val="tx1"/>
                </a:solidFill>
              </a:rPr>
              <a:t>取得自身的独立存在形态，于是财富的物质性质与社会性质的对立，便外化为普通商品与货币商品的</a:t>
            </a:r>
            <a:r>
              <a:rPr lang="zh-CN" altLang="en-US" sz="2400" b="1" dirty="0" smtClean="0">
                <a:solidFill>
                  <a:schemeClr val="tx1"/>
                </a:solidFill>
              </a:rPr>
              <a:t>对立</a:t>
            </a:r>
            <a:r>
              <a:rPr lang="en-US" altLang="zh-CN" sz="2400" b="1" dirty="0" smtClean="0">
                <a:solidFill>
                  <a:schemeClr val="tx1"/>
                </a:solidFill>
              </a:rPr>
              <a:t>——</a:t>
            </a:r>
            <a:r>
              <a:rPr lang="zh-CN" altLang="en-US" sz="2400" b="1" dirty="0" smtClean="0">
                <a:solidFill>
                  <a:srgbClr val="FF0000"/>
                </a:solidFill>
              </a:rPr>
              <a:t>“</a:t>
            </a:r>
            <a:r>
              <a:rPr lang="zh-CN" altLang="en-US" sz="2400" b="1" dirty="0">
                <a:solidFill>
                  <a:srgbClr val="FF0000"/>
                </a:solidFill>
              </a:rPr>
              <a:t>交换价值构成货币实体，交换价值就是财富。因此，另一方面，货币又是物体化的财富形式，而与构成财富的一切特殊</a:t>
            </a:r>
            <a:r>
              <a:rPr lang="zh-CN" altLang="en-US" sz="2400" b="1" dirty="0">
                <a:solidFill>
                  <a:srgbClr val="FF0000"/>
                </a:solidFill>
                <a:latin typeface="+mn-ea"/>
              </a:rPr>
              <a:t>实体相对立</a:t>
            </a:r>
            <a:r>
              <a:rPr lang="en-US" altLang="zh-CN" sz="2400" b="1" dirty="0">
                <a:solidFill>
                  <a:srgbClr val="FF0000"/>
                </a:solidFill>
                <a:latin typeface="+mn-ea"/>
              </a:rPr>
              <a:t>……</a:t>
            </a:r>
            <a:r>
              <a:rPr lang="zh-CN" altLang="en-US" sz="2400" b="1" dirty="0">
                <a:solidFill>
                  <a:srgbClr val="FF0000"/>
                </a:solidFill>
                <a:latin typeface="+mn-ea"/>
              </a:rPr>
              <a:t>与其他一切商品相反，货币是同它们相对立的一般财富形式，而这些特殊性</a:t>
            </a:r>
            <a:r>
              <a:rPr lang="zh-CN" altLang="en-US" sz="2400" b="1" dirty="0">
                <a:solidFill>
                  <a:srgbClr val="FF0000"/>
                </a:solidFill>
              </a:rPr>
              <a:t>的总体则构成财富实体”</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本质</a:t>
            </a:r>
            <a:endParaRPr lang="zh-CN" altLang="en-US" dirty="0"/>
          </a:p>
        </p:txBody>
      </p:sp>
      <p:sp>
        <p:nvSpPr>
          <p:cNvPr id="3" name="内容占位符 2"/>
          <p:cNvSpPr>
            <a:spLocks noGrp="1"/>
          </p:cNvSpPr>
          <p:nvPr>
            <p:ph idx="1"/>
          </p:nvPr>
        </p:nvSpPr>
        <p:spPr/>
        <p:txBody>
          <a:bodyPr/>
          <a:lstStyle/>
          <a:p>
            <a:r>
              <a:rPr lang="zh-CN" altLang="en-US" b="1" dirty="0"/>
              <a:t>本质：固定充当一般等价物的商品。</a:t>
            </a:r>
            <a:endParaRPr lang="en-US" altLang="zh-CN" b="1" dirty="0"/>
          </a:p>
          <a:p>
            <a:pPr algn="ctr">
              <a:buNone/>
            </a:pPr>
            <a:r>
              <a:rPr lang="zh-CN" altLang="en-US" sz="3600" b="1" dirty="0">
                <a:solidFill>
                  <a:srgbClr val="FF0000"/>
                </a:solidFill>
              </a:rPr>
              <a:t>金银天然不是货币，但货币天然是金银</a:t>
            </a:r>
          </a:p>
          <a:p>
            <a:pPr>
              <a:buFont typeface="Wingdings" panose="05000000000000000000" pitchFamily="2" charset="2"/>
              <a:buChar char="Ø"/>
            </a:pPr>
            <a:r>
              <a:rPr lang="zh-CN" altLang="en-US" sz="3600" b="1" dirty="0"/>
              <a:t>货币形式让商品世界分裂为对立的两极：特殊使用价值的商品和表示商品价值的货币</a:t>
            </a:r>
            <a:endParaRPr lang="en-US" altLang="zh-CN" sz="3600" b="1" dirty="0"/>
          </a:p>
          <a:p>
            <a:pPr>
              <a:buFont typeface="Wingdings" panose="05000000000000000000" pitchFamily="2" charset="2"/>
              <a:buChar char="Ø"/>
            </a:pPr>
            <a:r>
              <a:rPr lang="zh-CN" altLang="en-US" sz="3600" b="1" dirty="0">
                <a:latin typeface="仿宋" panose="02010609060101010101" charset="-122"/>
                <a:ea typeface="仿宋" panose="02010609060101010101" charset="-122"/>
              </a:rPr>
              <a:t>货币成为财富的代表，成为社会劳动的化身</a:t>
            </a:r>
            <a:r>
              <a:rPr lang="en-US" altLang="zh-CN" sz="3600" b="1" dirty="0">
                <a:latin typeface="仿宋" panose="02010609060101010101" charset="-122"/>
                <a:ea typeface="仿宋" panose="02010609060101010101" charset="-122"/>
              </a:rPr>
              <a:t>——</a:t>
            </a:r>
            <a:r>
              <a:rPr lang="zh-CN" altLang="en-US" sz="3600" b="1" dirty="0">
                <a:latin typeface="仿宋" panose="02010609060101010101" charset="-122"/>
                <a:ea typeface="仿宋" panose="02010609060101010101" charset="-122"/>
              </a:rPr>
              <a:t>拜物教的货币形式</a:t>
            </a:r>
            <a:endParaRPr lang="zh-CN" altLang="en-US" dirty="0"/>
          </a:p>
        </p:txBody>
      </p:sp>
      <p:sp>
        <p:nvSpPr>
          <p:cNvPr id="4" name="对话气泡: 圆角矩形 3"/>
          <p:cNvSpPr/>
          <p:nvPr/>
        </p:nvSpPr>
        <p:spPr>
          <a:xfrm>
            <a:off x="6744072" y="236240"/>
            <a:ext cx="5043131" cy="1608584"/>
          </a:xfrm>
          <a:prstGeom prst="wedgeRoundRectCallout">
            <a:avLst>
              <a:gd name="adj1" fmla="val -21446"/>
              <a:gd name="adj2" fmla="val 94676"/>
              <a:gd name="adj3" fmla="val 16667"/>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rgbClr val="002060"/>
                </a:solidFill>
                <a:latin typeface="+mj-ea"/>
                <a:ea typeface="+mj-ea"/>
              </a:rPr>
              <a:t>川界用钱，小钱每十贯重六十五斤，折大钱一贯，重十二斤，街市买卖，至三、五贯文，即难以携持。</a:t>
            </a:r>
            <a:r>
              <a:rPr lang="zh-CN" altLang="en-US" sz="2400" dirty="0">
                <a:solidFill>
                  <a:schemeClr val="accent5">
                    <a:lumMod val="75000"/>
                  </a:schemeClr>
                </a:solidFill>
                <a:latin typeface="+mn-ea"/>
              </a:rPr>
              <a:t>李攸：</a:t>
            </a:r>
            <a:r>
              <a:rPr lang="en-US" altLang="zh-CN" sz="2400" dirty="0">
                <a:solidFill>
                  <a:schemeClr val="accent5">
                    <a:lumMod val="75000"/>
                  </a:schemeClr>
                </a:solidFill>
                <a:latin typeface="+mn-ea"/>
              </a:rPr>
              <a:t>《</a:t>
            </a:r>
            <a:r>
              <a:rPr lang="zh-CN" altLang="en-US" sz="2400" dirty="0">
                <a:solidFill>
                  <a:schemeClr val="accent5">
                    <a:lumMod val="75000"/>
                  </a:schemeClr>
                </a:solidFill>
                <a:latin typeface="+mn-ea"/>
              </a:rPr>
              <a:t>宋朝事实</a:t>
            </a:r>
            <a:r>
              <a:rPr lang="en-US" altLang="zh-CN" sz="2400" dirty="0">
                <a:solidFill>
                  <a:schemeClr val="accent5">
                    <a:lumMod val="75000"/>
                  </a:schemeClr>
                </a:solidFill>
                <a:latin typeface="+mn-ea"/>
              </a:rPr>
              <a:t>》</a:t>
            </a:r>
            <a:endParaRPr lang="zh-CN" altLang="en-US" sz="2400" b="1" dirty="0">
              <a:solidFill>
                <a:schemeClr val="accent5">
                  <a:lumMod val="75000"/>
                </a:schemeClr>
              </a:solidFill>
              <a:latin typeface="+mn-ea"/>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职能</a:t>
            </a:r>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sz="3600" b="1" dirty="0"/>
              <a:t>价值尺度</a:t>
            </a:r>
            <a:endParaRPr lang="en-US" altLang="zh-CN" sz="3600" b="1" dirty="0"/>
          </a:p>
          <a:p>
            <a:pPr>
              <a:buFont typeface="Wingdings" panose="05000000000000000000" pitchFamily="2" charset="2"/>
              <a:buChar char="Ø"/>
            </a:pPr>
            <a:r>
              <a:rPr lang="zh-CN" altLang="en-US" sz="3600" b="1" dirty="0"/>
              <a:t>流通手段</a:t>
            </a:r>
            <a:endParaRPr lang="en-US" altLang="zh-CN" sz="3600" b="1" dirty="0"/>
          </a:p>
          <a:p>
            <a:pPr>
              <a:buFont typeface="Wingdings" panose="05000000000000000000" pitchFamily="2" charset="2"/>
              <a:buChar char="ü"/>
            </a:pPr>
            <a:r>
              <a:rPr lang="zh-CN" altLang="en-US" sz="3600" b="1" dirty="0"/>
              <a:t>商品流通与货币流通</a:t>
            </a:r>
            <a:endParaRPr lang="en-US" altLang="zh-CN" sz="3600" b="1" dirty="0"/>
          </a:p>
          <a:p>
            <a:pPr>
              <a:buFont typeface="Wingdings" panose="05000000000000000000" pitchFamily="2" charset="2"/>
              <a:buChar char="Ø"/>
            </a:pPr>
            <a:r>
              <a:rPr lang="zh-CN" altLang="en-US" sz="3600" b="1" dirty="0"/>
              <a:t>支付手段</a:t>
            </a:r>
            <a:endParaRPr lang="en-US" altLang="zh-CN" sz="3600" b="1" dirty="0"/>
          </a:p>
          <a:p>
            <a:pPr>
              <a:buFont typeface="Wingdings" panose="05000000000000000000" pitchFamily="2" charset="2"/>
              <a:buChar char="ü"/>
            </a:pPr>
            <a:r>
              <a:rPr lang="zh-CN" altLang="en-US" sz="2800" b="1" dirty="0">
                <a:solidFill>
                  <a:srgbClr val="FF0000"/>
                </a:solidFill>
              </a:rPr>
              <a:t>在再生产过程的全部联系都是以信用为基础的生产制度中，只要信用突然停止，只有现金支付才有效，危机显然就会发生，对支付手段的激烈追求必然会出现。所以乍看起来，好像整个危机只表现为信用危机和货币危机</a:t>
            </a:r>
            <a:endParaRPr lang="en-US" altLang="zh-CN" sz="2800" b="1" dirty="0">
              <a:solidFill>
                <a:srgbClr val="FF0000"/>
              </a:solidFill>
            </a:endParaRPr>
          </a:p>
        </p:txBody>
      </p:sp>
    </p:spTree>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货币</a:t>
            </a:r>
            <a:r>
              <a:rPr lang="zh-CN" altLang="en-US" b="1" dirty="0"/>
              <a:t>的职能</a:t>
            </a:r>
          </a:p>
        </p:txBody>
      </p:sp>
      <p:sp>
        <p:nvSpPr>
          <p:cNvPr id="3" name="内容占位符 2"/>
          <p:cNvSpPr>
            <a:spLocks noGrp="1"/>
          </p:cNvSpPr>
          <p:nvPr>
            <p:ph idx="1"/>
          </p:nvPr>
        </p:nvSpPr>
        <p:spPr/>
        <p:txBody>
          <a:bodyPr/>
          <a:lstStyle/>
          <a:p>
            <a:r>
              <a:rPr lang="zh-CN" altLang="en-US" sz="3200" b="1" dirty="0"/>
              <a:t>贮藏手段</a:t>
            </a:r>
            <a:endParaRPr lang="en-US" altLang="zh-CN" sz="3200" b="1" dirty="0"/>
          </a:p>
          <a:p>
            <a:pPr>
              <a:buFont typeface="Wingdings" panose="05000000000000000000" pitchFamily="2" charset="2"/>
              <a:buChar char="Ø"/>
            </a:pPr>
            <a:r>
              <a:rPr lang="zh-CN" altLang="en-US" sz="3200" b="1" dirty="0"/>
              <a:t>怎样保值：执行贮藏手段职能</a:t>
            </a:r>
            <a:endParaRPr lang="en-US" altLang="zh-CN" sz="3200" b="1" dirty="0"/>
          </a:p>
          <a:p>
            <a:r>
              <a:rPr lang="zh-CN" altLang="en-US" sz="3200" b="1" dirty="0"/>
              <a:t>世界货币</a:t>
            </a:r>
            <a:endParaRPr lang="en-US" altLang="zh-CN" sz="3200" b="1" dirty="0"/>
          </a:p>
          <a:p>
            <a:pPr>
              <a:buFont typeface="Wingdings" panose="05000000000000000000" pitchFamily="2" charset="2"/>
              <a:buChar char="Ø"/>
            </a:pPr>
            <a:r>
              <a:rPr lang="zh-CN" altLang="en-US" sz="2800" b="1" dirty="0">
                <a:sym typeface="+mn-ea"/>
              </a:rPr>
              <a:t>人民币，世界货币？</a:t>
            </a:r>
            <a:endParaRPr lang="en-US" altLang="zh-CN" sz="2800" b="1" dirty="0"/>
          </a:p>
          <a:p>
            <a:pPr>
              <a:buFont typeface="Wingdings" panose="05000000000000000000" pitchFamily="2" charset="2"/>
              <a:buChar char="Ø"/>
            </a:pPr>
            <a:r>
              <a:rPr lang="zh-CN" altLang="en-US" sz="2800" b="1" dirty="0"/>
              <a:t>货币的黄金与非黄金化：</a:t>
            </a:r>
            <a:r>
              <a:rPr lang="en-US" sz="2800" b="1" dirty="0"/>
              <a:t> </a:t>
            </a:r>
            <a:r>
              <a:rPr lang="en-US" sz="2800" b="1" dirty="0" err="1"/>
              <a:t>Bretton</a:t>
            </a:r>
            <a:r>
              <a:rPr lang="en-US" sz="2800" b="1" dirty="0"/>
              <a:t> Woods System</a:t>
            </a:r>
            <a:r>
              <a:rPr lang="zh-CN" altLang="en-US" sz="2800" b="1" dirty="0"/>
              <a:t>的建立与瓦解</a:t>
            </a:r>
          </a:p>
          <a:p>
            <a:pPr>
              <a:buFont typeface="Wingdings" panose="05000000000000000000" pitchFamily="2" charset="2"/>
              <a:buChar char="Ø"/>
            </a:pPr>
            <a:r>
              <a:rPr lang="zh-CN" altLang="en-US" sz="2800" b="1" dirty="0">
                <a:solidFill>
                  <a:schemeClr val="accent6">
                    <a:lumMod val="50000"/>
                  </a:schemeClr>
                </a:solidFill>
              </a:rPr>
              <a:t>一个汇率问题</a:t>
            </a:r>
            <a:endParaRPr lang="en-US" altLang="zh-CN" sz="2800" b="1" dirty="0">
              <a:solidFill>
                <a:schemeClr val="accent6">
                  <a:lumMod val="50000"/>
                </a:schemeClr>
              </a:solidFill>
            </a:endParaRPr>
          </a:p>
          <a:p>
            <a:pPr>
              <a:buNone/>
            </a:pPr>
            <a:r>
              <a:rPr lang="zh-CN" altLang="en-US" sz="2800" b="1" dirty="0">
                <a:solidFill>
                  <a:schemeClr val="accent6">
                    <a:lumMod val="50000"/>
                  </a:schemeClr>
                </a:solidFill>
              </a:rPr>
              <a:t>       墨西哥官方汇率</a:t>
            </a:r>
            <a:r>
              <a:rPr lang="en-US" altLang="zh-CN" sz="2800" b="1" dirty="0">
                <a:solidFill>
                  <a:schemeClr val="accent6">
                    <a:lumMod val="50000"/>
                  </a:schemeClr>
                </a:solidFill>
              </a:rPr>
              <a:t>1</a:t>
            </a:r>
            <a:r>
              <a:rPr lang="zh-CN" altLang="en-US" sz="2800" b="1" dirty="0">
                <a:solidFill>
                  <a:schemeClr val="accent6">
                    <a:lumMod val="50000"/>
                  </a:schemeClr>
                </a:solidFill>
              </a:rPr>
              <a:t>美元</a:t>
            </a:r>
            <a:r>
              <a:rPr lang="en-US" altLang="zh-CN" sz="2800" b="1" dirty="0">
                <a:solidFill>
                  <a:schemeClr val="accent6">
                    <a:lumMod val="50000"/>
                  </a:schemeClr>
                </a:solidFill>
              </a:rPr>
              <a:t>=0.9</a:t>
            </a:r>
            <a:r>
              <a:rPr lang="zh-CN" altLang="en-US" sz="2800" b="1" dirty="0">
                <a:solidFill>
                  <a:schemeClr val="accent6">
                    <a:lumMod val="50000"/>
                  </a:schemeClr>
                </a:solidFill>
              </a:rPr>
              <a:t>比索；美国官方汇率</a:t>
            </a:r>
            <a:r>
              <a:rPr lang="en-US" altLang="zh-CN" sz="2800" b="1" dirty="0">
                <a:solidFill>
                  <a:schemeClr val="accent6">
                    <a:lumMod val="50000"/>
                  </a:schemeClr>
                </a:solidFill>
              </a:rPr>
              <a:t>1</a:t>
            </a:r>
            <a:r>
              <a:rPr lang="zh-CN" altLang="en-US" sz="2800" b="1" dirty="0">
                <a:solidFill>
                  <a:schemeClr val="accent6">
                    <a:lumMod val="50000"/>
                  </a:schemeClr>
                </a:solidFill>
              </a:rPr>
              <a:t>比索</a:t>
            </a:r>
            <a:r>
              <a:rPr lang="en-US" altLang="zh-CN" sz="2800" b="1" dirty="0">
                <a:solidFill>
                  <a:schemeClr val="accent6">
                    <a:lumMod val="50000"/>
                  </a:schemeClr>
                </a:solidFill>
              </a:rPr>
              <a:t>=0.9</a:t>
            </a:r>
            <a:r>
              <a:rPr lang="zh-CN" altLang="en-US" sz="2800" b="1" dirty="0">
                <a:solidFill>
                  <a:schemeClr val="accent6">
                    <a:lumMod val="50000"/>
                  </a:schemeClr>
                </a:solidFill>
              </a:rPr>
              <a:t>美元；啤酒在两国售价为</a:t>
            </a:r>
            <a:r>
              <a:rPr lang="en-US" altLang="zh-CN" sz="2800" b="1" dirty="0">
                <a:solidFill>
                  <a:schemeClr val="accent6">
                    <a:lumMod val="50000"/>
                  </a:schemeClr>
                </a:solidFill>
              </a:rPr>
              <a:t>0.1/</a:t>
            </a:r>
            <a:r>
              <a:rPr lang="zh-CN" altLang="en-US" sz="2800" b="1" dirty="0">
                <a:solidFill>
                  <a:schemeClr val="accent6">
                    <a:lumMod val="50000"/>
                  </a:schemeClr>
                </a:solidFill>
              </a:rPr>
              <a:t>瓶。</a:t>
            </a:r>
            <a:r>
              <a:rPr lang="en-US" altLang="zh-CN" sz="2800" b="1" dirty="0">
                <a:solidFill>
                  <a:schemeClr val="accent6">
                    <a:lumMod val="50000"/>
                  </a:schemeClr>
                </a:solidFill>
              </a:rPr>
              <a:t>·</a:t>
            </a:r>
            <a:r>
              <a:rPr lang="zh-CN" altLang="en-US" sz="2800" b="1" dirty="0">
                <a:solidFill>
                  <a:schemeClr val="accent6">
                    <a:lumMod val="50000"/>
                  </a:schemeClr>
                </a:solidFill>
              </a:rPr>
              <a:t>  谁为牛仔付费</a:t>
            </a:r>
            <a:endParaRPr lang="en-US" altLang="zh-CN" sz="2800" b="1" dirty="0">
              <a:solidFill>
                <a:schemeClr val="accent6">
                  <a:lumMod val="50000"/>
                </a:schemeClr>
              </a:solidFill>
            </a:endParaRPr>
          </a:p>
          <a:p>
            <a:pPr>
              <a:buNone/>
            </a:pPr>
            <a:endParaRPr lang="zh-CN" altLang="en-US" sz="2800" b="1" dirty="0"/>
          </a:p>
        </p:txBody>
      </p:sp>
    </p:spTree>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latin typeface="+mj-ea"/>
              </a:rPr>
              <a:t>货币</a:t>
            </a:r>
            <a:r>
              <a:rPr lang="zh-CN" altLang="en-US" sz="3600" b="1" dirty="0">
                <a:latin typeface="+mj-ea"/>
              </a:rPr>
              <a:t>形式的演变</a:t>
            </a:r>
            <a:r>
              <a:rPr lang="en-US" altLang="zh-CN" sz="3600" b="1" dirty="0">
                <a:latin typeface="+mj-ea"/>
              </a:rPr>
              <a:t>——</a:t>
            </a:r>
            <a:r>
              <a:rPr lang="zh-CN" altLang="en-US" sz="3600" b="1" dirty="0">
                <a:latin typeface="+mj-ea"/>
              </a:rPr>
              <a:t>降低交易成本</a:t>
            </a:r>
          </a:p>
        </p:txBody>
      </p:sp>
      <p:sp>
        <p:nvSpPr>
          <p:cNvPr id="3" name="内容占位符 2"/>
          <p:cNvSpPr>
            <a:spLocks noGrp="1"/>
          </p:cNvSpPr>
          <p:nvPr>
            <p:ph idx="1"/>
          </p:nvPr>
        </p:nvSpPr>
        <p:spPr/>
        <p:txBody>
          <a:bodyPr/>
          <a:lstStyle/>
          <a:p>
            <a:r>
              <a:rPr lang="zh-CN" altLang="en-US" sz="3600" b="1" dirty="0"/>
              <a:t>从贵金属到数字货币</a:t>
            </a:r>
            <a:endParaRPr lang="en-US" altLang="zh-CN" sz="3600" b="1" dirty="0"/>
          </a:p>
          <a:p>
            <a:pPr>
              <a:buFont typeface="Wingdings" panose="05000000000000000000" pitchFamily="2" charset="2"/>
              <a:buChar char="Ø"/>
            </a:pPr>
            <a:r>
              <a:rPr lang="en-US" altLang="zh-CN" sz="3200" b="1" dirty="0" err="1"/>
              <a:t>Grasham’s</a:t>
            </a:r>
            <a:r>
              <a:rPr lang="en-US" altLang="zh-CN" sz="3200" b="1" dirty="0"/>
              <a:t> Law:</a:t>
            </a:r>
          </a:p>
          <a:p>
            <a:pPr marL="536575" indent="0" algn="just">
              <a:buNone/>
            </a:pPr>
            <a:r>
              <a:rPr lang="en-US" sz="3200" b="1" dirty="0"/>
              <a:t>When a government compulsorily overvalues one type of money and undervalues another, the undervalued money will leave the country or disappear from circulation into hoards, while the overvalued money will flood into circulation</a:t>
            </a:r>
            <a:endParaRPr lang="zh-CN" altLang="en-US" sz="3200" b="1" dirty="0"/>
          </a:p>
        </p:txBody>
      </p:sp>
    </p:spTree>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9.18</a:t>
            </a:r>
            <a:r>
              <a:rPr lang="zh-CN" altLang="en-US" b="1" dirty="0"/>
              <a:t>金币</a:t>
            </a:r>
            <a:r>
              <a:rPr lang="en-US" altLang="zh-CN" b="1" dirty="0"/>
              <a:t>vs.</a:t>
            </a:r>
            <a:r>
              <a:rPr lang="zh-CN" altLang="en-US" b="1" dirty="0"/>
              <a:t>铜钱</a:t>
            </a:r>
          </a:p>
        </p:txBody>
      </p:sp>
      <p:sp>
        <p:nvSpPr>
          <p:cNvPr id="3" name="内容占位符 2"/>
          <p:cNvSpPr>
            <a:spLocks noGrp="1"/>
          </p:cNvSpPr>
          <p:nvPr>
            <p:ph idx="1"/>
          </p:nvPr>
        </p:nvSpPr>
        <p:spPr/>
        <p:txBody>
          <a:bodyPr/>
          <a:lstStyle/>
          <a:p>
            <a:pPr algn="just"/>
            <a:r>
              <a:rPr lang="zh-CN" altLang="en-US" sz="3100" b="1" dirty="0"/>
              <a:t>中国农耕</a:t>
            </a:r>
            <a:r>
              <a:rPr lang="zh-CN" altLang="en-US" sz="3100" b="1" dirty="0">
                <a:latin typeface="+mn-ea"/>
              </a:rPr>
              <a:t>时代</a:t>
            </a:r>
            <a:r>
              <a:rPr lang="en-US" altLang="zh-CN" sz="3100" b="1" dirty="0">
                <a:latin typeface="+mn-ea"/>
              </a:rPr>
              <a:t>……</a:t>
            </a:r>
            <a:r>
              <a:rPr lang="zh-CN" altLang="en-US" sz="3100" b="1" dirty="0">
                <a:latin typeface="+mn-ea"/>
              </a:rPr>
              <a:t>连续</a:t>
            </a:r>
            <a:r>
              <a:rPr lang="zh-CN" altLang="en-US" sz="3100" b="1" dirty="0"/>
              <a:t>数千年不间断地以金属</a:t>
            </a:r>
            <a:r>
              <a:rPr lang="zh-CN" altLang="en-US" sz="3100" b="1" dirty="0" smtClean="0"/>
              <a:t>铜作为货币</a:t>
            </a:r>
            <a:r>
              <a:rPr lang="zh-CN" altLang="en-US" sz="3100" b="1" dirty="0"/>
              <a:t>的主要材料。</a:t>
            </a:r>
            <a:endParaRPr lang="en-US" altLang="zh-CN" sz="3100" b="1" dirty="0"/>
          </a:p>
          <a:p>
            <a:pPr algn="just"/>
            <a:r>
              <a:rPr lang="zh-CN" altLang="en-US" sz="3100" b="1" dirty="0"/>
              <a:t>铜适合于小笔零售交易，金子则适合于大规模的商业交易，而银子则用于这两者之间的交易。</a:t>
            </a:r>
            <a:endParaRPr lang="en-US" altLang="zh-CN" sz="3100" b="1" dirty="0"/>
          </a:p>
          <a:p>
            <a:pPr algn="just"/>
            <a:r>
              <a:rPr lang="zh-CN" altLang="en-US" sz="3100" b="1" dirty="0"/>
              <a:t>西方用金币交换商品，是少数上等人的“以王公为中心的货币经济”；“他们的货币实际上没有深入民间；即到近代，还有许多人终生没有见过一次金币”；“穷人的全部家当加起来还值不了一块金币，他们极有可能一辈子也用不上这样的金币”。</a:t>
            </a:r>
            <a:endParaRPr lang="en-US" altLang="zh-CN" sz="3100" b="1" dirty="0"/>
          </a:p>
          <a:p>
            <a:pPr marL="0" indent="0" algn="just">
              <a:buNone/>
            </a:pPr>
            <a:endParaRPr lang="zh-CN" altLang="en-US" sz="3200" b="1" dirty="0"/>
          </a:p>
        </p:txBody>
      </p:sp>
    </p:spTree>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ltLang="zh-CN" dirty="0"/>
          </a:p>
        </p:txBody>
      </p:sp>
      <p:sp>
        <p:nvSpPr>
          <p:cNvPr id="3" name="内容占位符 2"/>
          <p:cNvSpPr>
            <a:spLocks noGrp="1"/>
          </p:cNvSpPr>
          <p:nvPr>
            <p:ph idx="1"/>
          </p:nvPr>
        </p:nvSpPr>
        <p:spPr/>
        <p:txBody>
          <a:bodyPr/>
          <a:lstStyle/>
          <a:p>
            <a:r>
              <a:rPr lang="zh-CN" altLang="en-US" sz="2800" b="1" dirty="0"/>
              <a:t>纸币：国家发行的强制流通的货币符号</a:t>
            </a:r>
            <a:endParaRPr lang="en-US" altLang="zh-CN" sz="2800" b="1" dirty="0"/>
          </a:p>
          <a:p>
            <a:r>
              <a:rPr lang="zh-CN" altLang="en-US" sz="2800" b="1" dirty="0"/>
              <a:t>信用货币：银行券、支票存款、电子货币</a:t>
            </a:r>
            <a:endParaRPr lang="en-US" altLang="zh-CN" sz="2800" b="1" dirty="0"/>
          </a:p>
          <a:p>
            <a:pPr algn="just">
              <a:lnSpc>
                <a:spcPct val="90000"/>
              </a:lnSpc>
              <a:spcBef>
                <a:spcPts val="450"/>
              </a:spcBef>
              <a:buFont typeface="Wingdings" panose="05000000000000000000" pitchFamily="2" charset="2"/>
              <a:buChar char="Ø"/>
            </a:pPr>
            <a:r>
              <a:rPr lang="zh-CN" altLang="en-US" sz="2700" b="1" dirty="0"/>
              <a:t>银行券：</a:t>
            </a:r>
            <a:r>
              <a:rPr lang="en-US" altLang="zh-CN" sz="2700" b="1" dirty="0"/>
              <a:t>bank note</a:t>
            </a:r>
          </a:p>
          <a:p>
            <a:pPr algn="just">
              <a:lnSpc>
                <a:spcPct val="90000"/>
              </a:lnSpc>
              <a:spcBef>
                <a:spcPts val="450"/>
              </a:spcBef>
              <a:buFont typeface="Wingdings" panose="05000000000000000000" pitchFamily="2" charset="2"/>
              <a:buChar char="Ø"/>
            </a:pPr>
            <a:r>
              <a:rPr lang="zh-CN" altLang="en-US" sz="2700" b="1" dirty="0"/>
              <a:t>支票存款：信用关系发达的现代经济，银行系统提供的支票一定范围内取代了纸币的地位。</a:t>
            </a:r>
          </a:p>
          <a:p>
            <a:pPr>
              <a:lnSpc>
                <a:spcPct val="90000"/>
              </a:lnSpc>
              <a:spcBef>
                <a:spcPts val="450"/>
              </a:spcBef>
              <a:buFont typeface="Wingdings" panose="05000000000000000000" pitchFamily="2" charset="2"/>
              <a:buChar char="Ø"/>
            </a:pPr>
            <a:r>
              <a:rPr lang="zh-CN" altLang="en-US" sz="2700" b="1" dirty="0"/>
              <a:t>电子货币：依托现代信息技术和互联网技术，</a:t>
            </a:r>
            <a:r>
              <a:rPr lang="en-US" altLang="zh-CN" sz="2700" b="1" dirty="0"/>
              <a:t>prepaid card, debit card</a:t>
            </a:r>
            <a:r>
              <a:rPr lang="zh-CN" altLang="en-US" sz="2700" b="1" dirty="0"/>
              <a:t>，</a:t>
            </a:r>
            <a:r>
              <a:rPr lang="en-US" altLang="zh-CN" sz="2700" b="1" dirty="0"/>
              <a:t>credit card；</a:t>
            </a:r>
            <a:r>
              <a:rPr lang="zh-CN" altLang="en-US" sz="2700" b="1" dirty="0"/>
              <a:t>电子资金结转系统（</a:t>
            </a:r>
            <a:r>
              <a:rPr lang="en-US" altLang="zh-CN" sz="2700" b="1" dirty="0"/>
              <a:t>electronic funds transfer system: EFTS），</a:t>
            </a:r>
            <a:r>
              <a:rPr lang="zh-CN" altLang="en-US" sz="2700" b="1" dirty="0"/>
              <a:t>更便利地实现不同资产流动性。</a:t>
            </a:r>
            <a:endParaRPr lang="en-US" altLang="zh-CN" sz="2700" b="1" dirty="0"/>
          </a:p>
          <a:p>
            <a:pPr>
              <a:lnSpc>
                <a:spcPct val="90000"/>
              </a:lnSpc>
              <a:spcBef>
                <a:spcPts val="450"/>
              </a:spcBef>
              <a:buFont typeface="Wingdings" panose="05000000000000000000" pitchFamily="2" charset="2"/>
              <a:buChar char="p"/>
            </a:pPr>
            <a:r>
              <a:rPr lang="en-US" altLang="zh-CN" sz="2700" b="1" dirty="0" smtClean="0"/>
              <a:t>Bitcoin</a:t>
            </a:r>
            <a:r>
              <a:rPr lang="zh-CN" altLang="en-US" sz="2700" b="1" dirty="0"/>
              <a:t>、</a:t>
            </a:r>
            <a:r>
              <a:rPr lang="en-US" altLang="zh-CN" sz="2700" b="1" dirty="0" smtClean="0"/>
              <a:t>Libra</a:t>
            </a:r>
            <a:r>
              <a:rPr lang="zh-CN" altLang="en-US" sz="2700" b="1" dirty="0" smtClean="0"/>
              <a:t>是货币吗？</a:t>
            </a:r>
            <a:endParaRPr lang="zh-CN" altLang="en-US" sz="2800" b="1" dirty="0"/>
          </a:p>
        </p:txBody>
      </p:sp>
      <p:sp>
        <p:nvSpPr>
          <p:cNvPr id="4" name="标注: 线形(带强调线) 3"/>
          <p:cNvSpPr/>
          <p:nvPr/>
        </p:nvSpPr>
        <p:spPr>
          <a:xfrm>
            <a:off x="8112224" y="0"/>
            <a:ext cx="3923928" cy="6081922"/>
          </a:xfrm>
          <a:prstGeom prst="accentCallout1">
            <a:avLst>
              <a:gd name="adj1" fmla="val 18750"/>
              <a:gd name="adj2" fmla="val -8333"/>
              <a:gd name="adj3" fmla="val 29353"/>
              <a:gd name="adj4" fmla="val -29497"/>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000" b="1" dirty="0">
                <a:solidFill>
                  <a:srgbClr val="002060"/>
                </a:solidFill>
              </a:rPr>
              <a:t>中国人民银行的数字货币（</a:t>
            </a:r>
            <a:r>
              <a:rPr lang="en-US" altLang="zh-CN" sz="2000" b="1" dirty="0">
                <a:solidFill>
                  <a:srgbClr val="002060"/>
                </a:solidFill>
              </a:rPr>
              <a:t>Central Bank Digital Currency</a:t>
            </a:r>
            <a:r>
              <a:rPr lang="en-US" altLang="zh-CN" sz="2000" dirty="0"/>
              <a:t/>
            </a:r>
            <a:br>
              <a:rPr lang="en-US" altLang="zh-CN" sz="2000" dirty="0"/>
            </a:br>
            <a:r>
              <a:rPr lang="zh-CN" altLang="en-US" sz="2000" b="1" dirty="0">
                <a:solidFill>
                  <a:srgbClr val="002060"/>
                </a:solidFill>
              </a:rPr>
              <a:t>）的英文简称是</a:t>
            </a:r>
            <a:r>
              <a:rPr lang="en-US" altLang="zh-CN" sz="2000" b="1" dirty="0">
                <a:solidFill>
                  <a:srgbClr val="002060"/>
                </a:solidFill>
              </a:rPr>
              <a:t>DC/EP</a:t>
            </a:r>
            <a:r>
              <a:rPr lang="zh-CN" altLang="en-US" sz="2000" b="1" dirty="0">
                <a:solidFill>
                  <a:srgbClr val="002060"/>
                </a:solidFill>
              </a:rPr>
              <a:t>（</a:t>
            </a:r>
            <a:r>
              <a:rPr lang="en-US" altLang="zh-CN" sz="2000" b="1" dirty="0">
                <a:solidFill>
                  <a:srgbClr val="002060"/>
                </a:solidFill>
              </a:rPr>
              <a:t>digital currency/electronic payment</a:t>
            </a:r>
            <a:r>
              <a:rPr lang="zh-CN" altLang="en-US" sz="2000" b="1" dirty="0">
                <a:solidFill>
                  <a:srgbClr val="002060"/>
                </a:solidFill>
              </a:rPr>
              <a:t>）；央行说：“</a:t>
            </a:r>
            <a:r>
              <a:rPr lang="en-US" altLang="zh-CN" sz="2000" b="1" dirty="0">
                <a:solidFill>
                  <a:srgbClr val="002060"/>
                </a:solidFill>
              </a:rPr>
              <a:t>DC/EP</a:t>
            </a:r>
            <a:r>
              <a:rPr lang="zh-CN" altLang="en-US" sz="2000" b="1" dirty="0">
                <a:solidFill>
                  <a:srgbClr val="002060"/>
                </a:solidFill>
              </a:rPr>
              <a:t>的设计，保持了现钞的属性和主要特征，也满足了便携和匿名的需求，是替代现钞比较好的工具”</a:t>
            </a:r>
            <a:endParaRPr lang="en-US" altLang="zh-CN" sz="2000" b="1" dirty="0">
              <a:solidFill>
                <a:srgbClr val="002060"/>
              </a:solidFill>
            </a:endParaRPr>
          </a:p>
          <a:p>
            <a:pPr algn="just"/>
            <a:r>
              <a:rPr lang="zh-CN" altLang="en-US" sz="2000" b="1" dirty="0">
                <a:solidFill>
                  <a:srgbClr val="002060"/>
                </a:solidFill>
              </a:rPr>
              <a:t>央行先把数字货币兑换给银行或者是其他运营机构，再由这些机构兑换给公众。为了保证央行数字货币不超发，商业机构向央行全额、</a:t>
            </a:r>
            <a:r>
              <a:rPr lang="en-US" altLang="zh-CN" sz="2000" b="1" dirty="0">
                <a:solidFill>
                  <a:srgbClr val="002060"/>
                </a:solidFill>
              </a:rPr>
              <a:t>100%</a:t>
            </a:r>
            <a:r>
              <a:rPr lang="zh-CN" altLang="en-US" sz="2000" b="1" dirty="0">
                <a:solidFill>
                  <a:srgbClr val="002060"/>
                </a:solidFill>
              </a:rPr>
              <a:t>缴纳准备金，央行的数字货币依然是中央银行负债，由中央银行信用担保，具有无限法偿性。</a:t>
            </a:r>
            <a:endParaRPr lang="en-US" altLang="zh-CN" sz="2000" b="1" dirty="0">
              <a:solidFill>
                <a:srgbClr val="002060"/>
              </a:solidFill>
            </a:endParaRPr>
          </a:p>
          <a:p>
            <a:pPr algn="just"/>
            <a:r>
              <a:rPr lang="zh-CN" altLang="en-US" sz="2000" b="1" dirty="0">
                <a:solidFill>
                  <a:srgbClr val="002060"/>
                </a:solidFill>
              </a:rPr>
              <a:t>注重</a:t>
            </a:r>
            <a:r>
              <a:rPr lang="en-US" altLang="zh-CN" sz="2000" b="1" dirty="0">
                <a:solidFill>
                  <a:srgbClr val="002060"/>
                </a:solidFill>
              </a:rPr>
              <a:t>M</a:t>
            </a:r>
            <a:r>
              <a:rPr lang="en-US" altLang="zh-CN" sz="2000" b="1" baseline="-25000" dirty="0">
                <a:solidFill>
                  <a:srgbClr val="002060"/>
                </a:solidFill>
              </a:rPr>
              <a:t>0</a:t>
            </a:r>
            <a:r>
              <a:rPr lang="zh-CN" altLang="en-US" sz="2000" b="1" dirty="0">
                <a:solidFill>
                  <a:srgbClr val="002060"/>
                </a:solidFill>
              </a:rPr>
              <a:t>替代。</a:t>
            </a:r>
          </a:p>
        </p:txBody>
      </p:sp>
      <p:sp>
        <p:nvSpPr>
          <p:cNvPr id="5" name="标注: 线形 4"/>
          <p:cNvSpPr/>
          <p:nvPr/>
        </p:nvSpPr>
        <p:spPr>
          <a:xfrm>
            <a:off x="407368" y="180350"/>
            <a:ext cx="3923928" cy="3176642"/>
          </a:xfrm>
          <a:prstGeom prst="borderCallout1">
            <a:avLst>
              <a:gd name="adj1" fmla="val 107820"/>
              <a:gd name="adj2" fmla="val 49284"/>
              <a:gd name="adj3" fmla="val 157858"/>
              <a:gd name="adj4" fmla="val 4978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400" b="1" i="0" dirty="0">
                <a:solidFill>
                  <a:srgbClr val="002060"/>
                </a:solidFill>
                <a:effectLst/>
                <a:latin typeface="Arial" panose="020B0604020202020204" pitchFamily="34" charset="0"/>
              </a:rPr>
              <a:t>芒格</a:t>
            </a:r>
            <a:endParaRPr lang="en-US" altLang="zh-CN" sz="2400" b="1" i="0" dirty="0">
              <a:solidFill>
                <a:srgbClr val="002060"/>
              </a:solidFill>
              <a:effectLst/>
              <a:latin typeface="Arial" panose="020B0604020202020204" pitchFamily="34" charset="0"/>
            </a:endParaRPr>
          </a:p>
          <a:p>
            <a:pPr algn="just"/>
            <a:r>
              <a:rPr lang="zh-CN" altLang="en-US" sz="2400" b="1" i="0" dirty="0">
                <a:solidFill>
                  <a:srgbClr val="002060"/>
                </a:solidFill>
                <a:effectLst/>
                <a:latin typeface="Arial" panose="020B0604020202020204" pitchFamily="34" charset="0"/>
              </a:rPr>
              <a:t>我憎恨比特币的成功，我不喜欢这种虚拟货币绑架我们现有的货币系统。比特币就好像一种凭空生出的金融产品，我不满意这一点，我认为这一点和我们文明的发展是相悖的</a:t>
            </a:r>
            <a:endParaRPr lang="zh-CN" altLang="en-US" sz="2400" b="1" dirty="0">
              <a:solidFill>
                <a:srgbClr val="002060"/>
              </a:solidFill>
            </a:endParaRPr>
          </a:p>
        </p:txBody>
      </p:sp>
      <p:sp>
        <p:nvSpPr>
          <p:cNvPr id="6" name="文本框 5"/>
          <p:cNvSpPr txBox="1"/>
          <p:nvPr/>
        </p:nvSpPr>
        <p:spPr>
          <a:xfrm>
            <a:off x="172618" y="3669731"/>
            <a:ext cx="7704856" cy="3139321"/>
          </a:xfrm>
          <a:prstGeom prst="rect">
            <a:avLst/>
          </a:prstGeom>
          <a:solidFill>
            <a:schemeClr val="bg1">
              <a:lumMod val="95000"/>
            </a:schemeClr>
          </a:solidFill>
        </p:spPr>
        <p:txBody>
          <a:bodyPr wrap="square" rtlCol="0">
            <a:spAutoFit/>
          </a:bodyPr>
          <a:lstStyle/>
          <a:p>
            <a:pPr algn="just"/>
            <a:r>
              <a:rPr lang="zh-CN" altLang="en-US" b="1" i="0" dirty="0">
                <a:solidFill>
                  <a:srgbClr val="002060"/>
                </a:solidFill>
                <a:effectLst/>
                <a:latin typeface="+mn-lt"/>
                <a:ea typeface="+mn-ea"/>
              </a:rPr>
              <a:t>央行、高法、网信办等</a:t>
            </a:r>
            <a:r>
              <a:rPr lang="en-US" altLang="zh-CN" b="1" i="0" dirty="0">
                <a:solidFill>
                  <a:srgbClr val="002060"/>
                </a:solidFill>
                <a:effectLst/>
                <a:latin typeface="+mn-lt"/>
                <a:ea typeface="+mn-ea"/>
              </a:rPr>
              <a:t>10</a:t>
            </a:r>
            <a:r>
              <a:rPr lang="zh-CN" altLang="en-US" b="1" i="0" dirty="0">
                <a:solidFill>
                  <a:srgbClr val="002060"/>
                </a:solidFill>
                <a:effectLst/>
                <a:latin typeface="+mn-lt"/>
                <a:ea typeface="+mn-ea"/>
              </a:rPr>
              <a:t>部门</a:t>
            </a:r>
            <a:endParaRPr lang="en-US" altLang="zh-CN" b="1" i="0" dirty="0">
              <a:solidFill>
                <a:srgbClr val="002060"/>
              </a:solidFill>
              <a:effectLst/>
              <a:latin typeface="+mn-lt"/>
              <a:ea typeface="+mn-ea"/>
            </a:endParaRPr>
          </a:p>
          <a:p>
            <a:pPr algn="just"/>
            <a:r>
              <a:rPr lang="zh-CN" altLang="en-US" b="1" i="0" dirty="0">
                <a:solidFill>
                  <a:srgbClr val="002060"/>
                </a:solidFill>
                <a:effectLst/>
                <a:latin typeface="+mn-lt"/>
                <a:ea typeface="+mn-ea"/>
              </a:rPr>
              <a:t>虚拟货币不具有与法定货币等同的法律地位。</a:t>
            </a:r>
            <a:r>
              <a:rPr lang="zh-CN" altLang="en-US" b="1" i="0" u="none" strike="noStrike" dirty="0">
                <a:solidFill>
                  <a:srgbClr val="002060"/>
                </a:solidFill>
                <a:effectLst/>
                <a:latin typeface="+mn-lt"/>
                <a:ea typeface="+mn-ea"/>
              </a:rPr>
              <a:t>比特币</a:t>
            </a:r>
            <a:r>
              <a:rPr lang="zh-CN" altLang="en-US" b="1" i="0" dirty="0">
                <a:solidFill>
                  <a:srgbClr val="002060"/>
                </a:solidFill>
                <a:effectLst/>
                <a:latin typeface="+mn-lt"/>
                <a:ea typeface="+mn-ea"/>
              </a:rPr>
              <a:t>、以太币、泰达币等虚拟货币具有非货币当局发行、使用加密技术及分布式账户或类似技术、以数字化形式存在等主要特点，不具有法偿性，不应且不能作为货币在市场上流通使用。</a:t>
            </a:r>
          </a:p>
          <a:p>
            <a:pPr algn="just"/>
            <a:r>
              <a:rPr lang="zh-CN" altLang="en-US" b="1" i="0" dirty="0">
                <a:solidFill>
                  <a:srgbClr val="002060"/>
                </a:solidFill>
                <a:effectLst/>
                <a:latin typeface="+mn-lt"/>
                <a:ea typeface="+mn-ea"/>
              </a:rPr>
              <a:t>虚拟货币相关业务活动属于非法金融活动。开展法定货币与虚拟货币兑换业务、虚拟货币之间的兑换业务、作为中央对手方买卖虚拟货币、为虚拟货币交易提供信息中介和定价服务、</a:t>
            </a:r>
            <a:r>
              <a:rPr lang="zh-CN" altLang="en-US" b="1" i="0" u="none" strike="noStrike" dirty="0">
                <a:solidFill>
                  <a:srgbClr val="002060"/>
                </a:solidFill>
                <a:effectLst/>
                <a:latin typeface="+mn-lt"/>
                <a:ea typeface="+mn-ea"/>
              </a:rPr>
              <a:t>代币</a:t>
            </a:r>
            <a:r>
              <a:rPr lang="zh-CN" altLang="en-US" b="1" i="0" dirty="0">
                <a:solidFill>
                  <a:srgbClr val="002060"/>
                </a:solidFill>
                <a:effectLst/>
                <a:latin typeface="+mn-lt"/>
                <a:ea typeface="+mn-ea"/>
              </a:rPr>
              <a:t>发行融资以及虚拟货币衍生品交易等虚拟货币相关业务活动涉嫌非法发售代币票券、擅自公开发行证券、非法经营期货业务、非法集资等非法金融活动，一律严格禁止，坚决依法取缔。对于开展相关非法金融活动构成犯罪的，依法追究刑事责任。</a:t>
            </a:r>
            <a:endParaRPr lang="zh-CN" altLang="en-US" b="1" dirty="0">
              <a:solidFill>
                <a:srgbClr val="002060"/>
              </a:solidFill>
              <a:latin typeface="+mn-lt"/>
              <a:ea typeface="+mn-ea"/>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通货膨胀</a:t>
            </a:r>
          </a:p>
        </p:txBody>
      </p:sp>
      <p:sp>
        <p:nvSpPr>
          <p:cNvPr id="3" name="内容占位符 2"/>
          <p:cNvSpPr>
            <a:spLocks noGrp="1"/>
          </p:cNvSpPr>
          <p:nvPr>
            <p:ph idx="1"/>
          </p:nvPr>
        </p:nvSpPr>
        <p:spPr/>
        <p:txBody>
          <a:bodyPr/>
          <a:lstStyle/>
          <a:p>
            <a:r>
              <a:rPr lang="zh-CN" altLang="en-US" sz="3200" b="1" dirty="0"/>
              <a:t>通货膨胀：纸币发行量超过商品流通实际需要的货币量而引起的货币贬值和物价上涨</a:t>
            </a:r>
            <a:endParaRPr lang="en-US" altLang="zh-CN" sz="3200" b="1" dirty="0"/>
          </a:p>
          <a:p>
            <a:pPr lvl="0"/>
            <a:r>
              <a:rPr lang="zh-CN" altLang="zh-CN" sz="3200" b="1" dirty="0"/>
              <a:t>全世界没有任何一个民族，其所受通货贬值和通货膨胀的祸害，有中国人这样多而深的。</a:t>
            </a:r>
            <a:endParaRPr lang="en-US" altLang="zh-CN" sz="3200" b="1" dirty="0"/>
          </a:p>
          <a:p>
            <a:pPr lvl="0"/>
            <a:r>
              <a:rPr lang="zh-CN" altLang="zh-CN" sz="3200" b="1" dirty="0"/>
              <a:t>中国自汉以来，物价涨到万倍的至少有五六次；金人治下涨到六千万倍以上，其它百倍十倍以内的上涨，次数更多。金朝“印的纸币一个票面一千贯，到后来，真正流通的价值每钞只值一钱”</a:t>
            </a:r>
            <a:r>
              <a:rPr lang="zh-CN" altLang="en-US" sz="3200" b="1" dirty="0"/>
              <a:t>（千钱为一贯）</a:t>
            </a:r>
            <a:endParaRPr lang="zh-CN" altLang="en-US" sz="2800" dirty="0"/>
          </a:p>
        </p:txBody>
      </p:sp>
      <p:sp>
        <p:nvSpPr>
          <p:cNvPr id="4" name="对话气泡: 矩形 3"/>
          <p:cNvSpPr/>
          <p:nvPr/>
        </p:nvSpPr>
        <p:spPr>
          <a:xfrm>
            <a:off x="7946657" y="116632"/>
            <a:ext cx="4147690" cy="6624736"/>
          </a:xfrm>
          <a:prstGeom prst="wedgeRectCallout">
            <a:avLst>
              <a:gd name="adj1" fmla="val -88630"/>
              <a:gd name="adj2" fmla="val -23670"/>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000" b="1" dirty="0">
                <a:solidFill>
                  <a:srgbClr val="002060"/>
                </a:solidFill>
              </a:rPr>
              <a:t>宋仁宗天圣元年（</a:t>
            </a:r>
            <a:r>
              <a:rPr lang="en-US" altLang="zh-CN" sz="2000" b="1" dirty="0">
                <a:solidFill>
                  <a:srgbClr val="002060"/>
                </a:solidFill>
              </a:rPr>
              <a:t>1023</a:t>
            </a:r>
            <a:r>
              <a:rPr lang="zh-CN" altLang="en-US" sz="2000" b="1" dirty="0">
                <a:solidFill>
                  <a:srgbClr val="002060"/>
                </a:solidFill>
              </a:rPr>
              <a:t>年）在成都设益州交子务，由京官任监官主持交子发行， “置抄纸院，以革伪造之弊”</a:t>
            </a:r>
            <a:r>
              <a:rPr lang="en-US" altLang="zh-CN" sz="2000" b="1" dirty="0">
                <a:solidFill>
                  <a:srgbClr val="002060"/>
                </a:solidFill>
                <a:latin typeface="+mn-ea"/>
              </a:rPr>
              <a:t>——</a:t>
            </a:r>
            <a:r>
              <a:rPr lang="zh-CN" altLang="en-US" sz="2000" b="1" dirty="0">
                <a:solidFill>
                  <a:srgbClr val="002060"/>
                </a:solidFill>
              </a:rPr>
              <a:t>官交子”。面额临时填写、加盖本州州印，并规定了流通的范围。交子流通的期限，一界一般是</a:t>
            </a:r>
            <a:r>
              <a:rPr lang="en-US" altLang="zh-CN" sz="2000" b="1" dirty="0">
                <a:solidFill>
                  <a:srgbClr val="002060"/>
                </a:solidFill>
              </a:rPr>
              <a:t>2</a:t>
            </a:r>
            <a:r>
              <a:rPr lang="zh-CN" altLang="en-US" sz="2000" b="1" dirty="0">
                <a:solidFill>
                  <a:srgbClr val="002060"/>
                </a:solidFill>
              </a:rPr>
              <a:t>年或</a:t>
            </a:r>
            <a:r>
              <a:rPr lang="en-US" altLang="zh-CN" sz="2000" b="1" dirty="0">
                <a:solidFill>
                  <a:srgbClr val="002060"/>
                </a:solidFill>
              </a:rPr>
              <a:t>3</a:t>
            </a:r>
            <a:r>
              <a:rPr lang="zh-CN" altLang="en-US" sz="2000" b="1" dirty="0">
                <a:solidFill>
                  <a:srgbClr val="002060"/>
                </a:solidFill>
              </a:rPr>
              <a:t>年，到期更换新交子。首届交子发行</a:t>
            </a:r>
            <a:r>
              <a:rPr lang="en-US" altLang="zh-CN" sz="2000" b="1" dirty="0">
                <a:solidFill>
                  <a:srgbClr val="002060"/>
                </a:solidFill>
              </a:rPr>
              <a:t>1256340</a:t>
            </a:r>
            <a:r>
              <a:rPr lang="zh-CN" altLang="en-US" sz="2000" b="1" dirty="0">
                <a:solidFill>
                  <a:srgbClr val="002060"/>
                </a:solidFill>
              </a:rPr>
              <a:t>贯，以四川的铁钱为钞本备本钱</a:t>
            </a:r>
            <a:r>
              <a:rPr lang="en-US" altLang="zh-CN" sz="2000" b="1" dirty="0">
                <a:solidFill>
                  <a:srgbClr val="002060"/>
                </a:solidFill>
              </a:rPr>
              <a:t>360000</a:t>
            </a:r>
            <a:r>
              <a:rPr lang="zh-CN" altLang="en-US" sz="2000" b="1" dirty="0">
                <a:solidFill>
                  <a:srgbClr val="002060"/>
                </a:solidFill>
              </a:rPr>
              <a:t>贯，准备金率</a:t>
            </a:r>
            <a:r>
              <a:rPr lang="en-US" altLang="zh-CN" sz="2000" b="1" dirty="0">
                <a:solidFill>
                  <a:srgbClr val="002060"/>
                </a:solidFill>
              </a:rPr>
              <a:t>28%</a:t>
            </a:r>
            <a:r>
              <a:rPr lang="zh-CN" altLang="en-US" sz="2000" b="1" dirty="0">
                <a:solidFill>
                  <a:srgbClr val="002060"/>
                </a:solidFill>
              </a:rPr>
              <a:t>。</a:t>
            </a:r>
            <a:endParaRPr lang="en-US" altLang="zh-CN" sz="2000" b="1" dirty="0">
              <a:solidFill>
                <a:srgbClr val="002060"/>
              </a:solidFill>
            </a:endParaRPr>
          </a:p>
          <a:p>
            <a:pPr algn="ctr"/>
            <a:endParaRPr lang="en-US" altLang="zh-CN" sz="2000" dirty="0"/>
          </a:p>
          <a:p>
            <a:pPr marL="285750" indent="-285750" algn="just">
              <a:buFont typeface="Wingdings" panose="05000000000000000000" pitchFamily="2" charset="2"/>
              <a:buChar char="l"/>
            </a:pPr>
            <a:r>
              <a:rPr lang="zh-CN" altLang="en-US" sz="2000" b="1" dirty="0">
                <a:solidFill>
                  <a:srgbClr val="002060"/>
                </a:solidFill>
              </a:rPr>
              <a:t>仁宗庆历年间（</a:t>
            </a:r>
            <a:r>
              <a:rPr lang="en-US" altLang="zh-CN" sz="2000" b="1" dirty="0">
                <a:solidFill>
                  <a:srgbClr val="002060"/>
                </a:solidFill>
              </a:rPr>
              <a:t>1041~1048</a:t>
            </a:r>
            <a:r>
              <a:rPr lang="zh-CN" altLang="en-US" sz="2000" b="1" dirty="0">
                <a:solidFill>
                  <a:srgbClr val="002060"/>
                </a:solidFill>
              </a:rPr>
              <a:t>年）益州交子务在陕西发行交子六十万贯，以支付粮草费，无钞本。</a:t>
            </a:r>
            <a:endParaRPr lang="en-US" altLang="zh-CN" sz="2000" b="1" dirty="0">
              <a:solidFill>
                <a:srgbClr val="002060"/>
              </a:solidFill>
            </a:endParaRPr>
          </a:p>
          <a:p>
            <a:pPr marL="285750" indent="-285750" algn="just">
              <a:buFont typeface="Wingdings" panose="05000000000000000000" pitchFamily="2" charset="2"/>
              <a:buChar char="l"/>
            </a:pPr>
            <a:r>
              <a:rPr lang="zh-CN" altLang="en-US" sz="2000" b="1" dirty="0">
                <a:solidFill>
                  <a:srgbClr val="002060"/>
                </a:solidFill>
              </a:rPr>
              <a:t>哲宗绍圣年间（</a:t>
            </a:r>
            <a:r>
              <a:rPr lang="en-US" altLang="zh-CN" sz="2000" b="1" dirty="0">
                <a:solidFill>
                  <a:srgbClr val="002060"/>
                </a:solidFill>
              </a:rPr>
              <a:t>1094~1097</a:t>
            </a:r>
            <a:r>
              <a:rPr lang="zh-CN" altLang="en-US" sz="2000" b="1" dirty="0">
                <a:solidFill>
                  <a:srgbClr val="002060"/>
                </a:solidFill>
              </a:rPr>
              <a:t>年）</a:t>
            </a:r>
            <a:r>
              <a:rPr lang="en-US" altLang="zh-CN" sz="2000" b="1" dirty="0">
                <a:solidFill>
                  <a:srgbClr val="002060"/>
                </a:solidFill>
                <a:latin typeface="+mn-ea"/>
              </a:rPr>
              <a:t>“</a:t>
            </a:r>
            <a:r>
              <a:rPr lang="zh-CN" altLang="en-US" sz="2000" b="1" dirty="0">
                <a:solidFill>
                  <a:srgbClr val="002060"/>
                </a:solidFill>
                <a:latin typeface="+mn-ea"/>
              </a:rPr>
              <a:t>界率赠造，以给陕西沿边籴买及募兵之用，少者数十万缗，多者或至数百万缗，而成都乏用，用请印造，故每岁书放亦无定数。”</a:t>
            </a:r>
          </a:p>
        </p:txBody>
      </p:sp>
      <p:sp>
        <p:nvSpPr>
          <p:cNvPr id="5" name="线形标注 1 4"/>
          <p:cNvSpPr/>
          <p:nvPr/>
        </p:nvSpPr>
        <p:spPr>
          <a:xfrm>
            <a:off x="84955" y="2262713"/>
            <a:ext cx="3425190" cy="4478655"/>
          </a:xfrm>
          <a:prstGeom prst="borderCallout1">
            <a:avLst>
              <a:gd name="adj1" fmla="val -1382"/>
              <a:gd name="adj2" fmla="val 49592"/>
              <a:gd name="adj3" fmla="val -25368"/>
              <a:gd name="adj4" fmla="val 35154"/>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b="1" dirty="0">
                <a:solidFill>
                  <a:srgbClr val="002060"/>
                </a:solidFill>
                <a:sym typeface="+mn-ea"/>
              </a:rPr>
              <a:t>广义货币供应量</a:t>
            </a:r>
            <a:r>
              <a:rPr lang="en-US" altLang="en-US" b="1" dirty="0">
                <a:solidFill>
                  <a:srgbClr val="002060"/>
                </a:solidFill>
                <a:sym typeface="+mn-ea"/>
              </a:rPr>
              <a:t>M</a:t>
            </a:r>
            <a:r>
              <a:rPr lang="en-US" altLang="zh-CN" b="1" baseline="-25000" dirty="0">
                <a:solidFill>
                  <a:srgbClr val="002060"/>
                </a:solidFill>
                <a:latin typeface="Times New Roman" panose="02020603050405020304" pitchFamily="18" charset="0"/>
                <a:ea typeface="楷体_GB2312" panose="02010609030101010101" pitchFamily="49" charset="-122"/>
                <a:sym typeface="+mn-ea"/>
              </a:rPr>
              <a:t>2</a:t>
            </a:r>
            <a:r>
              <a:rPr lang="zh-CN" altLang="en-US" b="1" dirty="0">
                <a:solidFill>
                  <a:srgbClr val="002060"/>
                </a:solidFill>
                <a:sym typeface="+mn-ea"/>
              </a:rPr>
              <a:t>余额：</a:t>
            </a:r>
            <a:r>
              <a:rPr lang="en-US" altLang="en-US" b="1" dirty="0">
                <a:solidFill>
                  <a:srgbClr val="002060"/>
                </a:solidFill>
                <a:sym typeface="+mn-ea"/>
              </a:rPr>
              <a:t>2003</a:t>
            </a:r>
            <a:r>
              <a:rPr lang="zh-CN" altLang="en-US" b="1" dirty="0">
                <a:solidFill>
                  <a:srgbClr val="002060"/>
                </a:solidFill>
                <a:sym typeface="+mn-ea"/>
              </a:rPr>
              <a:t>年</a:t>
            </a:r>
            <a:r>
              <a:rPr lang="en-US" altLang="en-US" b="1" dirty="0">
                <a:solidFill>
                  <a:srgbClr val="002060"/>
                </a:solidFill>
                <a:sym typeface="+mn-ea"/>
              </a:rPr>
              <a:t>7</a:t>
            </a:r>
            <a:r>
              <a:rPr lang="zh-CN" altLang="en-US" b="1" dirty="0">
                <a:solidFill>
                  <a:srgbClr val="002060"/>
                </a:solidFill>
                <a:sym typeface="+mn-ea"/>
              </a:rPr>
              <a:t>月末</a:t>
            </a:r>
            <a:r>
              <a:rPr lang="en-US" altLang="en-US" b="1" dirty="0">
                <a:solidFill>
                  <a:srgbClr val="002060"/>
                </a:solidFill>
                <a:sym typeface="+mn-ea"/>
              </a:rPr>
              <a:t>20.62</a:t>
            </a:r>
            <a:r>
              <a:rPr lang="zh-CN" altLang="en-US" b="1" dirty="0">
                <a:solidFill>
                  <a:srgbClr val="002060"/>
                </a:solidFill>
                <a:sym typeface="+mn-ea"/>
              </a:rPr>
              <a:t>万亿元；</a:t>
            </a:r>
            <a:r>
              <a:rPr lang="en-US" altLang="en-US" b="1" dirty="0">
                <a:solidFill>
                  <a:srgbClr val="002060"/>
                </a:solidFill>
                <a:sym typeface="+mn-ea"/>
              </a:rPr>
              <a:t>2005</a:t>
            </a:r>
            <a:r>
              <a:rPr lang="zh-CN" altLang="en-US" b="1" dirty="0">
                <a:solidFill>
                  <a:srgbClr val="002060"/>
                </a:solidFill>
                <a:sym typeface="+mn-ea"/>
              </a:rPr>
              <a:t>年</a:t>
            </a:r>
            <a:r>
              <a:rPr lang="en-US" altLang="en-US" b="1" dirty="0">
                <a:solidFill>
                  <a:srgbClr val="002060"/>
                </a:solidFill>
                <a:sym typeface="+mn-ea"/>
              </a:rPr>
              <a:t>3</a:t>
            </a:r>
            <a:r>
              <a:rPr lang="zh-CN" altLang="en-US" b="1" dirty="0">
                <a:solidFill>
                  <a:srgbClr val="002060"/>
                </a:solidFill>
                <a:sym typeface="+mn-ea"/>
              </a:rPr>
              <a:t>月末</a:t>
            </a:r>
            <a:r>
              <a:rPr lang="en-US" altLang="en-US" b="1" dirty="0">
                <a:solidFill>
                  <a:srgbClr val="002060"/>
                </a:solidFill>
                <a:sym typeface="+mn-ea"/>
              </a:rPr>
              <a:t>26.5</a:t>
            </a:r>
            <a:r>
              <a:rPr lang="zh-CN" altLang="en-US" b="1" dirty="0">
                <a:solidFill>
                  <a:srgbClr val="002060"/>
                </a:solidFill>
                <a:sym typeface="+mn-ea"/>
              </a:rPr>
              <a:t>万亿元；</a:t>
            </a:r>
            <a:r>
              <a:rPr lang="en-US" altLang="en-US" b="1" dirty="0">
                <a:solidFill>
                  <a:srgbClr val="002060"/>
                </a:solidFill>
                <a:sym typeface="+mn-ea"/>
              </a:rPr>
              <a:t>2007</a:t>
            </a:r>
            <a:r>
              <a:rPr lang="zh-CN" altLang="en-US" b="1" dirty="0">
                <a:solidFill>
                  <a:srgbClr val="002060"/>
                </a:solidFill>
                <a:sym typeface="+mn-ea"/>
              </a:rPr>
              <a:t>年</a:t>
            </a:r>
            <a:r>
              <a:rPr lang="en-US" altLang="en-US" b="1" dirty="0">
                <a:solidFill>
                  <a:srgbClr val="002060"/>
                </a:solidFill>
                <a:sym typeface="+mn-ea"/>
              </a:rPr>
              <a:t>12</a:t>
            </a:r>
            <a:r>
              <a:rPr lang="zh-CN" altLang="en-US" b="1" dirty="0">
                <a:solidFill>
                  <a:srgbClr val="002060"/>
                </a:solidFill>
                <a:sym typeface="+mn-ea"/>
              </a:rPr>
              <a:t>月末</a:t>
            </a:r>
            <a:r>
              <a:rPr lang="en-US" altLang="en-US" b="1" dirty="0">
                <a:solidFill>
                  <a:srgbClr val="002060"/>
                </a:solidFill>
                <a:sym typeface="+mn-ea"/>
              </a:rPr>
              <a:t>40.34</a:t>
            </a:r>
            <a:r>
              <a:rPr lang="zh-CN" altLang="en-US" b="1" dirty="0">
                <a:solidFill>
                  <a:srgbClr val="002060"/>
                </a:solidFill>
                <a:sym typeface="+mn-ea"/>
              </a:rPr>
              <a:t>万亿元；</a:t>
            </a:r>
            <a:r>
              <a:rPr lang="en-US" altLang="en-US" b="1" dirty="0">
                <a:solidFill>
                  <a:srgbClr val="002060"/>
                </a:solidFill>
                <a:sym typeface="+mn-ea"/>
              </a:rPr>
              <a:t>2009</a:t>
            </a:r>
            <a:r>
              <a:rPr lang="zh-CN" altLang="en-US" b="1" dirty="0">
                <a:solidFill>
                  <a:srgbClr val="002060"/>
                </a:solidFill>
                <a:sym typeface="+mn-ea"/>
              </a:rPr>
              <a:t>年</a:t>
            </a:r>
            <a:r>
              <a:rPr lang="en-US" altLang="en-US" b="1" dirty="0">
                <a:solidFill>
                  <a:srgbClr val="002060"/>
                </a:solidFill>
                <a:sym typeface="+mn-ea"/>
              </a:rPr>
              <a:t>12</a:t>
            </a:r>
            <a:r>
              <a:rPr lang="zh-CN" altLang="en-US" b="1" dirty="0">
                <a:solidFill>
                  <a:srgbClr val="002060"/>
                </a:solidFill>
                <a:sym typeface="+mn-ea"/>
              </a:rPr>
              <a:t>月末</a:t>
            </a:r>
            <a:r>
              <a:rPr lang="en-US" altLang="en-US" b="1" dirty="0">
                <a:solidFill>
                  <a:srgbClr val="002060"/>
                </a:solidFill>
                <a:sym typeface="+mn-ea"/>
              </a:rPr>
              <a:t>60.6</a:t>
            </a:r>
            <a:r>
              <a:rPr lang="zh-CN" altLang="en-US" b="1" dirty="0">
                <a:solidFill>
                  <a:srgbClr val="002060"/>
                </a:solidFill>
                <a:sym typeface="+mn-ea"/>
              </a:rPr>
              <a:t>万亿元。</a:t>
            </a:r>
          </a:p>
          <a:p>
            <a:pPr algn="just"/>
            <a:r>
              <a:rPr lang="en-US" altLang="en-US" b="1" dirty="0">
                <a:solidFill>
                  <a:srgbClr val="002060"/>
                </a:solidFill>
                <a:sym typeface="+mn-ea"/>
              </a:rPr>
              <a:t>2007</a:t>
            </a:r>
            <a:r>
              <a:rPr lang="en-US" altLang="zh-CN" b="1" dirty="0">
                <a:solidFill>
                  <a:srgbClr val="002060"/>
                </a:solidFill>
                <a:sym typeface="+mn-ea"/>
              </a:rPr>
              <a:t>-2009</a:t>
            </a:r>
            <a:r>
              <a:rPr lang="zh-CN" altLang="en-US" b="1" dirty="0">
                <a:solidFill>
                  <a:srgbClr val="002060"/>
                </a:solidFill>
                <a:sym typeface="+mn-ea"/>
              </a:rPr>
              <a:t>年</a:t>
            </a:r>
            <a:r>
              <a:rPr lang="en-US" altLang="en-US" b="1" dirty="0">
                <a:solidFill>
                  <a:srgbClr val="002060"/>
                </a:solidFill>
                <a:sym typeface="+mn-ea"/>
              </a:rPr>
              <a:t>M</a:t>
            </a:r>
            <a:r>
              <a:rPr lang="en-US" altLang="zh-CN" b="1" baseline="-25000" dirty="0">
                <a:solidFill>
                  <a:srgbClr val="002060"/>
                </a:solidFill>
                <a:sym typeface="+mn-ea"/>
              </a:rPr>
              <a:t>2</a:t>
            </a:r>
            <a:r>
              <a:rPr lang="zh-CN" altLang="en-US" b="1" dirty="0">
                <a:solidFill>
                  <a:srgbClr val="002060"/>
                </a:solidFill>
                <a:sym typeface="+mn-ea"/>
              </a:rPr>
              <a:t>余额增长了</a:t>
            </a:r>
            <a:r>
              <a:rPr lang="en-US" altLang="en-US" b="1" dirty="0">
                <a:solidFill>
                  <a:srgbClr val="002060"/>
                </a:solidFill>
                <a:sym typeface="+mn-ea"/>
              </a:rPr>
              <a:t>20</a:t>
            </a:r>
            <a:r>
              <a:rPr lang="zh-CN" altLang="en-US" b="1" dirty="0">
                <a:solidFill>
                  <a:srgbClr val="002060"/>
                </a:solidFill>
                <a:sym typeface="+mn-ea"/>
              </a:rPr>
              <a:t>万亿元，相当于</a:t>
            </a:r>
            <a:r>
              <a:rPr lang="en-US" altLang="en-US" b="1" dirty="0">
                <a:solidFill>
                  <a:srgbClr val="002060"/>
                </a:solidFill>
                <a:sym typeface="+mn-ea"/>
              </a:rPr>
              <a:t>1949</a:t>
            </a:r>
            <a:r>
              <a:rPr lang="zh-CN" altLang="en-US" b="1" dirty="0">
                <a:solidFill>
                  <a:srgbClr val="002060"/>
                </a:solidFill>
                <a:sym typeface="+mn-ea"/>
              </a:rPr>
              <a:t>年到</a:t>
            </a:r>
            <a:r>
              <a:rPr lang="en-US" altLang="en-US" b="1" dirty="0">
                <a:solidFill>
                  <a:srgbClr val="002060"/>
                </a:solidFill>
                <a:sym typeface="+mn-ea"/>
              </a:rPr>
              <a:t>2003</a:t>
            </a:r>
            <a:r>
              <a:rPr lang="zh-CN" altLang="en-US" b="1" dirty="0">
                <a:solidFill>
                  <a:srgbClr val="002060"/>
                </a:solidFill>
                <a:sym typeface="+mn-ea"/>
              </a:rPr>
              <a:t>年</a:t>
            </a:r>
            <a:r>
              <a:rPr lang="en-US" altLang="en-US" b="1" dirty="0">
                <a:solidFill>
                  <a:srgbClr val="002060"/>
                </a:solidFill>
                <a:sym typeface="+mn-ea"/>
              </a:rPr>
              <a:t>54</a:t>
            </a:r>
            <a:r>
              <a:rPr lang="zh-CN" altLang="en-US" b="1" dirty="0">
                <a:solidFill>
                  <a:srgbClr val="002060"/>
                </a:solidFill>
                <a:sym typeface="+mn-ea"/>
              </a:rPr>
              <a:t>年的总合；从</a:t>
            </a:r>
            <a:r>
              <a:rPr lang="en-US" altLang="en-US" b="1" dirty="0">
                <a:solidFill>
                  <a:srgbClr val="002060"/>
                </a:solidFill>
                <a:sym typeface="+mn-ea"/>
              </a:rPr>
              <a:t>2003</a:t>
            </a:r>
            <a:r>
              <a:rPr lang="zh-CN" altLang="en-US" b="1" dirty="0">
                <a:solidFill>
                  <a:srgbClr val="002060"/>
                </a:solidFill>
                <a:sym typeface="+mn-ea"/>
              </a:rPr>
              <a:t>年到</a:t>
            </a:r>
            <a:r>
              <a:rPr lang="en-US" altLang="en-US" b="1" dirty="0">
                <a:solidFill>
                  <a:srgbClr val="002060"/>
                </a:solidFill>
                <a:sym typeface="+mn-ea"/>
              </a:rPr>
              <a:t>2009</a:t>
            </a:r>
            <a:r>
              <a:rPr lang="zh-CN" altLang="en-US" b="1" dirty="0">
                <a:solidFill>
                  <a:srgbClr val="002060"/>
                </a:solidFill>
                <a:sym typeface="+mn-ea"/>
              </a:rPr>
              <a:t>年，</a:t>
            </a:r>
            <a:r>
              <a:rPr lang="en-US" altLang="en-US" b="1" dirty="0">
                <a:solidFill>
                  <a:srgbClr val="002060"/>
                </a:solidFill>
                <a:sym typeface="+mn-ea"/>
              </a:rPr>
              <a:t>M</a:t>
            </a:r>
            <a:r>
              <a:rPr lang="en-US" altLang="zh-CN" b="1" baseline="-25000" dirty="0">
                <a:solidFill>
                  <a:srgbClr val="002060"/>
                </a:solidFill>
                <a:latin typeface="Times New Roman" panose="02020603050405020304" pitchFamily="18" charset="0"/>
                <a:ea typeface="楷体_GB2312" panose="02010609030101010101" pitchFamily="49" charset="-122"/>
                <a:sym typeface="+mn-ea"/>
              </a:rPr>
              <a:t>2</a:t>
            </a:r>
            <a:r>
              <a:rPr lang="zh-CN" altLang="en-US" b="1" dirty="0">
                <a:solidFill>
                  <a:srgbClr val="002060"/>
                </a:solidFill>
                <a:sym typeface="+mn-ea"/>
              </a:rPr>
              <a:t>增加量相当于</a:t>
            </a:r>
            <a:r>
              <a:rPr lang="en-US" altLang="en-US" b="1" dirty="0">
                <a:solidFill>
                  <a:srgbClr val="002060"/>
                </a:solidFill>
                <a:sym typeface="+mn-ea"/>
              </a:rPr>
              <a:t>1949</a:t>
            </a:r>
            <a:r>
              <a:rPr lang="zh-CN" altLang="en-US" b="1" dirty="0">
                <a:solidFill>
                  <a:srgbClr val="002060"/>
                </a:solidFill>
                <a:sym typeface="+mn-ea"/>
              </a:rPr>
              <a:t>年到</a:t>
            </a:r>
            <a:r>
              <a:rPr lang="en-US" altLang="en-US" b="1" dirty="0">
                <a:solidFill>
                  <a:srgbClr val="002060"/>
                </a:solidFill>
                <a:sym typeface="+mn-ea"/>
              </a:rPr>
              <a:t>2003</a:t>
            </a:r>
            <a:r>
              <a:rPr lang="zh-CN" altLang="en-US" b="1" dirty="0">
                <a:solidFill>
                  <a:srgbClr val="002060"/>
                </a:solidFill>
                <a:sym typeface="+mn-ea"/>
              </a:rPr>
              <a:t>年</a:t>
            </a:r>
            <a:r>
              <a:rPr lang="en-US" altLang="en-US" b="1" dirty="0">
                <a:solidFill>
                  <a:srgbClr val="002060"/>
                </a:solidFill>
                <a:sym typeface="+mn-ea"/>
              </a:rPr>
              <a:t>54</a:t>
            </a:r>
            <a:r>
              <a:rPr lang="zh-CN" altLang="en-US" b="1" dirty="0">
                <a:solidFill>
                  <a:srgbClr val="002060"/>
                </a:solidFill>
                <a:sym typeface="+mn-ea"/>
              </a:rPr>
              <a:t>年的总合的两倍；截至</a:t>
            </a:r>
            <a:r>
              <a:rPr lang="en-US" altLang="zh-CN" b="1" dirty="0">
                <a:solidFill>
                  <a:srgbClr val="002060"/>
                </a:solidFill>
                <a:sym typeface="+mn-ea"/>
              </a:rPr>
              <a:t>2012</a:t>
            </a:r>
            <a:r>
              <a:rPr lang="zh-CN" altLang="en-US" b="1" dirty="0">
                <a:solidFill>
                  <a:srgbClr val="002060"/>
                </a:solidFill>
                <a:sym typeface="+mn-ea"/>
              </a:rPr>
              <a:t>年年末</a:t>
            </a:r>
            <a:r>
              <a:rPr lang="en-US" altLang="en-US" b="1" dirty="0">
                <a:solidFill>
                  <a:srgbClr val="002060"/>
                </a:solidFill>
                <a:sym typeface="+mn-ea"/>
              </a:rPr>
              <a:t>M</a:t>
            </a:r>
            <a:r>
              <a:rPr lang="en-US" altLang="zh-CN" b="1" baseline="-25000" dirty="0">
                <a:solidFill>
                  <a:srgbClr val="002060"/>
                </a:solidFill>
                <a:latin typeface="Times New Roman" panose="02020603050405020304" pitchFamily="18" charset="0"/>
                <a:ea typeface="楷体_GB2312" panose="02010609030101010101" pitchFamily="49" charset="-122"/>
                <a:sym typeface="+mn-ea"/>
              </a:rPr>
              <a:t>2</a:t>
            </a:r>
            <a:r>
              <a:rPr lang="zh-CN" altLang="en-US" b="1" dirty="0">
                <a:solidFill>
                  <a:srgbClr val="002060"/>
                </a:solidFill>
                <a:sym typeface="+mn-ea"/>
              </a:rPr>
              <a:t>余额</a:t>
            </a:r>
            <a:r>
              <a:rPr lang="en-US" altLang="zh-CN" b="1" dirty="0">
                <a:solidFill>
                  <a:srgbClr val="002060"/>
                </a:solidFill>
                <a:sym typeface="+mn-ea"/>
              </a:rPr>
              <a:t>97.42</a:t>
            </a:r>
            <a:r>
              <a:rPr lang="zh-CN" altLang="en-US" b="1" dirty="0">
                <a:solidFill>
                  <a:srgbClr val="002060"/>
                </a:solidFill>
                <a:sym typeface="+mn-ea"/>
              </a:rPr>
              <a:t>万亿元</a:t>
            </a:r>
            <a:endParaRPr lang="en-US" altLang="zh-CN" b="1" dirty="0">
              <a:solidFill>
                <a:srgbClr val="002060"/>
              </a:solidFill>
            </a:endParaRPr>
          </a:p>
          <a:p>
            <a:pPr algn="just"/>
            <a:r>
              <a:rPr lang="en-US" altLang="en-US" b="1" dirty="0">
                <a:solidFill>
                  <a:srgbClr val="002060"/>
                </a:solidFill>
                <a:sym typeface="+mn-ea"/>
              </a:rPr>
              <a:t>2010</a:t>
            </a:r>
            <a:r>
              <a:rPr lang="zh-CN" altLang="en-US" b="1" dirty="0">
                <a:solidFill>
                  <a:srgbClr val="002060"/>
                </a:solidFill>
                <a:sym typeface="+mn-ea"/>
              </a:rPr>
              <a:t>年</a:t>
            </a:r>
            <a:r>
              <a:rPr lang="en-US" altLang="en-US" b="1" dirty="0">
                <a:solidFill>
                  <a:srgbClr val="002060"/>
                </a:solidFill>
                <a:sym typeface="+mn-ea"/>
              </a:rPr>
              <a:t>6</a:t>
            </a:r>
            <a:r>
              <a:rPr lang="zh-CN" altLang="en-US" b="1" dirty="0">
                <a:solidFill>
                  <a:srgbClr val="002060"/>
                </a:solidFill>
                <a:sym typeface="+mn-ea"/>
              </a:rPr>
              <a:t>月末</a:t>
            </a:r>
            <a:r>
              <a:rPr lang="en-US" altLang="en-US" b="1" dirty="0">
                <a:solidFill>
                  <a:srgbClr val="002060"/>
                </a:solidFill>
                <a:sym typeface="+mn-ea"/>
              </a:rPr>
              <a:t>M</a:t>
            </a:r>
            <a:r>
              <a:rPr lang="en-US" altLang="zh-CN" b="1" baseline="-25000" dirty="0">
                <a:solidFill>
                  <a:srgbClr val="002060"/>
                </a:solidFill>
                <a:latin typeface="Times New Roman" panose="02020603050405020304" pitchFamily="18" charset="0"/>
                <a:ea typeface="楷体_GB2312" panose="02010609030101010101" pitchFamily="49" charset="-122"/>
                <a:sym typeface="+mn-ea"/>
              </a:rPr>
              <a:t>2</a:t>
            </a:r>
            <a:r>
              <a:rPr lang="zh-CN" altLang="en-US" b="1" dirty="0">
                <a:solidFill>
                  <a:srgbClr val="002060"/>
                </a:solidFill>
                <a:sym typeface="+mn-ea"/>
              </a:rPr>
              <a:t>余额为</a:t>
            </a:r>
            <a:r>
              <a:rPr lang="en-US" altLang="en-US" b="1" dirty="0">
                <a:solidFill>
                  <a:srgbClr val="002060"/>
                </a:solidFill>
                <a:sym typeface="+mn-ea"/>
              </a:rPr>
              <a:t>67.39</a:t>
            </a:r>
            <a:r>
              <a:rPr lang="zh-CN" altLang="en-US" b="1" dirty="0">
                <a:solidFill>
                  <a:srgbClr val="002060"/>
                </a:solidFill>
                <a:sym typeface="+mn-ea"/>
              </a:rPr>
              <a:t>万亿元，折合</a:t>
            </a:r>
            <a:r>
              <a:rPr lang="en-US" altLang="en-US" b="1" dirty="0">
                <a:solidFill>
                  <a:srgbClr val="002060"/>
                </a:solidFill>
                <a:sym typeface="+mn-ea"/>
              </a:rPr>
              <a:t>9.9</a:t>
            </a:r>
            <a:r>
              <a:rPr lang="zh-CN" altLang="en-US" b="1" dirty="0">
                <a:solidFill>
                  <a:srgbClr val="002060"/>
                </a:solidFill>
                <a:sym typeface="+mn-ea"/>
              </a:rPr>
              <a:t>万亿美元；美国为</a:t>
            </a:r>
            <a:r>
              <a:rPr lang="en-US" altLang="en-US" b="1" dirty="0">
                <a:solidFill>
                  <a:srgbClr val="002060"/>
                </a:solidFill>
                <a:sym typeface="+mn-ea"/>
              </a:rPr>
              <a:t>8.6</a:t>
            </a:r>
            <a:r>
              <a:rPr lang="zh-CN" altLang="en-US" b="1" dirty="0">
                <a:solidFill>
                  <a:srgbClr val="002060"/>
                </a:solidFill>
                <a:sym typeface="+mn-ea"/>
              </a:rPr>
              <a:t>万亿美元。</a:t>
            </a:r>
          </a:p>
          <a:p>
            <a:pPr algn="just"/>
            <a:r>
              <a:rPr lang="en-US" altLang="zh-CN" b="1" dirty="0">
                <a:solidFill>
                  <a:srgbClr val="002060"/>
                </a:solidFill>
                <a:sym typeface="+mn-ea"/>
              </a:rPr>
              <a:t>2020</a:t>
            </a:r>
            <a:r>
              <a:rPr lang="zh-CN" altLang="en-US" b="1" dirty="0">
                <a:solidFill>
                  <a:srgbClr val="002060"/>
                </a:solidFill>
                <a:sym typeface="+mn-ea"/>
              </a:rPr>
              <a:t>年9月末：M</a:t>
            </a:r>
            <a:r>
              <a:rPr lang="zh-CN" altLang="en-US" b="1" baseline="-25000" dirty="0">
                <a:solidFill>
                  <a:srgbClr val="002060"/>
                </a:solidFill>
                <a:sym typeface="+mn-ea"/>
              </a:rPr>
              <a:t>2</a:t>
            </a:r>
            <a:r>
              <a:rPr lang="zh-CN" altLang="en-US" b="1" dirty="0">
                <a:solidFill>
                  <a:srgbClr val="002060"/>
                </a:solidFill>
                <a:sym typeface="+mn-ea"/>
              </a:rPr>
              <a:t>余额216.41万亿元，同比增长10.9%</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animBg="1"/>
      <p:bldP spid="5"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TJlNTU5NTBmYmZkNmU2MDZjNDhiNTBkZGFkZTc4NWMifQ=="/>
</p:tagLst>
</file>

<file path=ppt/theme/theme1.xml><?xml version="1.0" encoding="utf-8"?>
<a:theme xmlns:a="http://schemas.openxmlformats.org/drawingml/2006/main" name="主题1">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常用">
      <a:majorFont>
        <a:latin typeface="Times New Roman"/>
        <a:ea typeface="仿宋"/>
        <a:cs typeface=""/>
      </a:majorFont>
      <a:minorFont>
        <a:latin typeface="Times New Roman"/>
        <a:ea typeface="仿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主题2">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常用">
      <a:majorFont>
        <a:latin typeface="Times New Roman"/>
        <a:ea typeface="仿宋"/>
        <a:cs typeface=""/>
      </a:majorFont>
      <a:minorFont>
        <a:latin typeface="Times New Roman"/>
        <a:ea typeface="仿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75</TotalTime>
  <Words>1927</Words>
  <Application>Microsoft Office PowerPoint</Application>
  <PresentationFormat>宽屏</PresentationFormat>
  <Paragraphs>119</Paragraphs>
  <Slides>18</Slides>
  <Notes>2</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2</vt:i4>
      </vt:variant>
      <vt:variant>
        <vt:lpstr>幻灯片标题</vt:lpstr>
      </vt:variant>
      <vt:variant>
        <vt:i4>18</vt:i4>
      </vt:variant>
    </vt:vector>
  </HeadingPairs>
  <TitlesOfParts>
    <vt:vector size="31" baseType="lpstr">
      <vt:lpstr>仿宋</vt:lpstr>
      <vt:lpstr>仿宋_GB2312</vt:lpstr>
      <vt:lpstr>楷体_GB2312</vt:lpstr>
      <vt:lpstr>宋体</vt:lpstr>
      <vt:lpstr>Arial</vt:lpstr>
      <vt:lpstr>Calibri</vt:lpstr>
      <vt:lpstr>Times New Roman</vt:lpstr>
      <vt:lpstr>Verdana</vt:lpstr>
      <vt:lpstr>Wingdings</vt:lpstr>
      <vt:lpstr>主题1</vt:lpstr>
      <vt:lpstr>主题2</vt:lpstr>
      <vt:lpstr>Equation</vt:lpstr>
      <vt:lpstr>公式</vt:lpstr>
      <vt:lpstr>第二章 货币</vt:lpstr>
      <vt:lpstr>货币及其职能</vt:lpstr>
      <vt:lpstr>本质</vt:lpstr>
      <vt:lpstr>职能</vt:lpstr>
      <vt:lpstr>货币的职能</vt:lpstr>
      <vt:lpstr>货币形式的演变——降低交易成本</vt:lpstr>
      <vt:lpstr>9.18金币vs.铜钱</vt:lpstr>
      <vt:lpstr>PowerPoint 演示文稿</vt:lpstr>
      <vt:lpstr>通货膨胀</vt:lpstr>
      <vt:lpstr>流动性过剩下的资产价格</vt:lpstr>
      <vt:lpstr>资产价格</vt:lpstr>
      <vt:lpstr>通货膨胀</vt:lpstr>
      <vt:lpstr>PowerPoint 演示文稿</vt:lpstr>
      <vt:lpstr>货币层次</vt:lpstr>
      <vt:lpstr>PowerPoint 演示文稿</vt:lpstr>
      <vt:lpstr>货币的创造——货币乘数</vt:lpstr>
      <vt:lpstr>PowerPoint 演示文稿</vt:lpstr>
      <vt:lpstr>货币流通量规律</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货币</dc:title>
  <dc:creator>Administrator</dc:creator>
  <cp:lastModifiedBy>Chen H</cp:lastModifiedBy>
  <cp:revision>111</cp:revision>
  <dcterms:created xsi:type="dcterms:W3CDTF">2018-01-15T08:09:00Z</dcterms:created>
  <dcterms:modified xsi:type="dcterms:W3CDTF">2023-09-25T02:56:39Z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2052-11.1.0.11875</vt:lpwstr>
  </property>
  <property fmtid="{D5CDD505-2E9C-101B-9397-08002B2CF9AE}" pid="3" name="ICV">
    <vt:lpwstr>27F62A2B5D7C4EAA97276A1123D3F389</vt:lpwstr>
  </property>
</Properties>
</file>