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499" r:id="rId3"/>
    <p:sldId id="504" r:id="rId4"/>
    <p:sldId id="530" r:id="rId5"/>
    <p:sldId id="531" r:id="rId6"/>
    <p:sldId id="533" r:id="rId7"/>
    <p:sldId id="53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5D20F-0AE1-45F3-A13C-0980235DD4FE}" type="doc">
      <dgm:prSet loTypeId="urn:microsoft.com/office/officeart/2005/8/layout/process1" loCatId="process" qsTypeId="urn:microsoft.com/office/officeart/2005/8/quickstyle/3d1" qsCatId="3D" csTypeId="urn:microsoft.com/office/officeart/2005/8/colors/colorful1" csCatId="colorful" phldr="1"/>
      <dgm:spPr/>
    </dgm:pt>
    <dgm:pt modelId="{63256C16-72E1-4501-A6BC-52CC7B5F70D3}">
      <dgm:prSet phldrT="[文本]" custT="1"/>
      <dgm:spPr/>
      <dgm:t>
        <a:bodyPr/>
        <a:lstStyle/>
        <a:p>
          <a:r>
            <a:rPr lang="zh-CN" altLang="en-US" sz="2800" dirty="0"/>
            <a:t>发行总收入</a:t>
          </a:r>
        </a:p>
      </dgm:t>
    </dgm:pt>
    <dgm:pt modelId="{615F919C-311E-4E3F-B2BB-5BC4AEB9A487}" type="parTrans" cxnId="{D1F4CE33-45BF-476A-B536-5F811D32239B}">
      <dgm:prSet/>
      <dgm:spPr/>
      <dgm:t>
        <a:bodyPr/>
        <a:lstStyle/>
        <a:p>
          <a:endParaRPr lang="zh-CN" altLang="en-US"/>
        </a:p>
      </dgm:t>
    </dgm:pt>
    <dgm:pt modelId="{A8352449-EB62-4193-9B66-6131B5AF4C8A}" type="sibTrans" cxnId="{D1F4CE33-45BF-476A-B536-5F811D32239B}">
      <dgm:prSet/>
      <dgm:spPr/>
      <dgm:t>
        <a:bodyPr/>
        <a:lstStyle/>
        <a:p>
          <a:endParaRPr lang="zh-CN" altLang="en-US"/>
        </a:p>
      </dgm:t>
    </dgm:pt>
    <dgm:pt modelId="{4F46E7BC-1063-42D0-A909-286F9A3C6A02}">
      <dgm:prSet phldrT="[文本]" custT="1"/>
      <dgm:spPr/>
      <dgm:t>
        <a:bodyPr/>
        <a:lstStyle/>
        <a:p>
          <a:r>
            <a:rPr lang="zh-CN" altLang="en-US" sz="2800" dirty="0"/>
            <a:t>发行费用</a:t>
          </a:r>
        </a:p>
      </dgm:t>
    </dgm:pt>
    <dgm:pt modelId="{4F32EB80-AABB-4FCB-AE47-2B5E3ACBA843}" type="parTrans" cxnId="{6625636B-BCF0-4720-8160-3A67B8E47CDA}">
      <dgm:prSet/>
      <dgm:spPr/>
      <dgm:t>
        <a:bodyPr/>
        <a:lstStyle/>
        <a:p>
          <a:endParaRPr lang="zh-CN" altLang="en-US"/>
        </a:p>
      </dgm:t>
    </dgm:pt>
    <dgm:pt modelId="{685AF83A-1A71-4BA3-9DC1-DE361FE7646A}" type="sibTrans" cxnId="{6625636B-BCF0-4720-8160-3A67B8E47CDA}">
      <dgm:prSet/>
      <dgm:spPr/>
      <dgm:t>
        <a:bodyPr/>
        <a:lstStyle/>
        <a:p>
          <a:endParaRPr lang="zh-CN" altLang="en-US"/>
        </a:p>
      </dgm:t>
    </dgm:pt>
    <dgm:pt modelId="{A6EB247F-564A-4D06-8E37-6B49BE6A37C8}">
      <dgm:prSet phldrT="[文本]" custT="1"/>
      <dgm:spPr/>
      <dgm:t>
        <a:bodyPr/>
        <a:lstStyle/>
        <a:p>
          <a:r>
            <a:rPr lang="zh-CN" altLang="en-US" sz="2800" dirty="0"/>
            <a:t>实际收到的股款</a:t>
          </a:r>
        </a:p>
      </dgm:t>
    </dgm:pt>
    <dgm:pt modelId="{E81F463D-9F33-4B21-A411-CB88BECE5606}" type="parTrans" cxnId="{7220DDE2-4E4D-4EF9-B50A-2EAB9B02B21B}">
      <dgm:prSet/>
      <dgm:spPr/>
      <dgm:t>
        <a:bodyPr/>
        <a:lstStyle/>
        <a:p>
          <a:endParaRPr lang="zh-CN" altLang="en-US"/>
        </a:p>
      </dgm:t>
    </dgm:pt>
    <dgm:pt modelId="{E976E973-6DF1-48EA-A07B-21887121691D}" type="sibTrans" cxnId="{7220DDE2-4E4D-4EF9-B50A-2EAB9B02B21B}">
      <dgm:prSet/>
      <dgm:spPr/>
      <dgm:t>
        <a:bodyPr/>
        <a:lstStyle/>
        <a:p>
          <a:endParaRPr lang="zh-CN" altLang="en-US"/>
        </a:p>
      </dgm:t>
    </dgm:pt>
    <dgm:pt modelId="{BA699F78-D3D0-49A1-BB61-9D44CA661BA7}">
      <dgm:prSet phldrT="[文本]" custT="1"/>
      <dgm:spPr/>
      <dgm:t>
        <a:bodyPr/>
        <a:lstStyle/>
        <a:p>
          <a:r>
            <a:rPr lang="zh-CN" altLang="en-US" sz="2800" dirty="0"/>
            <a:t>溢价金额</a:t>
          </a:r>
        </a:p>
      </dgm:t>
    </dgm:pt>
    <dgm:pt modelId="{B2CE65E2-0888-4AB3-9EC1-953100B486AB}" type="parTrans" cxnId="{D0F2171E-4ABD-4296-ABD4-74A63B964E38}">
      <dgm:prSet/>
      <dgm:spPr/>
      <dgm:t>
        <a:bodyPr/>
        <a:lstStyle/>
        <a:p>
          <a:endParaRPr lang="zh-CN" altLang="en-US"/>
        </a:p>
      </dgm:t>
    </dgm:pt>
    <dgm:pt modelId="{96A87F4E-634C-4F6F-8E81-BDABA753AF75}" type="sibTrans" cxnId="{D0F2171E-4ABD-4296-ABD4-74A63B964E38}">
      <dgm:prSet/>
      <dgm:spPr/>
      <dgm:t>
        <a:bodyPr/>
        <a:lstStyle/>
        <a:p>
          <a:endParaRPr lang="zh-CN" altLang="en-US"/>
        </a:p>
      </dgm:t>
    </dgm:pt>
    <dgm:pt modelId="{44E29016-C642-4C82-A940-2D0F31910EA8}" type="pres">
      <dgm:prSet presAssocID="{30B5D20F-0AE1-45F3-A13C-0980235DD4FE}" presName="Name0" presStyleCnt="0">
        <dgm:presLayoutVars>
          <dgm:dir/>
          <dgm:resizeHandles val="exact"/>
        </dgm:presLayoutVars>
      </dgm:prSet>
      <dgm:spPr/>
    </dgm:pt>
    <dgm:pt modelId="{ECBC392F-64C5-46B2-A6C2-6CE075977721}" type="pres">
      <dgm:prSet presAssocID="{63256C16-72E1-4501-A6BC-52CC7B5F70D3}" presName="node" presStyleLbl="node1" presStyleIdx="0" presStyleCnt="4">
        <dgm:presLayoutVars>
          <dgm:bulletEnabled val="1"/>
        </dgm:presLayoutVars>
      </dgm:prSet>
      <dgm:spPr/>
    </dgm:pt>
    <dgm:pt modelId="{7967E468-86FD-4E5A-ADDB-78B1870ABBC6}" type="pres">
      <dgm:prSet presAssocID="{A8352449-EB62-4193-9B66-6131B5AF4C8A}" presName="sibTrans" presStyleLbl="sibTrans2D1" presStyleIdx="0" presStyleCnt="3"/>
      <dgm:spPr/>
    </dgm:pt>
    <dgm:pt modelId="{81EE7428-8992-4802-81CA-577695CB7F49}" type="pres">
      <dgm:prSet presAssocID="{A8352449-EB62-4193-9B66-6131B5AF4C8A}" presName="connectorText" presStyleLbl="sibTrans2D1" presStyleIdx="0" presStyleCnt="3"/>
      <dgm:spPr/>
    </dgm:pt>
    <dgm:pt modelId="{078FC6F1-75CB-4966-85F2-4BE9A3588120}" type="pres">
      <dgm:prSet presAssocID="{4F46E7BC-1063-42D0-A909-286F9A3C6A02}" presName="node" presStyleLbl="node1" presStyleIdx="1" presStyleCnt="4">
        <dgm:presLayoutVars>
          <dgm:bulletEnabled val="1"/>
        </dgm:presLayoutVars>
      </dgm:prSet>
      <dgm:spPr/>
    </dgm:pt>
    <dgm:pt modelId="{C66FF911-F99C-4B91-8D02-24912F229787}" type="pres">
      <dgm:prSet presAssocID="{685AF83A-1A71-4BA3-9DC1-DE361FE7646A}" presName="sibTrans" presStyleLbl="sibTrans2D1" presStyleIdx="1" presStyleCnt="3"/>
      <dgm:spPr/>
    </dgm:pt>
    <dgm:pt modelId="{F8448C84-F703-4EA7-ADD6-EEB91F728F77}" type="pres">
      <dgm:prSet presAssocID="{685AF83A-1A71-4BA3-9DC1-DE361FE7646A}" presName="connectorText" presStyleLbl="sibTrans2D1" presStyleIdx="1" presStyleCnt="3"/>
      <dgm:spPr/>
    </dgm:pt>
    <dgm:pt modelId="{826F8B82-1237-458F-9BA4-DA1CE119AF18}" type="pres">
      <dgm:prSet presAssocID="{A6EB247F-564A-4D06-8E37-6B49BE6A37C8}" presName="node" presStyleLbl="node1" presStyleIdx="2" presStyleCnt="4">
        <dgm:presLayoutVars>
          <dgm:bulletEnabled val="1"/>
        </dgm:presLayoutVars>
      </dgm:prSet>
      <dgm:spPr/>
    </dgm:pt>
    <dgm:pt modelId="{48F5B5AF-0A60-4CAE-8669-FB9C568DAEE9}" type="pres">
      <dgm:prSet presAssocID="{E976E973-6DF1-48EA-A07B-21887121691D}" presName="sibTrans" presStyleLbl="sibTrans2D1" presStyleIdx="2" presStyleCnt="3"/>
      <dgm:spPr/>
    </dgm:pt>
    <dgm:pt modelId="{64215323-75B7-424D-A01E-CEF94493AAAE}" type="pres">
      <dgm:prSet presAssocID="{E976E973-6DF1-48EA-A07B-21887121691D}" presName="connectorText" presStyleLbl="sibTrans2D1" presStyleIdx="2" presStyleCnt="3"/>
      <dgm:spPr/>
    </dgm:pt>
    <dgm:pt modelId="{49686488-694E-4585-BA51-D69FC1DAEC82}" type="pres">
      <dgm:prSet presAssocID="{BA699F78-D3D0-49A1-BB61-9D44CA661BA7}" presName="node" presStyleLbl="node1" presStyleIdx="3" presStyleCnt="4">
        <dgm:presLayoutVars>
          <dgm:bulletEnabled val="1"/>
        </dgm:presLayoutVars>
      </dgm:prSet>
      <dgm:spPr/>
    </dgm:pt>
  </dgm:ptLst>
  <dgm:cxnLst>
    <dgm:cxn modelId="{237CF70E-4863-4F4F-9940-476B616E63EF}" type="presOf" srcId="{E976E973-6DF1-48EA-A07B-21887121691D}" destId="{48F5B5AF-0A60-4CAE-8669-FB9C568DAEE9}" srcOrd="0" destOrd="0" presId="urn:microsoft.com/office/officeart/2005/8/layout/process1"/>
    <dgm:cxn modelId="{D0F2171E-4ABD-4296-ABD4-74A63B964E38}" srcId="{30B5D20F-0AE1-45F3-A13C-0980235DD4FE}" destId="{BA699F78-D3D0-49A1-BB61-9D44CA661BA7}" srcOrd="3" destOrd="0" parTransId="{B2CE65E2-0888-4AB3-9EC1-953100B486AB}" sibTransId="{96A87F4E-634C-4F6F-8E81-BDABA753AF75}"/>
    <dgm:cxn modelId="{213E4E32-1C23-4F21-BF58-A7DB94AEFF34}" type="presOf" srcId="{4F46E7BC-1063-42D0-A909-286F9A3C6A02}" destId="{078FC6F1-75CB-4966-85F2-4BE9A3588120}" srcOrd="0" destOrd="0" presId="urn:microsoft.com/office/officeart/2005/8/layout/process1"/>
    <dgm:cxn modelId="{D1F4CE33-45BF-476A-B536-5F811D32239B}" srcId="{30B5D20F-0AE1-45F3-A13C-0980235DD4FE}" destId="{63256C16-72E1-4501-A6BC-52CC7B5F70D3}" srcOrd="0" destOrd="0" parTransId="{615F919C-311E-4E3F-B2BB-5BC4AEB9A487}" sibTransId="{A8352449-EB62-4193-9B66-6131B5AF4C8A}"/>
    <dgm:cxn modelId="{A60A4B36-DD3B-4F03-8ED3-CD1D1D2D3D90}" type="presOf" srcId="{30B5D20F-0AE1-45F3-A13C-0980235DD4FE}" destId="{44E29016-C642-4C82-A940-2D0F31910EA8}" srcOrd="0" destOrd="0" presId="urn:microsoft.com/office/officeart/2005/8/layout/process1"/>
    <dgm:cxn modelId="{0E859F61-BE19-4956-9595-AAF2A0DE8687}" type="presOf" srcId="{63256C16-72E1-4501-A6BC-52CC7B5F70D3}" destId="{ECBC392F-64C5-46B2-A6C2-6CE075977721}" srcOrd="0" destOrd="0" presId="urn:microsoft.com/office/officeart/2005/8/layout/process1"/>
    <dgm:cxn modelId="{6625636B-BCF0-4720-8160-3A67B8E47CDA}" srcId="{30B5D20F-0AE1-45F3-A13C-0980235DD4FE}" destId="{4F46E7BC-1063-42D0-A909-286F9A3C6A02}" srcOrd="1" destOrd="0" parTransId="{4F32EB80-AABB-4FCB-AE47-2B5E3ACBA843}" sibTransId="{685AF83A-1A71-4BA3-9DC1-DE361FE7646A}"/>
    <dgm:cxn modelId="{50040A82-1C1B-45C3-B0D3-3E4CC2C10D6F}" type="presOf" srcId="{A8352449-EB62-4193-9B66-6131B5AF4C8A}" destId="{81EE7428-8992-4802-81CA-577695CB7F49}" srcOrd="1" destOrd="0" presId="urn:microsoft.com/office/officeart/2005/8/layout/process1"/>
    <dgm:cxn modelId="{F69C3D9F-8AF2-41D0-B502-7D9E950A7C06}" type="presOf" srcId="{BA699F78-D3D0-49A1-BB61-9D44CA661BA7}" destId="{49686488-694E-4585-BA51-D69FC1DAEC82}" srcOrd="0" destOrd="0" presId="urn:microsoft.com/office/officeart/2005/8/layout/process1"/>
    <dgm:cxn modelId="{E62DB5A2-0D35-4BD7-9C3C-3051E939B142}" type="presOf" srcId="{A8352449-EB62-4193-9B66-6131B5AF4C8A}" destId="{7967E468-86FD-4E5A-ADDB-78B1870ABBC6}" srcOrd="0" destOrd="0" presId="urn:microsoft.com/office/officeart/2005/8/layout/process1"/>
    <dgm:cxn modelId="{C5BBFEC0-2CF6-4909-B0F5-D1994389BF55}" type="presOf" srcId="{685AF83A-1A71-4BA3-9DC1-DE361FE7646A}" destId="{F8448C84-F703-4EA7-ADD6-EEB91F728F77}" srcOrd="1" destOrd="0" presId="urn:microsoft.com/office/officeart/2005/8/layout/process1"/>
    <dgm:cxn modelId="{7220DDE2-4E4D-4EF9-B50A-2EAB9B02B21B}" srcId="{30B5D20F-0AE1-45F3-A13C-0980235DD4FE}" destId="{A6EB247F-564A-4D06-8E37-6B49BE6A37C8}" srcOrd="2" destOrd="0" parTransId="{E81F463D-9F33-4B21-A411-CB88BECE5606}" sibTransId="{E976E973-6DF1-48EA-A07B-21887121691D}"/>
    <dgm:cxn modelId="{084552E3-7A0A-4C2E-83D3-7683FF81F336}" type="presOf" srcId="{685AF83A-1A71-4BA3-9DC1-DE361FE7646A}" destId="{C66FF911-F99C-4B91-8D02-24912F229787}" srcOrd="0" destOrd="0" presId="urn:microsoft.com/office/officeart/2005/8/layout/process1"/>
    <dgm:cxn modelId="{335963ED-C55C-4724-BEDA-7591F7F3224E}" type="presOf" srcId="{A6EB247F-564A-4D06-8E37-6B49BE6A37C8}" destId="{826F8B82-1237-458F-9BA4-DA1CE119AF18}" srcOrd="0" destOrd="0" presId="urn:microsoft.com/office/officeart/2005/8/layout/process1"/>
    <dgm:cxn modelId="{250296F9-FEE6-441E-B941-F26F34421EFA}" type="presOf" srcId="{E976E973-6DF1-48EA-A07B-21887121691D}" destId="{64215323-75B7-424D-A01E-CEF94493AAAE}" srcOrd="1" destOrd="0" presId="urn:microsoft.com/office/officeart/2005/8/layout/process1"/>
    <dgm:cxn modelId="{F692AB26-8A29-42DE-BC1E-50D36BB6CB93}" type="presParOf" srcId="{44E29016-C642-4C82-A940-2D0F31910EA8}" destId="{ECBC392F-64C5-46B2-A6C2-6CE075977721}" srcOrd="0" destOrd="0" presId="urn:microsoft.com/office/officeart/2005/8/layout/process1"/>
    <dgm:cxn modelId="{3A789422-3C14-4A29-9F77-D8FC2E39EE18}" type="presParOf" srcId="{44E29016-C642-4C82-A940-2D0F31910EA8}" destId="{7967E468-86FD-4E5A-ADDB-78B1870ABBC6}" srcOrd="1" destOrd="0" presId="urn:microsoft.com/office/officeart/2005/8/layout/process1"/>
    <dgm:cxn modelId="{59E72FDB-C9BB-46CD-AB91-08725D29D8FC}" type="presParOf" srcId="{7967E468-86FD-4E5A-ADDB-78B1870ABBC6}" destId="{81EE7428-8992-4802-81CA-577695CB7F49}" srcOrd="0" destOrd="0" presId="urn:microsoft.com/office/officeart/2005/8/layout/process1"/>
    <dgm:cxn modelId="{B42B3E8C-BC8B-489A-B147-271C4A1AFFE1}" type="presParOf" srcId="{44E29016-C642-4C82-A940-2D0F31910EA8}" destId="{078FC6F1-75CB-4966-85F2-4BE9A3588120}" srcOrd="2" destOrd="0" presId="urn:microsoft.com/office/officeart/2005/8/layout/process1"/>
    <dgm:cxn modelId="{4FB40F37-58FE-4FE3-8138-30431BE6B620}" type="presParOf" srcId="{44E29016-C642-4C82-A940-2D0F31910EA8}" destId="{C66FF911-F99C-4B91-8D02-24912F229787}" srcOrd="3" destOrd="0" presId="urn:microsoft.com/office/officeart/2005/8/layout/process1"/>
    <dgm:cxn modelId="{739406E2-0A65-49D1-9C3D-27119DEEA727}" type="presParOf" srcId="{C66FF911-F99C-4B91-8D02-24912F229787}" destId="{F8448C84-F703-4EA7-ADD6-EEB91F728F77}" srcOrd="0" destOrd="0" presId="urn:microsoft.com/office/officeart/2005/8/layout/process1"/>
    <dgm:cxn modelId="{7C123BD9-C64D-4014-813D-8BE15E54A064}" type="presParOf" srcId="{44E29016-C642-4C82-A940-2D0F31910EA8}" destId="{826F8B82-1237-458F-9BA4-DA1CE119AF18}" srcOrd="4" destOrd="0" presId="urn:microsoft.com/office/officeart/2005/8/layout/process1"/>
    <dgm:cxn modelId="{A79A865C-525A-4F83-9C8B-44F33DE8896B}" type="presParOf" srcId="{44E29016-C642-4C82-A940-2D0F31910EA8}" destId="{48F5B5AF-0A60-4CAE-8669-FB9C568DAEE9}" srcOrd="5" destOrd="0" presId="urn:microsoft.com/office/officeart/2005/8/layout/process1"/>
    <dgm:cxn modelId="{384859DC-0206-4D04-B59D-5E3A46140CC2}" type="presParOf" srcId="{48F5B5AF-0A60-4CAE-8669-FB9C568DAEE9}" destId="{64215323-75B7-424D-A01E-CEF94493AAAE}" srcOrd="0" destOrd="0" presId="urn:microsoft.com/office/officeart/2005/8/layout/process1"/>
    <dgm:cxn modelId="{049F0ED1-C849-443E-A729-8F04289A39F4}" type="presParOf" srcId="{44E29016-C642-4C82-A940-2D0F31910EA8}" destId="{49686488-694E-4585-BA51-D69FC1DAEC8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C392F-64C5-46B2-A6C2-6CE075977721}">
      <dsp:nvSpPr>
        <dsp:cNvPr id="0" name=""/>
        <dsp:cNvSpPr/>
      </dsp:nvSpPr>
      <dsp:spPr>
        <a:xfrm>
          <a:off x="4501" y="1168883"/>
          <a:ext cx="1968220" cy="11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发行总收入</a:t>
          </a:r>
        </a:p>
      </dsp:txBody>
      <dsp:txXfrm>
        <a:off x="39089" y="1203471"/>
        <a:ext cx="1899044" cy="1111756"/>
      </dsp:txXfrm>
    </dsp:sp>
    <dsp:sp modelId="{7967E468-86FD-4E5A-ADDB-78B1870ABBC6}">
      <dsp:nvSpPr>
        <dsp:cNvPr id="0" name=""/>
        <dsp:cNvSpPr/>
      </dsp:nvSpPr>
      <dsp:spPr>
        <a:xfrm>
          <a:off x="2169544" y="1515290"/>
          <a:ext cx="417262" cy="4881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169544" y="1612914"/>
        <a:ext cx="292083" cy="292870"/>
      </dsp:txXfrm>
    </dsp:sp>
    <dsp:sp modelId="{078FC6F1-75CB-4966-85F2-4BE9A3588120}">
      <dsp:nvSpPr>
        <dsp:cNvPr id="0" name=""/>
        <dsp:cNvSpPr/>
      </dsp:nvSpPr>
      <dsp:spPr>
        <a:xfrm>
          <a:off x="2760010" y="1168883"/>
          <a:ext cx="1968220" cy="11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发行费用</a:t>
          </a:r>
        </a:p>
      </dsp:txBody>
      <dsp:txXfrm>
        <a:off x="2794598" y="1203471"/>
        <a:ext cx="1899044" cy="1111756"/>
      </dsp:txXfrm>
    </dsp:sp>
    <dsp:sp modelId="{C66FF911-F99C-4B91-8D02-24912F229787}">
      <dsp:nvSpPr>
        <dsp:cNvPr id="0" name=""/>
        <dsp:cNvSpPr/>
      </dsp:nvSpPr>
      <dsp:spPr>
        <a:xfrm>
          <a:off x="4925053" y="1515290"/>
          <a:ext cx="417262" cy="4881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4925053" y="1612914"/>
        <a:ext cx="292083" cy="292870"/>
      </dsp:txXfrm>
    </dsp:sp>
    <dsp:sp modelId="{826F8B82-1237-458F-9BA4-DA1CE119AF18}">
      <dsp:nvSpPr>
        <dsp:cNvPr id="0" name=""/>
        <dsp:cNvSpPr/>
      </dsp:nvSpPr>
      <dsp:spPr>
        <a:xfrm>
          <a:off x="5515519" y="1168883"/>
          <a:ext cx="1968220" cy="11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实际收到的股款</a:t>
          </a:r>
        </a:p>
      </dsp:txBody>
      <dsp:txXfrm>
        <a:off x="5550107" y="1203471"/>
        <a:ext cx="1899044" cy="1111756"/>
      </dsp:txXfrm>
    </dsp:sp>
    <dsp:sp modelId="{48F5B5AF-0A60-4CAE-8669-FB9C568DAEE9}">
      <dsp:nvSpPr>
        <dsp:cNvPr id="0" name=""/>
        <dsp:cNvSpPr/>
      </dsp:nvSpPr>
      <dsp:spPr>
        <a:xfrm>
          <a:off x="7680562" y="1515290"/>
          <a:ext cx="417262" cy="4881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7680562" y="1612914"/>
        <a:ext cx="292083" cy="292870"/>
      </dsp:txXfrm>
    </dsp:sp>
    <dsp:sp modelId="{49686488-694E-4585-BA51-D69FC1DAEC82}">
      <dsp:nvSpPr>
        <dsp:cNvPr id="0" name=""/>
        <dsp:cNvSpPr/>
      </dsp:nvSpPr>
      <dsp:spPr>
        <a:xfrm>
          <a:off x="8271028" y="1168883"/>
          <a:ext cx="1968220" cy="11809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溢价金额</a:t>
          </a:r>
        </a:p>
      </dsp:txBody>
      <dsp:txXfrm>
        <a:off x="8305616" y="1203471"/>
        <a:ext cx="1899044" cy="1111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A1F62-D44D-41A2-82CE-C07DE88B0F4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45D57-149E-4895-8EA0-2048F741E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2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发行收入：</a:t>
            </a:r>
            <a:r>
              <a:rPr lang="en-US" altLang="zh-CN" dirty="0"/>
              <a:t>5 x 300=15000000</a:t>
            </a:r>
            <a:r>
              <a:rPr lang="zh-CN" altLang="en-US" dirty="0"/>
              <a:t>，发行费用：</a:t>
            </a:r>
            <a:r>
              <a:rPr lang="en-US" altLang="zh-CN" dirty="0"/>
              <a:t>15000000 x 3%=450000</a:t>
            </a:r>
            <a:r>
              <a:rPr lang="zh-CN" altLang="en-US" dirty="0"/>
              <a:t>，实际收到的股款：</a:t>
            </a:r>
            <a:r>
              <a:rPr lang="en-US" altLang="zh-CN" dirty="0"/>
              <a:t>15000000-450000=14550000</a:t>
            </a:r>
            <a:r>
              <a:rPr lang="zh-CN" altLang="en-US" dirty="0"/>
              <a:t>，溢价金额</a:t>
            </a:r>
            <a:r>
              <a:rPr lang="zh-CN" altLang="en-US" baseline="0" dirty="0">
                <a:sym typeface="Wingdings" panose="05000000000000000000" pitchFamily="2" charset="2"/>
              </a:rPr>
              <a:t> （</a:t>
            </a:r>
            <a:r>
              <a:rPr lang="en-US" altLang="zh-CN" baseline="0" dirty="0">
                <a:sym typeface="Wingdings" panose="05000000000000000000" pitchFamily="2" charset="2"/>
              </a:rPr>
              <a:t>5-1</a:t>
            </a:r>
            <a:r>
              <a:rPr lang="zh-CN" altLang="en-US" baseline="0" dirty="0">
                <a:sym typeface="Wingdings" panose="05000000000000000000" pitchFamily="2" charset="2"/>
              </a:rPr>
              <a:t>）</a:t>
            </a:r>
            <a:r>
              <a:rPr lang="en-US" altLang="zh-CN" baseline="0" dirty="0">
                <a:sym typeface="Wingdings" panose="05000000000000000000" pitchFamily="2" charset="2"/>
              </a:rPr>
              <a:t>x 3000000-45=11550000</a:t>
            </a:r>
          </a:p>
          <a:p>
            <a:r>
              <a:rPr lang="zh-CN" altLang="en-US" baseline="0" dirty="0">
                <a:sym typeface="Wingdings" panose="05000000000000000000" pitchFamily="2" charset="2"/>
              </a:rPr>
              <a:t>借：银行存款                                                   </a:t>
            </a:r>
            <a:r>
              <a:rPr lang="en-US" altLang="zh-CN" baseline="0" dirty="0">
                <a:sym typeface="Wingdings" panose="05000000000000000000" pitchFamily="2" charset="2"/>
              </a:rPr>
              <a:t>14550000</a:t>
            </a:r>
          </a:p>
          <a:p>
            <a:r>
              <a:rPr lang="en-US" altLang="zh-CN" baseline="0" dirty="0">
                <a:sym typeface="Wingdings" panose="05000000000000000000" pitchFamily="2" charset="2"/>
              </a:rPr>
              <a:t>     </a:t>
            </a:r>
            <a:r>
              <a:rPr lang="zh-CN" altLang="en-US" baseline="0" dirty="0">
                <a:sym typeface="Wingdings" panose="05000000000000000000" pitchFamily="2" charset="2"/>
              </a:rPr>
              <a:t>贷：股本</a:t>
            </a:r>
            <a:r>
              <a:rPr lang="en-US" altLang="zh-CN" baseline="0" dirty="0">
                <a:sym typeface="Wingdings" panose="05000000000000000000" pitchFamily="2" charset="2"/>
              </a:rPr>
              <a:t>—</a:t>
            </a:r>
            <a:r>
              <a:rPr lang="zh-CN" altLang="en-US" baseline="0" dirty="0">
                <a:sym typeface="Wingdings" panose="05000000000000000000" pitchFamily="2" charset="2"/>
              </a:rPr>
              <a:t>普通股                                               </a:t>
            </a:r>
            <a:r>
              <a:rPr lang="en-US" altLang="zh-CN" baseline="0" dirty="0">
                <a:sym typeface="Wingdings" panose="05000000000000000000" pitchFamily="2" charset="2"/>
              </a:rPr>
              <a:t>3000000</a:t>
            </a:r>
          </a:p>
          <a:p>
            <a:r>
              <a:rPr lang="en-US" altLang="zh-CN" baseline="0" dirty="0">
                <a:sym typeface="Wingdings" panose="05000000000000000000" pitchFamily="2" charset="2"/>
              </a:rPr>
              <a:t>            </a:t>
            </a:r>
            <a:r>
              <a:rPr lang="zh-CN" altLang="en-US" baseline="0" dirty="0">
                <a:sym typeface="Wingdings" panose="05000000000000000000" pitchFamily="2" charset="2"/>
              </a:rPr>
              <a:t>资本公积</a:t>
            </a:r>
            <a:r>
              <a:rPr lang="en-US" altLang="zh-CN" baseline="0" dirty="0">
                <a:sym typeface="Wingdings" panose="05000000000000000000" pitchFamily="2" charset="2"/>
              </a:rPr>
              <a:t>—</a:t>
            </a:r>
            <a:r>
              <a:rPr lang="zh-CN" altLang="en-US" baseline="0" dirty="0">
                <a:sym typeface="Wingdings" panose="05000000000000000000" pitchFamily="2" charset="2"/>
              </a:rPr>
              <a:t>股本溢价                                   </a:t>
            </a:r>
            <a:r>
              <a:rPr lang="en-US" altLang="zh-CN" baseline="0" dirty="0">
                <a:sym typeface="Wingdings" panose="05000000000000000000" pitchFamily="2" charset="2"/>
              </a:rPr>
              <a:t>11550000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69B45-C29E-4EFC-ADEC-466A800E93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617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借：银行存款                                                           </a:t>
            </a:r>
            <a:r>
              <a:rPr lang="en-US" altLang="zh-CN" dirty="0"/>
              <a:t>800000</a:t>
            </a:r>
          </a:p>
          <a:p>
            <a:r>
              <a:rPr lang="en-US" altLang="zh-CN" baseline="0" dirty="0"/>
              <a:t>     </a:t>
            </a:r>
            <a:r>
              <a:rPr lang="zh-CN" altLang="en-US" baseline="0" dirty="0"/>
              <a:t>贷：实收资本</a:t>
            </a:r>
            <a:r>
              <a:rPr lang="en-US" altLang="zh-CN" baseline="0" dirty="0"/>
              <a:t>—</a:t>
            </a:r>
            <a:r>
              <a:rPr lang="zh-CN" altLang="en-US" baseline="0" dirty="0"/>
              <a:t>丁                                                     </a:t>
            </a:r>
            <a:r>
              <a:rPr lang="en-US" altLang="zh-CN" baseline="0" dirty="0"/>
              <a:t>500000</a:t>
            </a:r>
          </a:p>
          <a:p>
            <a:r>
              <a:rPr lang="en-US" altLang="zh-CN" baseline="0" dirty="0"/>
              <a:t>           </a:t>
            </a:r>
            <a:r>
              <a:rPr lang="zh-CN" altLang="en-US" baseline="0" dirty="0"/>
              <a:t>资本公积</a:t>
            </a:r>
            <a:r>
              <a:rPr lang="en-US" altLang="zh-CN" baseline="0" dirty="0"/>
              <a:t>—</a:t>
            </a:r>
            <a:r>
              <a:rPr lang="zh-CN" altLang="en-US" baseline="0" dirty="0"/>
              <a:t>资本溢价                                            </a:t>
            </a:r>
            <a:r>
              <a:rPr lang="en-US" altLang="zh-CN" baseline="0" dirty="0"/>
              <a:t>300000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69B45-C29E-4EFC-ADEC-466A800E93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505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法定盈余公积：</a:t>
            </a:r>
            <a:r>
              <a:rPr lang="en-US" altLang="zh-CN" dirty="0"/>
              <a:t>100 x </a:t>
            </a:r>
            <a:r>
              <a:rPr lang="zh-CN" altLang="en-US" dirty="0"/>
              <a:t>（</a:t>
            </a:r>
            <a:r>
              <a:rPr lang="en-US" altLang="zh-CN" dirty="0"/>
              <a:t>1-25%</a:t>
            </a:r>
            <a:r>
              <a:rPr lang="zh-CN" altLang="en-US" dirty="0"/>
              <a:t>）</a:t>
            </a:r>
            <a:r>
              <a:rPr lang="en-US" altLang="zh-CN" dirty="0"/>
              <a:t>x 10%=7.5</a:t>
            </a:r>
          </a:p>
          <a:p>
            <a:r>
              <a:rPr lang="zh-CN" altLang="en-US" dirty="0"/>
              <a:t>任意盈余公积：</a:t>
            </a:r>
            <a:r>
              <a:rPr lang="en-US" altLang="zh-CN" dirty="0"/>
              <a:t>100 x (1-25%) x 5%=3.75</a:t>
            </a:r>
            <a:r>
              <a:rPr lang="zh-CN" altLang="en-US" dirty="0"/>
              <a:t>万元</a:t>
            </a:r>
            <a:endParaRPr lang="en-US" altLang="zh-CN" dirty="0"/>
          </a:p>
          <a:p>
            <a:r>
              <a:rPr lang="zh-CN" altLang="en-US" dirty="0"/>
              <a:t>年末所有者权益总额：</a:t>
            </a:r>
            <a:r>
              <a:rPr lang="en-US" altLang="zh-CN" dirty="0"/>
              <a:t>500+45+100 x </a:t>
            </a:r>
            <a:r>
              <a:rPr lang="zh-CN" altLang="en-US" dirty="0"/>
              <a:t>（</a:t>
            </a:r>
            <a:r>
              <a:rPr lang="en-US" altLang="zh-CN" dirty="0"/>
              <a:t>1-25%</a:t>
            </a:r>
            <a:r>
              <a:rPr lang="zh-CN" altLang="en-US" dirty="0"/>
              <a:t>）</a:t>
            </a:r>
            <a:r>
              <a:rPr lang="en-US" altLang="zh-CN" dirty="0"/>
              <a:t>-30=590</a:t>
            </a:r>
            <a:r>
              <a:rPr lang="zh-CN" altLang="en-US" dirty="0"/>
              <a:t>万元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69B45-C29E-4EFC-ADEC-466A800E93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94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公司年末未分配利润：</a:t>
            </a:r>
            <a:r>
              <a:rPr lang="en-US" altLang="zh-CN" dirty="0"/>
              <a:t>12-40+8=-20</a:t>
            </a:r>
            <a:r>
              <a:rPr lang="zh-CN" altLang="en-US" dirty="0"/>
              <a:t>万元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公司年初所有者权益总额：</a:t>
            </a:r>
            <a:r>
              <a:rPr lang="en-US" altLang="zh-CN" dirty="0"/>
              <a:t>160+16+12+12=200</a:t>
            </a:r>
          </a:p>
          <a:p>
            <a:pPr marL="0" indent="0">
              <a:buNone/>
            </a:pPr>
            <a:r>
              <a:rPr lang="zh-CN" altLang="en-US" dirty="0"/>
              <a:t>     公司年末所有者权益总额：</a:t>
            </a:r>
            <a:r>
              <a:rPr lang="en-US" altLang="zh-CN" dirty="0"/>
              <a:t>160+16-20+12-8=160</a:t>
            </a:r>
            <a:r>
              <a:rPr lang="zh-CN" altLang="en-US" dirty="0"/>
              <a:t>（</a:t>
            </a:r>
            <a:r>
              <a:rPr lang="en-US" altLang="zh-CN" dirty="0"/>
              <a:t>200-40=160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公司年末负债：</a:t>
            </a:r>
            <a:r>
              <a:rPr lang="en-US" altLang="zh-CN" dirty="0"/>
              <a:t>396-160=236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公司的负债由</a:t>
            </a:r>
            <a:r>
              <a:rPr lang="en-US" altLang="zh-CN" dirty="0"/>
              <a:t>200</a:t>
            </a:r>
            <a:r>
              <a:rPr lang="zh-CN" altLang="en-US" dirty="0"/>
              <a:t>增加到</a:t>
            </a:r>
            <a:r>
              <a:rPr lang="en-US" altLang="zh-CN" dirty="0"/>
              <a:t>236</a:t>
            </a:r>
            <a:r>
              <a:rPr lang="zh-CN" altLang="en-US" dirty="0"/>
              <a:t>，资产由年初的</a:t>
            </a:r>
            <a:r>
              <a:rPr lang="en-US" altLang="zh-CN" dirty="0"/>
              <a:t>400</a:t>
            </a:r>
            <a:r>
              <a:rPr lang="zh-CN" altLang="en-US" dirty="0"/>
              <a:t>（</a:t>
            </a:r>
            <a:r>
              <a:rPr lang="en-US" altLang="zh-CN" dirty="0"/>
              <a:t>200+200</a:t>
            </a:r>
            <a:r>
              <a:rPr lang="zh-CN" altLang="en-US" dirty="0"/>
              <a:t>）变为</a:t>
            </a:r>
            <a:r>
              <a:rPr lang="en-US" altLang="zh-CN" dirty="0"/>
              <a:t>396</a:t>
            </a:r>
            <a:r>
              <a:rPr lang="zh-CN" altLang="en-US" dirty="0"/>
              <a:t>。由于发生了亏损</a:t>
            </a:r>
            <a:r>
              <a:rPr lang="en-US" altLang="zh-CN" dirty="0"/>
              <a:t>40</a:t>
            </a:r>
            <a:r>
              <a:rPr lang="zh-CN" altLang="en-US" dirty="0"/>
              <a:t>万元，投入资本没有变，所有者权益减少了</a:t>
            </a:r>
            <a:r>
              <a:rPr lang="en-US" altLang="zh-CN" dirty="0"/>
              <a:t>40</a:t>
            </a:r>
            <a:r>
              <a:rPr lang="zh-CN" altLang="en-US" dirty="0"/>
              <a:t>，资产只减少了</a:t>
            </a:r>
            <a:r>
              <a:rPr lang="en-US" altLang="zh-CN" dirty="0"/>
              <a:t>4</a:t>
            </a:r>
            <a:r>
              <a:rPr lang="zh-CN" altLang="en-US" dirty="0"/>
              <a:t>，那么负债必然增加了</a:t>
            </a:r>
            <a:r>
              <a:rPr lang="en-US" altLang="zh-CN" dirty="0"/>
              <a:t>36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69B45-C29E-4EFC-ADEC-466A800E93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96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借：银行存款                 </a:t>
            </a:r>
            <a:r>
              <a:rPr lang="en-US" altLang="zh-CN" dirty="0"/>
              <a:t>1000000</a:t>
            </a:r>
          </a:p>
          <a:p>
            <a:pPr marL="0" indent="0">
              <a:buNone/>
            </a:pPr>
            <a:r>
              <a:rPr lang="en-US" altLang="zh-CN" baseline="0" dirty="0"/>
              <a:t>          </a:t>
            </a:r>
            <a:r>
              <a:rPr lang="zh-CN" altLang="en-US" baseline="0" dirty="0"/>
              <a:t>贷：实收资本                       </a:t>
            </a:r>
            <a:r>
              <a:rPr lang="en-US" altLang="zh-CN" baseline="0" dirty="0"/>
              <a:t>1000000</a:t>
            </a:r>
          </a:p>
          <a:p>
            <a:pPr marL="0" indent="0">
              <a:buNone/>
            </a:pPr>
            <a:r>
              <a:rPr lang="en-US" altLang="zh-CN" baseline="0" dirty="0"/>
              <a:t>2. </a:t>
            </a:r>
            <a:r>
              <a:rPr lang="zh-CN" altLang="en-US" baseline="0" dirty="0"/>
              <a:t>借</a:t>
            </a:r>
            <a:r>
              <a:rPr lang="en-US" altLang="zh-CN" baseline="0" dirty="0"/>
              <a:t>:</a:t>
            </a:r>
            <a:r>
              <a:rPr lang="zh-CN" altLang="en-US" baseline="0" dirty="0"/>
              <a:t>无形资产                   </a:t>
            </a:r>
            <a:r>
              <a:rPr lang="en-US" altLang="zh-CN" baseline="0" dirty="0"/>
              <a:t>400000</a:t>
            </a:r>
          </a:p>
          <a:p>
            <a:pPr marL="0" indent="0">
              <a:buNone/>
            </a:pPr>
            <a:r>
              <a:rPr lang="en-US" altLang="zh-CN" baseline="0" dirty="0"/>
              <a:t>         </a:t>
            </a:r>
            <a:r>
              <a:rPr lang="zh-CN" altLang="en-US" baseline="0" dirty="0"/>
              <a:t>贷：实收资本                       </a:t>
            </a:r>
            <a:r>
              <a:rPr lang="en-US" altLang="zh-CN" baseline="0" dirty="0"/>
              <a:t>400000</a:t>
            </a:r>
          </a:p>
          <a:p>
            <a:pPr marL="0" indent="0">
              <a:buNone/>
            </a:pPr>
            <a:r>
              <a:rPr lang="en-US" altLang="zh-CN" baseline="0" dirty="0"/>
              <a:t>3. </a:t>
            </a:r>
            <a:r>
              <a:rPr lang="zh-CN" altLang="en-US" baseline="0" dirty="0"/>
              <a:t>借：固定资产                                      </a:t>
            </a:r>
            <a:r>
              <a:rPr lang="en-US" altLang="zh-CN" baseline="0" dirty="0"/>
              <a:t>300000</a:t>
            </a:r>
          </a:p>
          <a:p>
            <a:pPr marL="0" indent="0">
              <a:buNone/>
            </a:pPr>
            <a:r>
              <a:rPr lang="en-US" altLang="zh-CN" baseline="0" dirty="0"/>
              <a:t>          </a:t>
            </a:r>
            <a:r>
              <a:rPr lang="zh-CN" altLang="en-US" baseline="0" dirty="0"/>
              <a:t>应交税费</a:t>
            </a:r>
            <a:r>
              <a:rPr lang="en-US" altLang="zh-CN" baseline="0" dirty="0"/>
              <a:t>—</a:t>
            </a:r>
            <a:r>
              <a:rPr lang="zh-CN" altLang="en-US" baseline="0" dirty="0"/>
              <a:t>应交增值税（进项）       </a:t>
            </a:r>
            <a:r>
              <a:rPr lang="en-US" altLang="zh-CN" baseline="0" dirty="0"/>
              <a:t>51000</a:t>
            </a:r>
          </a:p>
          <a:p>
            <a:pPr marL="0" indent="0">
              <a:buNone/>
            </a:pPr>
            <a:r>
              <a:rPr lang="en-US" altLang="zh-CN" baseline="0" dirty="0"/>
              <a:t>        </a:t>
            </a:r>
            <a:r>
              <a:rPr lang="zh-CN" altLang="en-US" baseline="0" dirty="0"/>
              <a:t>贷：实收资本                                         </a:t>
            </a:r>
            <a:r>
              <a:rPr lang="en-US" altLang="zh-CN" baseline="0" dirty="0"/>
              <a:t>351000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69B45-C29E-4EFC-ADEC-466A800E93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742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借：盈余公积                                              </a:t>
            </a:r>
            <a:r>
              <a:rPr lang="en-US" altLang="zh-CN" dirty="0"/>
              <a:t>300000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贷：利润分配</a:t>
            </a:r>
            <a:r>
              <a:rPr lang="en-US" altLang="zh-CN" dirty="0"/>
              <a:t>—</a:t>
            </a:r>
            <a:r>
              <a:rPr lang="zh-CN" altLang="en-US" dirty="0"/>
              <a:t>盈余公积弥补亏损                </a:t>
            </a:r>
            <a:r>
              <a:rPr lang="en-US" altLang="zh-CN" dirty="0"/>
              <a:t>300000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借：盈余公积                                                </a:t>
            </a:r>
            <a:r>
              <a:rPr lang="en-US" altLang="zh-CN" dirty="0"/>
              <a:t>200000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贷：实收资本                                                </a:t>
            </a:r>
            <a:r>
              <a:rPr lang="en-US" altLang="zh-CN" dirty="0"/>
              <a:t>200000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en-US" altLang="zh-CN" baseline="0" dirty="0"/>
              <a:t> </a:t>
            </a:r>
            <a:r>
              <a:rPr lang="zh-CN" altLang="en-US" baseline="0" dirty="0"/>
              <a:t>借：盈余公积                                                  </a:t>
            </a:r>
            <a:r>
              <a:rPr lang="en-US" altLang="zh-CN" baseline="0" dirty="0"/>
              <a:t>50000</a:t>
            </a:r>
          </a:p>
          <a:p>
            <a:pPr marL="0" indent="0">
              <a:buNone/>
            </a:pPr>
            <a:r>
              <a:rPr lang="en-US" altLang="zh-CN" baseline="0" dirty="0"/>
              <a:t>         </a:t>
            </a:r>
            <a:r>
              <a:rPr lang="zh-CN" altLang="en-US" baseline="0" dirty="0"/>
              <a:t>贷：应付股利                                                  </a:t>
            </a:r>
            <a:r>
              <a:rPr lang="en-US" altLang="zh-CN" baseline="0" dirty="0"/>
              <a:t>50000</a:t>
            </a:r>
          </a:p>
          <a:p>
            <a:pPr marL="0" indent="0">
              <a:buNone/>
            </a:pPr>
            <a:r>
              <a:rPr lang="en-US" altLang="zh-CN" baseline="0" dirty="0"/>
              <a:t>4. </a:t>
            </a:r>
            <a:r>
              <a:rPr lang="zh-CN" altLang="en-US" baseline="0" dirty="0"/>
              <a:t>借：应付股利                                                  </a:t>
            </a:r>
            <a:r>
              <a:rPr lang="en-US" altLang="zh-CN" baseline="0" dirty="0"/>
              <a:t>50000</a:t>
            </a:r>
          </a:p>
          <a:p>
            <a:pPr marL="0" indent="0">
              <a:buNone/>
            </a:pPr>
            <a:r>
              <a:rPr lang="en-US" altLang="zh-CN" baseline="0" dirty="0"/>
              <a:t>         </a:t>
            </a:r>
            <a:r>
              <a:rPr lang="zh-CN" altLang="en-US" baseline="0" dirty="0"/>
              <a:t>贷：银行存款                                                  </a:t>
            </a:r>
            <a:r>
              <a:rPr lang="en-US" altLang="zh-CN" baseline="0" dirty="0"/>
              <a:t>50000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69B45-C29E-4EFC-ADEC-466A800E931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8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ACEA5-FE5E-45D1-8FF6-153198B63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49429F-9C79-44C3-AA19-AD475F937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790E2-9199-4074-9A68-0A5653C6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37FF2-A568-4CF1-8A47-3B0DA64B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1C0E-072F-484A-95BA-7F3ED178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1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27A4-9EF4-4D43-8CF3-AB326599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F10BDF-1B6C-446A-A27F-74636F832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20CEA-C655-4915-AC12-E8B04E7F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ABE81-A1A0-475B-9F8E-62B9C68E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A1C51-DB6F-413E-9040-C927069B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7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00FCB-93D7-4C3F-861F-EA2A9EED3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B4B72-614A-4FCD-992A-81BB65606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E7768-E37D-470F-AFAC-EB16A40B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BC2A1-21AE-4370-BF52-928FE252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35A25-5135-42A0-A63B-5B8A1477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9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yjzTempl_Fron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zh-CN" sz="2400" baseline="0">
                <a:solidFill>
                  <a:srgbClr val="70005E"/>
                </a:solidFill>
                <a:latin typeface="Book Antiqua" panose="02040602050305030304" pitchFamily="18" charset="0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700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2224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yjzTempl_SectioinFron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4838" y="3415553"/>
            <a:ext cx="9878961" cy="2832850"/>
          </a:xfrm>
        </p:spPr>
        <p:txBody>
          <a:bodyPr>
            <a:normAutofit/>
          </a:bodyPr>
          <a:lstStyle>
            <a:lvl1pPr marL="342900" indent="-342900" algn="l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p"/>
              <a:defRPr lang="zh-CN" sz="2400" baseline="0">
                <a:solidFill>
                  <a:srgbClr val="70005E"/>
                </a:solidFill>
                <a:latin typeface="Book Antiqua" panose="02040602050305030304" pitchFamily="18" charset="0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3099600"/>
          </a:xfrm>
          <a:prstGeom prst="rect">
            <a:avLst/>
          </a:prstGeom>
          <a:solidFill>
            <a:srgbClr val="700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637644"/>
            <a:ext cx="10515600" cy="1332000"/>
          </a:xfrm>
        </p:spPr>
        <p:txBody>
          <a:bodyPr anchor="b">
            <a:normAutofit/>
          </a:bodyPr>
          <a:lstStyle>
            <a:lvl1pPr algn="l" latinLnBrk="0">
              <a:defRPr lang="zh-CN"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72629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zTempl_Tit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700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838200" y="1717200"/>
            <a:ext cx="10515600" cy="446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00" indent="-288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rgbClr val="70005E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>
                <a:solidFill>
                  <a:srgbClr val="70005E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>
                <a:solidFill>
                  <a:srgbClr val="70005E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7740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jzTempl_TitleContent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700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00" indent="-288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CN" sz="2400" kern="1200" baseline="0" dirty="0">
                <a:solidFill>
                  <a:srgbClr val="70005E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defRPr lang="zh-CN" sz="2000" kern="1200" baseline="0" dirty="0">
                <a:solidFill>
                  <a:srgbClr val="70005E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defRPr lang="zh-CN" sz="2000" kern="1200" baseline="0" dirty="0">
                <a:solidFill>
                  <a:srgbClr val="70005E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3pPr>
          </a:lstStyle>
          <a:p>
            <a:pPr marL="288000" lvl="0" indent="-28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 dirty="0"/>
              <a:t>单击此处编辑母版文本样式</a:t>
            </a:r>
          </a:p>
          <a:p>
            <a:pPr marL="288000" lvl="1" indent="-28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288000" lvl="2" indent="-28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 dirty="0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9" name="文本占位符 2"/>
          <p:cNvSpPr>
            <a:spLocks noGrp="1"/>
          </p:cNvSpPr>
          <p:nvPr>
            <p:ph idx="13"/>
          </p:nvPr>
        </p:nvSpPr>
        <p:spPr>
          <a:xfrm>
            <a:off x="6174000" y="1825625"/>
            <a:ext cx="518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000" indent="-288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zh-CN" sz="2400" kern="1200" baseline="0" dirty="0">
                <a:solidFill>
                  <a:srgbClr val="70005E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defRPr lang="zh-CN" sz="2000" kern="1200" baseline="0" dirty="0">
                <a:solidFill>
                  <a:srgbClr val="70005E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defRPr lang="zh-CN" sz="2000" kern="1200" baseline="0" dirty="0">
                <a:solidFill>
                  <a:srgbClr val="70005E"/>
                </a:solidFill>
                <a:latin typeface="Book Antiqua" panose="02040602050305030304" pitchFamily="18" charset="0"/>
                <a:ea typeface="华文中宋" panose="02010600040101010101" pitchFamily="2" charset="-122"/>
                <a:cs typeface="+mn-cs"/>
              </a:defRPr>
            </a:lvl3pPr>
          </a:lstStyle>
          <a:p>
            <a:pPr marL="288000" lvl="0" indent="-28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 dirty="0"/>
              <a:t>单击此处编辑母版文本样式</a:t>
            </a:r>
          </a:p>
          <a:p>
            <a:pPr marL="288000" lvl="1" indent="-28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</a:p>
          <a:p>
            <a:pPr marL="288000" lvl="2" indent="-288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p"/>
            </a:pPr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871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jzTempl_Titl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7000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657567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yjzTempl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481217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jzTempl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3200">
                <a:solidFill>
                  <a:srgbClr val="00468C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2021/12/7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5650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437B-73FE-4B16-8E2C-DD6DD1330367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9525-F0D3-488D-AD69-ADCD08F321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1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413E7-7D43-47C4-A9A6-21D27636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A6BB1-A798-4DCE-8722-AE40FF78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CC0F8-2F56-426C-81C7-017AA615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99C253-04EB-4F37-98D4-75FC2753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81C58-BB77-4FE6-9BB5-6D23BB4E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1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4A83A-3B4C-4429-833E-C2F178E5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92102-C5A1-4A0E-93B4-4030A099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1FAD8-4801-4C97-9D5E-5A3163A5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ECF9D-127A-4121-9C07-96673954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F404B-EE9A-4E1C-B096-5BFC8F99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8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2882F-B189-4B49-8949-E23CD1BA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2ED58-0471-4D02-8DB1-EC3D49A99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7F480-E4D7-4AC4-A49A-703123A79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30D76D-3D6E-44BA-A2E8-AA8F748B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69072-0D30-4173-8746-48BCB9A7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37E538-65BA-4BBD-9CF8-64CB5742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3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FE0E0-9308-44D7-8E97-AC89A6F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2AA1A-9AE9-4653-99D1-3AD204F2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DA98B-3FD2-4426-920D-7E91BF55F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D13267-C4F0-459A-B7E0-6A8D55F36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EC7C1A-5F67-41A4-9F75-5EA6E1FA5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FEAF24-7399-48AB-85F0-59C73BE0E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2DE030-37BB-4295-BC75-55980710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7BFA40-9510-4BD3-A4BC-B591064A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9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980E4-F8E0-4E5B-9ACE-95B159AB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881B9A-4F84-46F0-877B-84EB533B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A481A-312C-41F2-8426-119F4729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EAD87F-9908-4BB8-92C9-68444D3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09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2E3F1F-6033-4485-8B4C-19AF39B3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25D28-33C3-4198-90A9-C4944A7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FED45-37C5-48F4-9413-B9F331E4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53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5FAAC-AB88-4671-9192-60523646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AFD1A-94CA-4280-A383-36196ABF5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AB6F54-BAD6-413B-BCAC-4C081FE7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A734C-7651-42DD-A615-4454767E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A8F61-B590-44EC-900E-9D953E28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94F91-E78E-4365-B4EF-58FD2567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93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C7521-A16A-4DBB-BACB-01BE84C1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60C0E2-E28E-4DCC-9F61-68352FB2F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61C61-1A12-40E4-8043-814B3E09E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70282-CA10-4C8B-98B0-C6FE9602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8E41C7-3088-470A-B365-26941255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E1175-BAAD-4EE1-984E-4CBBFA9E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34B0E8-3F79-4A7E-A4D4-91CFBF41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A0C25-454B-48F3-A887-37AF0FB20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F17FFF-BC75-4DC5-9149-4F0E9768B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4CA9D-A786-4E57-96E0-7C7347469FCB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889BE-6746-44E6-B611-8C24059B5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57E2D-C0BA-4AD9-ACE8-F10D90996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7BD6-826A-4BEE-BD4D-371ED47DA3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11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12/7/2021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9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3200" b="1" kern="1200" baseline="0">
          <a:solidFill>
            <a:srgbClr val="00468C"/>
          </a:solidFill>
          <a:latin typeface="Georgia" panose="02040502050405020303" pitchFamily="18" charset="0"/>
          <a:ea typeface="微软雅黑" panose="020B0503020204020204" pitchFamily="34" charset="-122"/>
          <a:cs typeface="+mj-cs"/>
        </a:defRPr>
      </a:lvl1pPr>
    </p:titleStyle>
    <p:bodyStyle>
      <a:lvl1pPr marL="288000" indent="-288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SzPct val="75000"/>
        <a:buFont typeface="Wingdings" panose="05000000000000000000" pitchFamily="2" charset="2"/>
        <a:buChar char="p"/>
        <a:defRPr lang="zh-CN" sz="2400" kern="1200" baseline="0">
          <a:solidFill>
            <a:schemeClr val="tx1"/>
          </a:solidFill>
          <a:latin typeface="Book Antiqua" panose="02040602050305030304" pitchFamily="18" charset="0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Wingdings" panose="05000000000000000000" pitchFamily="2" charset="2"/>
        <a:buChar char="l"/>
        <a:defRPr lang="zh-CN" sz="2000" kern="1200" baseline="0">
          <a:solidFill>
            <a:schemeClr val="tx1"/>
          </a:solidFill>
          <a:latin typeface="Book Antiqua" panose="02040602050305030304" pitchFamily="18" charset="0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Wingdings" panose="05000000000000000000" pitchFamily="2" charset="2"/>
        <a:buChar char=""/>
        <a:defRPr lang="zh-CN" sz="2000" kern="1200" baseline="0">
          <a:solidFill>
            <a:schemeClr val="tx1"/>
          </a:solidFill>
          <a:latin typeface="Book Antiqua" panose="02040602050305030304" pitchFamily="18" charset="0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Book Antiqua" panose="02040602050305030304" pitchFamily="18" charset="0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Book Antiqua" panose="02040602050305030304" pitchFamily="18" charset="0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B956B5-F9DC-4E37-9ED0-242341DD30E6}"/>
              </a:ext>
            </a:extLst>
          </p:cNvPr>
          <p:cNvGrpSpPr/>
          <p:nvPr/>
        </p:nvGrpSpPr>
        <p:grpSpPr>
          <a:xfrm>
            <a:off x="0" y="1388486"/>
            <a:ext cx="10501745" cy="207819"/>
            <a:chOff x="0" y="831270"/>
            <a:chExt cx="10501745" cy="31865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1537E48-B719-4CC9-BDD9-FDBC81B81FF1}"/>
                </a:ext>
              </a:extLst>
            </p:cNvPr>
            <p:cNvGrpSpPr/>
            <p:nvPr/>
          </p:nvGrpSpPr>
          <p:grpSpPr>
            <a:xfrm>
              <a:off x="0" y="831270"/>
              <a:ext cx="10501745" cy="318656"/>
              <a:chOff x="1" y="831270"/>
              <a:chExt cx="10501745" cy="318656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C3B12B07-D612-4E18-9793-9FCF8859EF28}"/>
                  </a:ext>
                </a:extLst>
              </p:cNvPr>
              <p:cNvSpPr/>
              <p:nvPr/>
            </p:nvSpPr>
            <p:spPr>
              <a:xfrm>
                <a:off x="1876" y="831270"/>
                <a:ext cx="10499870" cy="318656"/>
              </a:xfrm>
              <a:prstGeom prst="homePlate">
                <a:avLst/>
              </a:prstGeom>
              <a:solidFill>
                <a:srgbClr val="F9D6FA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9DCF188-7E8F-4E3A-B71E-4180112F94F2}"/>
                  </a:ext>
                </a:extLst>
              </p:cNvPr>
              <p:cNvSpPr/>
              <p:nvPr/>
            </p:nvSpPr>
            <p:spPr>
              <a:xfrm>
                <a:off x="1" y="831270"/>
                <a:ext cx="10372436" cy="318656"/>
              </a:xfrm>
              <a:prstGeom prst="homePlate">
                <a:avLst/>
              </a:prstGeom>
              <a:solidFill>
                <a:srgbClr val="DA7CDC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377E5D9A-15C5-43E9-8801-050AD6A3FC60}"/>
                </a:ext>
              </a:extLst>
            </p:cNvPr>
            <p:cNvSpPr/>
            <p:nvPr/>
          </p:nvSpPr>
          <p:spPr>
            <a:xfrm>
              <a:off x="1" y="831272"/>
              <a:ext cx="10224654" cy="318654"/>
            </a:xfrm>
            <a:prstGeom prst="homePlate">
              <a:avLst/>
            </a:prstGeom>
            <a:solidFill>
              <a:srgbClr val="6A0D6C"/>
            </a:solidFill>
            <a:ln>
              <a:solidFill>
                <a:srgbClr val="710A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679B0DB-EE83-4AC8-88C9-D11EFBFA2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1" t="31054" r="21067" b="15979"/>
          <a:stretch/>
        </p:blipFill>
        <p:spPr>
          <a:xfrm>
            <a:off x="9282544" y="0"/>
            <a:ext cx="2909456" cy="600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E66180-FCD3-4A00-8789-24499E96D66A}"/>
              </a:ext>
            </a:extLst>
          </p:cNvPr>
          <p:cNvSpPr txBox="1"/>
          <p:nvPr/>
        </p:nvSpPr>
        <p:spPr>
          <a:xfrm>
            <a:off x="323273" y="771381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实收资本的核算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BB7B37-2B44-4E42-8BA2-CCF41E0E983B}"/>
              </a:ext>
            </a:extLst>
          </p:cNvPr>
          <p:cNvSpPr txBox="1"/>
          <p:nvPr/>
        </p:nvSpPr>
        <p:spPr>
          <a:xfrm>
            <a:off x="0" y="1492395"/>
            <a:ext cx="11727329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练习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：新世纪股份有限公司经中国证监会批准，发行普通股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1000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万股，每股面值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元，发行手续费为发行收入的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3%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2015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日，新世纪公司经过批准增发新股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300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万股，每股发行价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元，手续费仍为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3%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，发行总收入扣除发行费用后的股款全部存入银行。对以上经济业务进行记录。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BC4FF47C-070F-43F7-BFCC-A21113F6B2BB}"/>
              </a:ext>
            </a:extLst>
          </p:cNvPr>
          <p:cNvGraphicFramePr/>
          <p:nvPr/>
        </p:nvGraphicFramePr>
        <p:xfrm>
          <a:off x="1080141" y="3184553"/>
          <a:ext cx="10243751" cy="351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966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B956B5-F9DC-4E37-9ED0-242341DD30E6}"/>
              </a:ext>
            </a:extLst>
          </p:cNvPr>
          <p:cNvGrpSpPr/>
          <p:nvPr/>
        </p:nvGrpSpPr>
        <p:grpSpPr>
          <a:xfrm>
            <a:off x="0" y="1388486"/>
            <a:ext cx="10501745" cy="207819"/>
            <a:chOff x="0" y="831270"/>
            <a:chExt cx="10501745" cy="31865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1537E48-B719-4CC9-BDD9-FDBC81B81FF1}"/>
                </a:ext>
              </a:extLst>
            </p:cNvPr>
            <p:cNvGrpSpPr/>
            <p:nvPr/>
          </p:nvGrpSpPr>
          <p:grpSpPr>
            <a:xfrm>
              <a:off x="0" y="831270"/>
              <a:ext cx="10501745" cy="318656"/>
              <a:chOff x="1" y="831270"/>
              <a:chExt cx="10501745" cy="318656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C3B12B07-D612-4E18-9793-9FCF8859EF28}"/>
                  </a:ext>
                </a:extLst>
              </p:cNvPr>
              <p:cNvSpPr/>
              <p:nvPr/>
            </p:nvSpPr>
            <p:spPr>
              <a:xfrm>
                <a:off x="1876" y="831270"/>
                <a:ext cx="10499870" cy="318656"/>
              </a:xfrm>
              <a:prstGeom prst="homePlate">
                <a:avLst/>
              </a:prstGeom>
              <a:solidFill>
                <a:srgbClr val="F9D6FA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9DCF188-7E8F-4E3A-B71E-4180112F94F2}"/>
                  </a:ext>
                </a:extLst>
              </p:cNvPr>
              <p:cNvSpPr/>
              <p:nvPr/>
            </p:nvSpPr>
            <p:spPr>
              <a:xfrm>
                <a:off x="1" y="831270"/>
                <a:ext cx="10372436" cy="318656"/>
              </a:xfrm>
              <a:prstGeom prst="homePlate">
                <a:avLst/>
              </a:prstGeom>
              <a:solidFill>
                <a:srgbClr val="DA7CDC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377E5D9A-15C5-43E9-8801-050AD6A3FC60}"/>
                </a:ext>
              </a:extLst>
            </p:cNvPr>
            <p:cNvSpPr/>
            <p:nvPr/>
          </p:nvSpPr>
          <p:spPr>
            <a:xfrm>
              <a:off x="1" y="831272"/>
              <a:ext cx="10224654" cy="318654"/>
            </a:xfrm>
            <a:prstGeom prst="homePlate">
              <a:avLst/>
            </a:prstGeom>
            <a:solidFill>
              <a:srgbClr val="6A0D6C"/>
            </a:solidFill>
            <a:ln>
              <a:solidFill>
                <a:srgbClr val="710A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679B0DB-EE83-4AC8-88C9-D11EFBFA2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1" t="31054" r="21067" b="15979"/>
          <a:stretch/>
        </p:blipFill>
        <p:spPr>
          <a:xfrm>
            <a:off x="9282544" y="0"/>
            <a:ext cx="2909456" cy="600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E66180-FCD3-4A00-8789-24499E96D66A}"/>
              </a:ext>
            </a:extLst>
          </p:cNvPr>
          <p:cNvSpPr txBox="1"/>
          <p:nvPr/>
        </p:nvSpPr>
        <p:spPr>
          <a:xfrm>
            <a:off x="323273" y="77138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资本公积</a:t>
            </a:r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FA2C10B0-7713-4D80-8822-43A8FF7DB31F}"/>
              </a:ext>
            </a:extLst>
          </p:cNvPr>
          <p:cNvSpPr/>
          <p:nvPr/>
        </p:nvSpPr>
        <p:spPr>
          <a:xfrm>
            <a:off x="3629856" y="1640496"/>
            <a:ext cx="4143350" cy="5313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有限责任公司资本溢价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0802AA-FC0B-41B9-81EF-79D7FCDB12B4}"/>
              </a:ext>
            </a:extLst>
          </p:cNvPr>
          <p:cNvSpPr txBox="1"/>
          <p:nvPr/>
        </p:nvSpPr>
        <p:spPr>
          <a:xfrm>
            <a:off x="0" y="2128880"/>
            <a:ext cx="11800703" cy="2245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练习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：通海公司注册资本为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150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万元，由甲、乙、丙三方各出资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50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万元成立，现已经营多年，留存收益已达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90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万元。为扩大生产经营规模，三方决定将公司的注册资本增加到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万元，并吸收丁投资者加盟，同意其以现金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80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万元出资，占增资后公司全部资本的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25%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。公司在收到丁投资者出资时的账务处理为：</a:t>
            </a:r>
          </a:p>
        </p:txBody>
      </p:sp>
      <p:sp>
        <p:nvSpPr>
          <p:cNvPr id="11" name="圆角矩形 8">
            <a:extLst>
              <a:ext uri="{FF2B5EF4-FFF2-40B4-BE49-F238E27FC236}">
                <a16:creationId xmlns:a16="http://schemas.microsoft.com/office/drawing/2014/main" id="{D4D15A3B-C534-4943-A7C7-22C38AC5221F}"/>
              </a:ext>
            </a:extLst>
          </p:cNvPr>
          <p:cNvSpPr/>
          <p:nvPr/>
        </p:nvSpPr>
        <p:spPr>
          <a:xfrm>
            <a:off x="3734621" y="4401251"/>
            <a:ext cx="4143350" cy="5313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股份有限公司股本溢价</a:t>
            </a:r>
          </a:p>
        </p:txBody>
      </p:sp>
      <p:sp>
        <p:nvSpPr>
          <p:cNvPr id="18" name="下箭头 9">
            <a:extLst>
              <a:ext uri="{FF2B5EF4-FFF2-40B4-BE49-F238E27FC236}">
                <a16:creationId xmlns:a16="http://schemas.microsoft.com/office/drawing/2014/main" id="{9CA5283C-75A1-47F6-AAA9-C4ECFF1596A4}"/>
              </a:ext>
            </a:extLst>
          </p:cNvPr>
          <p:cNvSpPr/>
          <p:nvPr/>
        </p:nvSpPr>
        <p:spPr>
          <a:xfrm>
            <a:off x="5286000" y="5062337"/>
            <a:ext cx="654908" cy="51670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63362F-338E-45A2-8B34-FC55BBB4A187}"/>
              </a:ext>
            </a:extLst>
          </p:cNvPr>
          <p:cNvSpPr txBox="1"/>
          <p:nvPr/>
        </p:nvSpPr>
        <p:spPr>
          <a:xfrm>
            <a:off x="4300114" y="5764395"/>
            <a:ext cx="30123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例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2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、练习</a:t>
            </a: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25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B956B5-F9DC-4E37-9ED0-242341DD30E6}"/>
              </a:ext>
            </a:extLst>
          </p:cNvPr>
          <p:cNvGrpSpPr/>
          <p:nvPr/>
        </p:nvGrpSpPr>
        <p:grpSpPr>
          <a:xfrm>
            <a:off x="0" y="1388486"/>
            <a:ext cx="10501745" cy="207819"/>
            <a:chOff x="0" y="831270"/>
            <a:chExt cx="10501745" cy="31865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1537E48-B719-4CC9-BDD9-FDBC81B81FF1}"/>
                </a:ext>
              </a:extLst>
            </p:cNvPr>
            <p:cNvGrpSpPr/>
            <p:nvPr/>
          </p:nvGrpSpPr>
          <p:grpSpPr>
            <a:xfrm>
              <a:off x="0" y="831270"/>
              <a:ext cx="10501745" cy="318656"/>
              <a:chOff x="1" y="831270"/>
              <a:chExt cx="10501745" cy="318656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C3B12B07-D612-4E18-9793-9FCF8859EF28}"/>
                  </a:ext>
                </a:extLst>
              </p:cNvPr>
              <p:cNvSpPr/>
              <p:nvPr/>
            </p:nvSpPr>
            <p:spPr>
              <a:xfrm>
                <a:off x="1876" y="831270"/>
                <a:ext cx="10499870" cy="318656"/>
              </a:xfrm>
              <a:prstGeom prst="homePlate">
                <a:avLst/>
              </a:prstGeom>
              <a:solidFill>
                <a:srgbClr val="F9D6FA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9DCF188-7E8F-4E3A-B71E-4180112F94F2}"/>
                  </a:ext>
                </a:extLst>
              </p:cNvPr>
              <p:cNvSpPr/>
              <p:nvPr/>
            </p:nvSpPr>
            <p:spPr>
              <a:xfrm>
                <a:off x="1" y="831270"/>
                <a:ext cx="10372436" cy="318656"/>
              </a:xfrm>
              <a:prstGeom prst="homePlate">
                <a:avLst/>
              </a:prstGeom>
              <a:solidFill>
                <a:srgbClr val="DA7CDC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377E5D9A-15C5-43E9-8801-050AD6A3FC60}"/>
                </a:ext>
              </a:extLst>
            </p:cNvPr>
            <p:cNvSpPr/>
            <p:nvPr/>
          </p:nvSpPr>
          <p:spPr>
            <a:xfrm>
              <a:off x="1" y="831272"/>
              <a:ext cx="10224654" cy="318654"/>
            </a:xfrm>
            <a:prstGeom prst="homePlate">
              <a:avLst/>
            </a:prstGeom>
            <a:solidFill>
              <a:srgbClr val="6A0D6C"/>
            </a:solidFill>
            <a:ln>
              <a:solidFill>
                <a:srgbClr val="710A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679B0DB-EE83-4AC8-88C9-D11EFBFA2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1" t="31054" r="21067" b="15979"/>
          <a:stretch/>
        </p:blipFill>
        <p:spPr>
          <a:xfrm>
            <a:off x="9282544" y="0"/>
            <a:ext cx="2909456" cy="600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E66180-FCD3-4A00-8789-24499E96D66A}"/>
              </a:ext>
            </a:extLst>
          </p:cNvPr>
          <p:cNvSpPr txBox="1"/>
          <p:nvPr/>
        </p:nvSpPr>
        <p:spPr>
          <a:xfrm>
            <a:off x="323273" y="771381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股份有限公司的所有者权益核算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0409C3-D72C-48FB-B759-B85D40D504AC}"/>
              </a:ext>
            </a:extLst>
          </p:cNvPr>
          <p:cNvSpPr txBox="1"/>
          <p:nvPr/>
        </p:nvSpPr>
        <p:spPr>
          <a:xfrm>
            <a:off x="94682" y="1492395"/>
            <a:ext cx="11670632" cy="513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练习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：某企业年初所有者权益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500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万元，年内接受投资者投入资本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45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万元，本年实现利润总额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万元（无纳税调整事项），所得税税率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25%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，分别按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10%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5%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的比例提取法定盈余公积和任意盈余公积，并决定向投资者分配利润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要求：根据上述资料，计算该企业本年提取的法定盈余公积和任意盈余公积，以及年末所有者权益总额</a:t>
            </a:r>
          </a:p>
        </p:txBody>
      </p:sp>
    </p:spTree>
    <p:extLst>
      <p:ext uri="{BB962C8B-B14F-4D97-AF65-F5344CB8AC3E}">
        <p14:creationId xmlns:p14="http://schemas.microsoft.com/office/powerpoint/2010/main" val="18206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B956B5-F9DC-4E37-9ED0-242341DD30E6}"/>
              </a:ext>
            </a:extLst>
          </p:cNvPr>
          <p:cNvGrpSpPr/>
          <p:nvPr/>
        </p:nvGrpSpPr>
        <p:grpSpPr>
          <a:xfrm>
            <a:off x="0" y="1388486"/>
            <a:ext cx="10501745" cy="207819"/>
            <a:chOff x="0" y="831270"/>
            <a:chExt cx="10501745" cy="31865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1537E48-B719-4CC9-BDD9-FDBC81B81FF1}"/>
                </a:ext>
              </a:extLst>
            </p:cNvPr>
            <p:cNvGrpSpPr/>
            <p:nvPr/>
          </p:nvGrpSpPr>
          <p:grpSpPr>
            <a:xfrm>
              <a:off x="0" y="831270"/>
              <a:ext cx="10501745" cy="318656"/>
              <a:chOff x="1" y="831270"/>
              <a:chExt cx="10501745" cy="318656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C3B12B07-D612-4E18-9793-9FCF8859EF28}"/>
                  </a:ext>
                </a:extLst>
              </p:cNvPr>
              <p:cNvSpPr/>
              <p:nvPr/>
            </p:nvSpPr>
            <p:spPr>
              <a:xfrm>
                <a:off x="1876" y="831270"/>
                <a:ext cx="10499870" cy="318656"/>
              </a:xfrm>
              <a:prstGeom prst="homePlate">
                <a:avLst/>
              </a:prstGeom>
              <a:solidFill>
                <a:srgbClr val="F9D6FA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9DCF188-7E8F-4E3A-B71E-4180112F94F2}"/>
                  </a:ext>
                </a:extLst>
              </p:cNvPr>
              <p:cNvSpPr/>
              <p:nvPr/>
            </p:nvSpPr>
            <p:spPr>
              <a:xfrm>
                <a:off x="1" y="831270"/>
                <a:ext cx="10372436" cy="318656"/>
              </a:xfrm>
              <a:prstGeom prst="homePlate">
                <a:avLst/>
              </a:prstGeom>
              <a:solidFill>
                <a:srgbClr val="DA7CDC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377E5D9A-15C5-43E9-8801-050AD6A3FC60}"/>
                </a:ext>
              </a:extLst>
            </p:cNvPr>
            <p:cNvSpPr/>
            <p:nvPr/>
          </p:nvSpPr>
          <p:spPr>
            <a:xfrm>
              <a:off x="1" y="831272"/>
              <a:ext cx="10224654" cy="318654"/>
            </a:xfrm>
            <a:prstGeom prst="homePlate">
              <a:avLst/>
            </a:prstGeom>
            <a:solidFill>
              <a:srgbClr val="6A0D6C"/>
            </a:solidFill>
            <a:ln>
              <a:solidFill>
                <a:srgbClr val="710A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679B0DB-EE83-4AC8-88C9-D11EFBFA2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1" t="31054" r="21067" b="15979"/>
          <a:stretch/>
        </p:blipFill>
        <p:spPr>
          <a:xfrm>
            <a:off x="9282544" y="0"/>
            <a:ext cx="2909456" cy="600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E66180-FCD3-4A00-8789-24499E96D66A}"/>
              </a:ext>
            </a:extLst>
          </p:cNvPr>
          <p:cNvSpPr txBox="1"/>
          <p:nvPr/>
        </p:nvSpPr>
        <p:spPr>
          <a:xfrm>
            <a:off x="323273" y="771381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股份有限公司的所有者权益核算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8A3C9B-3F5D-44A7-88EE-CC0B847A7E23}"/>
              </a:ext>
            </a:extLst>
          </p:cNvPr>
          <p:cNvSpPr txBox="1"/>
          <p:nvPr/>
        </p:nvSpPr>
        <p:spPr>
          <a:xfrm>
            <a:off x="0" y="1333667"/>
            <a:ext cx="12311270" cy="513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练习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：隆达股份公司年初负债总额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万元，实收资本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160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万元，资本公积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万元，盈余公积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万元，未分配利润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万元。本年发生亏损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40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万元，用盈余公积弥补亏损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万元。企业期末资产总额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396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万元，本年内实收资本和资本公积没有发生变化。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计算：公司年末未分配利润数额以及公司年末负债总额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分析说明本年发生的亏损对公司期末资产和负债的影响</a:t>
            </a:r>
          </a:p>
        </p:txBody>
      </p:sp>
    </p:spTree>
    <p:extLst>
      <p:ext uri="{BB962C8B-B14F-4D97-AF65-F5344CB8AC3E}">
        <p14:creationId xmlns:p14="http://schemas.microsoft.com/office/powerpoint/2010/main" val="167466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B956B5-F9DC-4E37-9ED0-242341DD30E6}"/>
              </a:ext>
            </a:extLst>
          </p:cNvPr>
          <p:cNvGrpSpPr/>
          <p:nvPr/>
        </p:nvGrpSpPr>
        <p:grpSpPr>
          <a:xfrm>
            <a:off x="0" y="1388486"/>
            <a:ext cx="10501745" cy="207819"/>
            <a:chOff x="0" y="831270"/>
            <a:chExt cx="10501745" cy="31865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1537E48-B719-4CC9-BDD9-FDBC81B81FF1}"/>
                </a:ext>
              </a:extLst>
            </p:cNvPr>
            <p:cNvGrpSpPr/>
            <p:nvPr/>
          </p:nvGrpSpPr>
          <p:grpSpPr>
            <a:xfrm>
              <a:off x="0" y="831270"/>
              <a:ext cx="10501745" cy="318656"/>
              <a:chOff x="1" y="831270"/>
              <a:chExt cx="10501745" cy="318656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C3B12B07-D612-4E18-9793-9FCF8859EF28}"/>
                  </a:ext>
                </a:extLst>
              </p:cNvPr>
              <p:cNvSpPr/>
              <p:nvPr/>
            </p:nvSpPr>
            <p:spPr>
              <a:xfrm>
                <a:off x="1876" y="831270"/>
                <a:ext cx="10499870" cy="318656"/>
              </a:xfrm>
              <a:prstGeom prst="homePlate">
                <a:avLst/>
              </a:prstGeom>
              <a:solidFill>
                <a:srgbClr val="F9D6FA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9DCF188-7E8F-4E3A-B71E-4180112F94F2}"/>
                  </a:ext>
                </a:extLst>
              </p:cNvPr>
              <p:cNvSpPr/>
              <p:nvPr/>
            </p:nvSpPr>
            <p:spPr>
              <a:xfrm>
                <a:off x="1" y="831270"/>
                <a:ext cx="10372436" cy="318656"/>
              </a:xfrm>
              <a:prstGeom prst="homePlate">
                <a:avLst/>
              </a:prstGeom>
              <a:solidFill>
                <a:srgbClr val="DA7CDC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377E5D9A-15C5-43E9-8801-050AD6A3FC60}"/>
                </a:ext>
              </a:extLst>
            </p:cNvPr>
            <p:cNvSpPr/>
            <p:nvPr/>
          </p:nvSpPr>
          <p:spPr>
            <a:xfrm>
              <a:off x="1" y="831272"/>
              <a:ext cx="10224654" cy="318654"/>
            </a:xfrm>
            <a:prstGeom prst="homePlate">
              <a:avLst/>
            </a:prstGeom>
            <a:solidFill>
              <a:srgbClr val="6A0D6C"/>
            </a:solidFill>
            <a:ln>
              <a:solidFill>
                <a:srgbClr val="710A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679B0DB-EE83-4AC8-88C9-D11EFBFA2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1" t="31054" r="21067" b="15979"/>
          <a:stretch/>
        </p:blipFill>
        <p:spPr>
          <a:xfrm>
            <a:off x="9282544" y="0"/>
            <a:ext cx="2909456" cy="600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E66180-FCD3-4A00-8789-24499E96D66A}"/>
              </a:ext>
            </a:extLst>
          </p:cNvPr>
          <p:cNvSpPr txBox="1"/>
          <p:nvPr/>
        </p:nvSpPr>
        <p:spPr>
          <a:xfrm>
            <a:off x="323273" y="771381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股份有限公司的所有者权益核算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8B8845-6183-44BE-AA07-61C08C330A8D}"/>
              </a:ext>
            </a:extLst>
          </p:cNvPr>
          <p:cNvSpPr txBox="1"/>
          <p:nvPr/>
        </p:nvSpPr>
        <p:spPr>
          <a:xfrm>
            <a:off x="260684" y="1405753"/>
            <a:ext cx="11670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练习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：某公司于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2015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年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月成立，当月发生的经济业务如下：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接到银行通知，甲单位投资额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万元已到账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接受乙单位以土地使用权作为投资，该项无形资产评估确认价值为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40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接受丙单位以生产设备投资，该设备评估确认价值为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万元，取得增值税专用发票上注明的增值税税额为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5.1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万元。</a:t>
            </a:r>
          </a:p>
        </p:txBody>
      </p:sp>
    </p:spTree>
    <p:extLst>
      <p:ext uri="{BB962C8B-B14F-4D97-AF65-F5344CB8AC3E}">
        <p14:creationId xmlns:p14="http://schemas.microsoft.com/office/powerpoint/2010/main" val="209637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B956B5-F9DC-4E37-9ED0-242341DD30E6}"/>
              </a:ext>
            </a:extLst>
          </p:cNvPr>
          <p:cNvGrpSpPr/>
          <p:nvPr/>
        </p:nvGrpSpPr>
        <p:grpSpPr>
          <a:xfrm>
            <a:off x="0" y="1388486"/>
            <a:ext cx="10501745" cy="207819"/>
            <a:chOff x="0" y="831270"/>
            <a:chExt cx="10501745" cy="31865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1537E48-B719-4CC9-BDD9-FDBC81B81FF1}"/>
                </a:ext>
              </a:extLst>
            </p:cNvPr>
            <p:cNvGrpSpPr/>
            <p:nvPr/>
          </p:nvGrpSpPr>
          <p:grpSpPr>
            <a:xfrm>
              <a:off x="0" y="831270"/>
              <a:ext cx="10501745" cy="318656"/>
              <a:chOff x="1" y="831270"/>
              <a:chExt cx="10501745" cy="318656"/>
            </a:xfrm>
          </p:grpSpPr>
          <p:sp>
            <p:nvSpPr>
              <p:cNvPr id="14" name="箭头: 五边形 13">
                <a:extLst>
                  <a:ext uri="{FF2B5EF4-FFF2-40B4-BE49-F238E27FC236}">
                    <a16:creationId xmlns:a16="http://schemas.microsoft.com/office/drawing/2014/main" id="{C3B12B07-D612-4E18-9793-9FCF8859EF28}"/>
                  </a:ext>
                </a:extLst>
              </p:cNvPr>
              <p:cNvSpPr/>
              <p:nvPr/>
            </p:nvSpPr>
            <p:spPr>
              <a:xfrm>
                <a:off x="1876" y="831270"/>
                <a:ext cx="10499870" cy="318656"/>
              </a:xfrm>
              <a:prstGeom prst="homePlate">
                <a:avLst/>
              </a:prstGeom>
              <a:solidFill>
                <a:srgbClr val="F9D6FA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箭头: 五边形 12">
                <a:extLst>
                  <a:ext uri="{FF2B5EF4-FFF2-40B4-BE49-F238E27FC236}">
                    <a16:creationId xmlns:a16="http://schemas.microsoft.com/office/drawing/2014/main" id="{29DCF188-7E8F-4E3A-B71E-4180112F94F2}"/>
                  </a:ext>
                </a:extLst>
              </p:cNvPr>
              <p:cNvSpPr/>
              <p:nvPr/>
            </p:nvSpPr>
            <p:spPr>
              <a:xfrm>
                <a:off x="1" y="831270"/>
                <a:ext cx="10372436" cy="318656"/>
              </a:xfrm>
              <a:prstGeom prst="homePlate">
                <a:avLst/>
              </a:prstGeom>
              <a:solidFill>
                <a:srgbClr val="DA7CDC"/>
              </a:solidFill>
              <a:ln>
                <a:solidFill>
                  <a:srgbClr val="F9D6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箭头: 五边形 7">
              <a:extLst>
                <a:ext uri="{FF2B5EF4-FFF2-40B4-BE49-F238E27FC236}">
                  <a16:creationId xmlns:a16="http://schemas.microsoft.com/office/drawing/2014/main" id="{377E5D9A-15C5-43E9-8801-050AD6A3FC60}"/>
                </a:ext>
              </a:extLst>
            </p:cNvPr>
            <p:cNvSpPr/>
            <p:nvPr/>
          </p:nvSpPr>
          <p:spPr>
            <a:xfrm>
              <a:off x="1" y="831272"/>
              <a:ext cx="10224654" cy="318654"/>
            </a:xfrm>
            <a:prstGeom prst="homePlate">
              <a:avLst/>
            </a:prstGeom>
            <a:solidFill>
              <a:srgbClr val="6A0D6C"/>
            </a:solidFill>
            <a:ln>
              <a:solidFill>
                <a:srgbClr val="710A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679B0DB-EE83-4AC8-88C9-D11EFBFA2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31" t="31054" r="21067" b="15979"/>
          <a:stretch/>
        </p:blipFill>
        <p:spPr>
          <a:xfrm>
            <a:off x="9282544" y="0"/>
            <a:ext cx="2909456" cy="600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0E66180-FCD3-4A00-8789-24499E96D66A}"/>
              </a:ext>
            </a:extLst>
          </p:cNvPr>
          <p:cNvSpPr txBox="1"/>
          <p:nvPr/>
        </p:nvSpPr>
        <p:spPr>
          <a:xfrm>
            <a:off x="323273" y="771381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股份有限公司的所有者权益核算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6DBAB0-20A1-4F13-8C8F-943132F8145B}"/>
              </a:ext>
            </a:extLst>
          </p:cNvPr>
          <p:cNvSpPr txBox="1"/>
          <p:nvPr/>
        </p:nvSpPr>
        <p:spPr>
          <a:xfrm>
            <a:off x="198095" y="1379249"/>
            <a:ext cx="116706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练习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：某企业发生如下经济业务：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经股东大会同意，某企业用以前年度提取的盈余公积弥补当期亏损，当期亏损的数额为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300000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元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经股东大会批准，在本期将盈余公积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200000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元用于转增资本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经股东大会批准，在本期将盈余公积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50000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元用于分配现金股利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银行存款支付现金股利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50000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47790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yjzTempl_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rgbClr val="00468C"/>
          </a:solidFill>
        </a:ln>
      </a:spPr>
      <a:bodyPr rtlCol="0" anchor="ctr"/>
      <a:lstStyle>
        <a:defPPr>
          <a:defRPr dirty="0">
            <a:solidFill>
              <a:schemeClr val="tx1"/>
            </a:solidFill>
            <a:latin typeface="Book Antiqua" panose="02040602050305030304" pitchFamily="18" charset="0"/>
            <a:ea typeface="华文中宋" panose="02010600040101010101" pitchFamily="2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00468C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Book Antiqua" panose="02040602050305030304" pitchFamily="18" charset="0"/>
            <a:ea typeface="华文中宋" panose="0201060004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yjzTempl_Beta2Alpha.potx" id="{47B91E51-E797-47F5-821A-7E3563C01896}" vid="{446286E6-0701-4562-961E-E741D4F2707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922</Words>
  <Application>Microsoft Office PowerPoint</Application>
  <PresentationFormat>宽屏</PresentationFormat>
  <Paragraphs>65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Microsoft YaHei UI</vt:lpstr>
      <vt:lpstr>等线</vt:lpstr>
      <vt:lpstr>等线 Light</vt:lpstr>
      <vt:lpstr>华文中宋</vt:lpstr>
      <vt:lpstr>Arial</vt:lpstr>
      <vt:lpstr>Book Antiqua</vt:lpstr>
      <vt:lpstr>Calibri</vt:lpstr>
      <vt:lpstr>Georgia</vt:lpstr>
      <vt:lpstr>Segoe UI</vt:lpstr>
      <vt:lpstr>Segoe UI Light</vt:lpstr>
      <vt:lpstr>Wingdings</vt:lpstr>
      <vt:lpstr>Office 主题​​</vt:lpstr>
      <vt:lpstr>yjzTempl_Basic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Xiao</cp:lastModifiedBy>
  <cp:revision>1</cp:revision>
  <dcterms:created xsi:type="dcterms:W3CDTF">2021-12-07T14:27:10Z</dcterms:created>
  <dcterms:modified xsi:type="dcterms:W3CDTF">2021-12-07T14:28:56Z</dcterms:modified>
</cp:coreProperties>
</file>