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0" autoAdjust="0"/>
  </p:normalViewPr>
  <p:slideViewPr>
    <p:cSldViewPr snapToGrid="0">
      <p:cViewPr varScale="1">
        <p:scale>
          <a:sx n="66" d="100"/>
          <a:sy n="66" d="100"/>
        </p:scale>
        <p:origin x="8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F0CE0-3221-4DEB-9AF1-9DD20047716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4870DB19-2F63-453C-9964-474A9A64A499}">
      <dgm:prSet phldrT="[文本]" custT="1"/>
      <dgm:spPr/>
      <dgm:t>
        <a:bodyPr/>
        <a:lstStyle/>
        <a:p>
          <a:r>
            <a:rPr lang="zh-CN" altLang="en-US" sz="2800" dirty="0"/>
            <a:t>预提利息</a:t>
          </a:r>
        </a:p>
      </dgm:t>
    </dgm:pt>
    <dgm:pt modelId="{1C8E8334-9BC1-46F3-A50A-7B13ADCC5342}" type="parTrans" cxnId="{EAE884A1-8DB6-4488-8EDB-06E9640008D3}">
      <dgm:prSet/>
      <dgm:spPr/>
      <dgm:t>
        <a:bodyPr/>
        <a:lstStyle/>
        <a:p>
          <a:endParaRPr lang="zh-CN" altLang="en-US"/>
        </a:p>
      </dgm:t>
    </dgm:pt>
    <dgm:pt modelId="{DA4B8688-AA71-42BA-BECA-54C9DF42F5EC}" type="sibTrans" cxnId="{EAE884A1-8DB6-4488-8EDB-06E9640008D3}">
      <dgm:prSet/>
      <dgm:spPr/>
      <dgm:t>
        <a:bodyPr/>
        <a:lstStyle/>
        <a:p>
          <a:endParaRPr lang="zh-CN" altLang="en-US"/>
        </a:p>
      </dgm:t>
    </dgm:pt>
    <dgm:pt modelId="{58B9E572-0190-41E7-A724-1A386D445DB1}">
      <dgm:prSet phldrT="[文本]"/>
      <dgm:spPr/>
      <dgm:t>
        <a:bodyPr/>
        <a:lstStyle/>
        <a:p>
          <a:r>
            <a:rPr lang="zh-CN" altLang="en-US" dirty="0"/>
            <a:t>借：财务费用</a:t>
          </a:r>
        </a:p>
      </dgm:t>
    </dgm:pt>
    <dgm:pt modelId="{D03BEC70-32B2-45D2-9124-28E85B9C4F9F}" type="parTrans" cxnId="{5F64652F-4090-4D59-96DD-1335CB854EDA}">
      <dgm:prSet/>
      <dgm:spPr/>
      <dgm:t>
        <a:bodyPr/>
        <a:lstStyle/>
        <a:p>
          <a:endParaRPr lang="zh-CN" altLang="en-US"/>
        </a:p>
      </dgm:t>
    </dgm:pt>
    <dgm:pt modelId="{66D0FC69-FF27-4F48-943D-DAEC078C4F25}" type="sibTrans" cxnId="{5F64652F-4090-4D59-96DD-1335CB854EDA}">
      <dgm:prSet/>
      <dgm:spPr/>
      <dgm:t>
        <a:bodyPr/>
        <a:lstStyle/>
        <a:p>
          <a:endParaRPr lang="zh-CN" altLang="en-US"/>
        </a:p>
      </dgm:t>
    </dgm:pt>
    <dgm:pt modelId="{2FD3EC04-3ECB-4F79-902D-E0718B24A7F3}">
      <dgm:prSet phldrT="[文本]" custT="1"/>
      <dgm:spPr/>
      <dgm:t>
        <a:bodyPr/>
        <a:lstStyle/>
        <a:p>
          <a:r>
            <a:rPr lang="zh-CN" altLang="en-US" sz="2800" dirty="0"/>
            <a:t>实际支付</a:t>
          </a:r>
        </a:p>
      </dgm:t>
    </dgm:pt>
    <dgm:pt modelId="{A8AFFFBC-3ACF-45FB-90B6-ACCCF5902203}" type="parTrans" cxnId="{544C728B-424B-4D60-B8BD-47C8B8A1AF0C}">
      <dgm:prSet/>
      <dgm:spPr/>
      <dgm:t>
        <a:bodyPr/>
        <a:lstStyle/>
        <a:p>
          <a:endParaRPr lang="zh-CN" altLang="en-US"/>
        </a:p>
      </dgm:t>
    </dgm:pt>
    <dgm:pt modelId="{79E30D79-01E8-49D4-87DC-1486DC9110F1}" type="sibTrans" cxnId="{544C728B-424B-4D60-B8BD-47C8B8A1AF0C}">
      <dgm:prSet/>
      <dgm:spPr/>
      <dgm:t>
        <a:bodyPr/>
        <a:lstStyle/>
        <a:p>
          <a:endParaRPr lang="zh-CN" altLang="en-US"/>
        </a:p>
      </dgm:t>
    </dgm:pt>
    <dgm:pt modelId="{0BAC4343-1B34-4749-B90E-491B711889D1}">
      <dgm:prSet phldrT="[文本]"/>
      <dgm:spPr/>
      <dgm:t>
        <a:bodyPr/>
        <a:lstStyle/>
        <a:p>
          <a:r>
            <a:rPr lang="zh-CN" altLang="en-US" dirty="0"/>
            <a:t>借：应付利息</a:t>
          </a:r>
        </a:p>
      </dgm:t>
    </dgm:pt>
    <dgm:pt modelId="{9716B7AF-EEA1-4E89-8959-5542A9F4F0AE}" type="parTrans" cxnId="{72D8A5C4-AC82-4B4A-8E3F-1B942A46653E}">
      <dgm:prSet/>
      <dgm:spPr/>
      <dgm:t>
        <a:bodyPr/>
        <a:lstStyle/>
        <a:p>
          <a:endParaRPr lang="zh-CN" altLang="en-US"/>
        </a:p>
      </dgm:t>
    </dgm:pt>
    <dgm:pt modelId="{0FB9F03B-3F1D-4372-A087-FB8DEBEE0B63}" type="sibTrans" cxnId="{72D8A5C4-AC82-4B4A-8E3F-1B942A46653E}">
      <dgm:prSet/>
      <dgm:spPr/>
      <dgm:t>
        <a:bodyPr/>
        <a:lstStyle/>
        <a:p>
          <a:endParaRPr lang="zh-CN" altLang="en-US"/>
        </a:p>
      </dgm:t>
    </dgm:pt>
    <dgm:pt modelId="{EAB38931-A8FC-40F2-9168-F26EDCD28CEA}">
      <dgm:prSet phldrT="[文本]"/>
      <dgm:spPr/>
      <dgm:t>
        <a:bodyPr/>
        <a:lstStyle/>
        <a:p>
          <a:r>
            <a:rPr lang="zh-CN" altLang="en-US" dirty="0"/>
            <a:t>贷：应付利息</a:t>
          </a:r>
        </a:p>
      </dgm:t>
    </dgm:pt>
    <dgm:pt modelId="{20D63511-4861-429F-A79D-4547295E4E1B}" type="parTrans" cxnId="{2ABE3F71-8A8B-4B61-AF8E-A574D9C64A21}">
      <dgm:prSet/>
      <dgm:spPr/>
      <dgm:t>
        <a:bodyPr/>
        <a:lstStyle/>
        <a:p>
          <a:endParaRPr lang="zh-CN" altLang="en-US"/>
        </a:p>
      </dgm:t>
    </dgm:pt>
    <dgm:pt modelId="{B73B0879-D527-4E35-B9EE-E612C1E1994C}" type="sibTrans" cxnId="{2ABE3F71-8A8B-4B61-AF8E-A574D9C64A21}">
      <dgm:prSet/>
      <dgm:spPr/>
      <dgm:t>
        <a:bodyPr/>
        <a:lstStyle/>
        <a:p>
          <a:endParaRPr lang="zh-CN" altLang="en-US"/>
        </a:p>
      </dgm:t>
    </dgm:pt>
    <dgm:pt modelId="{FF0CD847-3FFA-4BFC-886C-F9AB364C4EB9}">
      <dgm:prSet phldrT="[文本]"/>
      <dgm:spPr/>
      <dgm:t>
        <a:bodyPr/>
        <a:lstStyle/>
        <a:p>
          <a:r>
            <a:rPr lang="zh-CN" altLang="en-US" dirty="0"/>
            <a:t>贷：银行存款等</a:t>
          </a:r>
        </a:p>
      </dgm:t>
    </dgm:pt>
    <dgm:pt modelId="{D48C6BB3-9BA5-44EA-8026-844A6BCBCE95}" type="parTrans" cxnId="{21C4D3B0-8504-4D9A-9DEC-0EDD2C26A579}">
      <dgm:prSet/>
      <dgm:spPr/>
      <dgm:t>
        <a:bodyPr/>
        <a:lstStyle/>
        <a:p>
          <a:endParaRPr lang="zh-CN" altLang="en-US"/>
        </a:p>
      </dgm:t>
    </dgm:pt>
    <dgm:pt modelId="{685CE793-0D17-47FD-A19C-2AF2DC270242}" type="sibTrans" cxnId="{21C4D3B0-8504-4D9A-9DEC-0EDD2C26A579}">
      <dgm:prSet/>
      <dgm:spPr/>
      <dgm:t>
        <a:bodyPr/>
        <a:lstStyle/>
        <a:p>
          <a:endParaRPr lang="zh-CN" altLang="en-US"/>
        </a:p>
      </dgm:t>
    </dgm:pt>
    <dgm:pt modelId="{7996C4F6-AC32-4797-9179-909F3E2ADAB2}" type="pres">
      <dgm:prSet presAssocID="{CD6F0CE0-3221-4DEB-9AF1-9DD200477162}" presName="linearFlow" presStyleCnt="0">
        <dgm:presLayoutVars>
          <dgm:dir/>
          <dgm:animLvl val="lvl"/>
          <dgm:resizeHandles val="exact"/>
        </dgm:presLayoutVars>
      </dgm:prSet>
      <dgm:spPr/>
    </dgm:pt>
    <dgm:pt modelId="{F435424A-FE6A-4A1A-80CA-B4A4253F8DA8}" type="pres">
      <dgm:prSet presAssocID="{4870DB19-2F63-453C-9964-474A9A64A499}" presName="composite" presStyleCnt="0"/>
      <dgm:spPr/>
    </dgm:pt>
    <dgm:pt modelId="{EB817B86-A0A7-4748-8C9C-29465B6CB857}" type="pres">
      <dgm:prSet presAssocID="{4870DB19-2F63-453C-9964-474A9A64A499}" presName="parTx" presStyleLbl="node1" presStyleIdx="0" presStyleCnt="2">
        <dgm:presLayoutVars>
          <dgm:chMax val="0"/>
          <dgm:chPref val="0"/>
          <dgm:bulletEnabled val="1"/>
        </dgm:presLayoutVars>
      </dgm:prSet>
      <dgm:spPr/>
    </dgm:pt>
    <dgm:pt modelId="{2D7EBD7A-F0D2-40AF-BBB2-5A4C4FB992A2}" type="pres">
      <dgm:prSet presAssocID="{4870DB19-2F63-453C-9964-474A9A64A499}" presName="parSh" presStyleLbl="node1" presStyleIdx="0" presStyleCnt="2"/>
      <dgm:spPr/>
    </dgm:pt>
    <dgm:pt modelId="{87E59A36-1549-4235-9507-C7864FB11728}" type="pres">
      <dgm:prSet presAssocID="{4870DB19-2F63-453C-9964-474A9A64A499}" presName="desTx" presStyleLbl="fgAcc1" presStyleIdx="0" presStyleCnt="2">
        <dgm:presLayoutVars>
          <dgm:bulletEnabled val="1"/>
        </dgm:presLayoutVars>
      </dgm:prSet>
      <dgm:spPr/>
    </dgm:pt>
    <dgm:pt modelId="{AA2EB52E-38F8-4FC6-9045-0916B4B10B51}" type="pres">
      <dgm:prSet presAssocID="{DA4B8688-AA71-42BA-BECA-54C9DF42F5EC}" presName="sibTrans" presStyleLbl="sibTrans2D1" presStyleIdx="0" presStyleCnt="1"/>
      <dgm:spPr/>
    </dgm:pt>
    <dgm:pt modelId="{78C7F17C-65E7-4B11-AA5D-60D640A99427}" type="pres">
      <dgm:prSet presAssocID="{DA4B8688-AA71-42BA-BECA-54C9DF42F5EC}" presName="connTx" presStyleLbl="sibTrans2D1" presStyleIdx="0" presStyleCnt="1"/>
      <dgm:spPr/>
    </dgm:pt>
    <dgm:pt modelId="{220B4180-C7C7-45C9-8B07-69D186DCA438}" type="pres">
      <dgm:prSet presAssocID="{2FD3EC04-3ECB-4F79-902D-E0718B24A7F3}" presName="composite" presStyleCnt="0"/>
      <dgm:spPr/>
    </dgm:pt>
    <dgm:pt modelId="{FFD489B3-8AF9-4810-ABFB-182E236160A6}" type="pres">
      <dgm:prSet presAssocID="{2FD3EC04-3ECB-4F79-902D-E0718B24A7F3}" presName="parTx" presStyleLbl="node1" presStyleIdx="0" presStyleCnt="2">
        <dgm:presLayoutVars>
          <dgm:chMax val="0"/>
          <dgm:chPref val="0"/>
          <dgm:bulletEnabled val="1"/>
        </dgm:presLayoutVars>
      </dgm:prSet>
      <dgm:spPr/>
    </dgm:pt>
    <dgm:pt modelId="{EE6648FD-F57C-433C-A4A3-CAA4AF41CA08}" type="pres">
      <dgm:prSet presAssocID="{2FD3EC04-3ECB-4F79-902D-E0718B24A7F3}" presName="parSh" presStyleLbl="node1" presStyleIdx="1" presStyleCnt="2"/>
      <dgm:spPr/>
    </dgm:pt>
    <dgm:pt modelId="{1532FE22-DCDD-4DCA-9969-B5B717C8DEE3}" type="pres">
      <dgm:prSet presAssocID="{2FD3EC04-3ECB-4F79-902D-E0718B24A7F3}" presName="desTx" presStyleLbl="fgAcc1" presStyleIdx="1" presStyleCnt="2">
        <dgm:presLayoutVars>
          <dgm:bulletEnabled val="1"/>
        </dgm:presLayoutVars>
      </dgm:prSet>
      <dgm:spPr/>
    </dgm:pt>
  </dgm:ptLst>
  <dgm:cxnLst>
    <dgm:cxn modelId="{2D90C914-2317-4018-A1A6-3DBA46A182D8}" type="presOf" srcId="{DA4B8688-AA71-42BA-BECA-54C9DF42F5EC}" destId="{AA2EB52E-38F8-4FC6-9045-0916B4B10B51}" srcOrd="0" destOrd="0" presId="urn:microsoft.com/office/officeart/2005/8/layout/process3"/>
    <dgm:cxn modelId="{3C75C923-24DD-4B45-B3A6-9CB1F882F0AE}" type="presOf" srcId="{CD6F0CE0-3221-4DEB-9AF1-9DD200477162}" destId="{7996C4F6-AC32-4797-9179-909F3E2ADAB2}" srcOrd="0" destOrd="0" presId="urn:microsoft.com/office/officeart/2005/8/layout/process3"/>
    <dgm:cxn modelId="{9B70CC28-5300-494D-B550-707307829724}" type="presOf" srcId="{2FD3EC04-3ECB-4F79-902D-E0718B24A7F3}" destId="{EE6648FD-F57C-433C-A4A3-CAA4AF41CA08}" srcOrd="1" destOrd="0" presId="urn:microsoft.com/office/officeart/2005/8/layout/process3"/>
    <dgm:cxn modelId="{5F64652F-4090-4D59-96DD-1335CB854EDA}" srcId="{4870DB19-2F63-453C-9964-474A9A64A499}" destId="{58B9E572-0190-41E7-A724-1A386D445DB1}" srcOrd="0" destOrd="0" parTransId="{D03BEC70-32B2-45D2-9124-28E85B9C4F9F}" sibTransId="{66D0FC69-FF27-4F48-943D-DAEC078C4F25}"/>
    <dgm:cxn modelId="{8D771167-C92E-48C9-8AE8-55FBB28D70B5}" type="presOf" srcId="{0BAC4343-1B34-4749-B90E-491B711889D1}" destId="{1532FE22-DCDD-4DCA-9969-B5B717C8DEE3}" srcOrd="0" destOrd="0" presId="urn:microsoft.com/office/officeart/2005/8/layout/process3"/>
    <dgm:cxn modelId="{2ABE3F71-8A8B-4B61-AF8E-A574D9C64A21}" srcId="{4870DB19-2F63-453C-9964-474A9A64A499}" destId="{EAB38931-A8FC-40F2-9168-F26EDCD28CEA}" srcOrd="1" destOrd="0" parTransId="{20D63511-4861-429F-A79D-4547295E4E1B}" sibTransId="{B73B0879-D527-4E35-B9EE-E612C1E1994C}"/>
    <dgm:cxn modelId="{554B4258-4157-4113-A54D-6B5DBE43E3EF}" type="presOf" srcId="{FF0CD847-3FFA-4BFC-886C-F9AB364C4EB9}" destId="{1532FE22-DCDD-4DCA-9969-B5B717C8DEE3}" srcOrd="0" destOrd="1" presId="urn:microsoft.com/office/officeart/2005/8/layout/process3"/>
    <dgm:cxn modelId="{544C728B-424B-4D60-B8BD-47C8B8A1AF0C}" srcId="{CD6F0CE0-3221-4DEB-9AF1-9DD200477162}" destId="{2FD3EC04-3ECB-4F79-902D-E0718B24A7F3}" srcOrd="1" destOrd="0" parTransId="{A8AFFFBC-3ACF-45FB-90B6-ACCCF5902203}" sibTransId="{79E30D79-01E8-49D4-87DC-1486DC9110F1}"/>
    <dgm:cxn modelId="{EAE884A1-8DB6-4488-8EDB-06E9640008D3}" srcId="{CD6F0CE0-3221-4DEB-9AF1-9DD200477162}" destId="{4870DB19-2F63-453C-9964-474A9A64A499}" srcOrd="0" destOrd="0" parTransId="{1C8E8334-9BC1-46F3-A50A-7B13ADCC5342}" sibTransId="{DA4B8688-AA71-42BA-BECA-54C9DF42F5EC}"/>
    <dgm:cxn modelId="{38D4E9A6-7995-4B27-BC4A-E16B7E5B1406}" type="presOf" srcId="{EAB38931-A8FC-40F2-9168-F26EDCD28CEA}" destId="{87E59A36-1549-4235-9507-C7864FB11728}" srcOrd="0" destOrd="1" presId="urn:microsoft.com/office/officeart/2005/8/layout/process3"/>
    <dgm:cxn modelId="{21C4D3B0-8504-4D9A-9DEC-0EDD2C26A579}" srcId="{2FD3EC04-3ECB-4F79-902D-E0718B24A7F3}" destId="{FF0CD847-3FFA-4BFC-886C-F9AB364C4EB9}" srcOrd="1" destOrd="0" parTransId="{D48C6BB3-9BA5-44EA-8026-844A6BCBCE95}" sibTransId="{685CE793-0D17-47FD-A19C-2AF2DC270242}"/>
    <dgm:cxn modelId="{D73F9CB4-98B7-4E78-9422-F3669D6E90D4}" type="presOf" srcId="{4870DB19-2F63-453C-9964-474A9A64A499}" destId="{EB817B86-A0A7-4748-8C9C-29465B6CB857}" srcOrd="0" destOrd="0" presId="urn:microsoft.com/office/officeart/2005/8/layout/process3"/>
    <dgm:cxn modelId="{A4DDC3B5-E91B-47D1-99B3-81F59EB9DE58}" type="presOf" srcId="{2FD3EC04-3ECB-4F79-902D-E0718B24A7F3}" destId="{FFD489B3-8AF9-4810-ABFB-182E236160A6}" srcOrd="0" destOrd="0" presId="urn:microsoft.com/office/officeart/2005/8/layout/process3"/>
    <dgm:cxn modelId="{306402BB-CF6E-4816-83AF-B4D1C57F001A}" type="presOf" srcId="{DA4B8688-AA71-42BA-BECA-54C9DF42F5EC}" destId="{78C7F17C-65E7-4B11-AA5D-60D640A99427}" srcOrd="1" destOrd="0" presId="urn:microsoft.com/office/officeart/2005/8/layout/process3"/>
    <dgm:cxn modelId="{72D8A5C4-AC82-4B4A-8E3F-1B942A46653E}" srcId="{2FD3EC04-3ECB-4F79-902D-E0718B24A7F3}" destId="{0BAC4343-1B34-4749-B90E-491B711889D1}" srcOrd="0" destOrd="0" parTransId="{9716B7AF-EEA1-4E89-8959-5542A9F4F0AE}" sibTransId="{0FB9F03B-3F1D-4372-A087-FB8DEBEE0B63}"/>
    <dgm:cxn modelId="{57C448D5-D743-40C3-A85A-900EB3D67DDE}" type="presOf" srcId="{4870DB19-2F63-453C-9964-474A9A64A499}" destId="{2D7EBD7A-F0D2-40AF-BBB2-5A4C4FB992A2}" srcOrd="1" destOrd="0" presId="urn:microsoft.com/office/officeart/2005/8/layout/process3"/>
    <dgm:cxn modelId="{231B2DF9-978C-4A5B-ACFA-0AEB3DEBB63A}" type="presOf" srcId="{58B9E572-0190-41E7-A724-1A386D445DB1}" destId="{87E59A36-1549-4235-9507-C7864FB11728}" srcOrd="0" destOrd="0" presId="urn:microsoft.com/office/officeart/2005/8/layout/process3"/>
    <dgm:cxn modelId="{4AF0C4F1-C16E-4633-A34F-69D91EF8B02E}" type="presParOf" srcId="{7996C4F6-AC32-4797-9179-909F3E2ADAB2}" destId="{F435424A-FE6A-4A1A-80CA-B4A4253F8DA8}" srcOrd="0" destOrd="0" presId="urn:microsoft.com/office/officeart/2005/8/layout/process3"/>
    <dgm:cxn modelId="{935A00D0-8886-4B78-8D76-2B9E21F3C431}" type="presParOf" srcId="{F435424A-FE6A-4A1A-80CA-B4A4253F8DA8}" destId="{EB817B86-A0A7-4748-8C9C-29465B6CB857}" srcOrd="0" destOrd="0" presId="urn:microsoft.com/office/officeart/2005/8/layout/process3"/>
    <dgm:cxn modelId="{EC5AFA53-B27C-4D8B-9225-ED3F4B57CC1A}" type="presParOf" srcId="{F435424A-FE6A-4A1A-80CA-B4A4253F8DA8}" destId="{2D7EBD7A-F0D2-40AF-BBB2-5A4C4FB992A2}" srcOrd="1" destOrd="0" presId="urn:microsoft.com/office/officeart/2005/8/layout/process3"/>
    <dgm:cxn modelId="{0A72712A-DB01-4ACA-8A1A-175B3038245C}" type="presParOf" srcId="{F435424A-FE6A-4A1A-80CA-B4A4253F8DA8}" destId="{87E59A36-1549-4235-9507-C7864FB11728}" srcOrd="2" destOrd="0" presId="urn:microsoft.com/office/officeart/2005/8/layout/process3"/>
    <dgm:cxn modelId="{252F6023-6613-4702-B521-E14A0C78C75E}" type="presParOf" srcId="{7996C4F6-AC32-4797-9179-909F3E2ADAB2}" destId="{AA2EB52E-38F8-4FC6-9045-0916B4B10B51}" srcOrd="1" destOrd="0" presId="urn:microsoft.com/office/officeart/2005/8/layout/process3"/>
    <dgm:cxn modelId="{34EA3E89-426A-4D4F-B0D1-52F1BBA6A442}" type="presParOf" srcId="{AA2EB52E-38F8-4FC6-9045-0916B4B10B51}" destId="{78C7F17C-65E7-4B11-AA5D-60D640A99427}" srcOrd="0" destOrd="0" presId="urn:microsoft.com/office/officeart/2005/8/layout/process3"/>
    <dgm:cxn modelId="{9F097816-5BF4-4281-AA8E-2CD016B4CA5E}" type="presParOf" srcId="{7996C4F6-AC32-4797-9179-909F3E2ADAB2}" destId="{220B4180-C7C7-45C9-8B07-69D186DCA438}" srcOrd="2" destOrd="0" presId="urn:microsoft.com/office/officeart/2005/8/layout/process3"/>
    <dgm:cxn modelId="{DB2048B9-ADF2-4EF1-B4B2-D587CBD7FFA4}" type="presParOf" srcId="{220B4180-C7C7-45C9-8B07-69D186DCA438}" destId="{FFD489B3-8AF9-4810-ABFB-182E236160A6}" srcOrd="0" destOrd="0" presId="urn:microsoft.com/office/officeart/2005/8/layout/process3"/>
    <dgm:cxn modelId="{CECA0583-D8C9-472B-9F00-690BB195C644}" type="presParOf" srcId="{220B4180-C7C7-45C9-8B07-69D186DCA438}" destId="{EE6648FD-F57C-433C-A4A3-CAA4AF41CA08}" srcOrd="1" destOrd="0" presId="urn:microsoft.com/office/officeart/2005/8/layout/process3"/>
    <dgm:cxn modelId="{53D6C00A-6817-42C4-AEC8-D0D681A0BDC6}" type="presParOf" srcId="{220B4180-C7C7-45C9-8B07-69D186DCA438}" destId="{1532FE22-DCDD-4DCA-9969-B5B717C8DEE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104C0F-88A7-4214-8C3B-81824C47732E}" type="doc">
      <dgm:prSet loTypeId="urn:microsoft.com/office/officeart/2005/8/layout/hProcess6" loCatId="process" qsTypeId="urn:microsoft.com/office/officeart/2005/8/quickstyle/simple1" qsCatId="simple" csTypeId="urn:microsoft.com/office/officeart/2005/8/colors/colorful5" csCatId="colorful" phldr="1"/>
      <dgm:spPr/>
      <dgm:t>
        <a:bodyPr/>
        <a:lstStyle/>
        <a:p>
          <a:endParaRPr lang="zh-CN" altLang="en-US"/>
        </a:p>
      </dgm:t>
    </dgm:pt>
    <dgm:pt modelId="{B056F016-BA34-406D-A982-A49551CC7649}">
      <dgm:prSet phldrT="[文本]"/>
      <dgm:spPr/>
      <dgm:t>
        <a:bodyPr/>
        <a:lstStyle/>
        <a:p>
          <a:r>
            <a:rPr lang="zh-CN" altLang="en-US" dirty="0"/>
            <a:t>生产经营</a:t>
          </a:r>
        </a:p>
      </dgm:t>
    </dgm:pt>
    <dgm:pt modelId="{486CA9A4-1901-444B-81FE-DC3DB8692E7C}" type="parTrans" cxnId="{D3E41CDA-BB7A-4417-B01C-0562B8828F75}">
      <dgm:prSet/>
      <dgm:spPr/>
      <dgm:t>
        <a:bodyPr/>
        <a:lstStyle/>
        <a:p>
          <a:endParaRPr lang="zh-CN" altLang="en-US"/>
        </a:p>
      </dgm:t>
    </dgm:pt>
    <dgm:pt modelId="{3524F13C-14DA-4DAA-AAB2-BB21BD31FC57}" type="sibTrans" cxnId="{D3E41CDA-BB7A-4417-B01C-0562B8828F75}">
      <dgm:prSet/>
      <dgm:spPr/>
      <dgm:t>
        <a:bodyPr/>
        <a:lstStyle/>
        <a:p>
          <a:endParaRPr lang="zh-CN" altLang="en-US"/>
        </a:p>
      </dgm:t>
    </dgm:pt>
    <dgm:pt modelId="{ED9E4972-1088-4E2A-9BD5-7ED2B4493EC8}">
      <dgm:prSet phldrT="[文本]"/>
      <dgm:spPr/>
      <dgm:t>
        <a:bodyPr/>
        <a:lstStyle/>
        <a:p>
          <a:r>
            <a:rPr lang="zh-CN" altLang="en-US" dirty="0"/>
            <a:t>生产成本</a:t>
          </a:r>
        </a:p>
      </dgm:t>
    </dgm:pt>
    <dgm:pt modelId="{CFAED658-8E46-43C2-B074-2E431F4D3C71}" type="parTrans" cxnId="{97E15118-AD07-42F7-94C8-246A55FE3F67}">
      <dgm:prSet/>
      <dgm:spPr/>
      <dgm:t>
        <a:bodyPr/>
        <a:lstStyle/>
        <a:p>
          <a:endParaRPr lang="zh-CN" altLang="en-US"/>
        </a:p>
      </dgm:t>
    </dgm:pt>
    <dgm:pt modelId="{ED30E0D9-7665-40DC-8973-1077FAB70A3B}" type="sibTrans" cxnId="{97E15118-AD07-42F7-94C8-246A55FE3F67}">
      <dgm:prSet/>
      <dgm:spPr/>
      <dgm:t>
        <a:bodyPr/>
        <a:lstStyle/>
        <a:p>
          <a:endParaRPr lang="zh-CN" altLang="en-US"/>
        </a:p>
      </dgm:t>
    </dgm:pt>
    <dgm:pt modelId="{D17121CD-82FA-4F80-BC1B-A9155C2D88F8}">
      <dgm:prSet phldrT="[文本]"/>
      <dgm:spPr/>
      <dgm:t>
        <a:bodyPr/>
        <a:lstStyle/>
        <a:p>
          <a:r>
            <a:rPr lang="zh-CN" altLang="en-US" dirty="0"/>
            <a:t>销售机构</a:t>
          </a:r>
        </a:p>
      </dgm:t>
    </dgm:pt>
    <dgm:pt modelId="{54939BDB-01C1-4AAB-8D33-50AF20A333BF}" type="parTrans" cxnId="{DF97C61A-95E6-483F-8302-B4EBE3EFB87E}">
      <dgm:prSet/>
      <dgm:spPr/>
      <dgm:t>
        <a:bodyPr/>
        <a:lstStyle/>
        <a:p>
          <a:endParaRPr lang="zh-CN" altLang="en-US"/>
        </a:p>
      </dgm:t>
    </dgm:pt>
    <dgm:pt modelId="{D9AD1BDC-83B2-45C1-B3D8-736445892462}" type="sibTrans" cxnId="{DF97C61A-95E6-483F-8302-B4EBE3EFB87E}">
      <dgm:prSet/>
      <dgm:spPr/>
      <dgm:t>
        <a:bodyPr/>
        <a:lstStyle/>
        <a:p>
          <a:endParaRPr lang="zh-CN" altLang="en-US"/>
        </a:p>
      </dgm:t>
    </dgm:pt>
    <dgm:pt modelId="{96519AED-89A2-4363-A798-D6BBADEC6E83}">
      <dgm:prSet phldrT="[文本]"/>
      <dgm:spPr/>
      <dgm:t>
        <a:bodyPr/>
        <a:lstStyle/>
        <a:p>
          <a:r>
            <a:rPr lang="zh-CN" altLang="en-US" dirty="0"/>
            <a:t>销售费用</a:t>
          </a:r>
        </a:p>
      </dgm:t>
    </dgm:pt>
    <dgm:pt modelId="{20EA9068-DCBC-4768-84BC-16E9F9A96A07}" type="parTrans" cxnId="{756586A7-E93B-4B3D-9886-21AC4D06BF72}">
      <dgm:prSet/>
      <dgm:spPr/>
      <dgm:t>
        <a:bodyPr/>
        <a:lstStyle/>
        <a:p>
          <a:endParaRPr lang="zh-CN" altLang="en-US"/>
        </a:p>
      </dgm:t>
    </dgm:pt>
    <dgm:pt modelId="{1312C688-FD48-4F13-B2DA-E0606AB43054}" type="sibTrans" cxnId="{756586A7-E93B-4B3D-9886-21AC4D06BF72}">
      <dgm:prSet/>
      <dgm:spPr/>
      <dgm:t>
        <a:bodyPr/>
        <a:lstStyle/>
        <a:p>
          <a:endParaRPr lang="zh-CN" altLang="en-US"/>
        </a:p>
      </dgm:t>
    </dgm:pt>
    <dgm:pt modelId="{3F130101-7C47-448C-8283-D9FA852FA3A7}">
      <dgm:prSet phldrT="[文本]"/>
      <dgm:spPr/>
      <dgm:t>
        <a:bodyPr/>
        <a:lstStyle/>
        <a:p>
          <a:r>
            <a:rPr lang="zh-CN" altLang="en-US" dirty="0"/>
            <a:t>管理人员</a:t>
          </a:r>
        </a:p>
      </dgm:t>
    </dgm:pt>
    <dgm:pt modelId="{6398A810-A0A1-4B05-9B34-6D73CD1C114A}" type="parTrans" cxnId="{6CD3A53A-180C-4B93-9228-9A9B86FA6F91}">
      <dgm:prSet/>
      <dgm:spPr/>
      <dgm:t>
        <a:bodyPr/>
        <a:lstStyle/>
        <a:p>
          <a:endParaRPr lang="zh-CN" altLang="en-US"/>
        </a:p>
      </dgm:t>
    </dgm:pt>
    <dgm:pt modelId="{BD045492-1BC2-43A7-A62C-C5ABBBA18BCB}" type="sibTrans" cxnId="{6CD3A53A-180C-4B93-9228-9A9B86FA6F91}">
      <dgm:prSet/>
      <dgm:spPr/>
      <dgm:t>
        <a:bodyPr/>
        <a:lstStyle/>
        <a:p>
          <a:endParaRPr lang="zh-CN" altLang="en-US"/>
        </a:p>
      </dgm:t>
    </dgm:pt>
    <dgm:pt modelId="{52F4CED2-99D9-40BF-B669-16896A35A209}">
      <dgm:prSet phldrT="[文本]"/>
      <dgm:spPr/>
      <dgm:t>
        <a:bodyPr/>
        <a:lstStyle/>
        <a:p>
          <a:r>
            <a:rPr lang="zh-CN" altLang="en-US" dirty="0"/>
            <a:t>管理费用</a:t>
          </a:r>
        </a:p>
      </dgm:t>
    </dgm:pt>
    <dgm:pt modelId="{C2AC690C-EEDF-4615-9BF2-D41A79872F9B}" type="parTrans" cxnId="{4EC5977B-175C-4629-88DC-195F443E25D3}">
      <dgm:prSet/>
      <dgm:spPr/>
      <dgm:t>
        <a:bodyPr/>
        <a:lstStyle/>
        <a:p>
          <a:endParaRPr lang="zh-CN" altLang="en-US"/>
        </a:p>
      </dgm:t>
    </dgm:pt>
    <dgm:pt modelId="{68AC5445-58E4-4DCB-8175-6330EDAEC584}" type="sibTrans" cxnId="{4EC5977B-175C-4629-88DC-195F443E25D3}">
      <dgm:prSet/>
      <dgm:spPr/>
      <dgm:t>
        <a:bodyPr/>
        <a:lstStyle/>
        <a:p>
          <a:endParaRPr lang="zh-CN" altLang="en-US"/>
        </a:p>
      </dgm:t>
    </dgm:pt>
    <dgm:pt modelId="{34C6E3E5-A774-4D51-9140-A20847018A52}" type="pres">
      <dgm:prSet presAssocID="{B7104C0F-88A7-4214-8C3B-81824C47732E}" presName="theList" presStyleCnt="0">
        <dgm:presLayoutVars>
          <dgm:dir/>
          <dgm:animLvl val="lvl"/>
          <dgm:resizeHandles val="exact"/>
        </dgm:presLayoutVars>
      </dgm:prSet>
      <dgm:spPr/>
    </dgm:pt>
    <dgm:pt modelId="{EE1ACDE5-2C9F-4B5A-9B61-F031152B4F50}" type="pres">
      <dgm:prSet presAssocID="{B056F016-BA34-406D-A982-A49551CC7649}" presName="compNode" presStyleCnt="0"/>
      <dgm:spPr/>
    </dgm:pt>
    <dgm:pt modelId="{F41082F5-1AA4-4B4D-9F39-B03BA99F052C}" type="pres">
      <dgm:prSet presAssocID="{B056F016-BA34-406D-A982-A49551CC7649}" presName="noGeometry" presStyleCnt="0"/>
      <dgm:spPr/>
    </dgm:pt>
    <dgm:pt modelId="{1F9E5947-107B-486C-82A3-D7C94564D186}" type="pres">
      <dgm:prSet presAssocID="{B056F016-BA34-406D-A982-A49551CC7649}" presName="childTextVisible" presStyleLbl="bgAccFollowNode1" presStyleIdx="0" presStyleCnt="3">
        <dgm:presLayoutVars>
          <dgm:bulletEnabled val="1"/>
        </dgm:presLayoutVars>
      </dgm:prSet>
      <dgm:spPr/>
    </dgm:pt>
    <dgm:pt modelId="{3BE02A1F-1E74-4D46-ABB7-27F6FA3D9808}" type="pres">
      <dgm:prSet presAssocID="{B056F016-BA34-406D-A982-A49551CC7649}" presName="childTextHidden" presStyleLbl="bgAccFollowNode1" presStyleIdx="0" presStyleCnt="3"/>
      <dgm:spPr/>
    </dgm:pt>
    <dgm:pt modelId="{45546894-1173-4ED6-8233-54D23F8DD84A}" type="pres">
      <dgm:prSet presAssocID="{B056F016-BA34-406D-A982-A49551CC7649}" presName="parentText" presStyleLbl="node1" presStyleIdx="0" presStyleCnt="3">
        <dgm:presLayoutVars>
          <dgm:chMax val="1"/>
          <dgm:bulletEnabled val="1"/>
        </dgm:presLayoutVars>
      </dgm:prSet>
      <dgm:spPr/>
    </dgm:pt>
    <dgm:pt modelId="{06DCE025-6EA5-41C9-B8FF-D1388B8BF7BB}" type="pres">
      <dgm:prSet presAssocID="{B056F016-BA34-406D-A982-A49551CC7649}" presName="aSpace" presStyleCnt="0"/>
      <dgm:spPr/>
    </dgm:pt>
    <dgm:pt modelId="{085599CC-1352-41B3-9069-E6852476D773}" type="pres">
      <dgm:prSet presAssocID="{D17121CD-82FA-4F80-BC1B-A9155C2D88F8}" presName="compNode" presStyleCnt="0"/>
      <dgm:spPr/>
    </dgm:pt>
    <dgm:pt modelId="{1E087DB1-2DE2-433B-8702-B6D16FC098FC}" type="pres">
      <dgm:prSet presAssocID="{D17121CD-82FA-4F80-BC1B-A9155C2D88F8}" presName="noGeometry" presStyleCnt="0"/>
      <dgm:spPr/>
    </dgm:pt>
    <dgm:pt modelId="{931E1C0E-DF2D-4D4E-BAE9-FE4DE00F3AA3}" type="pres">
      <dgm:prSet presAssocID="{D17121CD-82FA-4F80-BC1B-A9155C2D88F8}" presName="childTextVisible" presStyleLbl="bgAccFollowNode1" presStyleIdx="1" presStyleCnt="3">
        <dgm:presLayoutVars>
          <dgm:bulletEnabled val="1"/>
        </dgm:presLayoutVars>
      </dgm:prSet>
      <dgm:spPr/>
    </dgm:pt>
    <dgm:pt modelId="{793C814A-C18C-4A7A-A22A-80DF3189C88F}" type="pres">
      <dgm:prSet presAssocID="{D17121CD-82FA-4F80-BC1B-A9155C2D88F8}" presName="childTextHidden" presStyleLbl="bgAccFollowNode1" presStyleIdx="1" presStyleCnt="3"/>
      <dgm:spPr/>
    </dgm:pt>
    <dgm:pt modelId="{AFBC17F7-8758-4DB6-BE69-0C019C738C85}" type="pres">
      <dgm:prSet presAssocID="{D17121CD-82FA-4F80-BC1B-A9155C2D88F8}" presName="parentText" presStyleLbl="node1" presStyleIdx="1" presStyleCnt="3">
        <dgm:presLayoutVars>
          <dgm:chMax val="1"/>
          <dgm:bulletEnabled val="1"/>
        </dgm:presLayoutVars>
      </dgm:prSet>
      <dgm:spPr/>
    </dgm:pt>
    <dgm:pt modelId="{D2542BB1-C2D5-491E-AE1C-A33A889E28C0}" type="pres">
      <dgm:prSet presAssocID="{D17121CD-82FA-4F80-BC1B-A9155C2D88F8}" presName="aSpace" presStyleCnt="0"/>
      <dgm:spPr/>
    </dgm:pt>
    <dgm:pt modelId="{7409AF8A-F700-4774-9DF7-0E95A7A749C0}" type="pres">
      <dgm:prSet presAssocID="{3F130101-7C47-448C-8283-D9FA852FA3A7}" presName="compNode" presStyleCnt="0"/>
      <dgm:spPr/>
    </dgm:pt>
    <dgm:pt modelId="{95370572-6BD1-4E16-A72F-A35E3E24A22A}" type="pres">
      <dgm:prSet presAssocID="{3F130101-7C47-448C-8283-D9FA852FA3A7}" presName="noGeometry" presStyleCnt="0"/>
      <dgm:spPr/>
    </dgm:pt>
    <dgm:pt modelId="{CDD4F7F4-E663-4DB5-A6FD-F6C5337361D5}" type="pres">
      <dgm:prSet presAssocID="{3F130101-7C47-448C-8283-D9FA852FA3A7}" presName="childTextVisible" presStyleLbl="bgAccFollowNode1" presStyleIdx="2" presStyleCnt="3">
        <dgm:presLayoutVars>
          <dgm:bulletEnabled val="1"/>
        </dgm:presLayoutVars>
      </dgm:prSet>
      <dgm:spPr/>
    </dgm:pt>
    <dgm:pt modelId="{F9ABDA1D-12FE-4D27-BF6B-F2B2C027B8D9}" type="pres">
      <dgm:prSet presAssocID="{3F130101-7C47-448C-8283-D9FA852FA3A7}" presName="childTextHidden" presStyleLbl="bgAccFollowNode1" presStyleIdx="2" presStyleCnt="3"/>
      <dgm:spPr/>
    </dgm:pt>
    <dgm:pt modelId="{0E5B03B1-8BE6-4D66-857F-E7F7DB5E93C8}" type="pres">
      <dgm:prSet presAssocID="{3F130101-7C47-448C-8283-D9FA852FA3A7}" presName="parentText" presStyleLbl="node1" presStyleIdx="2" presStyleCnt="3">
        <dgm:presLayoutVars>
          <dgm:chMax val="1"/>
          <dgm:bulletEnabled val="1"/>
        </dgm:presLayoutVars>
      </dgm:prSet>
      <dgm:spPr/>
    </dgm:pt>
  </dgm:ptLst>
  <dgm:cxnLst>
    <dgm:cxn modelId="{ED861403-4F8C-4E3F-8CF3-BD08E58CED48}" type="presOf" srcId="{ED9E4972-1088-4E2A-9BD5-7ED2B4493EC8}" destId="{3BE02A1F-1E74-4D46-ABB7-27F6FA3D9808}" srcOrd="1" destOrd="0" presId="urn:microsoft.com/office/officeart/2005/8/layout/hProcess6"/>
    <dgm:cxn modelId="{E6CA0C0C-4650-4B35-A8FA-2BD85923B5B7}" type="presOf" srcId="{96519AED-89A2-4363-A798-D6BBADEC6E83}" destId="{793C814A-C18C-4A7A-A22A-80DF3189C88F}" srcOrd="1" destOrd="0" presId="urn:microsoft.com/office/officeart/2005/8/layout/hProcess6"/>
    <dgm:cxn modelId="{2D46D90E-05F9-4381-A90B-22ED8BA763CB}" type="presOf" srcId="{3F130101-7C47-448C-8283-D9FA852FA3A7}" destId="{0E5B03B1-8BE6-4D66-857F-E7F7DB5E93C8}" srcOrd="0" destOrd="0" presId="urn:microsoft.com/office/officeart/2005/8/layout/hProcess6"/>
    <dgm:cxn modelId="{97E15118-AD07-42F7-94C8-246A55FE3F67}" srcId="{B056F016-BA34-406D-A982-A49551CC7649}" destId="{ED9E4972-1088-4E2A-9BD5-7ED2B4493EC8}" srcOrd="0" destOrd="0" parTransId="{CFAED658-8E46-43C2-B074-2E431F4D3C71}" sibTransId="{ED30E0D9-7665-40DC-8973-1077FAB70A3B}"/>
    <dgm:cxn modelId="{DF97C61A-95E6-483F-8302-B4EBE3EFB87E}" srcId="{B7104C0F-88A7-4214-8C3B-81824C47732E}" destId="{D17121CD-82FA-4F80-BC1B-A9155C2D88F8}" srcOrd="1" destOrd="0" parTransId="{54939BDB-01C1-4AAB-8D33-50AF20A333BF}" sibTransId="{D9AD1BDC-83B2-45C1-B3D8-736445892462}"/>
    <dgm:cxn modelId="{6CD3A53A-180C-4B93-9228-9A9B86FA6F91}" srcId="{B7104C0F-88A7-4214-8C3B-81824C47732E}" destId="{3F130101-7C47-448C-8283-D9FA852FA3A7}" srcOrd="2" destOrd="0" parTransId="{6398A810-A0A1-4B05-9B34-6D73CD1C114A}" sibTransId="{BD045492-1BC2-43A7-A62C-C5ABBBA18BCB}"/>
    <dgm:cxn modelId="{8061093C-D664-4B03-B567-48574AAD2832}" type="presOf" srcId="{B056F016-BA34-406D-A982-A49551CC7649}" destId="{45546894-1173-4ED6-8233-54D23F8DD84A}" srcOrd="0" destOrd="0" presId="urn:microsoft.com/office/officeart/2005/8/layout/hProcess6"/>
    <dgm:cxn modelId="{0FEC024B-BCC8-45BB-BD7E-6378D13CFD7F}" type="presOf" srcId="{ED9E4972-1088-4E2A-9BD5-7ED2B4493EC8}" destId="{1F9E5947-107B-486C-82A3-D7C94564D186}" srcOrd="0" destOrd="0" presId="urn:microsoft.com/office/officeart/2005/8/layout/hProcess6"/>
    <dgm:cxn modelId="{1F43EA53-E87F-41D3-ACCD-91B96361BB11}" type="presOf" srcId="{52F4CED2-99D9-40BF-B669-16896A35A209}" destId="{CDD4F7F4-E663-4DB5-A6FD-F6C5337361D5}" srcOrd="0" destOrd="0" presId="urn:microsoft.com/office/officeart/2005/8/layout/hProcess6"/>
    <dgm:cxn modelId="{4EC5977B-175C-4629-88DC-195F443E25D3}" srcId="{3F130101-7C47-448C-8283-D9FA852FA3A7}" destId="{52F4CED2-99D9-40BF-B669-16896A35A209}" srcOrd="0" destOrd="0" parTransId="{C2AC690C-EEDF-4615-9BF2-D41A79872F9B}" sibTransId="{68AC5445-58E4-4DCB-8175-6330EDAEC584}"/>
    <dgm:cxn modelId="{756586A7-E93B-4B3D-9886-21AC4D06BF72}" srcId="{D17121CD-82FA-4F80-BC1B-A9155C2D88F8}" destId="{96519AED-89A2-4363-A798-D6BBADEC6E83}" srcOrd="0" destOrd="0" parTransId="{20EA9068-DCBC-4768-84BC-16E9F9A96A07}" sibTransId="{1312C688-FD48-4F13-B2DA-E0606AB43054}"/>
    <dgm:cxn modelId="{65D6AABC-49C0-47FB-9005-BC7E7C75C9C6}" type="presOf" srcId="{B7104C0F-88A7-4214-8C3B-81824C47732E}" destId="{34C6E3E5-A774-4D51-9140-A20847018A52}" srcOrd="0" destOrd="0" presId="urn:microsoft.com/office/officeart/2005/8/layout/hProcess6"/>
    <dgm:cxn modelId="{D3E41CDA-BB7A-4417-B01C-0562B8828F75}" srcId="{B7104C0F-88A7-4214-8C3B-81824C47732E}" destId="{B056F016-BA34-406D-A982-A49551CC7649}" srcOrd="0" destOrd="0" parTransId="{486CA9A4-1901-444B-81FE-DC3DB8692E7C}" sibTransId="{3524F13C-14DA-4DAA-AAB2-BB21BD31FC57}"/>
    <dgm:cxn modelId="{FB09C1F2-AD7C-4268-B2D0-96C4D8173A4D}" type="presOf" srcId="{96519AED-89A2-4363-A798-D6BBADEC6E83}" destId="{931E1C0E-DF2D-4D4E-BAE9-FE4DE00F3AA3}" srcOrd="0" destOrd="0" presId="urn:microsoft.com/office/officeart/2005/8/layout/hProcess6"/>
    <dgm:cxn modelId="{262D1DFD-3BCA-40DD-B00D-CDD70380C366}" type="presOf" srcId="{D17121CD-82FA-4F80-BC1B-A9155C2D88F8}" destId="{AFBC17F7-8758-4DB6-BE69-0C019C738C85}" srcOrd="0" destOrd="0" presId="urn:microsoft.com/office/officeart/2005/8/layout/hProcess6"/>
    <dgm:cxn modelId="{EE63C9FD-AE12-4DC1-98C5-093AC0F9E77A}" type="presOf" srcId="{52F4CED2-99D9-40BF-B669-16896A35A209}" destId="{F9ABDA1D-12FE-4D27-BF6B-F2B2C027B8D9}" srcOrd="1" destOrd="0" presId="urn:microsoft.com/office/officeart/2005/8/layout/hProcess6"/>
    <dgm:cxn modelId="{E833B686-C2C5-46E9-9A55-91297946B31F}" type="presParOf" srcId="{34C6E3E5-A774-4D51-9140-A20847018A52}" destId="{EE1ACDE5-2C9F-4B5A-9B61-F031152B4F50}" srcOrd="0" destOrd="0" presId="urn:microsoft.com/office/officeart/2005/8/layout/hProcess6"/>
    <dgm:cxn modelId="{FED95602-214C-464F-9998-74EDF2F489FD}" type="presParOf" srcId="{EE1ACDE5-2C9F-4B5A-9B61-F031152B4F50}" destId="{F41082F5-1AA4-4B4D-9F39-B03BA99F052C}" srcOrd="0" destOrd="0" presId="urn:microsoft.com/office/officeart/2005/8/layout/hProcess6"/>
    <dgm:cxn modelId="{E866D7DA-E7EB-4882-94AB-CCE29CFFBCB3}" type="presParOf" srcId="{EE1ACDE5-2C9F-4B5A-9B61-F031152B4F50}" destId="{1F9E5947-107B-486C-82A3-D7C94564D186}" srcOrd="1" destOrd="0" presId="urn:microsoft.com/office/officeart/2005/8/layout/hProcess6"/>
    <dgm:cxn modelId="{205EC22C-F390-44B0-91E0-AAB24C01FB7A}" type="presParOf" srcId="{EE1ACDE5-2C9F-4B5A-9B61-F031152B4F50}" destId="{3BE02A1F-1E74-4D46-ABB7-27F6FA3D9808}" srcOrd="2" destOrd="0" presId="urn:microsoft.com/office/officeart/2005/8/layout/hProcess6"/>
    <dgm:cxn modelId="{2AD60B09-8D32-4025-822C-D29CC3E46888}" type="presParOf" srcId="{EE1ACDE5-2C9F-4B5A-9B61-F031152B4F50}" destId="{45546894-1173-4ED6-8233-54D23F8DD84A}" srcOrd="3" destOrd="0" presId="urn:microsoft.com/office/officeart/2005/8/layout/hProcess6"/>
    <dgm:cxn modelId="{395F03A4-4259-4C3A-BFFF-D4D747713D74}" type="presParOf" srcId="{34C6E3E5-A774-4D51-9140-A20847018A52}" destId="{06DCE025-6EA5-41C9-B8FF-D1388B8BF7BB}" srcOrd="1" destOrd="0" presId="urn:microsoft.com/office/officeart/2005/8/layout/hProcess6"/>
    <dgm:cxn modelId="{4508B67E-7D64-48BC-AFB8-948340964160}" type="presParOf" srcId="{34C6E3E5-A774-4D51-9140-A20847018A52}" destId="{085599CC-1352-41B3-9069-E6852476D773}" srcOrd="2" destOrd="0" presId="urn:microsoft.com/office/officeart/2005/8/layout/hProcess6"/>
    <dgm:cxn modelId="{9B82B072-8D69-4B82-B6DF-52C38FF8BB5E}" type="presParOf" srcId="{085599CC-1352-41B3-9069-E6852476D773}" destId="{1E087DB1-2DE2-433B-8702-B6D16FC098FC}" srcOrd="0" destOrd="0" presId="urn:microsoft.com/office/officeart/2005/8/layout/hProcess6"/>
    <dgm:cxn modelId="{5827BA92-0788-41F1-8F5E-E8B1FE535F2E}" type="presParOf" srcId="{085599CC-1352-41B3-9069-E6852476D773}" destId="{931E1C0E-DF2D-4D4E-BAE9-FE4DE00F3AA3}" srcOrd="1" destOrd="0" presId="urn:microsoft.com/office/officeart/2005/8/layout/hProcess6"/>
    <dgm:cxn modelId="{A0B40E6D-B533-4422-9D81-FA18D5160F54}" type="presParOf" srcId="{085599CC-1352-41B3-9069-E6852476D773}" destId="{793C814A-C18C-4A7A-A22A-80DF3189C88F}" srcOrd="2" destOrd="0" presId="urn:microsoft.com/office/officeart/2005/8/layout/hProcess6"/>
    <dgm:cxn modelId="{E9EC5F25-E5D4-4E16-BC34-A9EE9C64BECA}" type="presParOf" srcId="{085599CC-1352-41B3-9069-E6852476D773}" destId="{AFBC17F7-8758-4DB6-BE69-0C019C738C85}" srcOrd="3" destOrd="0" presId="urn:microsoft.com/office/officeart/2005/8/layout/hProcess6"/>
    <dgm:cxn modelId="{B6AE8DD3-43F5-4E7E-ACDE-1E9565C6913F}" type="presParOf" srcId="{34C6E3E5-A774-4D51-9140-A20847018A52}" destId="{D2542BB1-C2D5-491E-AE1C-A33A889E28C0}" srcOrd="3" destOrd="0" presId="urn:microsoft.com/office/officeart/2005/8/layout/hProcess6"/>
    <dgm:cxn modelId="{A184297E-817D-4877-99FA-E9AE2FBB4FEA}" type="presParOf" srcId="{34C6E3E5-A774-4D51-9140-A20847018A52}" destId="{7409AF8A-F700-4774-9DF7-0E95A7A749C0}" srcOrd="4" destOrd="0" presId="urn:microsoft.com/office/officeart/2005/8/layout/hProcess6"/>
    <dgm:cxn modelId="{597BE306-E476-459C-BB74-C6EE859ED0FD}" type="presParOf" srcId="{7409AF8A-F700-4774-9DF7-0E95A7A749C0}" destId="{95370572-6BD1-4E16-A72F-A35E3E24A22A}" srcOrd="0" destOrd="0" presId="urn:microsoft.com/office/officeart/2005/8/layout/hProcess6"/>
    <dgm:cxn modelId="{8C72E786-E08A-4E0D-956E-21208C3E2CA6}" type="presParOf" srcId="{7409AF8A-F700-4774-9DF7-0E95A7A749C0}" destId="{CDD4F7F4-E663-4DB5-A6FD-F6C5337361D5}" srcOrd="1" destOrd="0" presId="urn:microsoft.com/office/officeart/2005/8/layout/hProcess6"/>
    <dgm:cxn modelId="{0B52A8CE-CEE3-47DE-84EB-4278799C6526}" type="presParOf" srcId="{7409AF8A-F700-4774-9DF7-0E95A7A749C0}" destId="{F9ABDA1D-12FE-4D27-BF6B-F2B2C027B8D9}" srcOrd="2" destOrd="0" presId="urn:microsoft.com/office/officeart/2005/8/layout/hProcess6"/>
    <dgm:cxn modelId="{EF8912F5-9FA9-437F-A0B3-9ADA753F6FC3}" type="presParOf" srcId="{7409AF8A-F700-4774-9DF7-0E95A7A749C0}" destId="{0E5B03B1-8BE6-4D66-857F-E7F7DB5E93C8}"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C767BF-354C-4406-8B13-CE7D54215770}" type="doc">
      <dgm:prSet loTypeId="urn:microsoft.com/office/officeart/2005/8/layout/default" loCatId="list" qsTypeId="urn:microsoft.com/office/officeart/2005/8/quickstyle/3d2" qsCatId="3D" csTypeId="urn:microsoft.com/office/officeart/2005/8/colors/colorful5" csCatId="colorful" phldr="1"/>
      <dgm:spPr/>
      <dgm:t>
        <a:bodyPr/>
        <a:lstStyle/>
        <a:p>
          <a:endParaRPr lang="zh-CN" altLang="en-US"/>
        </a:p>
      </dgm:t>
    </dgm:pt>
    <dgm:pt modelId="{A79845D9-7B12-41DD-80A6-B94EB0438F22}">
      <dgm:prSet phldrT="[文本]"/>
      <dgm:spPr/>
      <dgm:t>
        <a:bodyPr/>
        <a:lstStyle/>
        <a:p>
          <a:r>
            <a:rPr lang="zh-CN" altLang="en-US" dirty="0"/>
            <a:t>资本溢价</a:t>
          </a:r>
        </a:p>
      </dgm:t>
    </dgm:pt>
    <dgm:pt modelId="{FE051DE7-EB9E-498D-818B-18E7913DAB08}" type="parTrans" cxnId="{3F8A615B-C48B-486A-8BFE-6D4FC9A59A49}">
      <dgm:prSet/>
      <dgm:spPr/>
      <dgm:t>
        <a:bodyPr/>
        <a:lstStyle/>
        <a:p>
          <a:endParaRPr lang="zh-CN" altLang="en-US"/>
        </a:p>
      </dgm:t>
    </dgm:pt>
    <dgm:pt modelId="{193543C7-2E73-4B44-AA0C-6C8014AC47E3}" type="sibTrans" cxnId="{3F8A615B-C48B-486A-8BFE-6D4FC9A59A49}">
      <dgm:prSet/>
      <dgm:spPr/>
      <dgm:t>
        <a:bodyPr/>
        <a:lstStyle/>
        <a:p>
          <a:endParaRPr lang="zh-CN" altLang="en-US"/>
        </a:p>
      </dgm:t>
    </dgm:pt>
    <dgm:pt modelId="{266CF6A1-D8BF-4691-80E8-67CBD09008A4}">
      <dgm:prSet phldrT="[文本]"/>
      <dgm:spPr/>
      <dgm:t>
        <a:bodyPr/>
        <a:lstStyle/>
        <a:p>
          <a:r>
            <a:rPr lang="zh-CN" altLang="en-US" dirty="0"/>
            <a:t>股本溢价</a:t>
          </a:r>
        </a:p>
      </dgm:t>
    </dgm:pt>
    <dgm:pt modelId="{0AFF040C-98BF-4BB7-BF2E-DF5256B2A5EB}" type="parTrans" cxnId="{6D7D21AF-6510-497B-95D0-283279848C42}">
      <dgm:prSet/>
      <dgm:spPr/>
      <dgm:t>
        <a:bodyPr/>
        <a:lstStyle/>
        <a:p>
          <a:endParaRPr lang="zh-CN" altLang="en-US"/>
        </a:p>
      </dgm:t>
    </dgm:pt>
    <dgm:pt modelId="{2747E0B8-EEAA-4491-B070-A3A58972160F}" type="sibTrans" cxnId="{6D7D21AF-6510-497B-95D0-283279848C42}">
      <dgm:prSet/>
      <dgm:spPr/>
      <dgm:t>
        <a:bodyPr/>
        <a:lstStyle/>
        <a:p>
          <a:endParaRPr lang="zh-CN" altLang="en-US"/>
        </a:p>
      </dgm:t>
    </dgm:pt>
    <dgm:pt modelId="{E7AC2517-44CE-485D-AEEA-94B97F500509}">
      <dgm:prSet phldrT="[文本]"/>
      <dgm:spPr/>
      <dgm:t>
        <a:bodyPr/>
        <a:lstStyle/>
        <a:p>
          <a:r>
            <a:rPr lang="zh-CN" altLang="en-US" dirty="0"/>
            <a:t>其他资本公积</a:t>
          </a:r>
        </a:p>
      </dgm:t>
    </dgm:pt>
    <dgm:pt modelId="{E401716F-06A1-4481-8F44-19C0412D094A}" type="parTrans" cxnId="{FF70BB39-1248-49E0-9632-4446CC95AD3E}">
      <dgm:prSet/>
      <dgm:spPr/>
      <dgm:t>
        <a:bodyPr/>
        <a:lstStyle/>
        <a:p>
          <a:endParaRPr lang="zh-CN" altLang="en-US"/>
        </a:p>
      </dgm:t>
    </dgm:pt>
    <dgm:pt modelId="{0A9E36D8-DEE0-418E-A989-C05BD8FABB29}" type="sibTrans" cxnId="{FF70BB39-1248-49E0-9632-4446CC95AD3E}">
      <dgm:prSet/>
      <dgm:spPr/>
      <dgm:t>
        <a:bodyPr/>
        <a:lstStyle/>
        <a:p>
          <a:endParaRPr lang="zh-CN" altLang="en-US"/>
        </a:p>
      </dgm:t>
    </dgm:pt>
    <dgm:pt modelId="{33AE6B00-A255-430B-86AE-37676017D8E4}" type="pres">
      <dgm:prSet presAssocID="{A1C767BF-354C-4406-8B13-CE7D54215770}" presName="diagram" presStyleCnt="0">
        <dgm:presLayoutVars>
          <dgm:dir/>
          <dgm:resizeHandles val="exact"/>
        </dgm:presLayoutVars>
      </dgm:prSet>
      <dgm:spPr/>
    </dgm:pt>
    <dgm:pt modelId="{848E5B61-C10D-4F2D-B2BD-8ED3D241B894}" type="pres">
      <dgm:prSet presAssocID="{A79845D9-7B12-41DD-80A6-B94EB0438F22}" presName="node" presStyleLbl="node1" presStyleIdx="0" presStyleCnt="3">
        <dgm:presLayoutVars>
          <dgm:bulletEnabled val="1"/>
        </dgm:presLayoutVars>
      </dgm:prSet>
      <dgm:spPr/>
    </dgm:pt>
    <dgm:pt modelId="{1A8A5493-8A54-4992-8C7E-4897E7CC41E3}" type="pres">
      <dgm:prSet presAssocID="{193543C7-2E73-4B44-AA0C-6C8014AC47E3}" presName="sibTrans" presStyleCnt="0"/>
      <dgm:spPr/>
    </dgm:pt>
    <dgm:pt modelId="{CA45D495-2E21-4283-9529-AC4390B2DE5C}" type="pres">
      <dgm:prSet presAssocID="{266CF6A1-D8BF-4691-80E8-67CBD09008A4}" presName="node" presStyleLbl="node1" presStyleIdx="1" presStyleCnt="3">
        <dgm:presLayoutVars>
          <dgm:bulletEnabled val="1"/>
        </dgm:presLayoutVars>
      </dgm:prSet>
      <dgm:spPr/>
    </dgm:pt>
    <dgm:pt modelId="{2B968642-D525-47B9-AD32-CAC680CA3577}" type="pres">
      <dgm:prSet presAssocID="{2747E0B8-EEAA-4491-B070-A3A58972160F}" presName="sibTrans" presStyleCnt="0"/>
      <dgm:spPr/>
    </dgm:pt>
    <dgm:pt modelId="{EA131042-D524-46CF-A9FC-9A23E90A856A}" type="pres">
      <dgm:prSet presAssocID="{E7AC2517-44CE-485D-AEEA-94B97F500509}" presName="node" presStyleLbl="node1" presStyleIdx="2" presStyleCnt="3">
        <dgm:presLayoutVars>
          <dgm:bulletEnabled val="1"/>
        </dgm:presLayoutVars>
      </dgm:prSet>
      <dgm:spPr/>
    </dgm:pt>
  </dgm:ptLst>
  <dgm:cxnLst>
    <dgm:cxn modelId="{FD9E9804-4FC6-4F79-8299-DCFFA65DA849}" type="presOf" srcId="{266CF6A1-D8BF-4691-80E8-67CBD09008A4}" destId="{CA45D495-2E21-4283-9529-AC4390B2DE5C}" srcOrd="0" destOrd="0" presId="urn:microsoft.com/office/officeart/2005/8/layout/default"/>
    <dgm:cxn modelId="{4D05F209-320E-48FF-B8FA-E9E24DBC1B6F}" type="presOf" srcId="{A1C767BF-354C-4406-8B13-CE7D54215770}" destId="{33AE6B00-A255-430B-86AE-37676017D8E4}" srcOrd="0" destOrd="0" presId="urn:microsoft.com/office/officeart/2005/8/layout/default"/>
    <dgm:cxn modelId="{FF70BB39-1248-49E0-9632-4446CC95AD3E}" srcId="{A1C767BF-354C-4406-8B13-CE7D54215770}" destId="{E7AC2517-44CE-485D-AEEA-94B97F500509}" srcOrd="2" destOrd="0" parTransId="{E401716F-06A1-4481-8F44-19C0412D094A}" sibTransId="{0A9E36D8-DEE0-418E-A989-C05BD8FABB29}"/>
    <dgm:cxn modelId="{3F8A615B-C48B-486A-8BFE-6D4FC9A59A49}" srcId="{A1C767BF-354C-4406-8B13-CE7D54215770}" destId="{A79845D9-7B12-41DD-80A6-B94EB0438F22}" srcOrd="0" destOrd="0" parTransId="{FE051DE7-EB9E-498D-818B-18E7913DAB08}" sibTransId="{193543C7-2E73-4B44-AA0C-6C8014AC47E3}"/>
    <dgm:cxn modelId="{B8A4B788-3D0F-4B16-9364-3E050FB66669}" type="presOf" srcId="{E7AC2517-44CE-485D-AEEA-94B97F500509}" destId="{EA131042-D524-46CF-A9FC-9A23E90A856A}" srcOrd="0" destOrd="0" presId="urn:microsoft.com/office/officeart/2005/8/layout/default"/>
    <dgm:cxn modelId="{6D7D21AF-6510-497B-95D0-283279848C42}" srcId="{A1C767BF-354C-4406-8B13-CE7D54215770}" destId="{266CF6A1-D8BF-4691-80E8-67CBD09008A4}" srcOrd="1" destOrd="0" parTransId="{0AFF040C-98BF-4BB7-BF2E-DF5256B2A5EB}" sibTransId="{2747E0B8-EEAA-4491-B070-A3A58972160F}"/>
    <dgm:cxn modelId="{0D9EC3F7-7195-45EC-8152-107739C73654}" type="presOf" srcId="{A79845D9-7B12-41DD-80A6-B94EB0438F22}" destId="{848E5B61-C10D-4F2D-B2BD-8ED3D241B894}" srcOrd="0" destOrd="0" presId="urn:microsoft.com/office/officeart/2005/8/layout/default"/>
    <dgm:cxn modelId="{3111C03C-CEE1-48D6-AE1C-561FED7BDFED}" type="presParOf" srcId="{33AE6B00-A255-430B-86AE-37676017D8E4}" destId="{848E5B61-C10D-4F2D-B2BD-8ED3D241B894}" srcOrd="0" destOrd="0" presId="urn:microsoft.com/office/officeart/2005/8/layout/default"/>
    <dgm:cxn modelId="{C5BDE320-95C8-4378-9626-E5EEC36AFA01}" type="presParOf" srcId="{33AE6B00-A255-430B-86AE-37676017D8E4}" destId="{1A8A5493-8A54-4992-8C7E-4897E7CC41E3}" srcOrd="1" destOrd="0" presId="urn:microsoft.com/office/officeart/2005/8/layout/default"/>
    <dgm:cxn modelId="{B716C894-64E7-4810-BEA5-44B58074A81D}" type="presParOf" srcId="{33AE6B00-A255-430B-86AE-37676017D8E4}" destId="{CA45D495-2E21-4283-9529-AC4390B2DE5C}" srcOrd="2" destOrd="0" presId="urn:microsoft.com/office/officeart/2005/8/layout/default"/>
    <dgm:cxn modelId="{043B6507-06D1-4D6F-BDCB-77B72DF6F7A3}" type="presParOf" srcId="{33AE6B00-A255-430B-86AE-37676017D8E4}" destId="{2B968642-D525-47B9-AD32-CAC680CA3577}" srcOrd="3" destOrd="0" presId="urn:microsoft.com/office/officeart/2005/8/layout/default"/>
    <dgm:cxn modelId="{3A4CE98C-0146-42AF-818F-E5CA5EED22CA}" type="presParOf" srcId="{33AE6B00-A255-430B-86AE-37676017D8E4}" destId="{EA131042-D524-46CF-A9FC-9A23E90A856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48678E-9027-4F0E-A6AB-C124655F8527}" type="doc">
      <dgm:prSet loTypeId="urn:microsoft.com/office/officeart/2005/8/layout/hierarchy2" loCatId="hierarchy" qsTypeId="urn:microsoft.com/office/officeart/2005/8/quickstyle/3d1" qsCatId="3D" csTypeId="urn:microsoft.com/office/officeart/2005/8/colors/colorful4" csCatId="colorful" phldr="1"/>
      <dgm:spPr/>
      <dgm:t>
        <a:bodyPr/>
        <a:lstStyle/>
        <a:p>
          <a:endParaRPr lang="zh-CN" altLang="en-US"/>
        </a:p>
      </dgm:t>
    </dgm:pt>
    <dgm:pt modelId="{948C4C04-20EB-4E93-B37F-E8A61D4965E6}">
      <dgm:prSet phldrT="[文本]"/>
      <dgm:spPr/>
      <dgm:t>
        <a:bodyPr/>
        <a:lstStyle/>
        <a:p>
          <a:r>
            <a:rPr lang="zh-CN" altLang="en-US" dirty="0"/>
            <a:t>净利润</a:t>
          </a:r>
        </a:p>
      </dgm:t>
    </dgm:pt>
    <dgm:pt modelId="{6EF8C350-2F34-4AD7-AB06-2240DDD991CF}" type="parTrans" cxnId="{0331C110-B5A3-493C-A4F0-CD77DD92523E}">
      <dgm:prSet/>
      <dgm:spPr/>
      <dgm:t>
        <a:bodyPr/>
        <a:lstStyle/>
        <a:p>
          <a:endParaRPr lang="zh-CN" altLang="en-US"/>
        </a:p>
      </dgm:t>
    </dgm:pt>
    <dgm:pt modelId="{4D427E74-F09E-4DE0-BD70-E5DD94ABAD88}" type="sibTrans" cxnId="{0331C110-B5A3-493C-A4F0-CD77DD92523E}">
      <dgm:prSet/>
      <dgm:spPr/>
      <dgm:t>
        <a:bodyPr/>
        <a:lstStyle/>
        <a:p>
          <a:endParaRPr lang="zh-CN" altLang="en-US"/>
        </a:p>
      </dgm:t>
    </dgm:pt>
    <dgm:pt modelId="{0E5CA701-6153-463D-AFBD-1A132F22F6B5}">
      <dgm:prSet phldrT="[文本]"/>
      <dgm:spPr/>
      <dgm:t>
        <a:bodyPr/>
        <a:lstStyle/>
        <a:p>
          <a:r>
            <a:rPr lang="zh-CN" altLang="en-US" dirty="0"/>
            <a:t>留存收益</a:t>
          </a:r>
        </a:p>
      </dgm:t>
    </dgm:pt>
    <dgm:pt modelId="{E72EDFAD-060C-4B66-A629-25AE716102A3}" type="parTrans" cxnId="{BADAE13F-2771-4CE9-BBF3-C4075F5A13D5}">
      <dgm:prSet/>
      <dgm:spPr/>
      <dgm:t>
        <a:bodyPr/>
        <a:lstStyle/>
        <a:p>
          <a:endParaRPr lang="zh-CN" altLang="en-US"/>
        </a:p>
      </dgm:t>
    </dgm:pt>
    <dgm:pt modelId="{92186938-F6FE-4F48-B001-564EF3AA7F34}" type="sibTrans" cxnId="{BADAE13F-2771-4CE9-BBF3-C4075F5A13D5}">
      <dgm:prSet/>
      <dgm:spPr/>
      <dgm:t>
        <a:bodyPr/>
        <a:lstStyle/>
        <a:p>
          <a:endParaRPr lang="zh-CN" altLang="en-US"/>
        </a:p>
      </dgm:t>
    </dgm:pt>
    <dgm:pt modelId="{B4094440-FD37-46EF-8656-A16356ED1580}">
      <dgm:prSet phldrT="[文本]"/>
      <dgm:spPr/>
      <dgm:t>
        <a:bodyPr/>
        <a:lstStyle/>
        <a:p>
          <a:r>
            <a:rPr lang="zh-CN" altLang="en-US" dirty="0"/>
            <a:t>盈余公积</a:t>
          </a:r>
        </a:p>
      </dgm:t>
    </dgm:pt>
    <dgm:pt modelId="{BF48C562-1E3B-4A61-AF62-FAF68C8EA4B7}" type="parTrans" cxnId="{5409D92E-CC35-4429-9DE0-E0CD41C59D59}">
      <dgm:prSet/>
      <dgm:spPr/>
      <dgm:t>
        <a:bodyPr/>
        <a:lstStyle/>
        <a:p>
          <a:endParaRPr lang="zh-CN" altLang="en-US"/>
        </a:p>
      </dgm:t>
    </dgm:pt>
    <dgm:pt modelId="{2824726F-6B47-4C30-AB24-030A9E41028B}" type="sibTrans" cxnId="{5409D92E-CC35-4429-9DE0-E0CD41C59D59}">
      <dgm:prSet/>
      <dgm:spPr/>
      <dgm:t>
        <a:bodyPr/>
        <a:lstStyle/>
        <a:p>
          <a:endParaRPr lang="zh-CN" altLang="en-US"/>
        </a:p>
      </dgm:t>
    </dgm:pt>
    <dgm:pt modelId="{0C09FD00-1E57-4C54-8BC5-4C2EF8C24728}">
      <dgm:prSet phldrT="[文本]"/>
      <dgm:spPr/>
      <dgm:t>
        <a:bodyPr/>
        <a:lstStyle/>
        <a:p>
          <a:r>
            <a:rPr lang="zh-CN" altLang="en-US" dirty="0"/>
            <a:t>未分配利润</a:t>
          </a:r>
        </a:p>
      </dgm:t>
    </dgm:pt>
    <dgm:pt modelId="{7B678177-B743-460C-8A4D-1CCA46FACA81}" type="parTrans" cxnId="{2B6F4AAB-B819-42A7-A08C-294013655D01}">
      <dgm:prSet/>
      <dgm:spPr/>
      <dgm:t>
        <a:bodyPr/>
        <a:lstStyle/>
        <a:p>
          <a:endParaRPr lang="zh-CN" altLang="en-US"/>
        </a:p>
      </dgm:t>
    </dgm:pt>
    <dgm:pt modelId="{1F7AF425-7636-4C4E-9FE9-33C0514F6BD8}" type="sibTrans" cxnId="{2B6F4AAB-B819-42A7-A08C-294013655D01}">
      <dgm:prSet/>
      <dgm:spPr/>
      <dgm:t>
        <a:bodyPr/>
        <a:lstStyle/>
        <a:p>
          <a:endParaRPr lang="zh-CN" altLang="en-US"/>
        </a:p>
      </dgm:t>
    </dgm:pt>
    <dgm:pt modelId="{53204B9A-49CB-43DA-8D6A-4EE877F1BD9B}">
      <dgm:prSet phldrT="[文本]"/>
      <dgm:spPr/>
      <dgm:t>
        <a:bodyPr/>
        <a:lstStyle/>
        <a:p>
          <a:r>
            <a:rPr lang="zh-CN" altLang="en-US" dirty="0"/>
            <a:t>利润分配</a:t>
          </a:r>
        </a:p>
      </dgm:t>
    </dgm:pt>
    <dgm:pt modelId="{AF2C19E6-645D-442D-9F5A-1F577749626D}" type="parTrans" cxnId="{400D69FF-0D0F-473A-AD19-D6C33B1EB682}">
      <dgm:prSet/>
      <dgm:spPr/>
      <dgm:t>
        <a:bodyPr/>
        <a:lstStyle/>
        <a:p>
          <a:endParaRPr lang="zh-CN" altLang="en-US"/>
        </a:p>
      </dgm:t>
    </dgm:pt>
    <dgm:pt modelId="{E52D1C17-5C53-4B17-B045-C766571DAEF9}" type="sibTrans" cxnId="{400D69FF-0D0F-473A-AD19-D6C33B1EB682}">
      <dgm:prSet/>
      <dgm:spPr/>
      <dgm:t>
        <a:bodyPr/>
        <a:lstStyle/>
        <a:p>
          <a:endParaRPr lang="zh-CN" altLang="en-US"/>
        </a:p>
      </dgm:t>
    </dgm:pt>
    <dgm:pt modelId="{0FAEBFA5-982E-45D8-A005-03C3B4CF3E02}" type="pres">
      <dgm:prSet presAssocID="{DC48678E-9027-4F0E-A6AB-C124655F8527}" presName="diagram" presStyleCnt="0">
        <dgm:presLayoutVars>
          <dgm:chPref val="1"/>
          <dgm:dir/>
          <dgm:animOne val="branch"/>
          <dgm:animLvl val="lvl"/>
          <dgm:resizeHandles val="exact"/>
        </dgm:presLayoutVars>
      </dgm:prSet>
      <dgm:spPr/>
    </dgm:pt>
    <dgm:pt modelId="{1DFD58B4-574B-467D-A624-FE9450D47DD0}" type="pres">
      <dgm:prSet presAssocID="{948C4C04-20EB-4E93-B37F-E8A61D4965E6}" presName="root1" presStyleCnt="0"/>
      <dgm:spPr/>
    </dgm:pt>
    <dgm:pt modelId="{648ECE63-2E62-4B95-A101-25882CAA05BC}" type="pres">
      <dgm:prSet presAssocID="{948C4C04-20EB-4E93-B37F-E8A61D4965E6}" presName="LevelOneTextNode" presStyleLbl="node0" presStyleIdx="0" presStyleCnt="1">
        <dgm:presLayoutVars>
          <dgm:chPref val="3"/>
        </dgm:presLayoutVars>
      </dgm:prSet>
      <dgm:spPr/>
    </dgm:pt>
    <dgm:pt modelId="{6F5E05FF-BF09-40A4-9A4D-E9F7267E70E4}" type="pres">
      <dgm:prSet presAssocID="{948C4C04-20EB-4E93-B37F-E8A61D4965E6}" presName="level2hierChild" presStyleCnt="0"/>
      <dgm:spPr/>
    </dgm:pt>
    <dgm:pt modelId="{31022B8C-D4A8-455B-B3C9-B53BE40C0EC5}" type="pres">
      <dgm:prSet presAssocID="{E72EDFAD-060C-4B66-A629-25AE716102A3}" presName="conn2-1" presStyleLbl="parChTrans1D2" presStyleIdx="0" presStyleCnt="2"/>
      <dgm:spPr/>
    </dgm:pt>
    <dgm:pt modelId="{F8DB412E-95DC-4CD4-B940-70C5417E3863}" type="pres">
      <dgm:prSet presAssocID="{E72EDFAD-060C-4B66-A629-25AE716102A3}" presName="connTx" presStyleLbl="parChTrans1D2" presStyleIdx="0" presStyleCnt="2"/>
      <dgm:spPr/>
    </dgm:pt>
    <dgm:pt modelId="{D971AEFA-B63B-4829-9005-432716665FFC}" type="pres">
      <dgm:prSet presAssocID="{0E5CA701-6153-463D-AFBD-1A132F22F6B5}" presName="root2" presStyleCnt="0"/>
      <dgm:spPr/>
    </dgm:pt>
    <dgm:pt modelId="{90C5CCE1-8BE5-462E-947D-683C1BEB3563}" type="pres">
      <dgm:prSet presAssocID="{0E5CA701-6153-463D-AFBD-1A132F22F6B5}" presName="LevelTwoTextNode" presStyleLbl="node2" presStyleIdx="0" presStyleCnt="2">
        <dgm:presLayoutVars>
          <dgm:chPref val="3"/>
        </dgm:presLayoutVars>
      </dgm:prSet>
      <dgm:spPr/>
    </dgm:pt>
    <dgm:pt modelId="{660D92B6-3D43-4FA7-AA59-1E5178E39518}" type="pres">
      <dgm:prSet presAssocID="{0E5CA701-6153-463D-AFBD-1A132F22F6B5}" presName="level3hierChild" presStyleCnt="0"/>
      <dgm:spPr/>
    </dgm:pt>
    <dgm:pt modelId="{529FF92A-9F6C-4A88-A379-1F9A99D94E82}" type="pres">
      <dgm:prSet presAssocID="{BF48C562-1E3B-4A61-AF62-FAF68C8EA4B7}" presName="conn2-1" presStyleLbl="parChTrans1D3" presStyleIdx="0" presStyleCnt="2"/>
      <dgm:spPr/>
    </dgm:pt>
    <dgm:pt modelId="{16AF5449-FD1E-4C4F-867F-58289A7E3218}" type="pres">
      <dgm:prSet presAssocID="{BF48C562-1E3B-4A61-AF62-FAF68C8EA4B7}" presName="connTx" presStyleLbl="parChTrans1D3" presStyleIdx="0" presStyleCnt="2"/>
      <dgm:spPr/>
    </dgm:pt>
    <dgm:pt modelId="{065DD9C4-DEE2-4F38-8D39-D98B312572DA}" type="pres">
      <dgm:prSet presAssocID="{B4094440-FD37-46EF-8656-A16356ED1580}" presName="root2" presStyleCnt="0"/>
      <dgm:spPr/>
    </dgm:pt>
    <dgm:pt modelId="{B3ED3747-4EAD-4823-A2C3-E04E87C3027A}" type="pres">
      <dgm:prSet presAssocID="{B4094440-FD37-46EF-8656-A16356ED1580}" presName="LevelTwoTextNode" presStyleLbl="node3" presStyleIdx="0" presStyleCnt="2">
        <dgm:presLayoutVars>
          <dgm:chPref val="3"/>
        </dgm:presLayoutVars>
      </dgm:prSet>
      <dgm:spPr/>
    </dgm:pt>
    <dgm:pt modelId="{4D32CB96-220E-404A-A68E-6C80F2A830BE}" type="pres">
      <dgm:prSet presAssocID="{B4094440-FD37-46EF-8656-A16356ED1580}" presName="level3hierChild" presStyleCnt="0"/>
      <dgm:spPr/>
    </dgm:pt>
    <dgm:pt modelId="{BB3C5F0B-E725-4EAE-8C2F-805216A3AD5C}" type="pres">
      <dgm:prSet presAssocID="{7B678177-B743-460C-8A4D-1CCA46FACA81}" presName="conn2-1" presStyleLbl="parChTrans1D3" presStyleIdx="1" presStyleCnt="2"/>
      <dgm:spPr/>
    </dgm:pt>
    <dgm:pt modelId="{368610A2-CF23-4367-8A37-1254A8C77FC0}" type="pres">
      <dgm:prSet presAssocID="{7B678177-B743-460C-8A4D-1CCA46FACA81}" presName="connTx" presStyleLbl="parChTrans1D3" presStyleIdx="1" presStyleCnt="2"/>
      <dgm:spPr/>
    </dgm:pt>
    <dgm:pt modelId="{1A4C9D38-26DA-434B-82BA-34A1B188EA2C}" type="pres">
      <dgm:prSet presAssocID="{0C09FD00-1E57-4C54-8BC5-4C2EF8C24728}" presName="root2" presStyleCnt="0"/>
      <dgm:spPr/>
    </dgm:pt>
    <dgm:pt modelId="{1CEBC669-6519-43B4-BF3E-7D5129743572}" type="pres">
      <dgm:prSet presAssocID="{0C09FD00-1E57-4C54-8BC5-4C2EF8C24728}" presName="LevelTwoTextNode" presStyleLbl="node3" presStyleIdx="1" presStyleCnt="2">
        <dgm:presLayoutVars>
          <dgm:chPref val="3"/>
        </dgm:presLayoutVars>
      </dgm:prSet>
      <dgm:spPr/>
    </dgm:pt>
    <dgm:pt modelId="{8FB610BE-4F94-4EAB-84D5-1302F556695C}" type="pres">
      <dgm:prSet presAssocID="{0C09FD00-1E57-4C54-8BC5-4C2EF8C24728}" presName="level3hierChild" presStyleCnt="0"/>
      <dgm:spPr/>
    </dgm:pt>
    <dgm:pt modelId="{30B0ACAB-9628-45D6-A935-841F9EF76CE3}" type="pres">
      <dgm:prSet presAssocID="{AF2C19E6-645D-442D-9F5A-1F577749626D}" presName="conn2-1" presStyleLbl="parChTrans1D2" presStyleIdx="1" presStyleCnt="2"/>
      <dgm:spPr/>
    </dgm:pt>
    <dgm:pt modelId="{DDD41A6F-07B9-433F-BBE7-9ACD519B4534}" type="pres">
      <dgm:prSet presAssocID="{AF2C19E6-645D-442D-9F5A-1F577749626D}" presName="connTx" presStyleLbl="parChTrans1D2" presStyleIdx="1" presStyleCnt="2"/>
      <dgm:spPr/>
    </dgm:pt>
    <dgm:pt modelId="{DDBF879A-920B-43DB-8412-8341D5167628}" type="pres">
      <dgm:prSet presAssocID="{53204B9A-49CB-43DA-8D6A-4EE877F1BD9B}" presName="root2" presStyleCnt="0"/>
      <dgm:spPr/>
    </dgm:pt>
    <dgm:pt modelId="{73323DF2-59DB-4629-BFD7-E0E514D00C07}" type="pres">
      <dgm:prSet presAssocID="{53204B9A-49CB-43DA-8D6A-4EE877F1BD9B}" presName="LevelTwoTextNode" presStyleLbl="node2" presStyleIdx="1" presStyleCnt="2">
        <dgm:presLayoutVars>
          <dgm:chPref val="3"/>
        </dgm:presLayoutVars>
      </dgm:prSet>
      <dgm:spPr/>
    </dgm:pt>
    <dgm:pt modelId="{D25E42B8-B4A7-4467-86BA-CAB82505D598}" type="pres">
      <dgm:prSet presAssocID="{53204B9A-49CB-43DA-8D6A-4EE877F1BD9B}" presName="level3hierChild" presStyleCnt="0"/>
      <dgm:spPr/>
    </dgm:pt>
  </dgm:ptLst>
  <dgm:cxnLst>
    <dgm:cxn modelId="{E56A150F-7F77-454F-B35F-DB6916F5D9A0}" type="presOf" srcId="{BF48C562-1E3B-4A61-AF62-FAF68C8EA4B7}" destId="{529FF92A-9F6C-4A88-A379-1F9A99D94E82}" srcOrd="0" destOrd="0" presId="urn:microsoft.com/office/officeart/2005/8/layout/hierarchy2"/>
    <dgm:cxn modelId="{0331C110-B5A3-493C-A4F0-CD77DD92523E}" srcId="{DC48678E-9027-4F0E-A6AB-C124655F8527}" destId="{948C4C04-20EB-4E93-B37F-E8A61D4965E6}" srcOrd="0" destOrd="0" parTransId="{6EF8C350-2F34-4AD7-AB06-2240DDD991CF}" sibTransId="{4D427E74-F09E-4DE0-BD70-E5DD94ABAD88}"/>
    <dgm:cxn modelId="{696C3F2B-BB3E-4120-A611-27B3528DF0D6}" type="presOf" srcId="{B4094440-FD37-46EF-8656-A16356ED1580}" destId="{B3ED3747-4EAD-4823-A2C3-E04E87C3027A}" srcOrd="0" destOrd="0" presId="urn:microsoft.com/office/officeart/2005/8/layout/hierarchy2"/>
    <dgm:cxn modelId="{5409D92E-CC35-4429-9DE0-E0CD41C59D59}" srcId="{0E5CA701-6153-463D-AFBD-1A132F22F6B5}" destId="{B4094440-FD37-46EF-8656-A16356ED1580}" srcOrd="0" destOrd="0" parTransId="{BF48C562-1E3B-4A61-AF62-FAF68C8EA4B7}" sibTransId="{2824726F-6B47-4C30-AB24-030A9E41028B}"/>
    <dgm:cxn modelId="{68037130-2FBE-408D-8DAA-6D410356CE83}" type="presOf" srcId="{E72EDFAD-060C-4B66-A629-25AE716102A3}" destId="{31022B8C-D4A8-455B-B3C9-B53BE40C0EC5}" srcOrd="0" destOrd="0" presId="urn:microsoft.com/office/officeart/2005/8/layout/hierarchy2"/>
    <dgm:cxn modelId="{661A5933-2B12-4333-B95F-98C5720E0E44}" type="presOf" srcId="{0E5CA701-6153-463D-AFBD-1A132F22F6B5}" destId="{90C5CCE1-8BE5-462E-947D-683C1BEB3563}" srcOrd="0" destOrd="0" presId="urn:microsoft.com/office/officeart/2005/8/layout/hierarchy2"/>
    <dgm:cxn modelId="{9CE6D93F-46EC-4341-81FD-BA8C88C8F428}" type="presOf" srcId="{0C09FD00-1E57-4C54-8BC5-4C2EF8C24728}" destId="{1CEBC669-6519-43B4-BF3E-7D5129743572}" srcOrd="0" destOrd="0" presId="urn:microsoft.com/office/officeart/2005/8/layout/hierarchy2"/>
    <dgm:cxn modelId="{BADAE13F-2771-4CE9-BBF3-C4075F5A13D5}" srcId="{948C4C04-20EB-4E93-B37F-E8A61D4965E6}" destId="{0E5CA701-6153-463D-AFBD-1A132F22F6B5}" srcOrd="0" destOrd="0" parTransId="{E72EDFAD-060C-4B66-A629-25AE716102A3}" sibTransId="{92186938-F6FE-4F48-B001-564EF3AA7F34}"/>
    <dgm:cxn modelId="{EF938867-696B-4B1D-B24A-00C3F721BBBD}" type="presOf" srcId="{DC48678E-9027-4F0E-A6AB-C124655F8527}" destId="{0FAEBFA5-982E-45D8-A005-03C3B4CF3E02}" srcOrd="0" destOrd="0" presId="urn:microsoft.com/office/officeart/2005/8/layout/hierarchy2"/>
    <dgm:cxn modelId="{95651D4D-B49D-405B-AD3F-EE5A77A0E76F}" type="presOf" srcId="{E72EDFAD-060C-4B66-A629-25AE716102A3}" destId="{F8DB412E-95DC-4CD4-B940-70C5417E3863}" srcOrd="1" destOrd="0" presId="urn:microsoft.com/office/officeart/2005/8/layout/hierarchy2"/>
    <dgm:cxn modelId="{2DB79D70-4FEF-4A41-8899-6112B64B06D4}" type="presOf" srcId="{7B678177-B743-460C-8A4D-1CCA46FACA81}" destId="{BB3C5F0B-E725-4EAE-8C2F-805216A3AD5C}" srcOrd="0" destOrd="0" presId="urn:microsoft.com/office/officeart/2005/8/layout/hierarchy2"/>
    <dgm:cxn modelId="{9DF59558-7FDF-4DCE-B4EC-24EA0969DBBF}" type="presOf" srcId="{AF2C19E6-645D-442D-9F5A-1F577749626D}" destId="{30B0ACAB-9628-45D6-A935-841F9EF76CE3}" srcOrd="0" destOrd="0" presId="urn:microsoft.com/office/officeart/2005/8/layout/hierarchy2"/>
    <dgm:cxn modelId="{8B6345AB-0F8C-4EAF-B25B-5A5C19A4CDE9}" type="presOf" srcId="{948C4C04-20EB-4E93-B37F-E8A61D4965E6}" destId="{648ECE63-2E62-4B95-A101-25882CAA05BC}" srcOrd="0" destOrd="0" presId="urn:microsoft.com/office/officeart/2005/8/layout/hierarchy2"/>
    <dgm:cxn modelId="{2B6F4AAB-B819-42A7-A08C-294013655D01}" srcId="{0E5CA701-6153-463D-AFBD-1A132F22F6B5}" destId="{0C09FD00-1E57-4C54-8BC5-4C2EF8C24728}" srcOrd="1" destOrd="0" parTransId="{7B678177-B743-460C-8A4D-1CCA46FACA81}" sibTransId="{1F7AF425-7636-4C4E-9FE9-33C0514F6BD8}"/>
    <dgm:cxn modelId="{C8812FB5-6FA7-4029-8F59-986C364BD1C1}" type="presOf" srcId="{53204B9A-49CB-43DA-8D6A-4EE877F1BD9B}" destId="{73323DF2-59DB-4629-BFD7-E0E514D00C07}" srcOrd="0" destOrd="0" presId="urn:microsoft.com/office/officeart/2005/8/layout/hierarchy2"/>
    <dgm:cxn modelId="{690041D1-3713-42C5-BB51-94BEE9051189}" type="presOf" srcId="{AF2C19E6-645D-442D-9F5A-1F577749626D}" destId="{DDD41A6F-07B9-433F-BBE7-9ACD519B4534}" srcOrd="1" destOrd="0" presId="urn:microsoft.com/office/officeart/2005/8/layout/hierarchy2"/>
    <dgm:cxn modelId="{C4DA70E3-E626-4AC4-9519-8C2E46E9D5E7}" type="presOf" srcId="{BF48C562-1E3B-4A61-AF62-FAF68C8EA4B7}" destId="{16AF5449-FD1E-4C4F-867F-58289A7E3218}" srcOrd="1" destOrd="0" presId="urn:microsoft.com/office/officeart/2005/8/layout/hierarchy2"/>
    <dgm:cxn modelId="{63810DE5-A14C-4896-BA6A-1C48ACE8A4D8}" type="presOf" srcId="{7B678177-B743-460C-8A4D-1CCA46FACA81}" destId="{368610A2-CF23-4367-8A37-1254A8C77FC0}" srcOrd="1" destOrd="0" presId="urn:microsoft.com/office/officeart/2005/8/layout/hierarchy2"/>
    <dgm:cxn modelId="{400D69FF-0D0F-473A-AD19-D6C33B1EB682}" srcId="{948C4C04-20EB-4E93-B37F-E8A61D4965E6}" destId="{53204B9A-49CB-43DA-8D6A-4EE877F1BD9B}" srcOrd="1" destOrd="0" parTransId="{AF2C19E6-645D-442D-9F5A-1F577749626D}" sibTransId="{E52D1C17-5C53-4B17-B045-C766571DAEF9}"/>
    <dgm:cxn modelId="{ADBEB604-4076-4CC1-AED7-6868B364F51A}" type="presParOf" srcId="{0FAEBFA5-982E-45D8-A005-03C3B4CF3E02}" destId="{1DFD58B4-574B-467D-A624-FE9450D47DD0}" srcOrd="0" destOrd="0" presId="urn:microsoft.com/office/officeart/2005/8/layout/hierarchy2"/>
    <dgm:cxn modelId="{857C3687-DB8B-432F-A434-0DA40D9FE1C9}" type="presParOf" srcId="{1DFD58B4-574B-467D-A624-FE9450D47DD0}" destId="{648ECE63-2E62-4B95-A101-25882CAA05BC}" srcOrd="0" destOrd="0" presId="urn:microsoft.com/office/officeart/2005/8/layout/hierarchy2"/>
    <dgm:cxn modelId="{28EE6CFE-8D8D-42D5-9AA8-8FBE9013D311}" type="presParOf" srcId="{1DFD58B4-574B-467D-A624-FE9450D47DD0}" destId="{6F5E05FF-BF09-40A4-9A4D-E9F7267E70E4}" srcOrd="1" destOrd="0" presId="urn:microsoft.com/office/officeart/2005/8/layout/hierarchy2"/>
    <dgm:cxn modelId="{E86040BB-77A3-4D2C-8860-7047D80955AE}" type="presParOf" srcId="{6F5E05FF-BF09-40A4-9A4D-E9F7267E70E4}" destId="{31022B8C-D4A8-455B-B3C9-B53BE40C0EC5}" srcOrd="0" destOrd="0" presId="urn:microsoft.com/office/officeart/2005/8/layout/hierarchy2"/>
    <dgm:cxn modelId="{679C5DD4-EE2F-4B73-B1A5-817719C804D8}" type="presParOf" srcId="{31022B8C-D4A8-455B-B3C9-B53BE40C0EC5}" destId="{F8DB412E-95DC-4CD4-B940-70C5417E3863}" srcOrd="0" destOrd="0" presId="urn:microsoft.com/office/officeart/2005/8/layout/hierarchy2"/>
    <dgm:cxn modelId="{000C3872-AAE0-4C36-B9DD-69BC5308676C}" type="presParOf" srcId="{6F5E05FF-BF09-40A4-9A4D-E9F7267E70E4}" destId="{D971AEFA-B63B-4829-9005-432716665FFC}" srcOrd="1" destOrd="0" presId="urn:microsoft.com/office/officeart/2005/8/layout/hierarchy2"/>
    <dgm:cxn modelId="{4D562A1C-DE7A-4382-986B-D00B1EED48ED}" type="presParOf" srcId="{D971AEFA-B63B-4829-9005-432716665FFC}" destId="{90C5CCE1-8BE5-462E-947D-683C1BEB3563}" srcOrd="0" destOrd="0" presId="urn:microsoft.com/office/officeart/2005/8/layout/hierarchy2"/>
    <dgm:cxn modelId="{19A82EFA-6BC1-488E-9992-DC82349EE35D}" type="presParOf" srcId="{D971AEFA-B63B-4829-9005-432716665FFC}" destId="{660D92B6-3D43-4FA7-AA59-1E5178E39518}" srcOrd="1" destOrd="0" presId="urn:microsoft.com/office/officeart/2005/8/layout/hierarchy2"/>
    <dgm:cxn modelId="{4C766CF7-9C1D-460D-BC84-47F79BE824DD}" type="presParOf" srcId="{660D92B6-3D43-4FA7-AA59-1E5178E39518}" destId="{529FF92A-9F6C-4A88-A379-1F9A99D94E82}" srcOrd="0" destOrd="0" presId="urn:microsoft.com/office/officeart/2005/8/layout/hierarchy2"/>
    <dgm:cxn modelId="{F05C6F33-C19C-45E9-A739-5E3B0F5BDDAA}" type="presParOf" srcId="{529FF92A-9F6C-4A88-A379-1F9A99D94E82}" destId="{16AF5449-FD1E-4C4F-867F-58289A7E3218}" srcOrd="0" destOrd="0" presId="urn:microsoft.com/office/officeart/2005/8/layout/hierarchy2"/>
    <dgm:cxn modelId="{CC3B8899-23E9-405B-8897-4DF97184598C}" type="presParOf" srcId="{660D92B6-3D43-4FA7-AA59-1E5178E39518}" destId="{065DD9C4-DEE2-4F38-8D39-D98B312572DA}" srcOrd="1" destOrd="0" presId="urn:microsoft.com/office/officeart/2005/8/layout/hierarchy2"/>
    <dgm:cxn modelId="{9BAAF908-A616-417D-BACB-13DD55010E5D}" type="presParOf" srcId="{065DD9C4-DEE2-4F38-8D39-D98B312572DA}" destId="{B3ED3747-4EAD-4823-A2C3-E04E87C3027A}" srcOrd="0" destOrd="0" presId="urn:microsoft.com/office/officeart/2005/8/layout/hierarchy2"/>
    <dgm:cxn modelId="{3F51F7DE-AAE2-46D4-8A12-3A46879967A1}" type="presParOf" srcId="{065DD9C4-DEE2-4F38-8D39-D98B312572DA}" destId="{4D32CB96-220E-404A-A68E-6C80F2A830BE}" srcOrd="1" destOrd="0" presId="urn:microsoft.com/office/officeart/2005/8/layout/hierarchy2"/>
    <dgm:cxn modelId="{496CA622-675F-46AB-B4A5-EE9840108597}" type="presParOf" srcId="{660D92B6-3D43-4FA7-AA59-1E5178E39518}" destId="{BB3C5F0B-E725-4EAE-8C2F-805216A3AD5C}" srcOrd="2" destOrd="0" presId="urn:microsoft.com/office/officeart/2005/8/layout/hierarchy2"/>
    <dgm:cxn modelId="{84789C0D-74B6-4AF8-B56B-8E12E63ACB27}" type="presParOf" srcId="{BB3C5F0B-E725-4EAE-8C2F-805216A3AD5C}" destId="{368610A2-CF23-4367-8A37-1254A8C77FC0}" srcOrd="0" destOrd="0" presId="urn:microsoft.com/office/officeart/2005/8/layout/hierarchy2"/>
    <dgm:cxn modelId="{E2E5FA02-E8DE-4A26-A410-3A97FC6FAFF5}" type="presParOf" srcId="{660D92B6-3D43-4FA7-AA59-1E5178E39518}" destId="{1A4C9D38-26DA-434B-82BA-34A1B188EA2C}" srcOrd="3" destOrd="0" presId="urn:microsoft.com/office/officeart/2005/8/layout/hierarchy2"/>
    <dgm:cxn modelId="{EB80DFBF-37CA-48B0-A7A5-11A51C307133}" type="presParOf" srcId="{1A4C9D38-26DA-434B-82BA-34A1B188EA2C}" destId="{1CEBC669-6519-43B4-BF3E-7D5129743572}" srcOrd="0" destOrd="0" presId="urn:microsoft.com/office/officeart/2005/8/layout/hierarchy2"/>
    <dgm:cxn modelId="{C9370DED-6929-4E86-A283-566C9FAC7B08}" type="presParOf" srcId="{1A4C9D38-26DA-434B-82BA-34A1B188EA2C}" destId="{8FB610BE-4F94-4EAB-84D5-1302F556695C}" srcOrd="1" destOrd="0" presId="urn:microsoft.com/office/officeart/2005/8/layout/hierarchy2"/>
    <dgm:cxn modelId="{099C13B6-D5D3-4367-BCCC-B428DE37DE53}" type="presParOf" srcId="{6F5E05FF-BF09-40A4-9A4D-E9F7267E70E4}" destId="{30B0ACAB-9628-45D6-A935-841F9EF76CE3}" srcOrd="2" destOrd="0" presId="urn:microsoft.com/office/officeart/2005/8/layout/hierarchy2"/>
    <dgm:cxn modelId="{A28A5D1A-AA99-4BCD-97C0-624493B56DE5}" type="presParOf" srcId="{30B0ACAB-9628-45D6-A935-841F9EF76CE3}" destId="{DDD41A6F-07B9-433F-BBE7-9ACD519B4534}" srcOrd="0" destOrd="0" presId="urn:microsoft.com/office/officeart/2005/8/layout/hierarchy2"/>
    <dgm:cxn modelId="{040D6EC3-C649-4F28-A997-CD6C9870DFBA}" type="presParOf" srcId="{6F5E05FF-BF09-40A4-9A4D-E9F7267E70E4}" destId="{DDBF879A-920B-43DB-8412-8341D5167628}" srcOrd="3" destOrd="0" presId="urn:microsoft.com/office/officeart/2005/8/layout/hierarchy2"/>
    <dgm:cxn modelId="{41322F52-826B-440B-8D8B-AACAD9918DC3}" type="presParOf" srcId="{DDBF879A-920B-43DB-8412-8341D5167628}" destId="{73323DF2-59DB-4629-BFD7-E0E514D00C07}" srcOrd="0" destOrd="0" presId="urn:microsoft.com/office/officeart/2005/8/layout/hierarchy2"/>
    <dgm:cxn modelId="{53F8130C-5998-4ECD-8F52-21940FBED4D2}" type="presParOf" srcId="{DDBF879A-920B-43DB-8412-8341D5167628}" destId="{D25E42B8-B4A7-4467-86BA-CAB82505D59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7649EA-6059-4A34-A1A9-D259FEF44581}" type="doc">
      <dgm:prSet loTypeId="urn:microsoft.com/office/officeart/2005/8/layout/process1" loCatId="process" qsTypeId="urn:microsoft.com/office/officeart/2005/8/quickstyle/3d1" qsCatId="3D" csTypeId="urn:microsoft.com/office/officeart/2005/8/colors/colorful5" csCatId="colorful" phldr="1"/>
      <dgm:spPr/>
    </dgm:pt>
    <dgm:pt modelId="{15696006-8F32-46B0-A3C9-F9960EACBE2A}">
      <dgm:prSet phldrT="[文本]" custT="1"/>
      <dgm:spPr/>
      <dgm:t>
        <a:bodyPr/>
        <a:lstStyle/>
        <a:p>
          <a:r>
            <a:rPr lang="zh-CN" altLang="en-US" sz="3600" dirty="0"/>
            <a:t>本年利润</a:t>
          </a:r>
        </a:p>
      </dgm:t>
    </dgm:pt>
    <dgm:pt modelId="{F7BE8381-7621-4C52-BCA8-E18B2AA83951}" type="parTrans" cxnId="{03702E3A-D1FE-4F9C-953C-F2A03456A433}">
      <dgm:prSet/>
      <dgm:spPr/>
      <dgm:t>
        <a:bodyPr/>
        <a:lstStyle/>
        <a:p>
          <a:endParaRPr lang="zh-CN" altLang="en-US" sz="2400"/>
        </a:p>
      </dgm:t>
    </dgm:pt>
    <dgm:pt modelId="{EFC38D95-826B-42FE-8641-19B34415A193}" type="sibTrans" cxnId="{03702E3A-D1FE-4F9C-953C-F2A03456A433}">
      <dgm:prSet custT="1"/>
      <dgm:spPr/>
      <dgm:t>
        <a:bodyPr/>
        <a:lstStyle/>
        <a:p>
          <a:endParaRPr lang="zh-CN" altLang="en-US" sz="3200"/>
        </a:p>
      </dgm:t>
    </dgm:pt>
    <dgm:pt modelId="{BA3B2A6C-D9B0-4F0A-99AC-39ADEDB0CF12}">
      <dgm:prSet phldrT="[文本]" custT="1"/>
      <dgm:spPr/>
      <dgm:t>
        <a:bodyPr/>
        <a:lstStyle/>
        <a:p>
          <a:r>
            <a:rPr lang="zh-CN" altLang="en-US" sz="3600" dirty="0"/>
            <a:t>利润分配</a:t>
          </a:r>
          <a:r>
            <a:rPr lang="en-US" altLang="zh-CN" sz="3600" dirty="0"/>
            <a:t>—</a:t>
          </a:r>
          <a:r>
            <a:rPr lang="zh-CN" altLang="en-US" sz="3600" dirty="0"/>
            <a:t>未分配利润</a:t>
          </a:r>
        </a:p>
      </dgm:t>
    </dgm:pt>
    <dgm:pt modelId="{09225A54-A99A-484F-9137-E030A3926421}" type="parTrans" cxnId="{B872964D-1C61-43F7-80C3-16CC3D9D75BC}">
      <dgm:prSet/>
      <dgm:spPr/>
      <dgm:t>
        <a:bodyPr/>
        <a:lstStyle/>
        <a:p>
          <a:endParaRPr lang="zh-CN" altLang="en-US" sz="2400"/>
        </a:p>
      </dgm:t>
    </dgm:pt>
    <dgm:pt modelId="{7E1BF8EA-D300-44BA-9A2D-95140DC85464}" type="sibTrans" cxnId="{B872964D-1C61-43F7-80C3-16CC3D9D75BC}">
      <dgm:prSet custT="1"/>
      <dgm:spPr/>
      <dgm:t>
        <a:bodyPr/>
        <a:lstStyle/>
        <a:p>
          <a:endParaRPr lang="zh-CN" altLang="en-US" sz="3200"/>
        </a:p>
      </dgm:t>
    </dgm:pt>
    <dgm:pt modelId="{4005CF9C-31E9-4C22-B235-E7D780420DB1}">
      <dgm:prSet phldrT="[文本]" custT="1"/>
      <dgm:spPr/>
      <dgm:t>
        <a:bodyPr/>
        <a:lstStyle/>
        <a:p>
          <a:r>
            <a:rPr lang="zh-CN" altLang="en-US" sz="3600" dirty="0"/>
            <a:t>按照利润分配方案结转至响应账户</a:t>
          </a:r>
        </a:p>
      </dgm:t>
    </dgm:pt>
    <dgm:pt modelId="{49E64B59-3BCE-41C7-9C4B-B7139984D9F6}" type="parTrans" cxnId="{C9CB50D2-C5DE-4DF1-A37D-841370FDDBB7}">
      <dgm:prSet/>
      <dgm:spPr/>
      <dgm:t>
        <a:bodyPr/>
        <a:lstStyle/>
        <a:p>
          <a:endParaRPr lang="zh-CN" altLang="en-US" sz="2400"/>
        </a:p>
      </dgm:t>
    </dgm:pt>
    <dgm:pt modelId="{31AA8221-3E0A-4DE2-874E-B6942BACCD5F}" type="sibTrans" cxnId="{C9CB50D2-C5DE-4DF1-A37D-841370FDDBB7}">
      <dgm:prSet/>
      <dgm:spPr/>
      <dgm:t>
        <a:bodyPr/>
        <a:lstStyle/>
        <a:p>
          <a:endParaRPr lang="zh-CN" altLang="en-US" sz="2400"/>
        </a:p>
      </dgm:t>
    </dgm:pt>
    <dgm:pt modelId="{EEAE90D9-4A3E-4D1F-8402-F3C6AA5176F1}" type="pres">
      <dgm:prSet presAssocID="{507649EA-6059-4A34-A1A9-D259FEF44581}" presName="Name0" presStyleCnt="0">
        <dgm:presLayoutVars>
          <dgm:dir/>
          <dgm:resizeHandles val="exact"/>
        </dgm:presLayoutVars>
      </dgm:prSet>
      <dgm:spPr/>
    </dgm:pt>
    <dgm:pt modelId="{6B5F0BD4-BC66-47C8-B986-7F8AAE7EAF83}" type="pres">
      <dgm:prSet presAssocID="{15696006-8F32-46B0-A3C9-F9960EACBE2A}" presName="node" presStyleLbl="node1" presStyleIdx="0" presStyleCnt="3">
        <dgm:presLayoutVars>
          <dgm:bulletEnabled val="1"/>
        </dgm:presLayoutVars>
      </dgm:prSet>
      <dgm:spPr/>
    </dgm:pt>
    <dgm:pt modelId="{D452FD64-E2F4-41D7-AB41-C8109020DBD3}" type="pres">
      <dgm:prSet presAssocID="{EFC38D95-826B-42FE-8641-19B34415A193}" presName="sibTrans" presStyleLbl="sibTrans2D1" presStyleIdx="0" presStyleCnt="2"/>
      <dgm:spPr/>
    </dgm:pt>
    <dgm:pt modelId="{3DF18158-4591-4A01-AFA0-A6D80D3EF151}" type="pres">
      <dgm:prSet presAssocID="{EFC38D95-826B-42FE-8641-19B34415A193}" presName="connectorText" presStyleLbl="sibTrans2D1" presStyleIdx="0" presStyleCnt="2"/>
      <dgm:spPr/>
    </dgm:pt>
    <dgm:pt modelId="{C4CD2B8F-FBAC-43A8-BE4F-D7034FCE70EB}" type="pres">
      <dgm:prSet presAssocID="{BA3B2A6C-D9B0-4F0A-99AC-39ADEDB0CF12}" presName="node" presStyleLbl="node1" presStyleIdx="1" presStyleCnt="3">
        <dgm:presLayoutVars>
          <dgm:bulletEnabled val="1"/>
        </dgm:presLayoutVars>
      </dgm:prSet>
      <dgm:spPr/>
    </dgm:pt>
    <dgm:pt modelId="{26E0AAEF-4E27-4121-8C61-451853B2CFC2}" type="pres">
      <dgm:prSet presAssocID="{7E1BF8EA-D300-44BA-9A2D-95140DC85464}" presName="sibTrans" presStyleLbl="sibTrans2D1" presStyleIdx="1" presStyleCnt="2"/>
      <dgm:spPr/>
    </dgm:pt>
    <dgm:pt modelId="{B9AFC471-24CC-4F99-A3FF-FCA054C9DDA2}" type="pres">
      <dgm:prSet presAssocID="{7E1BF8EA-D300-44BA-9A2D-95140DC85464}" presName="connectorText" presStyleLbl="sibTrans2D1" presStyleIdx="1" presStyleCnt="2"/>
      <dgm:spPr/>
    </dgm:pt>
    <dgm:pt modelId="{FB08CE3A-C4B5-45BA-AFB1-BA21D4743BA0}" type="pres">
      <dgm:prSet presAssocID="{4005CF9C-31E9-4C22-B235-E7D780420DB1}" presName="node" presStyleLbl="node1" presStyleIdx="2" presStyleCnt="3">
        <dgm:presLayoutVars>
          <dgm:bulletEnabled val="1"/>
        </dgm:presLayoutVars>
      </dgm:prSet>
      <dgm:spPr/>
    </dgm:pt>
  </dgm:ptLst>
  <dgm:cxnLst>
    <dgm:cxn modelId="{1FB4620A-4737-4747-A0FE-2528EFA9E7EB}" type="presOf" srcId="{4005CF9C-31E9-4C22-B235-E7D780420DB1}" destId="{FB08CE3A-C4B5-45BA-AFB1-BA21D4743BA0}" srcOrd="0" destOrd="0" presId="urn:microsoft.com/office/officeart/2005/8/layout/process1"/>
    <dgm:cxn modelId="{03702E3A-D1FE-4F9C-953C-F2A03456A433}" srcId="{507649EA-6059-4A34-A1A9-D259FEF44581}" destId="{15696006-8F32-46B0-A3C9-F9960EACBE2A}" srcOrd="0" destOrd="0" parTransId="{F7BE8381-7621-4C52-BCA8-E18B2AA83951}" sibTransId="{EFC38D95-826B-42FE-8641-19B34415A193}"/>
    <dgm:cxn modelId="{CFBB253C-6328-48E3-801C-4BAE96B42D6B}" type="presOf" srcId="{7E1BF8EA-D300-44BA-9A2D-95140DC85464}" destId="{B9AFC471-24CC-4F99-A3FF-FCA054C9DDA2}" srcOrd="1" destOrd="0" presId="urn:microsoft.com/office/officeart/2005/8/layout/process1"/>
    <dgm:cxn modelId="{E86E824C-ADC2-41A9-9D4F-EB048137E13F}" type="presOf" srcId="{EFC38D95-826B-42FE-8641-19B34415A193}" destId="{D452FD64-E2F4-41D7-AB41-C8109020DBD3}" srcOrd="0" destOrd="0" presId="urn:microsoft.com/office/officeart/2005/8/layout/process1"/>
    <dgm:cxn modelId="{B872964D-1C61-43F7-80C3-16CC3D9D75BC}" srcId="{507649EA-6059-4A34-A1A9-D259FEF44581}" destId="{BA3B2A6C-D9B0-4F0A-99AC-39ADEDB0CF12}" srcOrd="1" destOrd="0" parTransId="{09225A54-A99A-484F-9137-E030A3926421}" sibTransId="{7E1BF8EA-D300-44BA-9A2D-95140DC85464}"/>
    <dgm:cxn modelId="{B3F90553-E554-4B68-ABAC-C356FC2F3FC7}" type="presOf" srcId="{507649EA-6059-4A34-A1A9-D259FEF44581}" destId="{EEAE90D9-4A3E-4D1F-8402-F3C6AA5176F1}" srcOrd="0" destOrd="0" presId="urn:microsoft.com/office/officeart/2005/8/layout/process1"/>
    <dgm:cxn modelId="{FA5CB982-B0C2-497F-BD90-5486C82115AE}" type="presOf" srcId="{15696006-8F32-46B0-A3C9-F9960EACBE2A}" destId="{6B5F0BD4-BC66-47C8-B986-7F8AAE7EAF83}" srcOrd="0" destOrd="0" presId="urn:microsoft.com/office/officeart/2005/8/layout/process1"/>
    <dgm:cxn modelId="{D13C33B6-5FE6-4334-ABA5-4AAD5001008E}" type="presOf" srcId="{BA3B2A6C-D9B0-4F0A-99AC-39ADEDB0CF12}" destId="{C4CD2B8F-FBAC-43A8-BE4F-D7034FCE70EB}" srcOrd="0" destOrd="0" presId="urn:microsoft.com/office/officeart/2005/8/layout/process1"/>
    <dgm:cxn modelId="{8068F7BC-0CB4-432F-80BD-539801F82331}" type="presOf" srcId="{7E1BF8EA-D300-44BA-9A2D-95140DC85464}" destId="{26E0AAEF-4E27-4121-8C61-451853B2CFC2}" srcOrd="0" destOrd="0" presId="urn:microsoft.com/office/officeart/2005/8/layout/process1"/>
    <dgm:cxn modelId="{C9CB50D2-C5DE-4DF1-A37D-841370FDDBB7}" srcId="{507649EA-6059-4A34-A1A9-D259FEF44581}" destId="{4005CF9C-31E9-4C22-B235-E7D780420DB1}" srcOrd="2" destOrd="0" parTransId="{49E64B59-3BCE-41C7-9C4B-B7139984D9F6}" sibTransId="{31AA8221-3E0A-4DE2-874E-B6942BACCD5F}"/>
    <dgm:cxn modelId="{DF735FFD-5585-4706-B2AF-0D46C1E4E39D}" type="presOf" srcId="{EFC38D95-826B-42FE-8641-19B34415A193}" destId="{3DF18158-4591-4A01-AFA0-A6D80D3EF151}" srcOrd="1" destOrd="0" presId="urn:microsoft.com/office/officeart/2005/8/layout/process1"/>
    <dgm:cxn modelId="{3762346A-C460-4D95-8974-77D82A2FC8EA}" type="presParOf" srcId="{EEAE90D9-4A3E-4D1F-8402-F3C6AA5176F1}" destId="{6B5F0BD4-BC66-47C8-B986-7F8AAE7EAF83}" srcOrd="0" destOrd="0" presId="urn:microsoft.com/office/officeart/2005/8/layout/process1"/>
    <dgm:cxn modelId="{32DB0960-B902-4DBF-9D97-5A863D83EB5D}" type="presParOf" srcId="{EEAE90D9-4A3E-4D1F-8402-F3C6AA5176F1}" destId="{D452FD64-E2F4-41D7-AB41-C8109020DBD3}" srcOrd="1" destOrd="0" presId="urn:microsoft.com/office/officeart/2005/8/layout/process1"/>
    <dgm:cxn modelId="{A0653AAA-C67B-48CD-B80F-1DC5C4F72618}" type="presParOf" srcId="{D452FD64-E2F4-41D7-AB41-C8109020DBD3}" destId="{3DF18158-4591-4A01-AFA0-A6D80D3EF151}" srcOrd="0" destOrd="0" presId="urn:microsoft.com/office/officeart/2005/8/layout/process1"/>
    <dgm:cxn modelId="{2C6AD6E6-E94B-4F61-B30D-3614D759BE82}" type="presParOf" srcId="{EEAE90D9-4A3E-4D1F-8402-F3C6AA5176F1}" destId="{C4CD2B8F-FBAC-43A8-BE4F-D7034FCE70EB}" srcOrd="2" destOrd="0" presId="urn:microsoft.com/office/officeart/2005/8/layout/process1"/>
    <dgm:cxn modelId="{1C0CF21F-3084-487E-A75C-82E942BEB9B4}" type="presParOf" srcId="{EEAE90D9-4A3E-4D1F-8402-F3C6AA5176F1}" destId="{26E0AAEF-4E27-4121-8C61-451853B2CFC2}" srcOrd="3" destOrd="0" presId="urn:microsoft.com/office/officeart/2005/8/layout/process1"/>
    <dgm:cxn modelId="{5F59E4E5-D3D7-47B9-9D8C-52B1AD6EDDB4}" type="presParOf" srcId="{26E0AAEF-4E27-4121-8C61-451853B2CFC2}" destId="{B9AFC471-24CC-4F99-A3FF-FCA054C9DDA2}" srcOrd="0" destOrd="0" presId="urn:microsoft.com/office/officeart/2005/8/layout/process1"/>
    <dgm:cxn modelId="{AF9772F6-8FB7-4ACC-9055-515F542E2A7B}" type="presParOf" srcId="{EEAE90D9-4A3E-4D1F-8402-F3C6AA5176F1}" destId="{FB08CE3A-C4B5-45BA-AFB1-BA21D4743BA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EBD7A-F0D2-40AF-BBB2-5A4C4FB992A2}">
      <dsp:nvSpPr>
        <dsp:cNvPr id="0" name=""/>
        <dsp:cNvSpPr/>
      </dsp:nvSpPr>
      <dsp:spPr>
        <a:xfrm>
          <a:off x="3849" y="17224"/>
          <a:ext cx="3304477" cy="11116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预提利息</a:t>
          </a:r>
        </a:p>
      </dsp:txBody>
      <dsp:txXfrm>
        <a:off x="3849" y="17224"/>
        <a:ext cx="3304477" cy="741129"/>
      </dsp:txXfrm>
    </dsp:sp>
    <dsp:sp modelId="{87E59A36-1549-4235-9507-C7864FB11728}">
      <dsp:nvSpPr>
        <dsp:cNvPr id="0" name=""/>
        <dsp:cNvSpPr/>
      </dsp:nvSpPr>
      <dsp:spPr>
        <a:xfrm>
          <a:off x="680670" y="758354"/>
          <a:ext cx="3304477" cy="1267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t>借：财务费用</a:t>
          </a:r>
        </a:p>
        <a:p>
          <a:pPr marL="228600" lvl="1" indent="-228600" algn="l" defTabSz="977900">
            <a:lnSpc>
              <a:spcPct val="90000"/>
            </a:lnSpc>
            <a:spcBef>
              <a:spcPct val="0"/>
            </a:spcBef>
            <a:spcAft>
              <a:spcPct val="15000"/>
            </a:spcAft>
            <a:buChar char="•"/>
          </a:pPr>
          <a:r>
            <a:rPr lang="zh-CN" altLang="en-US" sz="2200" kern="1200" dirty="0"/>
            <a:t>贷：应付利息</a:t>
          </a:r>
        </a:p>
      </dsp:txBody>
      <dsp:txXfrm>
        <a:off x="717785" y="795469"/>
        <a:ext cx="3230247" cy="1192970"/>
      </dsp:txXfrm>
    </dsp:sp>
    <dsp:sp modelId="{AA2EB52E-38F8-4FC6-9045-0916B4B10B51}">
      <dsp:nvSpPr>
        <dsp:cNvPr id="0" name=""/>
        <dsp:cNvSpPr/>
      </dsp:nvSpPr>
      <dsp:spPr>
        <a:xfrm>
          <a:off x="3809273" y="-23570"/>
          <a:ext cx="1062007" cy="8227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809273" y="140974"/>
        <a:ext cx="815191" cy="493631"/>
      </dsp:txXfrm>
    </dsp:sp>
    <dsp:sp modelId="{EE6648FD-F57C-433C-A4A3-CAA4AF41CA08}">
      <dsp:nvSpPr>
        <dsp:cNvPr id="0" name=""/>
        <dsp:cNvSpPr/>
      </dsp:nvSpPr>
      <dsp:spPr>
        <a:xfrm>
          <a:off x="5312113" y="17224"/>
          <a:ext cx="3304477" cy="11116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实际支付</a:t>
          </a:r>
        </a:p>
      </dsp:txBody>
      <dsp:txXfrm>
        <a:off x="5312113" y="17224"/>
        <a:ext cx="3304477" cy="741129"/>
      </dsp:txXfrm>
    </dsp:sp>
    <dsp:sp modelId="{1532FE22-DCDD-4DCA-9969-B5B717C8DEE3}">
      <dsp:nvSpPr>
        <dsp:cNvPr id="0" name=""/>
        <dsp:cNvSpPr/>
      </dsp:nvSpPr>
      <dsp:spPr>
        <a:xfrm>
          <a:off x="5988934" y="758354"/>
          <a:ext cx="3304477" cy="1267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t>借：应付利息</a:t>
          </a:r>
        </a:p>
        <a:p>
          <a:pPr marL="228600" lvl="1" indent="-228600" algn="l" defTabSz="977900">
            <a:lnSpc>
              <a:spcPct val="90000"/>
            </a:lnSpc>
            <a:spcBef>
              <a:spcPct val="0"/>
            </a:spcBef>
            <a:spcAft>
              <a:spcPct val="15000"/>
            </a:spcAft>
            <a:buChar char="•"/>
          </a:pPr>
          <a:r>
            <a:rPr lang="zh-CN" altLang="en-US" sz="2200" kern="1200" dirty="0"/>
            <a:t>贷：银行存款等</a:t>
          </a:r>
        </a:p>
      </dsp:txBody>
      <dsp:txXfrm>
        <a:off x="6026049" y="795469"/>
        <a:ext cx="3230247" cy="1192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E5947-107B-486C-82A3-D7C94564D186}">
      <dsp:nvSpPr>
        <dsp:cNvPr id="0" name=""/>
        <dsp:cNvSpPr/>
      </dsp:nvSpPr>
      <dsp:spPr>
        <a:xfrm>
          <a:off x="1952285" y="0"/>
          <a:ext cx="2200744" cy="1923728"/>
        </a:xfrm>
        <a:prstGeom prst="rightArrow">
          <a:avLst>
            <a:gd name="adj1" fmla="val 70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22860" rIns="4572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生产成本</a:t>
          </a:r>
        </a:p>
      </dsp:txBody>
      <dsp:txXfrm>
        <a:off x="2502472" y="288559"/>
        <a:ext cx="1072863" cy="1346610"/>
      </dsp:txXfrm>
    </dsp:sp>
    <dsp:sp modelId="{45546894-1173-4ED6-8233-54D23F8DD84A}">
      <dsp:nvSpPr>
        <dsp:cNvPr id="0" name=""/>
        <dsp:cNvSpPr/>
      </dsp:nvSpPr>
      <dsp:spPr>
        <a:xfrm>
          <a:off x="1402099" y="411677"/>
          <a:ext cx="1100372" cy="110037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生产经营</a:t>
          </a:r>
        </a:p>
      </dsp:txBody>
      <dsp:txXfrm>
        <a:off x="1563245" y="572823"/>
        <a:ext cx="778080" cy="778080"/>
      </dsp:txXfrm>
    </dsp:sp>
    <dsp:sp modelId="{931E1C0E-DF2D-4D4E-BAE9-FE4DE00F3AA3}">
      <dsp:nvSpPr>
        <dsp:cNvPr id="0" name=""/>
        <dsp:cNvSpPr/>
      </dsp:nvSpPr>
      <dsp:spPr>
        <a:xfrm>
          <a:off x="4887314" y="0"/>
          <a:ext cx="2200744" cy="1923728"/>
        </a:xfrm>
        <a:prstGeom prst="rightArrow">
          <a:avLst>
            <a:gd name="adj1" fmla="val 70000"/>
            <a:gd name="adj2" fmla="val 50000"/>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22860" rIns="4572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销售费用</a:t>
          </a:r>
        </a:p>
      </dsp:txBody>
      <dsp:txXfrm>
        <a:off x="5437500" y="288559"/>
        <a:ext cx="1072863" cy="1346610"/>
      </dsp:txXfrm>
    </dsp:sp>
    <dsp:sp modelId="{AFBC17F7-8758-4DB6-BE69-0C019C738C85}">
      <dsp:nvSpPr>
        <dsp:cNvPr id="0" name=""/>
        <dsp:cNvSpPr/>
      </dsp:nvSpPr>
      <dsp:spPr>
        <a:xfrm>
          <a:off x="4337127" y="411677"/>
          <a:ext cx="1100372" cy="1100372"/>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销售机构</a:t>
          </a:r>
        </a:p>
      </dsp:txBody>
      <dsp:txXfrm>
        <a:off x="4498273" y="572823"/>
        <a:ext cx="778080" cy="778080"/>
      </dsp:txXfrm>
    </dsp:sp>
    <dsp:sp modelId="{CDD4F7F4-E663-4DB5-A6FD-F6C5337361D5}">
      <dsp:nvSpPr>
        <dsp:cNvPr id="0" name=""/>
        <dsp:cNvSpPr/>
      </dsp:nvSpPr>
      <dsp:spPr>
        <a:xfrm>
          <a:off x="7822342" y="0"/>
          <a:ext cx="2200744" cy="1923728"/>
        </a:xfrm>
        <a:prstGeom prst="rightArrow">
          <a:avLst>
            <a:gd name="adj1" fmla="val 70000"/>
            <a:gd name="adj2" fmla="val 50000"/>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22860" rIns="4572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管理费用</a:t>
          </a:r>
        </a:p>
      </dsp:txBody>
      <dsp:txXfrm>
        <a:off x="8372528" y="288559"/>
        <a:ext cx="1072863" cy="1346610"/>
      </dsp:txXfrm>
    </dsp:sp>
    <dsp:sp modelId="{0E5B03B1-8BE6-4D66-857F-E7F7DB5E93C8}">
      <dsp:nvSpPr>
        <dsp:cNvPr id="0" name=""/>
        <dsp:cNvSpPr/>
      </dsp:nvSpPr>
      <dsp:spPr>
        <a:xfrm>
          <a:off x="7272156" y="411677"/>
          <a:ext cx="1100372" cy="1100372"/>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管理人员</a:t>
          </a:r>
        </a:p>
      </dsp:txBody>
      <dsp:txXfrm>
        <a:off x="7433302" y="572823"/>
        <a:ext cx="778080" cy="778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E5B61-C10D-4F2D-B2BD-8ED3D241B894}">
      <dsp:nvSpPr>
        <dsp:cNvPr id="0" name=""/>
        <dsp:cNvSpPr/>
      </dsp:nvSpPr>
      <dsp:spPr>
        <a:xfrm>
          <a:off x="1378070" y="570"/>
          <a:ext cx="2261811" cy="135708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资本溢价</a:t>
          </a:r>
        </a:p>
      </dsp:txBody>
      <dsp:txXfrm>
        <a:off x="1378070" y="570"/>
        <a:ext cx="2261811" cy="1357086"/>
      </dsp:txXfrm>
    </dsp:sp>
    <dsp:sp modelId="{CA45D495-2E21-4283-9529-AC4390B2DE5C}">
      <dsp:nvSpPr>
        <dsp:cNvPr id="0" name=""/>
        <dsp:cNvSpPr/>
      </dsp:nvSpPr>
      <dsp:spPr>
        <a:xfrm>
          <a:off x="3866062" y="570"/>
          <a:ext cx="2261811" cy="1357086"/>
        </a:xfrm>
        <a:prstGeom prst="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股本溢价</a:t>
          </a:r>
        </a:p>
      </dsp:txBody>
      <dsp:txXfrm>
        <a:off x="3866062" y="570"/>
        <a:ext cx="2261811" cy="1357086"/>
      </dsp:txXfrm>
    </dsp:sp>
    <dsp:sp modelId="{EA131042-D524-46CF-A9FC-9A23E90A856A}">
      <dsp:nvSpPr>
        <dsp:cNvPr id="0" name=""/>
        <dsp:cNvSpPr/>
      </dsp:nvSpPr>
      <dsp:spPr>
        <a:xfrm>
          <a:off x="6354055" y="570"/>
          <a:ext cx="2261811" cy="1357086"/>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其他资本公积</a:t>
          </a:r>
        </a:p>
      </dsp:txBody>
      <dsp:txXfrm>
        <a:off x="6354055" y="570"/>
        <a:ext cx="2261811" cy="1357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ECE63-2E62-4B95-A101-25882CAA05BC}">
      <dsp:nvSpPr>
        <dsp:cNvPr id="0" name=""/>
        <dsp:cNvSpPr/>
      </dsp:nvSpPr>
      <dsp:spPr>
        <a:xfrm>
          <a:off x="414090" y="1164794"/>
          <a:ext cx="2023942" cy="101197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净利润</a:t>
          </a:r>
        </a:p>
      </dsp:txBody>
      <dsp:txXfrm>
        <a:off x="443730" y="1194434"/>
        <a:ext cx="1964662" cy="952691"/>
      </dsp:txXfrm>
    </dsp:sp>
    <dsp:sp modelId="{31022B8C-D4A8-455B-B3C9-B53BE40C0EC5}">
      <dsp:nvSpPr>
        <dsp:cNvPr id="0" name=""/>
        <dsp:cNvSpPr/>
      </dsp:nvSpPr>
      <dsp:spPr>
        <a:xfrm rot="19457599">
          <a:off x="2344322" y="1346835"/>
          <a:ext cx="996996" cy="66005"/>
        </a:xfrm>
        <a:custGeom>
          <a:avLst/>
          <a:gdLst/>
          <a:ahLst/>
          <a:cxnLst/>
          <a:rect l="0" t="0" r="0" b="0"/>
          <a:pathLst>
            <a:path>
              <a:moveTo>
                <a:pt x="0" y="33002"/>
              </a:moveTo>
              <a:lnTo>
                <a:pt x="996996" y="33002"/>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17895" y="1354913"/>
        <a:ext cx="49849" cy="49849"/>
      </dsp:txXfrm>
    </dsp:sp>
    <dsp:sp modelId="{90C5CCE1-8BE5-462E-947D-683C1BEB3563}">
      <dsp:nvSpPr>
        <dsp:cNvPr id="0" name=""/>
        <dsp:cNvSpPr/>
      </dsp:nvSpPr>
      <dsp:spPr>
        <a:xfrm>
          <a:off x="3247608" y="582910"/>
          <a:ext cx="2023942" cy="101197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留存收益</a:t>
          </a:r>
        </a:p>
      </dsp:txBody>
      <dsp:txXfrm>
        <a:off x="3277248" y="612550"/>
        <a:ext cx="1964662" cy="952691"/>
      </dsp:txXfrm>
    </dsp:sp>
    <dsp:sp modelId="{529FF92A-9F6C-4A88-A379-1F9A99D94E82}">
      <dsp:nvSpPr>
        <dsp:cNvPr id="0" name=""/>
        <dsp:cNvSpPr/>
      </dsp:nvSpPr>
      <dsp:spPr>
        <a:xfrm rot="19457599">
          <a:off x="5177840" y="764951"/>
          <a:ext cx="996996" cy="66005"/>
        </a:xfrm>
        <a:custGeom>
          <a:avLst/>
          <a:gdLst/>
          <a:ahLst/>
          <a:cxnLst/>
          <a:rect l="0" t="0" r="0" b="0"/>
          <a:pathLst>
            <a:path>
              <a:moveTo>
                <a:pt x="0" y="33002"/>
              </a:moveTo>
              <a:lnTo>
                <a:pt x="996996" y="33002"/>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651414" y="773029"/>
        <a:ext cx="49849" cy="49849"/>
      </dsp:txXfrm>
    </dsp:sp>
    <dsp:sp modelId="{B3ED3747-4EAD-4823-A2C3-E04E87C3027A}">
      <dsp:nvSpPr>
        <dsp:cNvPr id="0" name=""/>
        <dsp:cNvSpPr/>
      </dsp:nvSpPr>
      <dsp:spPr>
        <a:xfrm>
          <a:off x="6081127" y="1027"/>
          <a:ext cx="2023942" cy="101197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盈余公积</a:t>
          </a:r>
        </a:p>
      </dsp:txBody>
      <dsp:txXfrm>
        <a:off x="6110767" y="30667"/>
        <a:ext cx="1964662" cy="952691"/>
      </dsp:txXfrm>
    </dsp:sp>
    <dsp:sp modelId="{BB3C5F0B-E725-4EAE-8C2F-805216A3AD5C}">
      <dsp:nvSpPr>
        <dsp:cNvPr id="0" name=""/>
        <dsp:cNvSpPr/>
      </dsp:nvSpPr>
      <dsp:spPr>
        <a:xfrm rot="2142401">
          <a:off x="5177840" y="1346835"/>
          <a:ext cx="996996" cy="66005"/>
        </a:xfrm>
        <a:custGeom>
          <a:avLst/>
          <a:gdLst/>
          <a:ahLst/>
          <a:cxnLst/>
          <a:rect l="0" t="0" r="0" b="0"/>
          <a:pathLst>
            <a:path>
              <a:moveTo>
                <a:pt x="0" y="33002"/>
              </a:moveTo>
              <a:lnTo>
                <a:pt x="996996" y="33002"/>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651414" y="1354913"/>
        <a:ext cx="49849" cy="49849"/>
      </dsp:txXfrm>
    </dsp:sp>
    <dsp:sp modelId="{1CEBC669-6519-43B4-BF3E-7D5129743572}">
      <dsp:nvSpPr>
        <dsp:cNvPr id="0" name=""/>
        <dsp:cNvSpPr/>
      </dsp:nvSpPr>
      <dsp:spPr>
        <a:xfrm>
          <a:off x="6081127" y="1164794"/>
          <a:ext cx="2023942" cy="101197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未分配利润</a:t>
          </a:r>
        </a:p>
      </dsp:txBody>
      <dsp:txXfrm>
        <a:off x="6110767" y="1194434"/>
        <a:ext cx="1964662" cy="952691"/>
      </dsp:txXfrm>
    </dsp:sp>
    <dsp:sp modelId="{30B0ACAB-9628-45D6-A935-841F9EF76CE3}">
      <dsp:nvSpPr>
        <dsp:cNvPr id="0" name=""/>
        <dsp:cNvSpPr/>
      </dsp:nvSpPr>
      <dsp:spPr>
        <a:xfrm rot="2142401">
          <a:off x="2344322" y="1928718"/>
          <a:ext cx="996996" cy="66005"/>
        </a:xfrm>
        <a:custGeom>
          <a:avLst/>
          <a:gdLst/>
          <a:ahLst/>
          <a:cxnLst/>
          <a:rect l="0" t="0" r="0" b="0"/>
          <a:pathLst>
            <a:path>
              <a:moveTo>
                <a:pt x="0" y="33002"/>
              </a:moveTo>
              <a:lnTo>
                <a:pt x="996996" y="33002"/>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17895" y="1936796"/>
        <a:ext cx="49849" cy="49849"/>
      </dsp:txXfrm>
    </dsp:sp>
    <dsp:sp modelId="{73323DF2-59DB-4629-BFD7-E0E514D00C07}">
      <dsp:nvSpPr>
        <dsp:cNvPr id="0" name=""/>
        <dsp:cNvSpPr/>
      </dsp:nvSpPr>
      <dsp:spPr>
        <a:xfrm>
          <a:off x="3247608" y="1746677"/>
          <a:ext cx="2023942" cy="101197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利润分配</a:t>
          </a:r>
        </a:p>
      </dsp:txBody>
      <dsp:txXfrm>
        <a:off x="3277248" y="1776317"/>
        <a:ext cx="1964662" cy="9526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F0BD4-BC66-47C8-B986-7F8AAE7EAF83}">
      <dsp:nvSpPr>
        <dsp:cNvPr id="0" name=""/>
        <dsp:cNvSpPr/>
      </dsp:nvSpPr>
      <dsp:spPr>
        <a:xfrm>
          <a:off x="9733" y="1672933"/>
          <a:ext cx="2909192" cy="207279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本年利润</a:t>
          </a:r>
        </a:p>
      </dsp:txBody>
      <dsp:txXfrm>
        <a:off x="70443" y="1733643"/>
        <a:ext cx="2787772" cy="1951379"/>
      </dsp:txXfrm>
    </dsp:sp>
    <dsp:sp modelId="{D452FD64-E2F4-41D7-AB41-C8109020DBD3}">
      <dsp:nvSpPr>
        <dsp:cNvPr id="0" name=""/>
        <dsp:cNvSpPr/>
      </dsp:nvSpPr>
      <dsp:spPr>
        <a:xfrm>
          <a:off x="3209845" y="2348593"/>
          <a:ext cx="616748" cy="721479"/>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dsp:txBody>
      <dsp:txXfrm>
        <a:off x="3209845" y="2492889"/>
        <a:ext cx="431724" cy="432887"/>
      </dsp:txXfrm>
    </dsp:sp>
    <dsp:sp modelId="{C4CD2B8F-FBAC-43A8-BE4F-D7034FCE70EB}">
      <dsp:nvSpPr>
        <dsp:cNvPr id="0" name=""/>
        <dsp:cNvSpPr/>
      </dsp:nvSpPr>
      <dsp:spPr>
        <a:xfrm>
          <a:off x="4082603" y="1672933"/>
          <a:ext cx="2909192" cy="2072799"/>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利润分配</a:t>
          </a:r>
          <a:r>
            <a:rPr lang="en-US" altLang="zh-CN" sz="3600" kern="1200" dirty="0"/>
            <a:t>—</a:t>
          </a:r>
          <a:r>
            <a:rPr lang="zh-CN" altLang="en-US" sz="3600" kern="1200" dirty="0"/>
            <a:t>未分配利润</a:t>
          </a:r>
        </a:p>
      </dsp:txBody>
      <dsp:txXfrm>
        <a:off x="4143313" y="1733643"/>
        <a:ext cx="2787772" cy="1951379"/>
      </dsp:txXfrm>
    </dsp:sp>
    <dsp:sp modelId="{26E0AAEF-4E27-4121-8C61-451853B2CFC2}">
      <dsp:nvSpPr>
        <dsp:cNvPr id="0" name=""/>
        <dsp:cNvSpPr/>
      </dsp:nvSpPr>
      <dsp:spPr>
        <a:xfrm>
          <a:off x="7282715" y="2348593"/>
          <a:ext cx="616748" cy="721479"/>
        </a:xfrm>
        <a:prstGeom prst="rightArrow">
          <a:avLst>
            <a:gd name="adj1" fmla="val 600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dsp:txBody>
      <dsp:txXfrm>
        <a:off x="7282715" y="2492889"/>
        <a:ext cx="431724" cy="432887"/>
      </dsp:txXfrm>
    </dsp:sp>
    <dsp:sp modelId="{FB08CE3A-C4B5-45BA-AFB1-BA21D4743BA0}">
      <dsp:nvSpPr>
        <dsp:cNvPr id="0" name=""/>
        <dsp:cNvSpPr/>
      </dsp:nvSpPr>
      <dsp:spPr>
        <a:xfrm>
          <a:off x="8155473" y="1672933"/>
          <a:ext cx="2909192" cy="2072799"/>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按照利润分配方案结转至响应账户</a:t>
          </a:r>
        </a:p>
      </dsp:txBody>
      <dsp:txXfrm>
        <a:off x="8216183" y="1733643"/>
        <a:ext cx="2787772" cy="19513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F32C1-3D4A-47F0-8324-667987B9EDC7}"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6E05A-20D6-478E-83B2-34A92B36826D}" type="slidenum">
              <a:rPr lang="zh-CN" altLang="en-US" smtClean="0"/>
              <a:t>‹#›</a:t>
            </a:fld>
            <a:endParaRPr lang="zh-CN" altLang="en-US"/>
          </a:p>
        </p:txBody>
      </p:sp>
    </p:spTree>
    <p:extLst>
      <p:ext uri="{BB962C8B-B14F-4D97-AF65-F5344CB8AC3E}">
        <p14:creationId xmlns:p14="http://schemas.microsoft.com/office/powerpoint/2010/main" val="137284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D9BEF1-D56C-4D35-9F56-538D3D78C8AD}" type="slidenum">
              <a:rPr lang="zh-CN" altLang="en-US" smtClean="0"/>
              <a:t>1</a:t>
            </a:fld>
            <a:endParaRPr lang="zh-CN" altLang="en-US"/>
          </a:p>
        </p:txBody>
      </p:sp>
    </p:spTree>
    <p:extLst>
      <p:ext uri="{BB962C8B-B14F-4D97-AF65-F5344CB8AC3E}">
        <p14:creationId xmlns:p14="http://schemas.microsoft.com/office/powerpoint/2010/main" val="2457623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这个图是关于生产成本的核算</a:t>
            </a:r>
          </a:p>
        </p:txBody>
      </p:sp>
      <p:sp>
        <p:nvSpPr>
          <p:cNvPr id="4" name="灯片编号占位符 3"/>
          <p:cNvSpPr>
            <a:spLocks noGrp="1"/>
          </p:cNvSpPr>
          <p:nvPr>
            <p:ph type="sldNum" sz="quarter" idx="10"/>
          </p:nvPr>
        </p:nvSpPr>
        <p:spPr/>
        <p:txBody>
          <a:bodyPr/>
          <a:lstStyle/>
          <a:p>
            <a:fld id="{8F86E05A-20D6-478E-83B2-34A92B36826D}" type="slidenum">
              <a:rPr lang="zh-CN" altLang="en-US" smtClean="0"/>
              <a:t>28</a:t>
            </a:fld>
            <a:endParaRPr lang="zh-CN" altLang="en-US"/>
          </a:p>
        </p:txBody>
      </p:sp>
    </p:spTree>
    <p:extLst>
      <p:ext uri="{BB962C8B-B14F-4D97-AF65-F5344CB8AC3E}">
        <p14:creationId xmlns:p14="http://schemas.microsoft.com/office/powerpoint/2010/main" val="1945069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成本习性：在一定条件下成本总额变动和特定业务量之间的依存关系</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F86E05A-20D6-478E-83B2-34A92B36826D}" type="slidenum">
              <a:rPr lang="zh-CN" altLang="en-US" smtClean="0"/>
              <a:t>31</a:t>
            </a:fld>
            <a:endParaRPr lang="zh-CN" altLang="en-US"/>
          </a:p>
        </p:txBody>
      </p:sp>
    </p:spTree>
    <p:extLst>
      <p:ext uri="{BB962C8B-B14F-4D97-AF65-F5344CB8AC3E}">
        <p14:creationId xmlns:p14="http://schemas.microsoft.com/office/powerpoint/2010/main" val="184460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86E05A-20D6-478E-83B2-34A92B36826D}" type="slidenum">
              <a:rPr lang="zh-CN" altLang="en-US" smtClean="0"/>
              <a:t>32</a:t>
            </a:fld>
            <a:endParaRPr lang="zh-CN" altLang="en-US"/>
          </a:p>
        </p:txBody>
      </p:sp>
    </p:spTree>
    <p:extLst>
      <p:ext uri="{BB962C8B-B14F-4D97-AF65-F5344CB8AC3E}">
        <p14:creationId xmlns:p14="http://schemas.microsoft.com/office/powerpoint/2010/main" val="300828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86E05A-20D6-478E-83B2-34A92B36826D}" type="slidenum">
              <a:rPr lang="zh-CN" altLang="en-US" smtClean="0"/>
              <a:t>44</a:t>
            </a:fld>
            <a:endParaRPr lang="zh-CN" altLang="en-US"/>
          </a:p>
        </p:txBody>
      </p:sp>
    </p:spTree>
    <p:extLst>
      <p:ext uri="{BB962C8B-B14F-4D97-AF65-F5344CB8AC3E}">
        <p14:creationId xmlns:p14="http://schemas.microsoft.com/office/powerpoint/2010/main" val="3810363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86E05A-20D6-478E-83B2-34A92B36826D}" type="slidenum">
              <a:rPr lang="zh-CN" altLang="en-US" smtClean="0"/>
              <a:t>46</a:t>
            </a:fld>
            <a:endParaRPr lang="zh-CN" altLang="en-US"/>
          </a:p>
        </p:txBody>
      </p:sp>
    </p:spTree>
    <p:extLst>
      <p:ext uri="{BB962C8B-B14F-4D97-AF65-F5344CB8AC3E}">
        <p14:creationId xmlns:p14="http://schemas.microsoft.com/office/powerpoint/2010/main" val="344722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86E05A-20D6-478E-83B2-34A92B36826D}" type="slidenum">
              <a:rPr lang="zh-CN" altLang="en-US" smtClean="0"/>
              <a:t>2</a:t>
            </a:fld>
            <a:endParaRPr lang="zh-CN" altLang="en-US"/>
          </a:p>
        </p:txBody>
      </p:sp>
    </p:spTree>
    <p:extLst>
      <p:ext uri="{BB962C8B-B14F-4D97-AF65-F5344CB8AC3E}">
        <p14:creationId xmlns:p14="http://schemas.microsoft.com/office/powerpoint/2010/main" val="216814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尚未预提的利息</a:t>
            </a:r>
          </a:p>
        </p:txBody>
      </p:sp>
      <p:sp>
        <p:nvSpPr>
          <p:cNvPr id="4" name="灯片编号占位符 3"/>
          <p:cNvSpPr>
            <a:spLocks noGrp="1"/>
          </p:cNvSpPr>
          <p:nvPr>
            <p:ph type="sldNum" sz="quarter" idx="10"/>
          </p:nvPr>
        </p:nvSpPr>
        <p:spPr/>
        <p:txBody>
          <a:bodyPr/>
          <a:lstStyle/>
          <a:p>
            <a:fld id="{8F86E05A-20D6-478E-83B2-34A92B36826D}" type="slidenum">
              <a:rPr lang="zh-CN" altLang="en-US" smtClean="0"/>
              <a:t>5</a:t>
            </a:fld>
            <a:endParaRPr lang="zh-CN" altLang="en-US"/>
          </a:p>
        </p:txBody>
      </p:sp>
    </p:spTree>
    <p:extLst>
      <p:ext uri="{BB962C8B-B14F-4D97-AF65-F5344CB8AC3E}">
        <p14:creationId xmlns:p14="http://schemas.microsoft.com/office/powerpoint/2010/main" val="2987130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企业获得利润后，需向所有者分配其所得利润，在未实际支付给所有者之前，形成对所有者的负债</a:t>
            </a:r>
          </a:p>
        </p:txBody>
      </p:sp>
      <p:sp>
        <p:nvSpPr>
          <p:cNvPr id="4" name="灯片编号占位符 3"/>
          <p:cNvSpPr>
            <a:spLocks noGrp="1"/>
          </p:cNvSpPr>
          <p:nvPr>
            <p:ph type="sldNum" sz="quarter" idx="10"/>
          </p:nvPr>
        </p:nvSpPr>
        <p:spPr/>
        <p:txBody>
          <a:bodyPr/>
          <a:lstStyle/>
          <a:p>
            <a:fld id="{8F86E05A-20D6-478E-83B2-34A92B36826D}" type="slidenum">
              <a:rPr lang="zh-CN" altLang="en-US" smtClean="0"/>
              <a:t>11</a:t>
            </a:fld>
            <a:endParaRPr lang="zh-CN" altLang="en-US"/>
          </a:p>
        </p:txBody>
      </p:sp>
    </p:spTree>
    <p:extLst>
      <p:ext uri="{BB962C8B-B14F-4D97-AF65-F5344CB8AC3E}">
        <p14:creationId xmlns:p14="http://schemas.microsoft.com/office/powerpoint/2010/main" val="156592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长期借款的对应账户</a:t>
            </a:r>
          </a:p>
        </p:txBody>
      </p:sp>
      <p:sp>
        <p:nvSpPr>
          <p:cNvPr id="4" name="灯片编号占位符 3"/>
          <p:cNvSpPr>
            <a:spLocks noGrp="1"/>
          </p:cNvSpPr>
          <p:nvPr>
            <p:ph type="sldNum" sz="quarter" idx="10"/>
          </p:nvPr>
        </p:nvSpPr>
        <p:spPr/>
        <p:txBody>
          <a:bodyPr/>
          <a:lstStyle/>
          <a:p>
            <a:fld id="{8F86E05A-20D6-478E-83B2-34A92B36826D}" type="slidenum">
              <a:rPr lang="zh-CN" altLang="en-US" smtClean="0"/>
              <a:t>13</a:t>
            </a:fld>
            <a:endParaRPr lang="zh-CN" altLang="en-US"/>
          </a:p>
        </p:txBody>
      </p:sp>
    </p:spTree>
    <p:extLst>
      <p:ext uri="{BB962C8B-B14F-4D97-AF65-F5344CB8AC3E}">
        <p14:creationId xmlns:p14="http://schemas.microsoft.com/office/powerpoint/2010/main" val="1128286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不管是以低于债务账面价值的现金清偿债务还是以非现金资产清偿债务，债务重组都会使原始的债务的账面价值降低，对于债权人：营业外收入</a:t>
            </a:r>
            <a:r>
              <a:rPr lang="en-US" altLang="zh-CN" dirty="0"/>
              <a:t>—</a:t>
            </a:r>
            <a:r>
              <a:rPr lang="zh-CN" altLang="en-US" dirty="0"/>
              <a:t>债务重组损失，债务人：营业外收入</a:t>
            </a:r>
            <a:r>
              <a:rPr lang="en-US" altLang="zh-CN" dirty="0"/>
              <a:t>—</a:t>
            </a:r>
            <a:r>
              <a:rPr lang="zh-CN" altLang="en-US" dirty="0"/>
              <a:t>债务重组利得</a:t>
            </a:r>
          </a:p>
        </p:txBody>
      </p:sp>
      <p:sp>
        <p:nvSpPr>
          <p:cNvPr id="4" name="灯片编号占位符 3"/>
          <p:cNvSpPr>
            <a:spLocks noGrp="1"/>
          </p:cNvSpPr>
          <p:nvPr>
            <p:ph type="sldNum" sz="quarter" idx="10"/>
          </p:nvPr>
        </p:nvSpPr>
        <p:spPr/>
        <p:txBody>
          <a:bodyPr/>
          <a:lstStyle/>
          <a:p>
            <a:fld id="{8F86E05A-20D6-478E-83B2-34A92B36826D}" type="slidenum">
              <a:rPr lang="zh-CN" altLang="en-US" smtClean="0"/>
              <a:t>17</a:t>
            </a:fld>
            <a:endParaRPr lang="zh-CN" altLang="en-US"/>
          </a:p>
        </p:txBody>
      </p:sp>
    </p:spTree>
    <p:extLst>
      <p:ext uri="{BB962C8B-B14F-4D97-AF65-F5344CB8AC3E}">
        <p14:creationId xmlns:p14="http://schemas.microsoft.com/office/powerpoint/2010/main" val="125174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资本（股本）溢价：企业投资者投入的资金超过了其在注册资本中所占份额形成的差额</a:t>
            </a:r>
            <a:endParaRPr lang="en-US" altLang="zh-CN" dirty="0"/>
          </a:p>
          <a:p>
            <a:r>
              <a:rPr lang="zh-CN" altLang="en-US" dirty="0"/>
              <a:t>资本溢价：公司创办后，新股东加入一般需要付出大于原股东的出资额，才能获得与原股东相同的投资比例，新股东投入的资本中等于原股东投资比例的出资额部分，记入“实收资本”，多出来的差额记入“资本公积”</a:t>
            </a:r>
            <a:endParaRPr lang="en-US" altLang="zh-CN" dirty="0"/>
          </a:p>
          <a:p>
            <a:r>
              <a:rPr lang="zh-CN" altLang="en-US" dirty="0"/>
              <a:t>股本溢价：股票发行价格高于其票面价值</a:t>
            </a:r>
            <a:endParaRPr lang="en-US" altLang="zh-CN" dirty="0"/>
          </a:p>
          <a:p>
            <a:r>
              <a:rPr lang="zh-CN" altLang="en-US" dirty="0"/>
              <a:t>资本公积一般用于转增资本（实收资本）</a:t>
            </a:r>
          </a:p>
        </p:txBody>
      </p:sp>
      <p:sp>
        <p:nvSpPr>
          <p:cNvPr id="4" name="灯片编号占位符 3"/>
          <p:cNvSpPr>
            <a:spLocks noGrp="1"/>
          </p:cNvSpPr>
          <p:nvPr>
            <p:ph type="sldNum" sz="quarter" idx="10"/>
          </p:nvPr>
        </p:nvSpPr>
        <p:spPr/>
        <p:txBody>
          <a:bodyPr/>
          <a:lstStyle/>
          <a:p>
            <a:fld id="{8F86E05A-20D6-478E-83B2-34A92B36826D}" type="slidenum">
              <a:rPr lang="zh-CN" altLang="en-US" smtClean="0"/>
              <a:t>20</a:t>
            </a:fld>
            <a:endParaRPr lang="zh-CN" altLang="en-US"/>
          </a:p>
        </p:txBody>
      </p:sp>
    </p:spTree>
    <p:extLst>
      <p:ext uri="{BB962C8B-B14F-4D97-AF65-F5344CB8AC3E}">
        <p14:creationId xmlns:p14="http://schemas.microsoft.com/office/powerpoint/2010/main" val="156131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86E05A-20D6-478E-83B2-34A92B36826D}" type="slidenum">
              <a:rPr lang="zh-CN" altLang="en-US" smtClean="0"/>
              <a:t>21</a:t>
            </a:fld>
            <a:endParaRPr lang="zh-CN" altLang="en-US"/>
          </a:p>
        </p:txBody>
      </p:sp>
    </p:spTree>
    <p:extLst>
      <p:ext uri="{BB962C8B-B14F-4D97-AF65-F5344CB8AC3E}">
        <p14:creationId xmlns:p14="http://schemas.microsoft.com/office/powerpoint/2010/main" val="264743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提取盈余公积时的对方账户是利润分配的账户</a:t>
            </a:r>
          </a:p>
        </p:txBody>
      </p:sp>
      <p:sp>
        <p:nvSpPr>
          <p:cNvPr id="4" name="灯片编号占位符 3"/>
          <p:cNvSpPr>
            <a:spLocks noGrp="1"/>
          </p:cNvSpPr>
          <p:nvPr>
            <p:ph type="sldNum" sz="quarter" idx="10"/>
          </p:nvPr>
        </p:nvSpPr>
        <p:spPr/>
        <p:txBody>
          <a:bodyPr/>
          <a:lstStyle/>
          <a:p>
            <a:fld id="{8F86E05A-20D6-478E-83B2-34A92B36826D}" type="slidenum">
              <a:rPr lang="zh-CN" altLang="en-US" smtClean="0"/>
              <a:t>22</a:t>
            </a:fld>
            <a:endParaRPr lang="zh-CN" altLang="en-US"/>
          </a:p>
        </p:txBody>
      </p:sp>
    </p:spTree>
    <p:extLst>
      <p:ext uri="{BB962C8B-B14F-4D97-AF65-F5344CB8AC3E}">
        <p14:creationId xmlns:p14="http://schemas.microsoft.com/office/powerpoint/2010/main" val="197738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22080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224328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255015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87311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297055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240995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354168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206130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14509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275534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ED0DAB-E7D3-45C0-98A5-B74ABE0D9411}"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126411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D0DAB-E7D3-45C0-98A5-B74ABE0D9411}" type="datetimeFigureOut">
              <a:rPr lang="zh-CN" altLang="en-US" smtClean="0"/>
              <a:t>2018/1/19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84755-3051-4E19-9114-9091B4D226DC}" type="slidenum">
              <a:rPr lang="zh-CN" altLang="en-US" smtClean="0"/>
              <a:t>‹#›</a:t>
            </a:fld>
            <a:endParaRPr lang="zh-CN" altLang="en-US"/>
          </a:p>
        </p:txBody>
      </p:sp>
    </p:spTree>
    <p:extLst>
      <p:ext uri="{BB962C8B-B14F-4D97-AF65-F5344CB8AC3E}">
        <p14:creationId xmlns:p14="http://schemas.microsoft.com/office/powerpoint/2010/main" val="1824210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125" y="1092994"/>
            <a:ext cx="1440014" cy="1164432"/>
          </a:xfrm>
          <a:prstGeom prst="rect">
            <a:avLst/>
          </a:prstGeom>
        </p:spPr>
      </p:pic>
      <p:sp>
        <p:nvSpPr>
          <p:cNvPr id="6" name="Line 21"/>
          <p:cNvSpPr>
            <a:spLocks noChangeShapeType="1"/>
          </p:cNvSpPr>
          <p:nvPr/>
        </p:nvSpPr>
        <p:spPr bwMode="auto">
          <a:xfrm flipV="1">
            <a:off x="1000125" y="2421731"/>
            <a:ext cx="8493919" cy="14288"/>
          </a:xfrm>
          <a:prstGeom prst="line">
            <a:avLst/>
          </a:prstGeom>
          <a:noFill/>
          <a:ln w="57150" cmpd="thickThin">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矩形 7"/>
          <p:cNvSpPr/>
          <p:nvPr/>
        </p:nvSpPr>
        <p:spPr>
          <a:xfrm>
            <a:off x="5411971" y="400587"/>
            <a:ext cx="184731" cy="1015663"/>
          </a:xfrm>
          <a:prstGeom prst="rect">
            <a:avLst/>
          </a:prstGeom>
          <a:noFill/>
        </p:spPr>
        <p:txBody>
          <a:bodyPr wrap="none" lIns="91440" tIns="45720" rIns="91440" bIns="45720">
            <a:spAutoFit/>
          </a:bodyPr>
          <a:lstStyle/>
          <a:p>
            <a:pPr algn="ctr"/>
            <a:endParaRPr lang="zh-CN" altLang="en-US" sz="60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文本框 9"/>
          <p:cNvSpPr txBox="1"/>
          <p:nvPr/>
        </p:nvSpPr>
        <p:spPr>
          <a:xfrm>
            <a:off x="308909" y="1158485"/>
            <a:ext cx="10718114" cy="1181093"/>
          </a:xfrm>
          <a:prstGeom prst="rect">
            <a:avLst/>
          </a:prstGeom>
          <a:noFill/>
        </p:spPr>
        <p:txBody>
          <a:bodyPr wrap="square" rtlCol="0">
            <a:spAutoFit/>
          </a:bodyPr>
          <a:lstStyle/>
          <a:p>
            <a:pPr algn="ctr">
              <a:lnSpc>
                <a:spcPct val="150000"/>
              </a:lnSpc>
            </a:pPr>
            <a:r>
              <a:rPr lang="zh-CN" altLang="en-US" sz="5400" dirty="0">
                <a:latin typeface="Times New Roman" panose="02020603050405020304" pitchFamily="18" charset="0"/>
                <a:cs typeface="Times New Roman" panose="02020603050405020304" pitchFamily="18" charset="0"/>
              </a:rPr>
              <a:t>复习课二</a:t>
            </a:r>
            <a:endParaRPr lang="en-US" altLang="zh-CN" sz="5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6B0D137-E243-4ED7-8CCB-4A8E13416F98}" type="slidenum">
              <a:rPr lang="zh-CN" altLang="en-US" smtClean="0"/>
              <a:t>1</a:t>
            </a:fld>
            <a:endParaRPr lang="zh-CN" altLang="en-US"/>
          </a:p>
        </p:txBody>
      </p:sp>
    </p:spTree>
    <p:extLst>
      <p:ext uri="{BB962C8B-B14F-4D97-AF65-F5344CB8AC3E}">
        <p14:creationId xmlns:p14="http://schemas.microsoft.com/office/powerpoint/2010/main" val="39207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t>负债</a:t>
            </a:r>
            <a:endParaRPr lang="zh-CN" altLang="en-US" sz="3600" dirty="0"/>
          </a:p>
        </p:txBody>
      </p:sp>
      <p:sp>
        <p:nvSpPr>
          <p:cNvPr id="3" name="矩形 2"/>
          <p:cNvSpPr/>
          <p:nvPr/>
        </p:nvSpPr>
        <p:spPr>
          <a:xfrm>
            <a:off x="0" y="548640"/>
            <a:ext cx="12192000" cy="5909310"/>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2400" dirty="0"/>
              <a:t> </a:t>
            </a:r>
            <a:r>
              <a:rPr lang="zh-CN" altLang="en-US" sz="2800" dirty="0"/>
              <a:t>对税务部门的负债：</a:t>
            </a:r>
            <a:endParaRPr lang="en-US" altLang="zh-CN" sz="2800" dirty="0"/>
          </a:p>
          <a:p>
            <a:pPr marL="914400" lvl="1" indent="-457200">
              <a:lnSpc>
                <a:spcPct val="150000"/>
              </a:lnSpc>
              <a:buFont typeface="Wingdings" panose="05000000000000000000" pitchFamily="2" charset="2"/>
              <a:buChar char="ü"/>
            </a:pPr>
            <a:r>
              <a:rPr lang="zh-CN" altLang="en-US" sz="2800" dirty="0"/>
              <a:t>应交税费：</a:t>
            </a:r>
            <a:endParaRPr lang="en-US" altLang="zh-CN" sz="2800" dirty="0"/>
          </a:p>
          <a:p>
            <a:pPr marL="1371600" lvl="2" indent="-457200">
              <a:lnSpc>
                <a:spcPct val="150000"/>
              </a:lnSpc>
              <a:buFont typeface="Wingdings" panose="05000000000000000000" pitchFamily="2" charset="2"/>
              <a:buChar char="Ø"/>
            </a:pPr>
            <a:r>
              <a:rPr lang="zh-CN" altLang="en-US" sz="2800" dirty="0"/>
              <a:t>应缴纳的税金登记在贷方，已缴纳税金登记在借方</a:t>
            </a:r>
            <a:endParaRPr lang="en-US" altLang="zh-CN" sz="2800" dirty="0"/>
          </a:p>
          <a:p>
            <a:pPr marL="1371600" lvl="2" indent="-457200">
              <a:lnSpc>
                <a:spcPct val="150000"/>
              </a:lnSpc>
              <a:buFont typeface="Wingdings" panose="05000000000000000000" pitchFamily="2" charset="2"/>
              <a:buChar char="Ø"/>
            </a:pPr>
            <a:r>
              <a:rPr lang="zh-CN" altLang="en-US" sz="2800" dirty="0"/>
              <a:t>房产税、土地使用税、车船使用税等：对应借方通过“管理费用”账户核算</a:t>
            </a:r>
            <a:endParaRPr lang="en-US" altLang="zh-CN" sz="2800" dirty="0"/>
          </a:p>
          <a:p>
            <a:pPr marL="1371600" lvl="2" indent="-457200">
              <a:lnSpc>
                <a:spcPct val="150000"/>
              </a:lnSpc>
              <a:buFont typeface="Wingdings" panose="05000000000000000000" pitchFamily="2" charset="2"/>
              <a:buChar char="Ø"/>
            </a:pPr>
            <a:r>
              <a:rPr lang="en-US" altLang="zh-CN" sz="2800" dirty="0"/>
              <a:t> </a:t>
            </a:r>
            <a:r>
              <a:rPr lang="zh-CN" altLang="en-US" sz="2800" dirty="0"/>
              <a:t>营业税金、消费税、土地增值税、城市维护建设税、资源税、教育费附加等：对应借方登记“营业税金及附加”</a:t>
            </a:r>
            <a:endParaRPr lang="en-US" altLang="zh-CN" sz="2800" dirty="0"/>
          </a:p>
          <a:p>
            <a:pPr marL="1371600" lvl="2" indent="-457200">
              <a:lnSpc>
                <a:spcPct val="150000"/>
              </a:lnSpc>
              <a:buFont typeface="Wingdings" panose="05000000000000000000" pitchFamily="2" charset="2"/>
              <a:buChar char="Ø"/>
            </a:pPr>
            <a:r>
              <a:rPr lang="en-US" altLang="zh-CN" sz="2800" dirty="0"/>
              <a:t> </a:t>
            </a:r>
            <a:r>
              <a:rPr lang="zh-CN" altLang="en-US" sz="2800" dirty="0"/>
              <a:t>增值税：进项税额、销项税额</a:t>
            </a:r>
            <a:endParaRPr lang="en-US" altLang="zh-CN" sz="2800" dirty="0"/>
          </a:p>
          <a:p>
            <a:pPr marL="1828800" lvl="3" indent="-457200">
              <a:lnSpc>
                <a:spcPct val="150000"/>
              </a:lnSpc>
              <a:buFont typeface="Wingdings" panose="05000000000000000000" pitchFamily="2" charset="2"/>
              <a:buChar char="ü"/>
            </a:pPr>
            <a:r>
              <a:rPr lang="zh-CN" altLang="en-US" sz="2800" dirty="0"/>
              <a:t>小规模纳税人进项税额并入采购货物的成本</a:t>
            </a:r>
          </a:p>
        </p:txBody>
      </p:sp>
    </p:spTree>
    <p:extLst>
      <p:ext uri="{BB962C8B-B14F-4D97-AF65-F5344CB8AC3E}">
        <p14:creationId xmlns:p14="http://schemas.microsoft.com/office/powerpoint/2010/main" val="21277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t>负债</a:t>
            </a:r>
            <a:endParaRPr lang="zh-CN" altLang="en-US" sz="3600" dirty="0"/>
          </a:p>
        </p:txBody>
      </p:sp>
      <p:sp>
        <p:nvSpPr>
          <p:cNvPr id="3" name="矩形 2"/>
          <p:cNvSpPr/>
          <p:nvPr/>
        </p:nvSpPr>
        <p:spPr>
          <a:xfrm>
            <a:off x="0" y="548640"/>
            <a:ext cx="12192000" cy="5997091"/>
          </a:xfrm>
          <a:prstGeom prst="rect">
            <a:avLst/>
          </a:prstGeom>
        </p:spPr>
        <p:txBody>
          <a:bodyPr wrap="square">
            <a:spAutoFit/>
          </a:bodyPr>
          <a:lstStyle/>
          <a:p>
            <a:pPr marL="285750" indent="-285750">
              <a:lnSpc>
                <a:spcPct val="200000"/>
              </a:lnSpc>
              <a:buFont typeface="Wingdings" panose="05000000000000000000" pitchFamily="2" charset="2"/>
              <a:buChar char="l"/>
            </a:pPr>
            <a:r>
              <a:rPr lang="en-US" altLang="zh-CN" sz="2400" dirty="0"/>
              <a:t> </a:t>
            </a:r>
            <a:r>
              <a:rPr lang="zh-CN" altLang="en-US" sz="2800" dirty="0"/>
              <a:t>对所有者的负债：</a:t>
            </a:r>
            <a:endParaRPr lang="en-US" altLang="zh-CN" sz="2800" dirty="0"/>
          </a:p>
          <a:p>
            <a:pPr marL="914400" lvl="1" indent="-457200">
              <a:lnSpc>
                <a:spcPct val="200000"/>
              </a:lnSpc>
              <a:buFont typeface="Wingdings" panose="05000000000000000000" pitchFamily="2" charset="2"/>
              <a:buChar char="ü"/>
            </a:pPr>
            <a:r>
              <a:rPr lang="zh-CN" altLang="en-US" sz="2800" dirty="0"/>
              <a:t>应付股利（股份制企业）</a:t>
            </a:r>
            <a:endParaRPr lang="en-US" altLang="zh-CN" sz="2800" dirty="0"/>
          </a:p>
          <a:p>
            <a:pPr marL="1371600" lvl="2" indent="-457200">
              <a:lnSpc>
                <a:spcPct val="200000"/>
              </a:lnSpc>
              <a:buFont typeface="Wingdings" panose="05000000000000000000" pitchFamily="2" charset="2"/>
              <a:buChar char="Ø"/>
            </a:pPr>
            <a:r>
              <a:rPr lang="zh-CN" altLang="en-US" sz="2800" dirty="0"/>
              <a:t>现金股利</a:t>
            </a:r>
            <a:endParaRPr lang="en-US" altLang="zh-CN" sz="2800" dirty="0"/>
          </a:p>
          <a:p>
            <a:pPr marL="1371600" lvl="2" indent="-457200">
              <a:lnSpc>
                <a:spcPct val="200000"/>
              </a:lnSpc>
              <a:buFont typeface="Wingdings" panose="05000000000000000000" pitchFamily="2" charset="2"/>
              <a:buChar char="Ø"/>
            </a:pPr>
            <a:r>
              <a:rPr lang="zh-CN" altLang="en-US" sz="2800" dirty="0"/>
              <a:t>股票股利</a:t>
            </a:r>
            <a:endParaRPr lang="en-US" altLang="zh-CN" sz="2800" dirty="0"/>
          </a:p>
          <a:p>
            <a:pPr marL="1371600" lvl="2" indent="-457200">
              <a:lnSpc>
                <a:spcPct val="200000"/>
              </a:lnSpc>
              <a:buFont typeface="Wingdings" panose="05000000000000000000" pitchFamily="2" charset="2"/>
              <a:buChar char="Ø"/>
            </a:pPr>
            <a:r>
              <a:rPr lang="zh-CN" altLang="en-US" sz="2800" dirty="0"/>
              <a:t>利润分配</a:t>
            </a:r>
            <a:r>
              <a:rPr lang="en-US" altLang="zh-CN" sz="2800" dirty="0"/>
              <a:t>—</a:t>
            </a:r>
            <a:r>
              <a:rPr lang="zh-CN" altLang="en-US" sz="2800" dirty="0"/>
              <a:t>应付股利</a:t>
            </a:r>
            <a:endParaRPr lang="en-US" altLang="zh-CN" sz="2800" dirty="0"/>
          </a:p>
          <a:p>
            <a:pPr marL="914400" lvl="1" indent="-457200">
              <a:lnSpc>
                <a:spcPct val="200000"/>
              </a:lnSpc>
              <a:buFont typeface="Wingdings" panose="05000000000000000000" pitchFamily="2" charset="2"/>
              <a:buChar char="ü"/>
            </a:pPr>
            <a:r>
              <a:rPr lang="zh-CN" altLang="en-US" sz="2800" dirty="0"/>
              <a:t>应付利息</a:t>
            </a:r>
            <a:endParaRPr lang="en-US" altLang="zh-CN" sz="2800" dirty="0"/>
          </a:p>
          <a:p>
            <a:pPr marL="1371600" lvl="2" indent="-457200">
              <a:lnSpc>
                <a:spcPct val="200000"/>
              </a:lnSpc>
              <a:buFont typeface="Wingdings" panose="05000000000000000000" pitchFamily="2" charset="2"/>
              <a:buChar char="Ø"/>
            </a:pPr>
            <a:r>
              <a:rPr lang="zh-CN" altLang="en-US" sz="2800" dirty="0"/>
              <a:t>利润分配</a:t>
            </a:r>
            <a:r>
              <a:rPr lang="en-US" altLang="zh-CN" sz="2800" dirty="0"/>
              <a:t>—</a:t>
            </a:r>
            <a:r>
              <a:rPr lang="zh-CN" altLang="en-US" sz="2800" dirty="0"/>
              <a:t>应付利息</a:t>
            </a:r>
            <a:endParaRPr lang="en-US" altLang="zh-CN" sz="2800" dirty="0"/>
          </a:p>
        </p:txBody>
      </p:sp>
    </p:spTree>
    <p:extLst>
      <p:ext uri="{BB962C8B-B14F-4D97-AF65-F5344CB8AC3E}">
        <p14:creationId xmlns:p14="http://schemas.microsoft.com/office/powerpoint/2010/main" val="19126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3" name="矩形 2"/>
          <p:cNvSpPr/>
          <p:nvPr/>
        </p:nvSpPr>
        <p:spPr>
          <a:xfrm>
            <a:off x="247049" y="616017"/>
            <a:ext cx="11944951" cy="3353097"/>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400" dirty="0"/>
              <a:t> 其他应付款：除了应付票据、应付账款、应付职工薪酬等以外的与企业活动直接或简接相关的其他各种应付和暂收款项</a:t>
            </a:r>
            <a:endParaRPr lang="en-US" altLang="zh-CN" sz="2400" dirty="0"/>
          </a:p>
          <a:p>
            <a:pPr marL="800100" lvl="1" indent="-342900">
              <a:lnSpc>
                <a:spcPct val="150000"/>
              </a:lnSpc>
              <a:buFont typeface="Wingdings" panose="05000000000000000000" pitchFamily="2" charset="2"/>
              <a:buChar char="ü"/>
            </a:pPr>
            <a:r>
              <a:rPr lang="zh-CN" altLang="en-US" sz="2400" dirty="0"/>
              <a:t>应付租入固定资产的租金、存入保证金、应付退休金等</a:t>
            </a:r>
            <a:endParaRPr lang="en-US" altLang="zh-CN" sz="2400" dirty="0"/>
          </a:p>
          <a:p>
            <a:pPr marL="800100" lvl="1" indent="-342900">
              <a:lnSpc>
                <a:spcPct val="150000"/>
              </a:lnSpc>
              <a:buFont typeface="Wingdings" panose="05000000000000000000" pitchFamily="2" charset="2"/>
              <a:buChar char="ü"/>
            </a:pPr>
            <a:r>
              <a:rPr lang="zh-CN" altLang="en-US" sz="2400" dirty="0"/>
              <a:t>设置</a:t>
            </a:r>
            <a:r>
              <a:rPr lang="zh-CN" altLang="en-US" sz="2400" b="1" dirty="0">
                <a:solidFill>
                  <a:srgbClr val="C00000"/>
                </a:solidFill>
              </a:rPr>
              <a:t>“其他应付款”</a:t>
            </a:r>
            <a:r>
              <a:rPr lang="zh-CN" altLang="en-US" sz="2400" dirty="0"/>
              <a:t>账户</a:t>
            </a:r>
            <a:endParaRPr lang="en-US" altLang="zh-CN" sz="2400" dirty="0"/>
          </a:p>
          <a:p>
            <a:pPr marL="342900" indent="-342900">
              <a:lnSpc>
                <a:spcPct val="150000"/>
              </a:lnSpc>
              <a:buFont typeface="Wingdings" panose="05000000000000000000" pitchFamily="2" charset="2"/>
              <a:buChar char="l"/>
            </a:pPr>
            <a:r>
              <a:rPr lang="en-US" altLang="zh-CN" sz="2400" dirty="0"/>
              <a:t> </a:t>
            </a:r>
            <a:r>
              <a:rPr lang="zh-CN" altLang="en-US" sz="2400" dirty="0"/>
              <a:t>长期借款</a:t>
            </a:r>
            <a:endParaRPr lang="en-US" altLang="zh-CN" sz="2400" dirty="0"/>
          </a:p>
          <a:p>
            <a:pPr marL="800100" lvl="1" indent="-342900">
              <a:lnSpc>
                <a:spcPct val="150000"/>
              </a:lnSpc>
              <a:buFont typeface="Wingdings" panose="05000000000000000000" pitchFamily="2" charset="2"/>
              <a:buChar char="ü"/>
            </a:pPr>
            <a:r>
              <a:rPr lang="zh-CN" altLang="en-US" sz="2400" dirty="0"/>
              <a:t>登记长期借款的去的金额、应计利息、归还本息等情况</a:t>
            </a:r>
            <a:endParaRPr lang="en-US" altLang="zh-CN" sz="2400" dirty="0"/>
          </a:p>
        </p:txBody>
      </p:sp>
      <p:grpSp>
        <p:nvGrpSpPr>
          <p:cNvPr id="4" name="组合 3"/>
          <p:cNvGrpSpPr/>
          <p:nvPr/>
        </p:nvGrpSpPr>
        <p:grpSpPr>
          <a:xfrm>
            <a:off x="2659696" y="3969114"/>
            <a:ext cx="6187857" cy="2141951"/>
            <a:chOff x="2438861" y="1853852"/>
            <a:chExt cx="6187857" cy="2141951"/>
          </a:xfrm>
        </p:grpSpPr>
        <p:sp>
          <p:nvSpPr>
            <p:cNvPr id="5" name="文本框 4"/>
            <p:cNvSpPr txBox="1"/>
            <p:nvPr/>
          </p:nvSpPr>
          <p:spPr>
            <a:xfrm>
              <a:off x="4722312" y="1853852"/>
              <a:ext cx="1620957" cy="523220"/>
            </a:xfrm>
            <a:prstGeom prst="rect">
              <a:avLst/>
            </a:prstGeom>
            <a:noFill/>
          </p:spPr>
          <p:txBody>
            <a:bodyPr wrap="none" rtlCol="0">
              <a:spAutoFit/>
            </a:bodyPr>
            <a:lstStyle/>
            <a:p>
              <a:r>
                <a:rPr lang="zh-CN" altLang="en-US" sz="2800" b="1" dirty="0">
                  <a:solidFill>
                    <a:srgbClr val="C00000"/>
                  </a:solidFill>
                </a:rPr>
                <a:t>长期借款</a:t>
              </a:r>
            </a:p>
          </p:txBody>
        </p:sp>
        <p:cxnSp>
          <p:nvCxnSpPr>
            <p:cNvPr id="6" name="直接连接符 5"/>
            <p:cNvCxnSpPr/>
            <p:nvPr/>
          </p:nvCxnSpPr>
          <p:spPr>
            <a:xfrm flipV="1">
              <a:off x="2438861" y="2417155"/>
              <a:ext cx="6187857" cy="125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624186" y="2377072"/>
              <a:ext cx="12526" cy="1618731"/>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2659696" y="4646581"/>
            <a:ext cx="2646878" cy="461665"/>
          </a:xfrm>
          <a:prstGeom prst="rect">
            <a:avLst/>
          </a:prstGeom>
          <a:noFill/>
        </p:spPr>
        <p:txBody>
          <a:bodyPr wrap="none" rtlCol="0">
            <a:spAutoFit/>
          </a:bodyPr>
          <a:lstStyle/>
          <a:p>
            <a:r>
              <a:rPr lang="zh-CN" altLang="en-US" sz="2400" dirty="0"/>
              <a:t>归还的本金和利息</a:t>
            </a:r>
          </a:p>
        </p:txBody>
      </p:sp>
      <p:sp>
        <p:nvSpPr>
          <p:cNvPr id="13" name="文本框 12"/>
          <p:cNvSpPr txBox="1"/>
          <p:nvPr/>
        </p:nvSpPr>
        <p:spPr>
          <a:xfrm>
            <a:off x="5944721" y="4675230"/>
            <a:ext cx="4801314" cy="1200329"/>
          </a:xfrm>
          <a:prstGeom prst="rect">
            <a:avLst/>
          </a:prstGeom>
          <a:noFill/>
        </p:spPr>
        <p:txBody>
          <a:bodyPr wrap="none" rtlCol="0">
            <a:spAutoFit/>
          </a:bodyPr>
          <a:lstStyle/>
          <a:p>
            <a:r>
              <a:rPr lang="zh-CN" altLang="en-US" sz="2400" dirty="0"/>
              <a:t>发生的本金和利息</a:t>
            </a:r>
            <a:endParaRPr lang="en-US" altLang="zh-CN" sz="2400" dirty="0"/>
          </a:p>
          <a:p>
            <a:endParaRPr lang="en-US" altLang="zh-CN" sz="2400" dirty="0"/>
          </a:p>
          <a:p>
            <a:r>
              <a:rPr lang="zh-CN" altLang="en-US" sz="2400" dirty="0"/>
              <a:t>余额表示已经发生尚未偿还的本息</a:t>
            </a:r>
          </a:p>
        </p:txBody>
      </p:sp>
    </p:spTree>
    <p:extLst>
      <p:ext uri="{BB962C8B-B14F-4D97-AF65-F5344CB8AC3E}">
        <p14:creationId xmlns:p14="http://schemas.microsoft.com/office/powerpoint/2010/main" val="3735609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4" name="矩形 3"/>
          <p:cNvSpPr/>
          <p:nvPr/>
        </p:nvSpPr>
        <p:spPr>
          <a:xfrm>
            <a:off x="73794" y="616017"/>
            <a:ext cx="12118206" cy="4616648"/>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400" dirty="0"/>
              <a:t> </a:t>
            </a:r>
            <a:r>
              <a:rPr lang="zh-CN" altLang="en-US" sz="2400" dirty="0"/>
              <a:t>长期借款</a:t>
            </a:r>
            <a:endParaRPr lang="en-US" altLang="zh-CN" sz="2400" dirty="0"/>
          </a:p>
          <a:p>
            <a:pPr marL="914400" lvl="1" indent="-457200">
              <a:lnSpc>
                <a:spcPct val="150000"/>
              </a:lnSpc>
              <a:buFont typeface="Wingdings" panose="05000000000000000000" pitchFamily="2" charset="2"/>
              <a:buChar char="ü"/>
            </a:pPr>
            <a:r>
              <a:rPr lang="zh-CN" altLang="en-US" sz="2400" dirty="0"/>
              <a:t>长期借款用于购置、安装固定资产，达到预定可使用状态之前发生的利息费用</a:t>
            </a:r>
            <a:r>
              <a:rPr lang="zh-CN" altLang="en-US" sz="2400" b="1" dirty="0">
                <a:solidFill>
                  <a:srgbClr val="C00000"/>
                </a:solidFill>
              </a:rPr>
              <a:t>应予资本化</a:t>
            </a:r>
            <a:r>
              <a:rPr lang="zh-CN" altLang="en-US" sz="2400" dirty="0"/>
              <a:t>，记入</a:t>
            </a:r>
            <a:r>
              <a:rPr lang="zh-CN" altLang="en-US" sz="2400" b="1" dirty="0">
                <a:solidFill>
                  <a:srgbClr val="C00000"/>
                </a:solidFill>
              </a:rPr>
              <a:t>固定资产的成本</a:t>
            </a:r>
            <a:endParaRPr lang="en-US" altLang="zh-CN" sz="2400" b="1" dirty="0">
              <a:solidFill>
                <a:srgbClr val="C00000"/>
              </a:solidFill>
            </a:endParaRPr>
          </a:p>
          <a:p>
            <a:pPr marL="914400" lvl="1" indent="-457200">
              <a:lnSpc>
                <a:spcPct val="150000"/>
              </a:lnSpc>
              <a:buFont typeface="Wingdings" panose="05000000000000000000" pitchFamily="2" charset="2"/>
              <a:buChar char="ü"/>
            </a:pPr>
            <a:r>
              <a:rPr lang="zh-CN" altLang="en-US" sz="2400" dirty="0"/>
              <a:t>长期借款用于固定资产以外的活动：记入</a:t>
            </a:r>
            <a:r>
              <a:rPr lang="zh-CN" altLang="en-US" sz="2400" b="1" dirty="0">
                <a:solidFill>
                  <a:srgbClr val="C00000"/>
                </a:solidFill>
              </a:rPr>
              <a:t>当期财务费用</a:t>
            </a:r>
            <a:r>
              <a:rPr lang="zh-CN" altLang="en-US" sz="2400" dirty="0"/>
              <a:t>或其他相关成本</a:t>
            </a:r>
            <a:endParaRPr lang="en-US" altLang="zh-CN" sz="2400" dirty="0"/>
          </a:p>
          <a:p>
            <a:pPr marL="457200" indent="-457200">
              <a:lnSpc>
                <a:spcPct val="150000"/>
              </a:lnSpc>
              <a:buFont typeface="Wingdings" panose="05000000000000000000" pitchFamily="2" charset="2"/>
              <a:buChar char="l"/>
            </a:pPr>
            <a:r>
              <a:rPr lang="zh-CN" altLang="en-US" sz="2400" dirty="0"/>
              <a:t>应付债券</a:t>
            </a:r>
            <a:endParaRPr lang="en-US" altLang="zh-CN" sz="2400" dirty="0"/>
          </a:p>
          <a:p>
            <a:pPr marL="914400" lvl="1" indent="-457200">
              <a:lnSpc>
                <a:spcPct val="150000"/>
              </a:lnSpc>
              <a:buFont typeface="Wingdings" panose="05000000000000000000" pitchFamily="2" charset="2"/>
              <a:buChar char="ü"/>
            </a:pPr>
            <a:r>
              <a:rPr lang="zh-CN" altLang="en-US" sz="2400" dirty="0"/>
              <a:t>企业通过发行债券进行筹资，到期归还债券持有者与债券面值相等的本金</a:t>
            </a:r>
            <a:endParaRPr lang="en-US" altLang="zh-CN" sz="2400" dirty="0"/>
          </a:p>
          <a:p>
            <a:pPr marL="914400" lvl="1" indent="-457200">
              <a:lnSpc>
                <a:spcPct val="150000"/>
              </a:lnSpc>
              <a:buFont typeface="Wingdings" panose="05000000000000000000" pitchFamily="2" charset="2"/>
              <a:buChar char="ü"/>
            </a:pPr>
            <a:r>
              <a:rPr lang="zh-CN" altLang="en-US" sz="2400" dirty="0"/>
              <a:t>债券的发行价格</a:t>
            </a:r>
            <a:r>
              <a:rPr lang="en-US" altLang="zh-CN" sz="2400" dirty="0"/>
              <a:t> = </a:t>
            </a:r>
            <a:r>
              <a:rPr lang="zh-CN" altLang="en-US" sz="2400" b="1" dirty="0">
                <a:solidFill>
                  <a:srgbClr val="C00000"/>
                </a:solidFill>
              </a:rPr>
              <a:t>债券面值</a:t>
            </a:r>
            <a:r>
              <a:rPr lang="zh-CN" altLang="en-US" sz="2400" dirty="0"/>
              <a:t>的现值</a:t>
            </a:r>
            <a:r>
              <a:rPr lang="en-US" altLang="zh-CN" sz="2400" dirty="0"/>
              <a:t>+</a:t>
            </a:r>
            <a:r>
              <a:rPr lang="zh-CN" altLang="en-US" sz="2400" b="1" dirty="0">
                <a:solidFill>
                  <a:srgbClr val="C00000"/>
                </a:solidFill>
              </a:rPr>
              <a:t>各期利息</a:t>
            </a:r>
            <a:r>
              <a:rPr lang="zh-CN" altLang="en-US" sz="2400" dirty="0"/>
              <a:t>的现值</a:t>
            </a:r>
            <a:endParaRPr lang="en-US" altLang="zh-CN" sz="2400" dirty="0"/>
          </a:p>
          <a:p>
            <a:pPr marL="914400" lvl="1" indent="-457200">
              <a:lnSpc>
                <a:spcPct val="150000"/>
              </a:lnSpc>
              <a:buFont typeface="Wingdings" panose="05000000000000000000" pitchFamily="2" charset="2"/>
              <a:buChar char="ü"/>
            </a:pPr>
            <a:endParaRPr lang="en-US" altLang="zh-CN" sz="2400" dirty="0"/>
          </a:p>
        </p:txBody>
      </p:sp>
      <p:sp>
        <p:nvSpPr>
          <p:cNvPr id="5" name="左大括号 4"/>
          <p:cNvSpPr/>
          <p:nvPr/>
        </p:nvSpPr>
        <p:spPr>
          <a:xfrm rot="16200000">
            <a:off x="5597031" y="2317677"/>
            <a:ext cx="313188" cy="471435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椭圆 5"/>
          <p:cNvSpPr/>
          <p:nvPr/>
        </p:nvSpPr>
        <p:spPr>
          <a:xfrm>
            <a:off x="3289688" y="5232665"/>
            <a:ext cx="5135672" cy="989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未来现金流的折现</a:t>
            </a:r>
          </a:p>
        </p:txBody>
      </p:sp>
    </p:spTree>
    <p:extLst>
      <p:ext uri="{BB962C8B-B14F-4D97-AF65-F5344CB8AC3E}">
        <p14:creationId xmlns:p14="http://schemas.microsoft.com/office/powerpoint/2010/main" val="405993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3" name="矩形 2"/>
          <p:cNvSpPr/>
          <p:nvPr/>
        </p:nvSpPr>
        <p:spPr>
          <a:xfrm>
            <a:off x="0" y="616017"/>
            <a:ext cx="12050829" cy="1200329"/>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400" dirty="0"/>
              <a:t>应付债券</a:t>
            </a:r>
            <a:endParaRPr lang="en-US" altLang="zh-CN" sz="2400" dirty="0"/>
          </a:p>
          <a:p>
            <a:pPr marL="914400" lvl="1" indent="-457200">
              <a:lnSpc>
                <a:spcPct val="150000"/>
              </a:lnSpc>
              <a:buFont typeface="Wingdings" panose="05000000000000000000" pitchFamily="2" charset="2"/>
              <a:buChar char="ü"/>
            </a:pPr>
            <a:r>
              <a:rPr lang="zh-CN" altLang="en-US" sz="2400" dirty="0"/>
              <a:t>企业通过发行债券进行筹资，到期归还债券持有者与债券面值相等的本金</a:t>
            </a:r>
            <a:endParaRPr lang="en-US" altLang="zh-CN" sz="2400" dirty="0"/>
          </a:p>
        </p:txBody>
      </p:sp>
      <p:grpSp>
        <p:nvGrpSpPr>
          <p:cNvPr id="4" name="组合 3"/>
          <p:cNvGrpSpPr/>
          <p:nvPr/>
        </p:nvGrpSpPr>
        <p:grpSpPr>
          <a:xfrm>
            <a:off x="1204441" y="1816346"/>
            <a:ext cx="8900160" cy="4214724"/>
            <a:chOff x="1011936" y="1734972"/>
            <a:chExt cx="8900160" cy="4214724"/>
          </a:xfrm>
        </p:grpSpPr>
        <p:sp>
          <p:nvSpPr>
            <p:cNvPr id="5" name="圆角矩形 4"/>
            <p:cNvSpPr/>
            <p:nvPr/>
          </p:nvSpPr>
          <p:spPr>
            <a:xfrm>
              <a:off x="1127760" y="2857609"/>
              <a:ext cx="2913888" cy="816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债券的票面价值</a:t>
              </a:r>
            </a:p>
          </p:txBody>
        </p:sp>
        <p:sp>
          <p:nvSpPr>
            <p:cNvPr id="6" name="圆角矩形 5"/>
            <p:cNvSpPr/>
            <p:nvPr/>
          </p:nvSpPr>
          <p:spPr>
            <a:xfrm>
              <a:off x="6669024" y="2827571"/>
              <a:ext cx="2913888" cy="816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债券的实际价格</a:t>
              </a:r>
            </a:p>
          </p:txBody>
        </p:sp>
        <p:sp>
          <p:nvSpPr>
            <p:cNvPr id="7" name="左右箭头 6"/>
            <p:cNvSpPr/>
            <p:nvPr/>
          </p:nvSpPr>
          <p:spPr>
            <a:xfrm>
              <a:off x="4200143" y="3044289"/>
              <a:ext cx="2231136" cy="4435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64306" y="2679022"/>
              <a:ext cx="902811" cy="523220"/>
            </a:xfrm>
            <a:prstGeom prst="rect">
              <a:avLst/>
            </a:prstGeom>
            <a:noFill/>
          </p:spPr>
          <p:txBody>
            <a:bodyPr wrap="none" rtlCol="0">
              <a:spAutoFit/>
            </a:bodyPr>
            <a:lstStyle/>
            <a:p>
              <a:r>
                <a:rPr lang="zh-CN" altLang="en-US" sz="2800" dirty="0"/>
                <a:t>差额</a:t>
              </a:r>
            </a:p>
          </p:txBody>
        </p:sp>
        <p:cxnSp>
          <p:nvCxnSpPr>
            <p:cNvPr id="9" name="直接箭头连接符 8"/>
            <p:cNvCxnSpPr/>
            <p:nvPr/>
          </p:nvCxnSpPr>
          <p:spPr>
            <a:xfrm flipH="1">
              <a:off x="2584704" y="3499104"/>
              <a:ext cx="2036064" cy="10656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010656" y="3515755"/>
              <a:ext cx="2182368" cy="106565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011936" y="4767072"/>
              <a:ext cx="3438144" cy="1182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折价发行</a:t>
              </a:r>
            </a:p>
          </p:txBody>
        </p:sp>
        <p:sp>
          <p:nvSpPr>
            <p:cNvPr id="12" name="椭圆 11"/>
            <p:cNvSpPr/>
            <p:nvPr/>
          </p:nvSpPr>
          <p:spPr>
            <a:xfrm>
              <a:off x="6473952" y="4767072"/>
              <a:ext cx="3438144" cy="1182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溢价发行</a:t>
              </a:r>
            </a:p>
          </p:txBody>
        </p:sp>
        <p:sp>
          <p:nvSpPr>
            <p:cNvPr id="13" name="空心弧 12"/>
            <p:cNvSpPr/>
            <p:nvPr/>
          </p:nvSpPr>
          <p:spPr>
            <a:xfrm>
              <a:off x="2354579" y="2329884"/>
              <a:ext cx="5922263" cy="1155240"/>
            </a:xfrm>
            <a:prstGeom prst="blockArc">
              <a:avLst>
                <a:gd name="adj1" fmla="val 10864471"/>
                <a:gd name="adj2" fmla="val 21534799"/>
                <a:gd name="adj3" fmla="val 27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3439819" y="1734972"/>
              <a:ext cx="4134465" cy="523220"/>
            </a:xfrm>
            <a:prstGeom prst="rect">
              <a:avLst/>
            </a:prstGeom>
            <a:noFill/>
          </p:spPr>
          <p:txBody>
            <a:bodyPr wrap="none" rtlCol="0">
              <a:spAutoFit/>
            </a:bodyPr>
            <a:lstStyle/>
            <a:p>
              <a:r>
                <a:rPr lang="zh-CN" altLang="en-US" sz="2800" dirty="0"/>
                <a:t>市场利率与票面利率差额</a:t>
              </a:r>
            </a:p>
          </p:txBody>
        </p:sp>
      </p:grpSp>
    </p:spTree>
    <p:extLst>
      <p:ext uri="{BB962C8B-B14F-4D97-AF65-F5344CB8AC3E}">
        <p14:creationId xmlns:p14="http://schemas.microsoft.com/office/powerpoint/2010/main" val="109619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3" name="矩形 2"/>
          <p:cNvSpPr/>
          <p:nvPr/>
        </p:nvSpPr>
        <p:spPr>
          <a:xfrm>
            <a:off x="0" y="616017"/>
            <a:ext cx="12050829" cy="7727628"/>
          </a:xfrm>
          <a:prstGeom prst="rect">
            <a:avLst/>
          </a:prstGeom>
        </p:spPr>
        <p:txBody>
          <a:bodyPr wrap="square">
            <a:spAutoFit/>
          </a:bodyPr>
          <a:lstStyle/>
          <a:p>
            <a:pPr marL="457200" indent="-457200">
              <a:lnSpc>
                <a:spcPct val="200000"/>
              </a:lnSpc>
              <a:buFont typeface="Wingdings" panose="05000000000000000000" pitchFamily="2" charset="2"/>
              <a:buChar char="l"/>
            </a:pPr>
            <a:r>
              <a:rPr lang="zh-CN" altLang="en-US" sz="2800" dirty="0"/>
              <a:t>应付债券</a:t>
            </a:r>
            <a:endParaRPr lang="en-US" altLang="zh-CN" sz="2800" dirty="0"/>
          </a:p>
          <a:p>
            <a:pPr marL="914400" lvl="1" indent="-457200">
              <a:lnSpc>
                <a:spcPct val="200000"/>
              </a:lnSpc>
              <a:buFont typeface="Wingdings" panose="05000000000000000000" pitchFamily="2" charset="2"/>
              <a:buChar char="ü"/>
            </a:pPr>
            <a:r>
              <a:rPr lang="zh-CN" altLang="en-US" sz="2800" dirty="0"/>
              <a:t>“应付债券”账户：</a:t>
            </a:r>
            <a:endParaRPr lang="en-US" altLang="zh-CN" sz="2800" dirty="0"/>
          </a:p>
          <a:p>
            <a:pPr marL="1371600" lvl="2" indent="-457200">
              <a:lnSpc>
                <a:spcPct val="200000"/>
              </a:lnSpc>
              <a:buFont typeface="Wingdings" panose="05000000000000000000" pitchFamily="2" charset="2"/>
              <a:buChar char="Ø"/>
            </a:pPr>
            <a:r>
              <a:rPr lang="zh-CN" altLang="en-US" sz="2800" dirty="0"/>
              <a:t>贷方登记应付债券的本金和利息，借方登记偿还债券的本金和支付利息的金额</a:t>
            </a:r>
            <a:endParaRPr lang="en-US" altLang="zh-CN" sz="2800" dirty="0"/>
          </a:p>
          <a:p>
            <a:pPr marL="1371600" lvl="2" indent="-457200">
              <a:lnSpc>
                <a:spcPct val="200000"/>
              </a:lnSpc>
              <a:buFont typeface="Wingdings" panose="05000000000000000000" pitchFamily="2" charset="2"/>
              <a:buChar char="Ø"/>
            </a:pPr>
            <a:r>
              <a:rPr lang="zh-CN" altLang="en-US" sz="2800" dirty="0"/>
              <a:t>余额在贷方，表示尚未偿还的应付债券本金或利息</a:t>
            </a:r>
          </a:p>
          <a:p>
            <a:pPr marL="914400" lvl="1" indent="-457200">
              <a:lnSpc>
                <a:spcPct val="200000"/>
              </a:lnSpc>
              <a:buFont typeface="Wingdings" panose="05000000000000000000" pitchFamily="2" charset="2"/>
              <a:buChar char="ü"/>
            </a:pPr>
            <a:r>
              <a:rPr lang="zh-CN" altLang="en-US" sz="2800" dirty="0"/>
              <a:t>应付债券利息摊销：根据实际利率法进行计算，将债券折价或溢价的摊销额登记“应付债券</a:t>
            </a:r>
            <a:r>
              <a:rPr lang="en-US" altLang="zh-CN" sz="2800" dirty="0"/>
              <a:t>—</a:t>
            </a:r>
            <a:r>
              <a:rPr lang="zh-CN" altLang="en-US" sz="2800" dirty="0"/>
              <a:t>利息调整”账户（类比“投资”一章中持有至到期投资</a:t>
            </a:r>
            <a:r>
              <a:rPr lang="en-US" altLang="zh-CN" sz="2800" dirty="0"/>
              <a:t>—</a:t>
            </a:r>
            <a:r>
              <a:rPr lang="zh-CN" altLang="en-US" sz="2800" dirty="0"/>
              <a:t>债券）</a:t>
            </a:r>
            <a:endParaRPr lang="en-US" altLang="zh-CN" sz="2800" dirty="0"/>
          </a:p>
          <a:p>
            <a:pPr marL="914400" lvl="1" indent="-457200">
              <a:lnSpc>
                <a:spcPct val="200000"/>
              </a:lnSpc>
              <a:buFont typeface="Wingdings" panose="05000000000000000000" pitchFamily="2" charset="2"/>
              <a:buChar char="ü"/>
            </a:pPr>
            <a:endParaRPr lang="en-US" altLang="zh-CN" sz="2800" dirty="0"/>
          </a:p>
        </p:txBody>
      </p:sp>
    </p:spTree>
    <p:extLst>
      <p:ext uri="{BB962C8B-B14F-4D97-AF65-F5344CB8AC3E}">
        <p14:creationId xmlns:p14="http://schemas.microsoft.com/office/powerpoint/2010/main" val="2745742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graphicFrame>
        <p:nvGraphicFramePr>
          <p:cNvPr id="3" name="表格 2"/>
          <p:cNvGraphicFramePr>
            <a:graphicFrameLocks noGrp="1"/>
          </p:cNvGraphicFramePr>
          <p:nvPr>
            <p:extLst>
              <p:ext uri="{D42A27DB-BD31-4B8C-83A1-F6EECF244321}">
                <p14:modId xmlns:p14="http://schemas.microsoft.com/office/powerpoint/2010/main" val="1668268696"/>
              </p:ext>
            </p:extLst>
          </p:nvPr>
        </p:nvGraphicFramePr>
        <p:xfrm>
          <a:off x="254715" y="833940"/>
          <a:ext cx="11709761" cy="5625697"/>
        </p:xfrm>
        <a:graphic>
          <a:graphicData uri="http://schemas.openxmlformats.org/drawingml/2006/table">
            <a:tbl>
              <a:tblPr firstRow="1" bandRow="1">
                <a:tableStyleId>{5C22544A-7EE6-4342-B048-85BDC9FD1C3A}</a:tableStyleId>
              </a:tblPr>
              <a:tblGrid>
                <a:gridCol w="1672823">
                  <a:extLst>
                    <a:ext uri="{9D8B030D-6E8A-4147-A177-3AD203B41FA5}">
                      <a16:colId xmlns:a16="http://schemas.microsoft.com/office/drawing/2014/main" val="20000"/>
                    </a:ext>
                  </a:extLst>
                </a:gridCol>
                <a:gridCol w="1672823">
                  <a:extLst>
                    <a:ext uri="{9D8B030D-6E8A-4147-A177-3AD203B41FA5}">
                      <a16:colId xmlns:a16="http://schemas.microsoft.com/office/drawing/2014/main" val="20001"/>
                    </a:ext>
                  </a:extLst>
                </a:gridCol>
                <a:gridCol w="1672823">
                  <a:extLst>
                    <a:ext uri="{9D8B030D-6E8A-4147-A177-3AD203B41FA5}">
                      <a16:colId xmlns:a16="http://schemas.microsoft.com/office/drawing/2014/main" val="20002"/>
                    </a:ext>
                  </a:extLst>
                </a:gridCol>
                <a:gridCol w="1672823">
                  <a:extLst>
                    <a:ext uri="{9D8B030D-6E8A-4147-A177-3AD203B41FA5}">
                      <a16:colId xmlns:a16="http://schemas.microsoft.com/office/drawing/2014/main" val="20003"/>
                    </a:ext>
                  </a:extLst>
                </a:gridCol>
                <a:gridCol w="1672823">
                  <a:extLst>
                    <a:ext uri="{9D8B030D-6E8A-4147-A177-3AD203B41FA5}">
                      <a16:colId xmlns:a16="http://schemas.microsoft.com/office/drawing/2014/main" val="20004"/>
                    </a:ext>
                  </a:extLst>
                </a:gridCol>
                <a:gridCol w="1672823">
                  <a:extLst>
                    <a:ext uri="{9D8B030D-6E8A-4147-A177-3AD203B41FA5}">
                      <a16:colId xmlns:a16="http://schemas.microsoft.com/office/drawing/2014/main" val="20005"/>
                    </a:ext>
                  </a:extLst>
                </a:gridCol>
                <a:gridCol w="1672823">
                  <a:extLst>
                    <a:ext uri="{9D8B030D-6E8A-4147-A177-3AD203B41FA5}">
                      <a16:colId xmlns:a16="http://schemas.microsoft.com/office/drawing/2014/main" val="20006"/>
                    </a:ext>
                  </a:extLst>
                </a:gridCol>
              </a:tblGrid>
              <a:tr h="1062604">
                <a:tc>
                  <a:txBody>
                    <a:bodyPr/>
                    <a:lstStyle/>
                    <a:p>
                      <a:pPr algn="ctr"/>
                      <a:r>
                        <a:rPr lang="zh-CN" altLang="en-US" sz="2800" dirty="0"/>
                        <a:t>期次</a:t>
                      </a:r>
                    </a:p>
                  </a:txBody>
                  <a:tcPr/>
                </a:tc>
                <a:tc>
                  <a:txBody>
                    <a:bodyPr/>
                    <a:lstStyle/>
                    <a:p>
                      <a:pPr algn="ctr"/>
                      <a:r>
                        <a:rPr lang="zh-CN" altLang="en-US" sz="2800" dirty="0"/>
                        <a:t>付息期</a:t>
                      </a:r>
                    </a:p>
                  </a:txBody>
                  <a:tcPr/>
                </a:tc>
                <a:tc>
                  <a:txBody>
                    <a:bodyPr/>
                    <a:lstStyle/>
                    <a:p>
                      <a:pPr algn="ctr"/>
                      <a:r>
                        <a:rPr lang="zh-CN" altLang="en-US" sz="2800" dirty="0"/>
                        <a:t>应负担的利息费用</a:t>
                      </a:r>
                    </a:p>
                  </a:txBody>
                  <a:tcPr/>
                </a:tc>
                <a:tc>
                  <a:txBody>
                    <a:bodyPr/>
                    <a:lstStyle/>
                    <a:p>
                      <a:pPr algn="ctr"/>
                      <a:r>
                        <a:rPr lang="zh-CN" altLang="en-US" sz="2800" dirty="0"/>
                        <a:t>支付利息</a:t>
                      </a:r>
                    </a:p>
                  </a:txBody>
                  <a:tcPr/>
                </a:tc>
                <a:tc>
                  <a:txBody>
                    <a:bodyPr/>
                    <a:lstStyle/>
                    <a:p>
                      <a:pPr algn="ctr"/>
                      <a:r>
                        <a:rPr lang="zh-CN" altLang="en-US" sz="2800" dirty="0"/>
                        <a:t>摊销溢价</a:t>
                      </a:r>
                    </a:p>
                  </a:txBody>
                  <a:tcPr/>
                </a:tc>
                <a:tc>
                  <a:txBody>
                    <a:bodyPr/>
                    <a:lstStyle/>
                    <a:p>
                      <a:pPr algn="ctr"/>
                      <a:r>
                        <a:rPr lang="zh-CN" altLang="en-US" sz="2800" dirty="0"/>
                        <a:t>未摊销溢价余额</a:t>
                      </a:r>
                    </a:p>
                  </a:txBody>
                  <a:tcPr/>
                </a:tc>
                <a:tc>
                  <a:txBody>
                    <a:bodyPr/>
                    <a:lstStyle/>
                    <a:p>
                      <a:pPr algn="ctr"/>
                      <a:r>
                        <a:rPr lang="zh-CN" altLang="en-US" sz="2800" dirty="0"/>
                        <a:t>债券账面价值</a:t>
                      </a:r>
                    </a:p>
                  </a:txBody>
                  <a:tcPr/>
                </a:tc>
                <a:extLst>
                  <a:ext uri="{0D108BD9-81ED-4DB2-BD59-A6C34878D82A}">
                    <a16:rowId xmlns:a16="http://schemas.microsoft.com/office/drawing/2014/main" val="10000"/>
                  </a:ext>
                </a:extLst>
              </a:tr>
              <a:tr h="1131159">
                <a:tc>
                  <a:txBody>
                    <a:bodyPr/>
                    <a:lstStyle/>
                    <a:p>
                      <a:pPr algn="ctr"/>
                      <a:endParaRPr lang="zh-CN" altLang="en-US" sz="2000" dirty="0"/>
                    </a:p>
                  </a:txBody>
                  <a:tcPr/>
                </a:tc>
                <a:tc>
                  <a:txBody>
                    <a:bodyPr/>
                    <a:lstStyle/>
                    <a:p>
                      <a:pPr algn="ctr"/>
                      <a:endParaRPr lang="zh-CN" altLang="en-US" sz="2000" dirty="0"/>
                    </a:p>
                  </a:txBody>
                  <a:tcPr/>
                </a:tc>
                <a:tc>
                  <a:txBody>
                    <a:bodyPr/>
                    <a:lstStyle/>
                    <a:p>
                      <a:pPr algn="ctr"/>
                      <a:r>
                        <a:rPr lang="zh-CN" altLang="en-US" sz="2000" dirty="0"/>
                        <a:t>债券账面价值 </a:t>
                      </a:r>
                      <a:r>
                        <a:rPr lang="en-US" altLang="zh-CN" sz="2000" dirty="0"/>
                        <a:t>x </a:t>
                      </a:r>
                      <a:r>
                        <a:rPr lang="zh-CN" altLang="en-US" sz="2000" dirty="0"/>
                        <a:t>市场利率</a:t>
                      </a:r>
                    </a:p>
                  </a:txBody>
                  <a:tcPr/>
                </a:tc>
                <a:tc>
                  <a:txBody>
                    <a:bodyPr/>
                    <a:lstStyle/>
                    <a:p>
                      <a:pPr algn="ctr"/>
                      <a:r>
                        <a:rPr lang="zh-CN" altLang="en-US" sz="2000" dirty="0"/>
                        <a:t>票面价值</a:t>
                      </a:r>
                      <a:r>
                        <a:rPr lang="en-US" altLang="zh-CN" sz="2000" dirty="0"/>
                        <a:t>x </a:t>
                      </a:r>
                      <a:r>
                        <a:rPr lang="zh-CN" altLang="en-US" sz="2000" dirty="0"/>
                        <a:t>票面利率</a:t>
                      </a:r>
                    </a:p>
                  </a:txBody>
                  <a:tcPr/>
                </a:tc>
                <a:tc>
                  <a:txBody>
                    <a:bodyPr/>
                    <a:lstStyle/>
                    <a:p>
                      <a:pPr algn="ctr"/>
                      <a:r>
                        <a:rPr lang="zh-CN" altLang="en-US" sz="2000" dirty="0"/>
                        <a:t>支付利息</a:t>
                      </a:r>
                      <a:r>
                        <a:rPr lang="en-US" altLang="zh-CN" sz="2000" dirty="0"/>
                        <a:t>-</a:t>
                      </a:r>
                      <a:r>
                        <a:rPr lang="zh-CN" altLang="en-US" sz="2000" dirty="0"/>
                        <a:t>应负担利息费用</a:t>
                      </a:r>
                    </a:p>
                  </a:txBody>
                  <a:tcPr/>
                </a:tc>
                <a:tc>
                  <a:txBody>
                    <a:bodyPr/>
                    <a:lstStyle/>
                    <a:p>
                      <a:pPr algn="ctr"/>
                      <a:endParaRPr lang="en-US" altLang="zh-CN" sz="2000" dirty="0"/>
                    </a:p>
                    <a:p>
                      <a:pPr algn="ctr"/>
                      <a:r>
                        <a:rPr lang="en-US" altLang="zh-CN" sz="2000" dirty="0"/>
                        <a:t>445210</a:t>
                      </a:r>
                      <a:endParaRPr lang="zh-CN" alt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t>10445200</a:t>
                      </a:r>
                    </a:p>
                  </a:txBody>
                  <a:tcPr/>
                </a:tc>
                <a:extLst>
                  <a:ext uri="{0D108BD9-81ED-4DB2-BD59-A6C34878D82A}">
                    <a16:rowId xmlns:a16="http://schemas.microsoft.com/office/drawing/2014/main" val="10001"/>
                  </a:ext>
                </a:extLst>
              </a:tr>
              <a:tr h="571989">
                <a:tc>
                  <a:txBody>
                    <a:bodyPr/>
                    <a:lstStyle/>
                    <a:p>
                      <a:pPr algn="ctr"/>
                      <a:r>
                        <a:rPr lang="en-US" altLang="zh-CN" sz="2000" dirty="0"/>
                        <a:t>1</a:t>
                      </a:r>
                      <a:endParaRPr lang="zh-CN" altLang="en-US" sz="2000" dirty="0"/>
                    </a:p>
                  </a:txBody>
                  <a:tcPr/>
                </a:tc>
                <a:tc>
                  <a:txBody>
                    <a:bodyPr/>
                    <a:lstStyle/>
                    <a:p>
                      <a:pPr algn="ctr"/>
                      <a:r>
                        <a:rPr lang="en-US" altLang="zh-CN" sz="2000" dirty="0"/>
                        <a:t>2013.1</a:t>
                      </a:r>
                      <a:endParaRPr lang="zh-CN" altLang="en-US" sz="2000" dirty="0"/>
                    </a:p>
                  </a:txBody>
                  <a:tcPr/>
                </a:tc>
                <a:tc>
                  <a:txBody>
                    <a:bodyPr/>
                    <a:lstStyle/>
                    <a:p>
                      <a:pPr algn="ctr"/>
                      <a:r>
                        <a:rPr lang="en-US" altLang="zh-CN" sz="2000" dirty="0"/>
                        <a:t>417808</a:t>
                      </a:r>
                      <a:endParaRPr lang="zh-CN" altLang="en-US" sz="2000" dirty="0"/>
                    </a:p>
                  </a:txBody>
                  <a:tcPr/>
                </a:tc>
                <a:tc>
                  <a:txBody>
                    <a:bodyPr/>
                    <a:lstStyle/>
                    <a:p>
                      <a:pPr algn="ctr"/>
                      <a:r>
                        <a:rPr lang="en-US" altLang="zh-CN" sz="2000" dirty="0"/>
                        <a:t>500000</a:t>
                      </a:r>
                      <a:endParaRPr lang="zh-CN" altLang="en-US" sz="2000" dirty="0"/>
                    </a:p>
                  </a:txBody>
                  <a:tcPr/>
                </a:tc>
                <a:tc>
                  <a:txBody>
                    <a:bodyPr/>
                    <a:lstStyle/>
                    <a:p>
                      <a:pPr algn="ctr"/>
                      <a:r>
                        <a:rPr lang="en-US" altLang="zh-CN" sz="2000" dirty="0"/>
                        <a:t>82192</a:t>
                      </a:r>
                      <a:endParaRPr lang="zh-CN" altLang="en-US" sz="2000" dirty="0"/>
                    </a:p>
                  </a:txBody>
                  <a:tcPr/>
                </a:tc>
                <a:tc>
                  <a:txBody>
                    <a:bodyPr/>
                    <a:lstStyle/>
                    <a:p>
                      <a:pPr algn="ctr"/>
                      <a:r>
                        <a:rPr lang="en-US" altLang="zh-CN" sz="2000" dirty="0"/>
                        <a:t>363018</a:t>
                      </a:r>
                      <a:endParaRPr lang="zh-CN" alt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t>10363018</a:t>
                      </a:r>
                    </a:p>
                  </a:txBody>
                  <a:tcPr/>
                </a:tc>
                <a:extLst>
                  <a:ext uri="{0D108BD9-81ED-4DB2-BD59-A6C34878D82A}">
                    <a16:rowId xmlns:a16="http://schemas.microsoft.com/office/drawing/2014/main" val="10002"/>
                  </a:ext>
                </a:extLst>
              </a:tr>
              <a:tr h="571989">
                <a:tc>
                  <a:txBody>
                    <a:bodyPr/>
                    <a:lstStyle/>
                    <a:p>
                      <a:pPr algn="ctr"/>
                      <a:r>
                        <a:rPr lang="en-US" altLang="zh-CN" sz="2000" dirty="0"/>
                        <a:t>2</a:t>
                      </a:r>
                      <a:endParaRPr lang="zh-CN" altLang="en-US" sz="2000" dirty="0"/>
                    </a:p>
                  </a:txBody>
                  <a:tcPr/>
                </a:tc>
                <a:tc>
                  <a:txBody>
                    <a:bodyPr/>
                    <a:lstStyle/>
                    <a:p>
                      <a:pPr algn="ctr"/>
                      <a:r>
                        <a:rPr lang="en-US" altLang="zh-CN" sz="2000" dirty="0"/>
                        <a:t>2014.1</a:t>
                      </a:r>
                    </a:p>
                  </a:txBody>
                  <a:tcPr/>
                </a:tc>
                <a:tc>
                  <a:txBody>
                    <a:bodyPr/>
                    <a:lstStyle/>
                    <a:p>
                      <a:pPr algn="ctr"/>
                      <a:r>
                        <a:rPr lang="en-US" altLang="zh-CN" sz="2000" dirty="0"/>
                        <a:t>414521</a:t>
                      </a:r>
                      <a:endParaRPr lang="zh-CN" altLang="en-US" sz="2000" dirty="0"/>
                    </a:p>
                  </a:txBody>
                  <a:tcPr/>
                </a:tc>
                <a:tc>
                  <a:txBody>
                    <a:bodyPr/>
                    <a:lstStyle/>
                    <a:p>
                      <a:pPr algn="ctr"/>
                      <a:r>
                        <a:rPr lang="en-US" altLang="zh-CN" sz="2000" dirty="0"/>
                        <a:t>500000</a:t>
                      </a:r>
                      <a:endParaRPr lang="zh-CN" altLang="en-US" sz="2000" dirty="0"/>
                    </a:p>
                  </a:txBody>
                  <a:tcPr/>
                </a:tc>
                <a:tc>
                  <a:txBody>
                    <a:bodyPr/>
                    <a:lstStyle/>
                    <a:p>
                      <a:pPr algn="ctr"/>
                      <a:r>
                        <a:rPr lang="en-US" altLang="zh-CN" sz="2000" dirty="0"/>
                        <a:t>85479</a:t>
                      </a:r>
                      <a:endParaRPr lang="zh-CN" altLang="en-US" sz="2000" dirty="0"/>
                    </a:p>
                  </a:txBody>
                  <a:tcPr/>
                </a:tc>
                <a:tc>
                  <a:txBody>
                    <a:bodyPr/>
                    <a:lstStyle/>
                    <a:p>
                      <a:pPr algn="ctr"/>
                      <a:r>
                        <a:rPr lang="en-US" altLang="zh-CN" sz="2000" dirty="0"/>
                        <a:t>277539</a:t>
                      </a:r>
                      <a:endParaRPr lang="zh-CN" altLang="en-US" sz="2000" dirty="0"/>
                    </a:p>
                  </a:txBody>
                  <a:tcPr/>
                </a:tc>
                <a:tc>
                  <a:txBody>
                    <a:bodyPr/>
                    <a:lstStyle/>
                    <a:p>
                      <a:pPr algn="ctr"/>
                      <a:r>
                        <a:rPr lang="en-US" altLang="zh-CN" sz="2000" dirty="0"/>
                        <a:t>10277539</a:t>
                      </a:r>
                      <a:endParaRPr lang="zh-CN" altLang="en-US" sz="2000" dirty="0"/>
                    </a:p>
                  </a:txBody>
                  <a:tcPr/>
                </a:tc>
                <a:extLst>
                  <a:ext uri="{0D108BD9-81ED-4DB2-BD59-A6C34878D82A}">
                    <a16:rowId xmlns:a16="http://schemas.microsoft.com/office/drawing/2014/main" val="10003"/>
                  </a:ext>
                </a:extLst>
              </a:tr>
              <a:tr h="571989">
                <a:tc>
                  <a:txBody>
                    <a:bodyPr/>
                    <a:lstStyle/>
                    <a:p>
                      <a:pPr algn="ctr"/>
                      <a:r>
                        <a:rPr lang="en-US" altLang="zh-CN" sz="2000" dirty="0"/>
                        <a:t>3</a:t>
                      </a:r>
                      <a:endParaRPr lang="zh-CN" altLang="en-US" sz="2000" dirty="0"/>
                    </a:p>
                  </a:txBody>
                  <a:tcPr/>
                </a:tc>
                <a:tc>
                  <a:txBody>
                    <a:bodyPr/>
                    <a:lstStyle/>
                    <a:p>
                      <a:pPr algn="ctr"/>
                      <a:r>
                        <a:rPr lang="en-US" altLang="zh-CN" sz="2000" dirty="0"/>
                        <a:t>2015.1</a:t>
                      </a:r>
                      <a:endParaRPr lang="zh-CN" altLang="en-US" sz="2000" dirty="0"/>
                    </a:p>
                  </a:txBody>
                  <a:tcPr/>
                </a:tc>
                <a:tc>
                  <a:txBody>
                    <a:bodyPr/>
                    <a:lstStyle/>
                    <a:p>
                      <a:pPr algn="ctr"/>
                      <a:r>
                        <a:rPr lang="en-US" altLang="zh-CN" sz="2000" dirty="0"/>
                        <a:t>411102</a:t>
                      </a:r>
                      <a:endParaRPr lang="zh-CN" altLang="en-US" sz="2000" dirty="0"/>
                    </a:p>
                  </a:txBody>
                  <a:tcPr/>
                </a:tc>
                <a:tc>
                  <a:txBody>
                    <a:bodyPr/>
                    <a:lstStyle/>
                    <a:p>
                      <a:pPr algn="ctr"/>
                      <a:r>
                        <a:rPr lang="en-US" altLang="zh-CN" sz="2000" dirty="0"/>
                        <a:t>500000</a:t>
                      </a:r>
                      <a:endParaRPr lang="zh-CN" altLang="en-US" sz="2000" dirty="0"/>
                    </a:p>
                  </a:txBody>
                  <a:tcPr/>
                </a:tc>
                <a:tc>
                  <a:txBody>
                    <a:bodyPr/>
                    <a:lstStyle/>
                    <a:p>
                      <a:pPr algn="ctr"/>
                      <a:r>
                        <a:rPr lang="en-US" altLang="zh-CN" sz="2000" dirty="0"/>
                        <a:t>88898</a:t>
                      </a:r>
                      <a:endParaRPr lang="zh-CN" altLang="en-US" sz="2000" dirty="0"/>
                    </a:p>
                  </a:txBody>
                  <a:tcPr/>
                </a:tc>
                <a:tc>
                  <a:txBody>
                    <a:bodyPr/>
                    <a:lstStyle/>
                    <a:p>
                      <a:pPr algn="ctr"/>
                      <a:r>
                        <a:rPr lang="en-US" altLang="zh-CN" sz="2000" dirty="0"/>
                        <a:t>1886341</a:t>
                      </a:r>
                      <a:endParaRPr lang="zh-CN" altLang="en-US" sz="2000" dirty="0"/>
                    </a:p>
                  </a:txBody>
                  <a:tcPr/>
                </a:tc>
                <a:tc>
                  <a:txBody>
                    <a:bodyPr/>
                    <a:lstStyle/>
                    <a:p>
                      <a:pPr algn="ctr"/>
                      <a:r>
                        <a:rPr lang="en-US" altLang="zh-CN" sz="2000" dirty="0"/>
                        <a:t>10188641</a:t>
                      </a:r>
                      <a:endParaRPr lang="zh-CN" altLang="en-US" sz="2000" dirty="0"/>
                    </a:p>
                  </a:txBody>
                  <a:tcPr/>
                </a:tc>
                <a:extLst>
                  <a:ext uri="{0D108BD9-81ED-4DB2-BD59-A6C34878D82A}">
                    <a16:rowId xmlns:a16="http://schemas.microsoft.com/office/drawing/2014/main" val="10004"/>
                  </a:ext>
                </a:extLst>
              </a:tr>
              <a:tr h="571989">
                <a:tc>
                  <a:txBody>
                    <a:bodyPr/>
                    <a:lstStyle/>
                    <a:p>
                      <a:pPr algn="ctr"/>
                      <a:r>
                        <a:rPr lang="en-US" altLang="zh-CN" sz="2000" dirty="0"/>
                        <a:t>4</a:t>
                      </a:r>
                      <a:endParaRPr lang="zh-CN" altLang="en-US" sz="2000" dirty="0"/>
                    </a:p>
                  </a:txBody>
                  <a:tcPr/>
                </a:tc>
                <a:tc>
                  <a:txBody>
                    <a:bodyPr/>
                    <a:lstStyle/>
                    <a:p>
                      <a:pPr algn="ctr"/>
                      <a:r>
                        <a:rPr lang="en-US" altLang="zh-CN" sz="2000" dirty="0"/>
                        <a:t>2016.1</a:t>
                      </a:r>
                      <a:endParaRPr lang="zh-CN" altLang="en-US" sz="2000" dirty="0"/>
                    </a:p>
                  </a:txBody>
                  <a:tcPr/>
                </a:tc>
                <a:tc>
                  <a:txBody>
                    <a:bodyPr/>
                    <a:lstStyle/>
                    <a:p>
                      <a:pPr algn="ctr"/>
                      <a:r>
                        <a:rPr lang="en-US" altLang="zh-CN" sz="2000" dirty="0"/>
                        <a:t>407546</a:t>
                      </a:r>
                      <a:endParaRPr lang="zh-CN" altLang="en-US" sz="2000" dirty="0"/>
                    </a:p>
                  </a:txBody>
                  <a:tcPr/>
                </a:tc>
                <a:tc>
                  <a:txBody>
                    <a:bodyPr/>
                    <a:lstStyle/>
                    <a:p>
                      <a:pPr algn="ctr"/>
                      <a:r>
                        <a:rPr lang="en-US" altLang="zh-CN" sz="2000" dirty="0"/>
                        <a:t>500000</a:t>
                      </a:r>
                      <a:endParaRPr lang="zh-CN" altLang="en-US" sz="2000" dirty="0"/>
                    </a:p>
                  </a:txBody>
                  <a:tcPr/>
                </a:tc>
                <a:tc>
                  <a:txBody>
                    <a:bodyPr/>
                    <a:lstStyle/>
                    <a:p>
                      <a:pPr algn="ctr"/>
                      <a:r>
                        <a:rPr lang="en-US" altLang="zh-CN" sz="2000" dirty="0"/>
                        <a:t>92454</a:t>
                      </a:r>
                      <a:endParaRPr lang="zh-CN" altLang="en-US" sz="2000" dirty="0"/>
                    </a:p>
                  </a:txBody>
                  <a:tcPr/>
                </a:tc>
                <a:tc>
                  <a:txBody>
                    <a:bodyPr/>
                    <a:lstStyle/>
                    <a:p>
                      <a:pPr algn="ctr"/>
                      <a:r>
                        <a:rPr lang="en-US" altLang="zh-CN" sz="2000" dirty="0"/>
                        <a:t>96186</a:t>
                      </a:r>
                      <a:endParaRPr lang="zh-CN" altLang="en-US" sz="2000" dirty="0"/>
                    </a:p>
                  </a:txBody>
                  <a:tcPr/>
                </a:tc>
                <a:tc>
                  <a:txBody>
                    <a:bodyPr/>
                    <a:lstStyle/>
                    <a:p>
                      <a:pPr algn="ctr"/>
                      <a:r>
                        <a:rPr lang="en-US" altLang="zh-CN" sz="2000" dirty="0"/>
                        <a:t>10096186</a:t>
                      </a:r>
                      <a:endParaRPr lang="zh-CN" altLang="en-US" sz="2000" dirty="0"/>
                    </a:p>
                  </a:txBody>
                  <a:tcPr/>
                </a:tc>
                <a:extLst>
                  <a:ext uri="{0D108BD9-81ED-4DB2-BD59-A6C34878D82A}">
                    <a16:rowId xmlns:a16="http://schemas.microsoft.com/office/drawing/2014/main" val="10005"/>
                  </a:ext>
                </a:extLst>
              </a:tr>
              <a:tr h="571989">
                <a:tc>
                  <a:txBody>
                    <a:bodyPr/>
                    <a:lstStyle/>
                    <a:p>
                      <a:pPr algn="ctr"/>
                      <a:r>
                        <a:rPr lang="en-US" altLang="zh-CN" sz="2000" dirty="0"/>
                        <a:t>5</a:t>
                      </a:r>
                      <a:endParaRPr lang="zh-CN" altLang="en-US" sz="2000" dirty="0"/>
                    </a:p>
                  </a:txBody>
                  <a:tcPr/>
                </a:tc>
                <a:tc>
                  <a:txBody>
                    <a:bodyPr/>
                    <a:lstStyle/>
                    <a:p>
                      <a:pPr algn="ctr"/>
                      <a:r>
                        <a:rPr lang="en-US" altLang="zh-CN" sz="2000" dirty="0"/>
                        <a:t>2017.1</a:t>
                      </a:r>
                      <a:endParaRPr lang="zh-CN" altLang="en-US" sz="2000" dirty="0"/>
                    </a:p>
                  </a:txBody>
                  <a:tcPr/>
                </a:tc>
                <a:tc>
                  <a:txBody>
                    <a:bodyPr/>
                    <a:lstStyle/>
                    <a:p>
                      <a:pPr algn="ctr"/>
                      <a:r>
                        <a:rPr lang="en-US" altLang="zh-CN" sz="2000" dirty="0"/>
                        <a:t>403847</a:t>
                      </a:r>
                      <a:endParaRPr lang="zh-CN" altLang="en-US" sz="2000" dirty="0"/>
                    </a:p>
                  </a:txBody>
                  <a:tcPr/>
                </a:tc>
                <a:tc>
                  <a:txBody>
                    <a:bodyPr/>
                    <a:lstStyle/>
                    <a:p>
                      <a:pPr algn="ctr"/>
                      <a:r>
                        <a:rPr lang="en-US" altLang="zh-CN" sz="2000" dirty="0"/>
                        <a:t>500000</a:t>
                      </a:r>
                      <a:endParaRPr lang="zh-CN" altLang="en-US" sz="2000" dirty="0"/>
                    </a:p>
                  </a:txBody>
                  <a:tcPr/>
                </a:tc>
                <a:tc>
                  <a:txBody>
                    <a:bodyPr/>
                    <a:lstStyle/>
                    <a:p>
                      <a:pPr algn="ctr"/>
                      <a:r>
                        <a:rPr lang="en-US" altLang="zh-CN" sz="2000" dirty="0"/>
                        <a:t>96153</a:t>
                      </a:r>
                      <a:endParaRPr lang="zh-CN" altLang="en-US" sz="2000" dirty="0"/>
                    </a:p>
                  </a:txBody>
                  <a:tcPr/>
                </a:tc>
                <a:tc>
                  <a:txBody>
                    <a:bodyPr/>
                    <a:lstStyle/>
                    <a:p>
                      <a:pPr algn="ctr"/>
                      <a:r>
                        <a:rPr lang="zh-CN" altLang="en-US" sz="2000" dirty="0"/>
                        <a:t>约等于</a:t>
                      </a:r>
                      <a:r>
                        <a:rPr lang="en-US" altLang="zh-CN" sz="2000" dirty="0"/>
                        <a:t>0</a:t>
                      </a:r>
                      <a:endParaRPr lang="zh-CN" altLang="en-US" sz="2000" dirty="0"/>
                    </a:p>
                  </a:txBody>
                  <a:tcPr/>
                </a:tc>
                <a:tc>
                  <a:txBody>
                    <a:bodyPr/>
                    <a:lstStyle/>
                    <a:p>
                      <a:pPr algn="ctr"/>
                      <a:r>
                        <a:rPr lang="en-US" altLang="zh-CN" sz="2000" dirty="0"/>
                        <a:t>10000000</a:t>
                      </a:r>
                      <a:endParaRPr lang="zh-CN" altLang="en-US" sz="2000" dirty="0"/>
                    </a:p>
                  </a:txBody>
                  <a:tcPr/>
                </a:tc>
                <a:extLst>
                  <a:ext uri="{0D108BD9-81ED-4DB2-BD59-A6C34878D82A}">
                    <a16:rowId xmlns:a16="http://schemas.microsoft.com/office/drawing/2014/main" val="10006"/>
                  </a:ext>
                </a:extLst>
              </a:tr>
              <a:tr h="571989">
                <a:tc>
                  <a:txBody>
                    <a:bodyPr/>
                    <a:lstStyle/>
                    <a:p>
                      <a:pPr algn="ctr"/>
                      <a:r>
                        <a:rPr lang="zh-CN" altLang="en-US" sz="2000" dirty="0"/>
                        <a:t>合计</a:t>
                      </a:r>
                    </a:p>
                  </a:txBody>
                  <a:tcPr/>
                </a:tc>
                <a:tc>
                  <a:txBody>
                    <a:bodyPr/>
                    <a:lstStyle/>
                    <a:p>
                      <a:pPr algn="ctr"/>
                      <a:endParaRPr lang="zh-CN" altLang="en-US" sz="2000" dirty="0"/>
                    </a:p>
                  </a:txBody>
                  <a:tcPr/>
                </a:tc>
                <a:tc>
                  <a:txBody>
                    <a:bodyPr/>
                    <a:lstStyle/>
                    <a:p>
                      <a:pPr algn="ctr"/>
                      <a:r>
                        <a:rPr lang="en-US" altLang="zh-CN" sz="2000" dirty="0"/>
                        <a:t>2054824</a:t>
                      </a:r>
                      <a:endParaRPr lang="zh-CN" altLang="en-US" sz="2000" dirty="0"/>
                    </a:p>
                  </a:txBody>
                  <a:tcPr/>
                </a:tc>
                <a:tc>
                  <a:txBody>
                    <a:bodyPr/>
                    <a:lstStyle/>
                    <a:p>
                      <a:pPr algn="ctr"/>
                      <a:r>
                        <a:rPr lang="en-US" altLang="zh-CN" sz="2000" dirty="0"/>
                        <a:t>250000</a:t>
                      </a:r>
                      <a:endParaRPr lang="zh-CN" altLang="en-US" sz="2000" dirty="0"/>
                    </a:p>
                  </a:txBody>
                  <a:tcPr/>
                </a:tc>
                <a:tc>
                  <a:txBody>
                    <a:bodyPr/>
                    <a:lstStyle/>
                    <a:p>
                      <a:pPr algn="ctr"/>
                      <a:r>
                        <a:rPr lang="en-US" altLang="zh-CN" sz="2000" dirty="0"/>
                        <a:t>445176</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30678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4" name="矩形 3"/>
          <p:cNvSpPr/>
          <p:nvPr/>
        </p:nvSpPr>
        <p:spPr>
          <a:xfrm>
            <a:off x="0" y="616017"/>
            <a:ext cx="12192000" cy="5153590"/>
          </a:xfrm>
          <a:prstGeom prst="rect">
            <a:avLst/>
          </a:prstGeom>
        </p:spPr>
        <p:txBody>
          <a:bodyPr wrap="square">
            <a:spAutoFit/>
          </a:bodyPr>
          <a:lstStyle/>
          <a:p>
            <a:pPr marL="342900" indent="-342900">
              <a:lnSpc>
                <a:spcPct val="200000"/>
              </a:lnSpc>
              <a:buFont typeface="Wingdings" panose="05000000000000000000" pitchFamily="2" charset="2"/>
              <a:buChar char="l"/>
            </a:pPr>
            <a:r>
              <a:rPr lang="zh-CN" altLang="en-US" sz="2400" dirty="0"/>
              <a:t>债务重组：在债务人</a:t>
            </a:r>
            <a:r>
              <a:rPr lang="zh-CN" altLang="en-US" sz="2400" b="1" dirty="0">
                <a:solidFill>
                  <a:srgbClr val="C00000"/>
                </a:solidFill>
              </a:rPr>
              <a:t>发生财务困难</a:t>
            </a:r>
            <a:r>
              <a:rPr lang="zh-CN" altLang="en-US" sz="2400" dirty="0"/>
              <a:t>的情况下，债权人按照其与债务人达成的协议或者法院的裁定作出</a:t>
            </a:r>
            <a:r>
              <a:rPr lang="zh-CN" altLang="en-US" sz="2400" b="1" dirty="0">
                <a:solidFill>
                  <a:srgbClr val="C00000"/>
                </a:solidFill>
              </a:rPr>
              <a:t>让步</a:t>
            </a:r>
            <a:r>
              <a:rPr lang="zh-CN" altLang="en-US" sz="2400" dirty="0"/>
              <a:t>的事项</a:t>
            </a:r>
            <a:endParaRPr lang="en-US" altLang="zh-CN" sz="2400" dirty="0"/>
          </a:p>
          <a:p>
            <a:pPr marL="914400" lvl="1" indent="-457200">
              <a:lnSpc>
                <a:spcPct val="200000"/>
              </a:lnSpc>
              <a:buFont typeface="Wingdings" panose="05000000000000000000" pitchFamily="2" charset="2"/>
              <a:buChar char="ü"/>
            </a:pPr>
            <a:r>
              <a:rPr lang="zh-CN" altLang="en-US" sz="2400" dirty="0"/>
              <a:t>以低于债务账面价值的现金清偿债务</a:t>
            </a:r>
            <a:endParaRPr lang="en-US" altLang="zh-CN" sz="2400" dirty="0"/>
          </a:p>
          <a:p>
            <a:pPr marL="914400" lvl="1" indent="-457200">
              <a:lnSpc>
                <a:spcPct val="200000"/>
              </a:lnSpc>
              <a:buFont typeface="Wingdings" panose="05000000000000000000" pitchFamily="2" charset="2"/>
              <a:buChar char="ü"/>
            </a:pPr>
            <a:r>
              <a:rPr lang="zh-CN" altLang="en-US" sz="2400" dirty="0"/>
              <a:t>以非现金资产清偿债务</a:t>
            </a:r>
            <a:endParaRPr lang="en-US" altLang="zh-CN" sz="2400" dirty="0"/>
          </a:p>
          <a:p>
            <a:pPr marL="914400" lvl="1" indent="-457200">
              <a:lnSpc>
                <a:spcPct val="200000"/>
              </a:lnSpc>
              <a:buFont typeface="Wingdings" panose="05000000000000000000" pitchFamily="2" charset="2"/>
              <a:buChar char="ü"/>
            </a:pPr>
            <a:r>
              <a:rPr lang="zh-CN" altLang="en-US" sz="2400" dirty="0"/>
              <a:t>债务转为资本</a:t>
            </a:r>
            <a:endParaRPr lang="en-US" altLang="zh-CN" sz="2400" dirty="0"/>
          </a:p>
          <a:p>
            <a:pPr marL="914400" lvl="1" indent="-457200">
              <a:lnSpc>
                <a:spcPct val="200000"/>
              </a:lnSpc>
              <a:buFont typeface="Wingdings" panose="05000000000000000000" pitchFamily="2" charset="2"/>
              <a:buChar char="ü"/>
            </a:pPr>
            <a:r>
              <a:rPr lang="zh-CN" altLang="en-US" sz="2400" dirty="0"/>
              <a:t>修改其他债务条件（利息）</a:t>
            </a:r>
            <a:endParaRPr lang="en-US" altLang="zh-CN" sz="2400" dirty="0"/>
          </a:p>
          <a:p>
            <a:pPr marL="914400" lvl="1" indent="-457200">
              <a:lnSpc>
                <a:spcPct val="200000"/>
              </a:lnSpc>
              <a:buFont typeface="Wingdings" panose="05000000000000000000" pitchFamily="2" charset="2"/>
              <a:buChar char="ü"/>
            </a:pPr>
            <a:r>
              <a:rPr lang="zh-CN" altLang="en-US" sz="2400" dirty="0"/>
              <a:t>混合重组方式</a:t>
            </a:r>
            <a:endParaRPr lang="en-US" altLang="zh-CN" sz="2400" dirty="0"/>
          </a:p>
        </p:txBody>
      </p:sp>
    </p:spTree>
    <p:extLst>
      <p:ext uri="{BB962C8B-B14F-4D97-AF65-F5344CB8AC3E}">
        <p14:creationId xmlns:p14="http://schemas.microsoft.com/office/powerpoint/2010/main" val="59754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40995" y="0"/>
            <a:ext cx="3262963" cy="462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所有者权益</a:t>
            </a:r>
          </a:p>
        </p:txBody>
      </p:sp>
      <p:sp>
        <p:nvSpPr>
          <p:cNvPr id="4" name="文本框 3"/>
          <p:cNvSpPr txBox="1"/>
          <p:nvPr/>
        </p:nvSpPr>
        <p:spPr>
          <a:xfrm>
            <a:off x="38502" y="462013"/>
            <a:ext cx="12224083" cy="6186309"/>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400" dirty="0"/>
              <a:t> </a:t>
            </a:r>
            <a:r>
              <a:rPr lang="zh-CN" altLang="en-US" sz="2400" dirty="0"/>
              <a:t>概念：企业资产扣除负债后由</a:t>
            </a:r>
            <a:r>
              <a:rPr lang="zh-CN" altLang="en-US" sz="2400" b="1" dirty="0">
                <a:solidFill>
                  <a:srgbClr val="C00000"/>
                </a:solidFill>
              </a:rPr>
              <a:t>所有者享有的剩余权益</a:t>
            </a:r>
            <a:r>
              <a:rPr lang="zh-CN" altLang="en-US" sz="2400" dirty="0"/>
              <a:t>，又称净资产</a:t>
            </a:r>
            <a:endParaRPr lang="en-US" altLang="zh-CN" sz="2400" dirty="0"/>
          </a:p>
          <a:p>
            <a:pPr marL="800100" lvl="1" indent="-342900">
              <a:lnSpc>
                <a:spcPct val="150000"/>
              </a:lnSpc>
              <a:buFont typeface="Wingdings" panose="05000000000000000000" pitchFamily="2" charset="2"/>
              <a:buChar char="ü"/>
            </a:pPr>
            <a:r>
              <a:rPr lang="zh-CN" altLang="en-US" sz="2400" dirty="0"/>
              <a:t>所有者权益</a:t>
            </a:r>
            <a:r>
              <a:rPr lang="en-US" altLang="zh-CN" sz="2400" dirty="0"/>
              <a:t> = </a:t>
            </a:r>
            <a:r>
              <a:rPr lang="zh-CN" altLang="en-US" sz="2400" dirty="0"/>
              <a:t>资产</a:t>
            </a:r>
            <a:r>
              <a:rPr lang="en-US" altLang="zh-CN" sz="2400" dirty="0"/>
              <a:t> — </a:t>
            </a:r>
            <a:r>
              <a:rPr lang="zh-CN" altLang="en-US" sz="2400" dirty="0"/>
              <a:t>负债</a:t>
            </a:r>
            <a:endParaRPr lang="en-US" altLang="zh-CN" sz="2400" dirty="0"/>
          </a:p>
          <a:p>
            <a:pPr marL="342900" indent="-342900">
              <a:lnSpc>
                <a:spcPct val="150000"/>
              </a:lnSpc>
              <a:buFont typeface="Wingdings" panose="05000000000000000000" pitchFamily="2" charset="2"/>
              <a:buChar char="l"/>
            </a:pPr>
            <a:r>
              <a:rPr lang="zh-CN" altLang="en-US" sz="2400" dirty="0"/>
              <a:t>所有者权益和负债的区别：</a:t>
            </a:r>
            <a:endParaRPr lang="en-US" altLang="zh-CN" sz="2400" dirty="0"/>
          </a:p>
          <a:p>
            <a:pPr marL="800100" lvl="1" indent="-342900">
              <a:lnSpc>
                <a:spcPct val="150000"/>
              </a:lnSpc>
              <a:buFont typeface="Wingdings" panose="05000000000000000000" pitchFamily="2" charset="2"/>
              <a:buChar char="ü"/>
            </a:pPr>
            <a:r>
              <a:rPr lang="zh-CN" altLang="en-US" sz="2400" b="1" dirty="0">
                <a:solidFill>
                  <a:srgbClr val="C00000"/>
                </a:solidFill>
              </a:rPr>
              <a:t>性质</a:t>
            </a:r>
            <a:r>
              <a:rPr lang="zh-CN" altLang="en-US" sz="2400" dirty="0"/>
              <a:t>不同</a:t>
            </a:r>
            <a:endParaRPr lang="en-US" altLang="zh-CN" sz="2400" dirty="0"/>
          </a:p>
          <a:p>
            <a:pPr marL="800100" lvl="1" indent="-342900">
              <a:lnSpc>
                <a:spcPct val="150000"/>
              </a:lnSpc>
              <a:buFont typeface="Wingdings" panose="05000000000000000000" pitchFamily="2" charset="2"/>
              <a:buChar char="ü"/>
            </a:pPr>
            <a:r>
              <a:rPr lang="zh-CN" altLang="en-US" sz="2400" b="1" dirty="0">
                <a:solidFill>
                  <a:srgbClr val="C00000"/>
                </a:solidFill>
              </a:rPr>
              <a:t>享受权利</a:t>
            </a:r>
            <a:r>
              <a:rPr lang="zh-CN" altLang="en-US" sz="2400" dirty="0"/>
              <a:t>不同</a:t>
            </a:r>
            <a:endParaRPr lang="en-US" altLang="zh-CN" sz="2400" dirty="0"/>
          </a:p>
          <a:p>
            <a:pPr marL="800100" lvl="1" indent="-342900">
              <a:lnSpc>
                <a:spcPct val="150000"/>
              </a:lnSpc>
              <a:buFont typeface="Wingdings" panose="05000000000000000000" pitchFamily="2" charset="2"/>
              <a:buChar char="ü"/>
            </a:pPr>
            <a:r>
              <a:rPr lang="zh-CN" altLang="en-US" sz="2400" b="1" dirty="0">
                <a:solidFill>
                  <a:srgbClr val="C00000"/>
                </a:solidFill>
              </a:rPr>
              <a:t>偿还期限</a:t>
            </a:r>
            <a:r>
              <a:rPr lang="zh-CN" altLang="en-US" sz="2400" dirty="0"/>
              <a:t>不同</a:t>
            </a:r>
            <a:endParaRPr lang="en-US" altLang="zh-CN" sz="2400" dirty="0"/>
          </a:p>
          <a:p>
            <a:pPr marL="800100" lvl="1" indent="-342900">
              <a:lnSpc>
                <a:spcPct val="150000"/>
              </a:lnSpc>
              <a:buFont typeface="Wingdings" panose="05000000000000000000" pitchFamily="2" charset="2"/>
              <a:buChar char="ü"/>
            </a:pPr>
            <a:r>
              <a:rPr lang="zh-CN" altLang="en-US" sz="2400" b="1" dirty="0">
                <a:solidFill>
                  <a:srgbClr val="C00000"/>
                </a:solidFill>
              </a:rPr>
              <a:t>风险不同</a:t>
            </a:r>
            <a:endParaRPr lang="en-US" altLang="zh-CN" sz="2400" dirty="0"/>
          </a:p>
          <a:p>
            <a:pPr marL="342900" indent="-342900">
              <a:lnSpc>
                <a:spcPct val="150000"/>
              </a:lnSpc>
              <a:buFont typeface="Wingdings" panose="05000000000000000000" pitchFamily="2" charset="2"/>
              <a:buChar char="l"/>
            </a:pPr>
            <a:r>
              <a:rPr lang="en-US" altLang="zh-CN" sz="2400" dirty="0"/>
              <a:t> </a:t>
            </a:r>
            <a:r>
              <a:rPr lang="zh-CN" altLang="en-US" sz="2400" dirty="0"/>
              <a:t>范围：</a:t>
            </a:r>
            <a:endParaRPr lang="en-US" altLang="zh-CN" sz="2400" dirty="0"/>
          </a:p>
          <a:p>
            <a:pPr marL="914400" lvl="1" indent="-457200">
              <a:lnSpc>
                <a:spcPct val="150000"/>
              </a:lnSpc>
              <a:buFont typeface="Wingdings" panose="05000000000000000000" pitchFamily="2" charset="2"/>
              <a:buChar char="ü"/>
            </a:pPr>
            <a:r>
              <a:rPr lang="zh-CN" altLang="en-US" sz="2400" dirty="0"/>
              <a:t>投入资本：实收资本、资本公积</a:t>
            </a:r>
            <a:endParaRPr lang="en-US" altLang="zh-CN" sz="2400" dirty="0"/>
          </a:p>
          <a:p>
            <a:pPr marL="914400" lvl="1" indent="-457200">
              <a:lnSpc>
                <a:spcPct val="150000"/>
              </a:lnSpc>
              <a:buFont typeface="Wingdings" panose="05000000000000000000" pitchFamily="2" charset="2"/>
              <a:buChar char="ü"/>
            </a:pPr>
            <a:r>
              <a:rPr lang="zh-CN" altLang="en-US" sz="2400" dirty="0"/>
              <a:t>留存收益：盈余公积、未分配利润</a:t>
            </a:r>
            <a:endParaRPr lang="en-US" altLang="zh-CN" sz="2400" dirty="0"/>
          </a:p>
          <a:p>
            <a:pPr marL="800100" lvl="1" indent="-342900">
              <a:lnSpc>
                <a:spcPct val="150000"/>
              </a:lnSpc>
              <a:buFont typeface="Wingdings" panose="05000000000000000000" pitchFamily="2" charset="2"/>
              <a:buChar char="ü"/>
            </a:pPr>
            <a:endParaRPr lang="en-US" altLang="zh-CN" sz="2400" dirty="0"/>
          </a:p>
        </p:txBody>
      </p:sp>
    </p:spTree>
    <p:extLst>
      <p:ext uri="{BB962C8B-B14F-4D97-AF65-F5344CB8AC3E}">
        <p14:creationId xmlns:p14="http://schemas.microsoft.com/office/powerpoint/2010/main" val="2417105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0995" y="0"/>
            <a:ext cx="3262963" cy="462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所有者权益</a:t>
            </a:r>
          </a:p>
        </p:txBody>
      </p:sp>
      <p:sp>
        <p:nvSpPr>
          <p:cNvPr id="3" name="文本框 2"/>
          <p:cNvSpPr txBox="1"/>
          <p:nvPr/>
        </p:nvSpPr>
        <p:spPr>
          <a:xfrm>
            <a:off x="0" y="529390"/>
            <a:ext cx="12224085" cy="710963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a:t> </a:t>
            </a:r>
            <a:r>
              <a:rPr lang="zh-CN" altLang="en-US" sz="2400" dirty="0"/>
              <a:t>实收资本：</a:t>
            </a:r>
            <a:r>
              <a:rPr lang="zh-CN" altLang="en-US" sz="2400" b="1" dirty="0">
                <a:solidFill>
                  <a:srgbClr val="C00000"/>
                </a:solidFill>
              </a:rPr>
              <a:t>投资者投入资本</a:t>
            </a:r>
            <a:r>
              <a:rPr lang="zh-CN" altLang="en-US" sz="2400" dirty="0"/>
              <a:t>形成的法定资本的价值，投资者对依法投入的资本享有</a:t>
            </a:r>
            <a:r>
              <a:rPr lang="zh-CN" altLang="en-US" sz="2400" b="1" dirty="0">
                <a:solidFill>
                  <a:srgbClr val="C00000"/>
                </a:solidFill>
              </a:rPr>
              <a:t>法定权利</a:t>
            </a:r>
            <a:r>
              <a:rPr lang="zh-CN" altLang="en-US" sz="2400" dirty="0"/>
              <a:t>并以此为限</a:t>
            </a:r>
            <a:r>
              <a:rPr lang="zh-CN" altLang="en-US" sz="2400" b="1" dirty="0">
                <a:solidFill>
                  <a:srgbClr val="C00000"/>
                </a:solidFill>
              </a:rPr>
              <a:t>对企业负债承担责任</a:t>
            </a:r>
            <a:r>
              <a:rPr lang="zh-CN" altLang="en-US" sz="2400" dirty="0"/>
              <a:t>。</a:t>
            </a:r>
            <a:endParaRPr lang="en-US" altLang="zh-CN" sz="2400" dirty="0"/>
          </a:p>
          <a:p>
            <a:pPr marL="800100" lvl="1" indent="-342900">
              <a:lnSpc>
                <a:spcPct val="150000"/>
              </a:lnSpc>
              <a:buFont typeface="Wingdings" panose="05000000000000000000" pitchFamily="2" charset="2"/>
              <a:buChar char="ü"/>
            </a:pPr>
            <a:r>
              <a:rPr lang="zh-CN" altLang="en-US" sz="2400" dirty="0"/>
              <a:t>货币资金、存货、固定资产、无形资产等</a:t>
            </a:r>
            <a:endParaRPr lang="en-US" altLang="zh-CN" sz="2400" dirty="0"/>
          </a:p>
          <a:p>
            <a:pPr marL="800100" lvl="1" indent="-342900">
              <a:lnSpc>
                <a:spcPct val="150000"/>
              </a:lnSpc>
              <a:buFont typeface="Wingdings" panose="05000000000000000000" pitchFamily="2" charset="2"/>
              <a:buChar char="ü"/>
            </a:pPr>
            <a:r>
              <a:rPr lang="zh-CN" altLang="en-US" sz="2400" dirty="0"/>
              <a:t>“实收资本”账户：</a:t>
            </a:r>
            <a:endParaRPr lang="en-US" altLang="zh-CN" sz="2400" dirty="0"/>
          </a:p>
          <a:p>
            <a:pPr marL="1371600" lvl="2" indent="-457200">
              <a:lnSpc>
                <a:spcPct val="150000"/>
              </a:lnSpc>
              <a:buFont typeface="Wingdings" panose="05000000000000000000" pitchFamily="2" charset="2"/>
              <a:buChar char="Ø"/>
            </a:pPr>
            <a:r>
              <a:rPr lang="zh-CN" altLang="en-US" sz="2400" dirty="0"/>
              <a:t>贷方登记企业所有者投入企业的各种资产的价值，借方登记减少注册资本的数额</a:t>
            </a:r>
            <a:endParaRPr lang="en-US" altLang="zh-CN" sz="2400" dirty="0"/>
          </a:p>
          <a:p>
            <a:pPr marL="1371600" lvl="2" indent="-457200">
              <a:lnSpc>
                <a:spcPct val="150000"/>
              </a:lnSpc>
              <a:buFont typeface="Wingdings" panose="05000000000000000000" pitchFamily="2" charset="2"/>
              <a:buChar char="Ø"/>
            </a:pPr>
            <a:r>
              <a:rPr lang="zh-CN" altLang="en-US" sz="2400" dirty="0"/>
              <a:t>期末余额在贷方，表示投资人实际投入的资本</a:t>
            </a:r>
          </a:p>
          <a:p>
            <a:pPr marL="800100" lvl="1" indent="-342900">
              <a:lnSpc>
                <a:spcPct val="150000"/>
              </a:lnSpc>
              <a:buFont typeface="Wingdings" panose="05000000000000000000" pitchFamily="2" charset="2"/>
              <a:buChar char="ü"/>
            </a:pPr>
            <a:r>
              <a:rPr lang="zh-CN" altLang="en-US" sz="2400" dirty="0"/>
              <a:t>股份有限公司的实收资本：</a:t>
            </a:r>
            <a:endParaRPr lang="en-US" altLang="zh-CN" sz="2400" dirty="0"/>
          </a:p>
          <a:p>
            <a:pPr marL="1257300" lvl="2" indent="-342900">
              <a:lnSpc>
                <a:spcPct val="150000"/>
              </a:lnSpc>
              <a:buFont typeface="Wingdings" panose="05000000000000000000" pitchFamily="2" charset="2"/>
              <a:buChar char="Ø"/>
            </a:pPr>
            <a:r>
              <a:rPr lang="zh-CN" altLang="en-US" sz="2400" dirty="0"/>
              <a:t>股票的发行价格可以按票面金额，也可以超过票面金额，但不能低于票面金额</a:t>
            </a:r>
            <a:endParaRPr lang="en-US" altLang="zh-CN" sz="2400" dirty="0"/>
          </a:p>
          <a:p>
            <a:pPr marL="1257300" lvl="2" indent="-342900">
              <a:lnSpc>
                <a:spcPct val="150000"/>
              </a:lnSpc>
              <a:buFont typeface="Wingdings" panose="05000000000000000000" pitchFamily="2" charset="2"/>
              <a:buChar char="Ø"/>
            </a:pPr>
            <a:r>
              <a:rPr lang="zh-CN" altLang="en-US" sz="2400" dirty="0"/>
              <a:t>已发行</a:t>
            </a:r>
            <a:r>
              <a:rPr lang="zh-CN" altLang="en-US" sz="2400" b="1" dirty="0">
                <a:solidFill>
                  <a:srgbClr val="C00000"/>
                </a:solidFill>
              </a:rPr>
              <a:t>股票面值</a:t>
            </a:r>
            <a:r>
              <a:rPr lang="zh-CN" altLang="en-US" sz="2400" dirty="0"/>
              <a:t>与股份总数的乘积</a:t>
            </a:r>
          </a:p>
          <a:p>
            <a:pPr marL="1257300" lvl="2" indent="-342900">
              <a:lnSpc>
                <a:spcPct val="150000"/>
              </a:lnSpc>
              <a:buFont typeface="Wingdings" panose="05000000000000000000" pitchFamily="2" charset="2"/>
              <a:buChar char="Ø"/>
            </a:pPr>
            <a:r>
              <a:rPr lang="zh-CN" altLang="en-US" sz="2400" dirty="0"/>
              <a:t>溢价发行的股票高于股票面值的部分扣除发行手续费、佣金等发行费后记入</a:t>
            </a:r>
            <a:r>
              <a:rPr lang="zh-CN" altLang="en-US" sz="2400" b="1" dirty="0">
                <a:solidFill>
                  <a:srgbClr val="C00000"/>
                </a:solidFill>
              </a:rPr>
              <a:t>“资本公积</a:t>
            </a:r>
            <a:r>
              <a:rPr lang="en-US" altLang="zh-CN" sz="2400" b="1" dirty="0">
                <a:solidFill>
                  <a:srgbClr val="C00000"/>
                </a:solidFill>
              </a:rPr>
              <a:t>—</a:t>
            </a:r>
            <a:r>
              <a:rPr lang="zh-CN" altLang="en-US" sz="2400" b="1" dirty="0">
                <a:solidFill>
                  <a:srgbClr val="C00000"/>
                </a:solidFill>
              </a:rPr>
              <a:t>股本溢价”</a:t>
            </a:r>
            <a:r>
              <a:rPr lang="en-US" altLang="zh-CN" sz="2400" dirty="0"/>
              <a:t> </a:t>
            </a:r>
          </a:p>
          <a:p>
            <a:pPr marL="1257300" lvl="2" indent="-342900">
              <a:lnSpc>
                <a:spcPct val="150000"/>
              </a:lnSpc>
              <a:buFont typeface="Wingdings" panose="05000000000000000000" pitchFamily="2" charset="2"/>
              <a:buChar char="ü"/>
            </a:pPr>
            <a:endParaRPr lang="en-US" altLang="zh-CN" sz="2400" dirty="0"/>
          </a:p>
          <a:p>
            <a:pPr marL="285750" indent="-28575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351186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6492" y="887135"/>
            <a:ext cx="10081846" cy="5970865"/>
          </a:xfrm>
          <a:prstGeom prst="rect">
            <a:avLst/>
          </a:prstGeom>
        </p:spPr>
        <p:txBody>
          <a:bodyPr wrap="square">
            <a:spAutoFit/>
          </a:bodyPr>
          <a:lstStyle/>
          <a:p>
            <a:pPr marL="285750" indent="-285750">
              <a:buFont typeface="Trebuchet MS" panose="020B0603020202020204" pitchFamily="34" charset="0"/>
              <a:buChar char="֍"/>
            </a:pPr>
            <a:r>
              <a:rPr lang="en-US" altLang="zh-CN" sz="2800" dirty="0">
                <a:solidFill>
                  <a:srgbClr val="C00000"/>
                </a:solidFill>
              </a:rPr>
              <a:t> Lecture 1: </a:t>
            </a:r>
            <a:r>
              <a:rPr lang="zh-CN" altLang="en-US" sz="2800" dirty="0">
                <a:solidFill>
                  <a:srgbClr val="C00000"/>
                </a:solidFill>
              </a:rPr>
              <a:t>会计学概述</a:t>
            </a:r>
            <a:endParaRPr lang="en-US" altLang="zh-CN" sz="2800" dirty="0">
              <a:solidFill>
                <a:srgbClr val="C00000"/>
              </a:solidFill>
            </a:endParaRPr>
          </a:p>
          <a:p>
            <a:pPr marL="285750" indent="-285750">
              <a:buFont typeface="Trebuchet MS" panose="020B0603020202020204" pitchFamily="34" charset="0"/>
              <a:buChar char="֍"/>
            </a:pPr>
            <a:r>
              <a:rPr lang="en-US" altLang="zh-CN" sz="2800" dirty="0">
                <a:solidFill>
                  <a:srgbClr val="0070C0"/>
                </a:solidFill>
              </a:rPr>
              <a:t> Lecture 2: </a:t>
            </a:r>
            <a:r>
              <a:rPr lang="zh-CN" altLang="en-US" sz="2800" dirty="0">
                <a:solidFill>
                  <a:srgbClr val="0070C0"/>
                </a:solidFill>
              </a:rPr>
              <a:t>会计要素及会计等式</a:t>
            </a:r>
            <a:endParaRPr lang="en-US" altLang="zh-CN" sz="2800" dirty="0">
              <a:solidFill>
                <a:srgbClr val="0070C0"/>
              </a:solidFill>
            </a:endParaRPr>
          </a:p>
          <a:p>
            <a:pPr marL="285750" indent="-285750">
              <a:buFont typeface="Trebuchet MS" panose="020B0603020202020204" pitchFamily="34" charset="0"/>
              <a:buChar char="֍"/>
            </a:pPr>
            <a:r>
              <a:rPr lang="en-US" altLang="zh-CN" sz="2800" dirty="0">
                <a:solidFill>
                  <a:srgbClr val="0070C0"/>
                </a:solidFill>
              </a:rPr>
              <a:t> Lecture 3: </a:t>
            </a:r>
            <a:r>
              <a:rPr lang="zh-CN" altLang="en-US" sz="2800" dirty="0">
                <a:solidFill>
                  <a:srgbClr val="0070C0"/>
                </a:solidFill>
              </a:rPr>
              <a:t>会计账户与复式记账</a:t>
            </a:r>
            <a:endParaRPr lang="en-US" altLang="zh-CN" sz="2800" dirty="0">
              <a:solidFill>
                <a:srgbClr val="0070C0"/>
              </a:solidFill>
            </a:endParaRPr>
          </a:p>
          <a:p>
            <a:pPr marL="285750" indent="-285750">
              <a:buFont typeface="Trebuchet MS" panose="020B0603020202020204" pitchFamily="34" charset="0"/>
              <a:buChar char="֍"/>
            </a:pPr>
            <a:r>
              <a:rPr lang="en-US" altLang="zh-CN" sz="2800" dirty="0">
                <a:solidFill>
                  <a:srgbClr val="009900"/>
                </a:solidFill>
              </a:rPr>
              <a:t> Lecture 4: </a:t>
            </a:r>
            <a:r>
              <a:rPr lang="zh-CN" altLang="en-US" sz="2800" dirty="0">
                <a:solidFill>
                  <a:srgbClr val="009900"/>
                </a:solidFill>
              </a:rPr>
              <a:t>货币资金与应收款项的会计处理</a:t>
            </a:r>
            <a:endParaRPr lang="en-US" altLang="zh-CN" sz="2800" dirty="0">
              <a:solidFill>
                <a:srgbClr val="009900"/>
              </a:solidFill>
            </a:endParaRPr>
          </a:p>
          <a:p>
            <a:pPr marL="285750" indent="-285750">
              <a:buFont typeface="Trebuchet MS" panose="020B0603020202020204" pitchFamily="34" charset="0"/>
              <a:buChar char="֍"/>
            </a:pPr>
            <a:r>
              <a:rPr lang="en-US" altLang="zh-CN" sz="2800" dirty="0">
                <a:solidFill>
                  <a:srgbClr val="009900"/>
                </a:solidFill>
              </a:rPr>
              <a:t> Lecture 5: </a:t>
            </a:r>
            <a:r>
              <a:rPr lang="zh-CN" altLang="en-US" sz="2800" dirty="0">
                <a:solidFill>
                  <a:srgbClr val="009900"/>
                </a:solidFill>
              </a:rPr>
              <a:t>存货</a:t>
            </a:r>
            <a:endParaRPr lang="en-US" altLang="zh-CN" sz="2800" dirty="0">
              <a:solidFill>
                <a:srgbClr val="009900"/>
              </a:solidFill>
            </a:endParaRPr>
          </a:p>
          <a:p>
            <a:pPr marL="285750" indent="-285750">
              <a:buFont typeface="Trebuchet MS" panose="020B0603020202020204" pitchFamily="34" charset="0"/>
              <a:buChar char="֍"/>
            </a:pPr>
            <a:r>
              <a:rPr lang="en-US" altLang="zh-CN" sz="2800" dirty="0">
                <a:solidFill>
                  <a:srgbClr val="009900"/>
                </a:solidFill>
              </a:rPr>
              <a:t> Lecture 6: </a:t>
            </a:r>
            <a:r>
              <a:rPr lang="zh-CN" altLang="en-US" sz="2800" dirty="0">
                <a:solidFill>
                  <a:srgbClr val="009900"/>
                </a:solidFill>
              </a:rPr>
              <a:t>固定资产</a:t>
            </a:r>
            <a:endParaRPr lang="en-US" altLang="zh-CN" sz="2800" dirty="0">
              <a:solidFill>
                <a:srgbClr val="009900"/>
              </a:solidFill>
            </a:endParaRPr>
          </a:p>
          <a:p>
            <a:pPr marL="285750" indent="-285750">
              <a:buFont typeface="Trebuchet MS" panose="020B0603020202020204" pitchFamily="34" charset="0"/>
              <a:buChar char="֍"/>
            </a:pPr>
            <a:r>
              <a:rPr lang="en-US" altLang="zh-CN" sz="2800" dirty="0">
                <a:solidFill>
                  <a:srgbClr val="009900"/>
                </a:solidFill>
              </a:rPr>
              <a:t> Lecture 7: </a:t>
            </a:r>
            <a:r>
              <a:rPr lang="zh-CN" altLang="en-US" sz="2800" dirty="0">
                <a:solidFill>
                  <a:srgbClr val="009900"/>
                </a:solidFill>
              </a:rPr>
              <a:t>无形资产</a:t>
            </a:r>
            <a:endParaRPr lang="en-US" altLang="zh-CN" sz="2800" dirty="0">
              <a:solidFill>
                <a:srgbClr val="009900"/>
              </a:solidFill>
            </a:endParaRPr>
          </a:p>
          <a:p>
            <a:pPr marL="285750" indent="-285750">
              <a:buFont typeface="Trebuchet MS" panose="020B0603020202020204" pitchFamily="34" charset="0"/>
              <a:buChar char="֍"/>
            </a:pPr>
            <a:r>
              <a:rPr lang="en-US" altLang="zh-CN" sz="2800" dirty="0">
                <a:solidFill>
                  <a:srgbClr val="009900"/>
                </a:solidFill>
              </a:rPr>
              <a:t> Lecture 8: </a:t>
            </a:r>
            <a:r>
              <a:rPr lang="zh-CN" altLang="en-US" sz="2800" dirty="0">
                <a:solidFill>
                  <a:srgbClr val="009900"/>
                </a:solidFill>
              </a:rPr>
              <a:t>投资</a:t>
            </a:r>
            <a:endParaRPr lang="en-US" altLang="zh-CN" sz="2800" dirty="0">
              <a:solidFill>
                <a:srgbClr val="009900"/>
              </a:solidFill>
            </a:endParaRPr>
          </a:p>
          <a:p>
            <a:pPr marL="285750" indent="-285750">
              <a:buFont typeface="Trebuchet MS" panose="020B0603020202020204" pitchFamily="34" charset="0"/>
              <a:buChar char="֍"/>
            </a:pPr>
            <a:r>
              <a:rPr lang="en-US" altLang="zh-CN" sz="2800" dirty="0">
                <a:solidFill>
                  <a:srgbClr val="009900"/>
                </a:solidFill>
              </a:rPr>
              <a:t> Lecture 9: </a:t>
            </a:r>
            <a:r>
              <a:rPr lang="zh-CN" altLang="en-US" sz="2800" dirty="0">
                <a:solidFill>
                  <a:srgbClr val="009900"/>
                </a:solidFill>
              </a:rPr>
              <a:t>负债</a:t>
            </a:r>
            <a:endParaRPr lang="en-US" altLang="zh-CN" sz="2800" dirty="0">
              <a:solidFill>
                <a:srgbClr val="009900"/>
              </a:solidFill>
            </a:endParaRPr>
          </a:p>
          <a:p>
            <a:pPr marL="285750" indent="-285750">
              <a:buFont typeface="Trebuchet MS" panose="020B0603020202020204" pitchFamily="34" charset="0"/>
              <a:buChar char="֍"/>
            </a:pPr>
            <a:r>
              <a:rPr lang="en-US" altLang="zh-CN" sz="2800" dirty="0">
                <a:solidFill>
                  <a:srgbClr val="009900"/>
                </a:solidFill>
              </a:rPr>
              <a:t> Lecture 10: </a:t>
            </a:r>
            <a:r>
              <a:rPr lang="zh-CN" altLang="en-US" sz="2800" dirty="0">
                <a:solidFill>
                  <a:srgbClr val="009900"/>
                </a:solidFill>
              </a:rPr>
              <a:t>所有者权益</a:t>
            </a:r>
            <a:endParaRPr lang="en-US" altLang="zh-CN" sz="2800" dirty="0">
              <a:solidFill>
                <a:srgbClr val="009900"/>
              </a:solidFill>
            </a:endParaRPr>
          </a:p>
          <a:p>
            <a:pPr marL="285750" indent="-285750">
              <a:buFont typeface="Trebuchet MS" panose="020B0603020202020204" pitchFamily="34" charset="0"/>
              <a:buChar char="֍"/>
            </a:pPr>
            <a:r>
              <a:rPr lang="en-US" altLang="zh-CN" sz="2800" dirty="0">
                <a:solidFill>
                  <a:srgbClr val="009900"/>
                </a:solidFill>
              </a:rPr>
              <a:t> Lecture 11: </a:t>
            </a:r>
            <a:r>
              <a:rPr lang="zh-CN" altLang="en-US" sz="2800" dirty="0">
                <a:solidFill>
                  <a:srgbClr val="009900"/>
                </a:solidFill>
              </a:rPr>
              <a:t>费用和成本</a:t>
            </a:r>
            <a:endParaRPr lang="en-US" altLang="zh-CN" sz="2800" dirty="0">
              <a:solidFill>
                <a:srgbClr val="009900"/>
              </a:solidFill>
            </a:endParaRPr>
          </a:p>
          <a:p>
            <a:pPr marL="285750" indent="-285750">
              <a:buFont typeface="Trebuchet MS" panose="020B0603020202020204" pitchFamily="34" charset="0"/>
              <a:buChar char="֍"/>
            </a:pPr>
            <a:r>
              <a:rPr lang="en-US" altLang="zh-CN" sz="2800" dirty="0">
                <a:solidFill>
                  <a:srgbClr val="009900"/>
                </a:solidFill>
              </a:rPr>
              <a:t> Lecture 12: </a:t>
            </a:r>
            <a:r>
              <a:rPr lang="zh-CN" altLang="en-US" sz="2800" dirty="0">
                <a:solidFill>
                  <a:srgbClr val="009900"/>
                </a:solidFill>
              </a:rPr>
              <a:t>收益和利润</a:t>
            </a:r>
            <a:endParaRPr lang="en-US" altLang="zh-CN" sz="2800" dirty="0">
              <a:solidFill>
                <a:srgbClr val="009900"/>
              </a:solidFill>
            </a:endParaRPr>
          </a:p>
          <a:p>
            <a:pPr marL="285750" indent="-285750">
              <a:buFont typeface="Trebuchet MS" panose="020B0603020202020204" pitchFamily="34" charset="0"/>
              <a:buChar char="֍"/>
            </a:pPr>
            <a:r>
              <a:rPr lang="en-US" altLang="zh-CN" sz="2800" dirty="0">
                <a:solidFill>
                  <a:srgbClr val="7030A0"/>
                </a:solidFill>
              </a:rPr>
              <a:t> Lecture 13: </a:t>
            </a:r>
            <a:r>
              <a:rPr lang="zh-CN" altLang="en-US" sz="2800" dirty="0">
                <a:solidFill>
                  <a:srgbClr val="7030A0"/>
                </a:solidFill>
              </a:rPr>
              <a:t>财务报表分析</a:t>
            </a:r>
            <a:endParaRPr lang="en-US" altLang="zh-CN" sz="2800" dirty="0"/>
          </a:p>
          <a:p>
            <a:pPr marL="285750" indent="-285750">
              <a:buFont typeface="Trebuchet MS" panose="020B0603020202020204" pitchFamily="34" charset="0"/>
              <a:buChar char="֍"/>
            </a:pPr>
            <a:endParaRPr lang="zh-CN" altLang="en-US" dirty="0"/>
          </a:p>
        </p:txBody>
      </p:sp>
      <p:sp>
        <p:nvSpPr>
          <p:cNvPr id="3" name="圆角矩形 2"/>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内容提要</a:t>
            </a:r>
          </a:p>
        </p:txBody>
      </p:sp>
      <p:sp>
        <p:nvSpPr>
          <p:cNvPr id="4" name="右大括号 3"/>
          <p:cNvSpPr/>
          <p:nvPr/>
        </p:nvSpPr>
        <p:spPr>
          <a:xfrm>
            <a:off x="6084277" y="984738"/>
            <a:ext cx="351692" cy="112541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6951785" y="1266093"/>
            <a:ext cx="3364523"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会计理论与基本概念</a:t>
            </a:r>
          </a:p>
        </p:txBody>
      </p:sp>
      <p:sp>
        <p:nvSpPr>
          <p:cNvPr id="6" name="右大括号 5"/>
          <p:cNvSpPr/>
          <p:nvPr/>
        </p:nvSpPr>
        <p:spPr>
          <a:xfrm>
            <a:off x="4818185" y="4489937"/>
            <a:ext cx="539261" cy="58615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8827477" y="3036277"/>
            <a:ext cx="3364523"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资产的会计处理</a:t>
            </a:r>
          </a:p>
        </p:txBody>
      </p:sp>
      <p:sp>
        <p:nvSpPr>
          <p:cNvPr id="8" name="右大括号 7"/>
          <p:cNvSpPr/>
          <p:nvPr/>
        </p:nvSpPr>
        <p:spPr>
          <a:xfrm>
            <a:off x="7842738" y="2508739"/>
            <a:ext cx="738554" cy="159433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5615354" y="4489937"/>
            <a:ext cx="4243754" cy="56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负债及所有者权益的会计处理</a:t>
            </a:r>
          </a:p>
        </p:txBody>
      </p:sp>
      <p:sp>
        <p:nvSpPr>
          <p:cNvPr id="10" name="右大括号 9"/>
          <p:cNvSpPr/>
          <p:nvPr/>
        </p:nvSpPr>
        <p:spPr>
          <a:xfrm>
            <a:off x="4818184" y="5380890"/>
            <a:ext cx="539261" cy="58615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5580185" y="5380891"/>
            <a:ext cx="2907323" cy="492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利润的产生及处理</a:t>
            </a:r>
          </a:p>
        </p:txBody>
      </p:sp>
    </p:spTree>
    <p:extLst>
      <p:ext uri="{BB962C8B-B14F-4D97-AF65-F5344CB8AC3E}">
        <p14:creationId xmlns:p14="http://schemas.microsoft.com/office/powerpoint/2010/main" val="881912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0995" y="0"/>
            <a:ext cx="3262963" cy="462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所有者权益</a:t>
            </a:r>
          </a:p>
        </p:txBody>
      </p:sp>
      <p:sp>
        <p:nvSpPr>
          <p:cNvPr id="4" name="文本框 3"/>
          <p:cNvSpPr txBox="1"/>
          <p:nvPr/>
        </p:nvSpPr>
        <p:spPr>
          <a:xfrm>
            <a:off x="0" y="529390"/>
            <a:ext cx="12224085"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a:t> </a:t>
            </a:r>
            <a:r>
              <a:rPr lang="zh-CN" altLang="en-US" sz="2400" dirty="0"/>
              <a:t>资本公积：企业收到投资者出资</a:t>
            </a:r>
            <a:r>
              <a:rPr lang="zh-CN" altLang="en-US" sz="2400" b="1" dirty="0">
                <a:solidFill>
                  <a:srgbClr val="C00000"/>
                </a:solidFill>
              </a:rPr>
              <a:t>超出</a:t>
            </a:r>
            <a:r>
              <a:rPr lang="zh-CN" altLang="en-US" sz="2400" dirty="0"/>
              <a:t>其在注册资本或股本中所占的份额以及直接记入所有者权益的利得和损失等的部分</a:t>
            </a:r>
            <a:endParaRPr lang="en-US" altLang="zh-CN" sz="2400" dirty="0"/>
          </a:p>
          <a:p>
            <a:pPr marL="800100" lvl="1" indent="-342900">
              <a:lnSpc>
                <a:spcPct val="150000"/>
              </a:lnSpc>
              <a:buFont typeface="Wingdings" panose="05000000000000000000" pitchFamily="2" charset="2"/>
              <a:buChar char="ü"/>
            </a:pPr>
            <a:r>
              <a:rPr lang="zh-CN" altLang="en-US" sz="2400" dirty="0"/>
              <a:t>不构成实收资本</a:t>
            </a:r>
            <a:endParaRPr lang="en-US" altLang="zh-CN" sz="2400" dirty="0"/>
          </a:p>
          <a:p>
            <a:pPr marL="800100" lvl="1" indent="-342900">
              <a:lnSpc>
                <a:spcPct val="150000"/>
              </a:lnSpc>
              <a:buFont typeface="Wingdings" panose="05000000000000000000" pitchFamily="2" charset="2"/>
              <a:buChar char="ü"/>
            </a:pPr>
            <a:r>
              <a:rPr lang="zh-CN" altLang="en-US" sz="2400" dirty="0"/>
              <a:t>由投资人共同享有，是所有者权益的重要组成部分</a:t>
            </a:r>
            <a:endParaRPr lang="en-US" altLang="zh-CN" sz="2400" dirty="0"/>
          </a:p>
          <a:p>
            <a:pPr marL="800100" lvl="1" indent="-342900">
              <a:lnSpc>
                <a:spcPct val="150000"/>
              </a:lnSpc>
              <a:buFont typeface="Wingdings" panose="05000000000000000000" pitchFamily="2" charset="2"/>
              <a:buChar char="ü"/>
            </a:pPr>
            <a:endParaRPr lang="en-US" altLang="zh-CN" sz="2400" dirty="0"/>
          </a:p>
          <a:p>
            <a:pPr marL="800100" lvl="1" indent="-342900">
              <a:lnSpc>
                <a:spcPct val="150000"/>
              </a:lnSpc>
              <a:buFont typeface="Wingdings" panose="05000000000000000000" pitchFamily="2" charset="2"/>
              <a:buChar char="ü"/>
            </a:pPr>
            <a:endParaRPr lang="en-US" altLang="zh-CN" sz="2400" dirty="0"/>
          </a:p>
          <a:p>
            <a:pPr marL="800100" lvl="1" indent="-342900">
              <a:lnSpc>
                <a:spcPct val="150000"/>
              </a:lnSpc>
              <a:buFont typeface="Wingdings" panose="05000000000000000000" pitchFamily="2" charset="2"/>
              <a:buChar char="ü"/>
            </a:pPr>
            <a:endParaRPr lang="en-US" altLang="zh-CN" sz="2400" dirty="0"/>
          </a:p>
          <a:p>
            <a:pPr marL="800100" lvl="1" indent="-342900">
              <a:lnSpc>
                <a:spcPct val="150000"/>
              </a:lnSpc>
              <a:buFont typeface="Wingdings" panose="05000000000000000000" pitchFamily="2" charset="2"/>
              <a:buChar char="ü"/>
            </a:pPr>
            <a:endParaRPr lang="en-US" altLang="zh-CN" sz="2400" dirty="0"/>
          </a:p>
          <a:p>
            <a:pPr marL="800100" lvl="1" indent="-342900">
              <a:lnSpc>
                <a:spcPct val="150000"/>
              </a:lnSpc>
              <a:buFont typeface="Wingdings" panose="05000000000000000000" pitchFamily="2" charset="2"/>
              <a:buChar char="ü"/>
            </a:pPr>
            <a:endParaRPr lang="en-US" altLang="zh-CN" sz="2400" dirty="0"/>
          </a:p>
          <a:p>
            <a:pPr lvl="1">
              <a:lnSpc>
                <a:spcPct val="150000"/>
              </a:lnSpc>
            </a:pPr>
            <a:endParaRPr lang="en-US" altLang="zh-CN" sz="2400" dirty="0"/>
          </a:p>
          <a:p>
            <a:pPr marL="800100" lvl="1" indent="-342900">
              <a:lnSpc>
                <a:spcPct val="150000"/>
              </a:lnSpc>
              <a:buFont typeface="Wingdings" panose="05000000000000000000" pitchFamily="2" charset="2"/>
              <a:buChar char="ü"/>
            </a:pPr>
            <a:endParaRPr lang="en-US" altLang="zh-CN" sz="2400" dirty="0"/>
          </a:p>
        </p:txBody>
      </p:sp>
      <p:graphicFrame>
        <p:nvGraphicFramePr>
          <p:cNvPr id="5" name="图示 4"/>
          <p:cNvGraphicFramePr/>
          <p:nvPr>
            <p:extLst>
              <p:ext uri="{D42A27DB-BD31-4B8C-83A1-F6EECF244321}">
                <p14:modId xmlns:p14="http://schemas.microsoft.com/office/powerpoint/2010/main" val="1847838964"/>
              </p:ext>
            </p:extLst>
          </p:nvPr>
        </p:nvGraphicFramePr>
        <p:xfrm>
          <a:off x="68114" y="2914633"/>
          <a:ext cx="9993937" cy="1358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右大括号 5"/>
          <p:cNvSpPr/>
          <p:nvPr/>
        </p:nvSpPr>
        <p:spPr>
          <a:xfrm rot="16200000">
            <a:off x="7425892" y="3686477"/>
            <a:ext cx="356132" cy="212718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6655324" y="4899758"/>
            <a:ext cx="553998" cy="1938992"/>
          </a:xfrm>
          <a:prstGeom prst="rect">
            <a:avLst/>
          </a:prstGeom>
          <a:noFill/>
        </p:spPr>
        <p:txBody>
          <a:bodyPr vert="eaVert" wrap="none" rtlCol="0">
            <a:spAutoFit/>
          </a:bodyPr>
          <a:lstStyle/>
          <a:p>
            <a:r>
              <a:rPr lang="zh-CN" altLang="en-US" sz="2400" dirty="0"/>
              <a:t>投资性房地产</a:t>
            </a:r>
          </a:p>
        </p:txBody>
      </p:sp>
      <p:sp>
        <p:nvSpPr>
          <p:cNvPr id="9" name="文本框 8"/>
          <p:cNvSpPr txBox="1"/>
          <p:nvPr/>
        </p:nvSpPr>
        <p:spPr>
          <a:xfrm>
            <a:off x="7744220" y="4877603"/>
            <a:ext cx="923330" cy="2011680"/>
          </a:xfrm>
          <a:prstGeom prst="rect">
            <a:avLst/>
          </a:prstGeom>
          <a:noFill/>
        </p:spPr>
        <p:txBody>
          <a:bodyPr vert="eaVert" wrap="square" rtlCol="0">
            <a:spAutoFit/>
          </a:bodyPr>
          <a:lstStyle/>
          <a:p>
            <a:r>
              <a:rPr lang="zh-CN" altLang="en-US" sz="2400" dirty="0"/>
              <a:t>可供出售金融资产</a:t>
            </a:r>
          </a:p>
        </p:txBody>
      </p:sp>
    </p:spTree>
    <p:extLst>
      <p:ext uri="{BB962C8B-B14F-4D97-AF65-F5344CB8AC3E}">
        <p14:creationId xmlns:p14="http://schemas.microsoft.com/office/powerpoint/2010/main" val="229239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0995" y="0"/>
            <a:ext cx="3262963" cy="462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所有者权益</a:t>
            </a:r>
          </a:p>
        </p:txBody>
      </p:sp>
      <p:sp>
        <p:nvSpPr>
          <p:cNvPr id="3" name="矩形 2"/>
          <p:cNvSpPr/>
          <p:nvPr/>
        </p:nvSpPr>
        <p:spPr>
          <a:xfrm>
            <a:off x="0" y="462012"/>
            <a:ext cx="12192000" cy="563231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400" dirty="0"/>
              <a:t>留存收益：企业从历年实现的净利润中提取或形成的</a:t>
            </a:r>
            <a:r>
              <a:rPr lang="zh-CN" altLang="en-US" sz="2400" b="1" dirty="0">
                <a:solidFill>
                  <a:srgbClr val="C00000"/>
                </a:solidFill>
              </a:rPr>
              <a:t>留存于企业内部的积累</a:t>
            </a:r>
            <a:r>
              <a:rPr lang="zh-CN" altLang="en-US" sz="2400" dirty="0"/>
              <a:t>，是由企业内部形成的资本，是所有者权益中的重要组成部分。</a:t>
            </a:r>
            <a:endParaRPr lang="en-US" altLang="zh-CN" sz="2400" dirty="0"/>
          </a:p>
          <a:p>
            <a:pPr marL="285750" indent="-285750">
              <a:lnSpc>
                <a:spcPct val="150000"/>
              </a:lnSpc>
              <a:buFont typeface="Wingdings" panose="05000000000000000000" pitchFamily="2" charset="2"/>
              <a:buChar char="l"/>
            </a:pPr>
            <a:endParaRPr lang="en-US" altLang="zh-CN" sz="2400" dirty="0"/>
          </a:p>
          <a:p>
            <a:pPr marL="285750" indent="-285750">
              <a:lnSpc>
                <a:spcPct val="150000"/>
              </a:lnSpc>
              <a:buFont typeface="Wingdings" panose="05000000000000000000" pitchFamily="2" charset="2"/>
              <a:buChar char="l"/>
            </a:pPr>
            <a:endParaRPr lang="en-US" altLang="zh-CN" sz="2400" dirty="0"/>
          </a:p>
          <a:p>
            <a:pPr marL="285750" indent="-285750">
              <a:lnSpc>
                <a:spcPct val="150000"/>
              </a:lnSpc>
              <a:buFont typeface="Wingdings" panose="05000000000000000000" pitchFamily="2" charset="2"/>
              <a:buChar char="l"/>
            </a:pPr>
            <a:endParaRPr lang="en-US" altLang="zh-CN" sz="2400" dirty="0"/>
          </a:p>
          <a:p>
            <a:pPr marL="285750" indent="-285750">
              <a:lnSpc>
                <a:spcPct val="150000"/>
              </a:lnSpc>
              <a:buFont typeface="Wingdings" panose="05000000000000000000" pitchFamily="2" charset="2"/>
              <a:buChar char="l"/>
            </a:pPr>
            <a:endParaRPr lang="en-US" altLang="zh-CN" sz="2400" dirty="0"/>
          </a:p>
          <a:p>
            <a:pPr marL="285750" indent="-285750">
              <a:lnSpc>
                <a:spcPct val="150000"/>
              </a:lnSpc>
              <a:buFont typeface="Wingdings" panose="05000000000000000000" pitchFamily="2" charset="2"/>
              <a:buChar char="l"/>
            </a:pPr>
            <a:endParaRPr lang="en-US" altLang="zh-CN" sz="2400" dirty="0"/>
          </a:p>
          <a:p>
            <a:pPr marL="285750" indent="-285750">
              <a:lnSpc>
                <a:spcPct val="150000"/>
              </a:lnSpc>
              <a:buFont typeface="Wingdings" panose="05000000000000000000" pitchFamily="2" charset="2"/>
              <a:buChar char="l"/>
            </a:pPr>
            <a:r>
              <a:rPr lang="zh-CN" altLang="en-US" sz="2400" dirty="0"/>
              <a:t>盈余公积：</a:t>
            </a:r>
            <a:endParaRPr lang="en-US" altLang="zh-CN" sz="2400" dirty="0"/>
          </a:p>
          <a:p>
            <a:pPr marL="800100" lvl="1" indent="-342900">
              <a:lnSpc>
                <a:spcPct val="150000"/>
              </a:lnSpc>
              <a:buFont typeface="Wingdings" panose="05000000000000000000" pitchFamily="2" charset="2"/>
              <a:buChar char="ü"/>
            </a:pPr>
            <a:r>
              <a:rPr lang="zh-CN" altLang="en-US" sz="2400" dirty="0"/>
              <a:t>法定盈余公积</a:t>
            </a:r>
            <a:r>
              <a:rPr lang="en-US" altLang="zh-CN" sz="2400" dirty="0"/>
              <a:t>10%</a:t>
            </a:r>
          </a:p>
          <a:p>
            <a:pPr marL="800100" lvl="1" indent="-342900">
              <a:lnSpc>
                <a:spcPct val="150000"/>
              </a:lnSpc>
              <a:buFont typeface="Wingdings" panose="05000000000000000000" pitchFamily="2" charset="2"/>
              <a:buChar char="ü"/>
            </a:pPr>
            <a:r>
              <a:rPr lang="zh-CN" altLang="en-US" sz="2400" dirty="0"/>
              <a:t>任意盈余公积</a:t>
            </a:r>
          </a:p>
        </p:txBody>
      </p:sp>
      <p:graphicFrame>
        <p:nvGraphicFramePr>
          <p:cNvPr id="4" name="图示 3"/>
          <p:cNvGraphicFramePr/>
          <p:nvPr>
            <p:extLst>
              <p:ext uri="{D42A27DB-BD31-4B8C-83A1-F6EECF244321}">
                <p14:modId xmlns:p14="http://schemas.microsoft.com/office/powerpoint/2010/main" val="3077721084"/>
              </p:ext>
            </p:extLst>
          </p:nvPr>
        </p:nvGraphicFramePr>
        <p:xfrm>
          <a:off x="1981200" y="1158240"/>
          <a:ext cx="8519160" cy="2759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大括号 4"/>
          <p:cNvSpPr/>
          <p:nvPr/>
        </p:nvSpPr>
        <p:spPr>
          <a:xfrm>
            <a:off x="3322320" y="5090160"/>
            <a:ext cx="320040" cy="70104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4556760" y="4678680"/>
            <a:ext cx="4358640" cy="156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t>弥补亏损</a:t>
            </a:r>
            <a:endParaRPr lang="en-US" altLang="zh-CN" sz="3200" dirty="0"/>
          </a:p>
          <a:p>
            <a:r>
              <a:rPr lang="zh-CN" altLang="en-US" sz="3200" dirty="0"/>
              <a:t>转增资本或股本</a:t>
            </a:r>
            <a:endParaRPr lang="en-US" altLang="zh-CN" sz="3200" dirty="0"/>
          </a:p>
          <a:p>
            <a:r>
              <a:rPr lang="zh-CN" altLang="en-US" sz="3200" dirty="0"/>
              <a:t>发放现金股利或利润</a:t>
            </a:r>
          </a:p>
        </p:txBody>
      </p:sp>
    </p:spTree>
    <p:extLst>
      <p:ext uri="{BB962C8B-B14F-4D97-AF65-F5344CB8AC3E}">
        <p14:creationId xmlns:p14="http://schemas.microsoft.com/office/powerpoint/2010/main" val="1844325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0995" y="0"/>
            <a:ext cx="3262963" cy="462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所有者权益</a:t>
            </a:r>
          </a:p>
        </p:txBody>
      </p:sp>
      <p:sp>
        <p:nvSpPr>
          <p:cNvPr id="3" name="文本框 2"/>
          <p:cNvSpPr txBox="1"/>
          <p:nvPr/>
        </p:nvSpPr>
        <p:spPr>
          <a:xfrm>
            <a:off x="137160" y="231006"/>
            <a:ext cx="12054840" cy="6186309"/>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2400" dirty="0"/>
              <a:t> </a:t>
            </a:r>
            <a:r>
              <a:rPr lang="zh-CN" altLang="en-US" sz="2800" dirty="0"/>
              <a:t>“盈余公积”账户：</a:t>
            </a:r>
            <a:endParaRPr lang="en-US" altLang="zh-CN" sz="2800" dirty="0"/>
          </a:p>
          <a:p>
            <a:pPr marL="800100" lvl="1" indent="-342900">
              <a:lnSpc>
                <a:spcPct val="200000"/>
              </a:lnSpc>
              <a:buFont typeface="Wingdings" panose="05000000000000000000" pitchFamily="2" charset="2"/>
              <a:buChar char="ü"/>
            </a:pPr>
            <a:r>
              <a:rPr lang="zh-CN" altLang="en-US" sz="2800" dirty="0"/>
              <a:t>贷方登记企业按照规定从净利润中提取形成的盈余公积</a:t>
            </a:r>
            <a:endParaRPr lang="en-US" altLang="zh-CN" sz="2800" dirty="0"/>
          </a:p>
          <a:p>
            <a:pPr marL="800100" lvl="1" indent="-342900">
              <a:lnSpc>
                <a:spcPct val="200000"/>
              </a:lnSpc>
              <a:buFont typeface="Wingdings" panose="05000000000000000000" pitchFamily="2" charset="2"/>
              <a:buChar char="ü"/>
            </a:pPr>
            <a:r>
              <a:rPr lang="zh-CN" altLang="en-US" sz="2800" dirty="0"/>
              <a:t>借方登记将盈余公积用于弥补亏损、转增资本、以及分配现金股利或利润减少的数额</a:t>
            </a:r>
            <a:endParaRPr lang="en-US" altLang="zh-CN" sz="2800" dirty="0"/>
          </a:p>
          <a:p>
            <a:pPr marL="800100" lvl="1" indent="-342900">
              <a:lnSpc>
                <a:spcPct val="200000"/>
              </a:lnSpc>
              <a:buFont typeface="Wingdings" panose="05000000000000000000" pitchFamily="2" charset="2"/>
              <a:buChar char="ü"/>
            </a:pPr>
            <a:r>
              <a:rPr lang="zh-CN" altLang="en-US" sz="2800" dirty="0"/>
              <a:t>期末余额在贷方，表示企业已经提取的</a:t>
            </a:r>
            <a:r>
              <a:rPr lang="zh-CN" altLang="en-US" sz="2800" b="1" dirty="0">
                <a:solidFill>
                  <a:srgbClr val="C00000"/>
                </a:solidFill>
              </a:rPr>
              <a:t>尚未使用的盈余公积结余</a:t>
            </a:r>
            <a:endParaRPr lang="en-US" altLang="zh-CN" sz="2800" b="1" dirty="0">
              <a:solidFill>
                <a:srgbClr val="C00000"/>
              </a:solidFill>
            </a:endParaRPr>
          </a:p>
          <a:p>
            <a:pPr marL="342900" indent="-342900">
              <a:lnSpc>
                <a:spcPct val="200000"/>
              </a:lnSpc>
              <a:buFont typeface="Wingdings" panose="05000000000000000000" pitchFamily="2" charset="2"/>
              <a:buChar char="l"/>
            </a:pPr>
            <a:r>
              <a:rPr lang="zh-CN" altLang="en-US" sz="2800" dirty="0"/>
              <a:t>未分配利润：未作分配、也没有限定用途的净利润</a:t>
            </a:r>
            <a:endParaRPr lang="en-US" altLang="zh-CN" sz="2800" dirty="0"/>
          </a:p>
          <a:p>
            <a:pPr marL="342900" indent="-342900">
              <a:lnSpc>
                <a:spcPct val="150000"/>
              </a:lnSpc>
              <a:buFont typeface="Wingdings" panose="05000000000000000000" pitchFamily="2" charset="2"/>
              <a:buChar char="l"/>
            </a:pPr>
            <a:endParaRPr lang="en-US" altLang="zh-CN" sz="2400" dirty="0"/>
          </a:p>
          <a:p>
            <a:pPr marL="800100" lvl="1" indent="-342900">
              <a:buFont typeface="Wingdings" panose="05000000000000000000" pitchFamily="2" charset="2"/>
              <a:buChar char="ü"/>
            </a:pPr>
            <a:endParaRPr lang="zh-CN" altLang="en-US" sz="2400" dirty="0"/>
          </a:p>
        </p:txBody>
      </p:sp>
      <p:sp>
        <p:nvSpPr>
          <p:cNvPr id="4" name="圆角矩形 3"/>
          <p:cNvSpPr/>
          <p:nvPr/>
        </p:nvSpPr>
        <p:spPr>
          <a:xfrm>
            <a:off x="396489" y="5579461"/>
            <a:ext cx="11151973" cy="10688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zh-CN" altLang="en-US" sz="3200" dirty="0"/>
              <a:t>期初未分配利润</a:t>
            </a:r>
            <a:r>
              <a:rPr lang="en-US" altLang="zh-CN" sz="3200" dirty="0"/>
              <a:t>+</a:t>
            </a:r>
            <a:r>
              <a:rPr lang="zh-CN" altLang="en-US" sz="3200" dirty="0"/>
              <a:t>本期实现的税后利润</a:t>
            </a:r>
            <a:r>
              <a:rPr lang="en-US" altLang="zh-CN" sz="3200" dirty="0"/>
              <a:t>—</a:t>
            </a:r>
            <a:r>
              <a:rPr lang="zh-CN" altLang="en-US" sz="3200" dirty="0"/>
              <a:t>提取的各种盈余公积</a:t>
            </a:r>
            <a:r>
              <a:rPr lang="en-US" altLang="zh-CN" sz="3200" dirty="0"/>
              <a:t>—</a:t>
            </a:r>
            <a:r>
              <a:rPr lang="zh-CN" altLang="en-US" sz="3200" dirty="0"/>
              <a:t>分出的利润</a:t>
            </a:r>
          </a:p>
        </p:txBody>
      </p:sp>
    </p:spTree>
    <p:extLst>
      <p:ext uri="{BB962C8B-B14F-4D97-AF65-F5344CB8AC3E}">
        <p14:creationId xmlns:p14="http://schemas.microsoft.com/office/powerpoint/2010/main" val="2023322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0995" y="0"/>
            <a:ext cx="3262963" cy="462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所有者权益</a:t>
            </a:r>
          </a:p>
        </p:txBody>
      </p:sp>
      <p:sp>
        <p:nvSpPr>
          <p:cNvPr id="3" name="文本框 2"/>
          <p:cNvSpPr txBox="1"/>
          <p:nvPr/>
        </p:nvSpPr>
        <p:spPr>
          <a:xfrm>
            <a:off x="74596" y="462013"/>
            <a:ext cx="11795760"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a:t> </a:t>
            </a:r>
            <a:r>
              <a:rPr lang="zh-CN" altLang="en-US" sz="2400" dirty="0"/>
              <a:t>股票种类：</a:t>
            </a:r>
            <a:endParaRPr lang="en-US" altLang="zh-CN" sz="2400" dirty="0"/>
          </a:p>
          <a:p>
            <a:pPr marL="800100" lvl="1" indent="-342900">
              <a:lnSpc>
                <a:spcPct val="150000"/>
              </a:lnSpc>
              <a:buFont typeface="Wingdings" panose="05000000000000000000" pitchFamily="2" charset="2"/>
              <a:buChar char="ü"/>
            </a:pPr>
            <a:r>
              <a:rPr lang="zh-CN" altLang="en-US" sz="2400" dirty="0"/>
              <a:t>普通股</a:t>
            </a:r>
            <a:endParaRPr lang="en-US" altLang="zh-CN" sz="2400" dirty="0"/>
          </a:p>
          <a:p>
            <a:pPr marL="800100" lvl="1" indent="-342900">
              <a:lnSpc>
                <a:spcPct val="150000"/>
              </a:lnSpc>
              <a:buFont typeface="Wingdings" panose="05000000000000000000" pitchFamily="2" charset="2"/>
              <a:buChar char="ü"/>
            </a:pPr>
            <a:r>
              <a:rPr lang="zh-CN" altLang="en-US" sz="2400" dirty="0"/>
              <a:t>优先股</a:t>
            </a:r>
            <a:endParaRPr lang="en-US" altLang="zh-CN" sz="2400" dirty="0"/>
          </a:p>
          <a:p>
            <a:pPr marL="800100" lvl="1" indent="-342900">
              <a:lnSpc>
                <a:spcPct val="150000"/>
              </a:lnSpc>
              <a:buFont typeface="Wingdings" panose="05000000000000000000" pitchFamily="2" charset="2"/>
              <a:buChar char="ü"/>
            </a:pPr>
            <a:r>
              <a:rPr lang="zh-CN" altLang="en-US" sz="2400" dirty="0"/>
              <a:t>库存股：企业回购已发行的股票，减小所有者权益</a:t>
            </a:r>
            <a:endParaRPr lang="en-US" altLang="zh-CN" sz="2400" dirty="0"/>
          </a:p>
          <a:p>
            <a:pPr marL="342900" indent="-342900">
              <a:lnSpc>
                <a:spcPct val="150000"/>
              </a:lnSpc>
              <a:buFont typeface="Wingdings" panose="05000000000000000000" pitchFamily="2" charset="2"/>
              <a:buChar char="l"/>
            </a:pPr>
            <a:r>
              <a:rPr lang="zh-CN" altLang="en-US" sz="2400" dirty="0"/>
              <a:t>股利分配</a:t>
            </a:r>
            <a:endParaRPr lang="en-US" altLang="zh-CN" sz="2400" dirty="0"/>
          </a:p>
          <a:p>
            <a:pPr marL="800100" lvl="1" indent="-342900">
              <a:lnSpc>
                <a:spcPct val="150000"/>
              </a:lnSpc>
              <a:buFont typeface="Wingdings" panose="05000000000000000000" pitchFamily="2" charset="2"/>
              <a:buChar char="ü"/>
            </a:pPr>
            <a:r>
              <a:rPr lang="zh-CN" altLang="en-US" sz="2400" dirty="0"/>
              <a:t>现金股利：宣告（负债）</a:t>
            </a:r>
            <a:r>
              <a:rPr lang="en-US" altLang="zh-CN" sz="2400" dirty="0"/>
              <a:t>—</a:t>
            </a:r>
            <a:r>
              <a:rPr lang="zh-CN" altLang="en-US" sz="2400" dirty="0"/>
              <a:t>发放（清偿）</a:t>
            </a:r>
            <a:endParaRPr lang="en-US" altLang="zh-CN" sz="2400" dirty="0"/>
          </a:p>
          <a:p>
            <a:pPr marL="800100" lvl="1" indent="-342900">
              <a:lnSpc>
                <a:spcPct val="150000"/>
              </a:lnSpc>
              <a:buFont typeface="Wingdings" panose="05000000000000000000" pitchFamily="2" charset="2"/>
              <a:buChar char="ü"/>
            </a:pPr>
            <a:r>
              <a:rPr lang="zh-CN" altLang="en-US" sz="2400" dirty="0"/>
              <a:t>股票股利：</a:t>
            </a:r>
            <a:endParaRPr lang="en-US" altLang="zh-CN" sz="2400" dirty="0"/>
          </a:p>
          <a:p>
            <a:pPr marL="1257300" lvl="2" indent="-342900">
              <a:lnSpc>
                <a:spcPct val="150000"/>
              </a:lnSpc>
              <a:buFont typeface="Wingdings" panose="05000000000000000000" pitchFamily="2" charset="2"/>
              <a:buChar char="Ø"/>
            </a:pPr>
            <a:r>
              <a:rPr lang="zh-CN" altLang="en-US" sz="2400" dirty="0"/>
              <a:t>办理增资手续后：借记“利润分配</a:t>
            </a:r>
            <a:r>
              <a:rPr lang="en-US" altLang="zh-CN" sz="2400" dirty="0"/>
              <a:t>—</a:t>
            </a:r>
            <a:r>
              <a:rPr lang="zh-CN" altLang="en-US" sz="2400" dirty="0"/>
              <a:t>转作股本的股利”，贷记“股本”</a:t>
            </a:r>
            <a:endParaRPr lang="en-US" altLang="zh-CN" sz="2400" dirty="0"/>
          </a:p>
          <a:p>
            <a:pPr marL="1257300" lvl="2" indent="-342900">
              <a:lnSpc>
                <a:spcPct val="150000"/>
              </a:lnSpc>
              <a:buFont typeface="Wingdings" panose="05000000000000000000" pitchFamily="2" charset="2"/>
              <a:buChar char="Ø"/>
            </a:pPr>
            <a:r>
              <a:rPr lang="zh-CN" altLang="en-US" sz="2400" dirty="0"/>
              <a:t>实际发放的股票股利的金额与股票票面利率不一致，按其差额记入“资本公积</a:t>
            </a:r>
            <a:r>
              <a:rPr lang="en-US" altLang="zh-CN" sz="2400" dirty="0"/>
              <a:t>—</a:t>
            </a:r>
            <a:r>
              <a:rPr lang="zh-CN" altLang="en-US" sz="2400" dirty="0"/>
              <a:t>股本溢价”</a:t>
            </a:r>
          </a:p>
          <a:p>
            <a:pPr marL="1257300" lvl="2" indent="-342900">
              <a:lnSpc>
                <a:spcPct val="150000"/>
              </a:lnSpc>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3063285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0995" y="0"/>
            <a:ext cx="3262963" cy="462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所有者权益</a:t>
            </a:r>
          </a:p>
        </p:txBody>
      </p:sp>
      <p:sp>
        <p:nvSpPr>
          <p:cNvPr id="3" name="文本框 2"/>
          <p:cNvSpPr txBox="1"/>
          <p:nvPr/>
        </p:nvSpPr>
        <p:spPr>
          <a:xfrm>
            <a:off x="0" y="752847"/>
            <a:ext cx="11963400"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a:t> </a:t>
            </a:r>
            <a:r>
              <a:rPr lang="zh-CN" altLang="en-US" sz="2400" dirty="0"/>
              <a:t>每股净资产（每股账面价值）：股份有限公司账面上记录的股东权益总额（净资产）</a:t>
            </a:r>
            <a:r>
              <a:rPr lang="zh-CN" altLang="en-US" sz="2400" b="1" dirty="0">
                <a:solidFill>
                  <a:srgbClr val="C00000"/>
                </a:solidFill>
              </a:rPr>
              <a:t>分摊</a:t>
            </a:r>
            <a:r>
              <a:rPr lang="zh-CN" altLang="en-US" sz="2400" dirty="0"/>
              <a:t>到每股普通股的份额</a:t>
            </a:r>
            <a:endParaRPr lang="en-US" altLang="zh-CN" sz="2400" dirty="0"/>
          </a:p>
          <a:p>
            <a:pPr marL="285750" indent="-285750">
              <a:buFont typeface="Wingdings" panose="05000000000000000000" pitchFamily="2" charset="2"/>
              <a:buChar char="l"/>
            </a:pPr>
            <a:endParaRPr lang="zh-CN" altLang="en-US" sz="2400" dirty="0"/>
          </a:p>
        </p:txBody>
      </p:sp>
      <mc:AlternateContent xmlns:mc="http://schemas.openxmlformats.org/markup-compatibility/2006" xmlns:a14="http://schemas.microsoft.com/office/drawing/2010/main">
        <mc:Choice Requires="a14">
          <p:sp>
            <p:nvSpPr>
              <p:cNvPr id="4" name="圆角矩形 3"/>
              <p:cNvSpPr/>
              <p:nvPr/>
            </p:nvSpPr>
            <p:spPr>
              <a:xfrm>
                <a:off x="1440582" y="2613342"/>
                <a:ext cx="8373978" cy="10587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每股净资产 </a:t>
                </a:r>
                <a:r>
                  <a:rPr lang="en-US" altLang="zh-CN" sz="3200" b="1" dirty="0"/>
                  <a:t>= </a:t>
                </a:r>
                <a14:m>
                  <m:oMath xmlns:m="http://schemas.openxmlformats.org/officeDocument/2006/math">
                    <m:f>
                      <m:fPr>
                        <m:ctrlPr>
                          <a:rPr lang="en-US" altLang="zh-CN" sz="3200" b="1" i="1" smtClean="0">
                            <a:latin typeface="Cambria Math" panose="02040503050406030204" pitchFamily="18" charset="0"/>
                          </a:rPr>
                        </m:ctrlPr>
                      </m:fPr>
                      <m:num>
                        <m:r>
                          <a:rPr lang="zh-CN" altLang="en-US" sz="3200" b="1" i="1">
                            <a:latin typeface="Cambria Math" panose="02040503050406030204" pitchFamily="18" charset="0"/>
                          </a:rPr>
                          <m:t>年末</m:t>
                        </m:r>
                        <m:r>
                          <a:rPr lang="zh-CN" altLang="en-US" sz="3200" b="1" i="1" smtClean="0">
                            <a:latin typeface="Cambria Math" panose="02040503050406030204" pitchFamily="18" charset="0"/>
                          </a:rPr>
                          <m:t>所有者</m:t>
                        </m:r>
                        <m:r>
                          <a:rPr lang="zh-CN" altLang="en-US" sz="3200" b="1" i="1">
                            <a:latin typeface="Cambria Math" panose="02040503050406030204" pitchFamily="18" charset="0"/>
                          </a:rPr>
                          <m:t>权益</m:t>
                        </m:r>
                        <m:r>
                          <a:rPr lang="zh-CN" altLang="en-US" sz="3200" b="1" i="1" smtClean="0">
                            <a:latin typeface="Cambria Math" panose="02040503050406030204" pitchFamily="18" charset="0"/>
                          </a:rPr>
                          <m:t>总额</m:t>
                        </m:r>
                      </m:num>
                      <m:den>
                        <m:r>
                          <a:rPr lang="zh-CN" altLang="en-US" sz="3200" b="1" i="1">
                            <a:latin typeface="Cambria Math" panose="02040503050406030204" pitchFamily="18" charset="0"/>
                          </a:rPr>
                          <m:t>年末发行在外</m:t>
                        </m:r>
                        <m:r>
                          <a:rPr lang="zh-CN" altLang="en-US" sz="3200" b="1" i="1" smtClean="0">
                            <a:latin typeface="Cambria Math" panose="02040503050406030204" pitchFamily="18" charset="0"/>
                          </a:rPr>
                          <m:t>普通股</m:t>
                        </m:r>
                        <m:r>
                          <a:rPr lang="zh-CN" altLang="en-US" sz="3200" b="1" i="1">
                            <a:latin typeface="Cambria Math" panose="02040503050406030204" pitchFamily="18" charset="0"/>
                          </a:rPr>
                          <m:t>数量</m:t>
                        </m:r>
                      </m:den>
                    </m:f>
                  </m:oMath>
                </a14:m>
                <a:endParaRPr lang="zh-CN" altLang="en-US" sz="3200" b="1" dirty="0"/>
              </a:p>
            </p:txBody>
          </p:sp>
        </mc:Choice>
        <mc:Fallback xmlns="">
          <p:sp>
            <p:nvSpPr>
              <p:cNvPr id="4" name="圆角矩形 3"/>
              <p:cNvSpPr>
                <a:spLocks noRot="1" noChangeAspect="1" noMove="1" noResize="1" noEditPoints="1" noAdjustHandles="1" noChangeArrowheads="1" noChangeShapeType="1" noTextEdit="1"/>
              </p:cNvSpPr>
              <p:nvPr/>
            </p:nvSpPr>
            <p:spPr>
              <a:xfrm>
                <a:off x="1440582" y="2613342"/>
                <a:ext cx="8373978" cy="1058779"/>
              </a:xfrm>
              <a:prstGeom prst="round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7052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费用与成本</a:t>
            </a:r>
          </a:p>
        </p:txBody>
      </p:sp>
      <p:sp>
        <p:nvSpPr>
          <p:cNvPr id="3" name="文本框 2"/>
          <p:cNvSpPr txBox="1"/>
          <p:nvPr/>
        </p:nvSpPr>
        <p:spPr>
          <a:xfrm>
            <a:off x="182880" y="625642"/>
            <a:ext cx="12009119" cy="6555641"/>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2400" dirty="0"/>
              <a:t> </a:t>
            </a:r>
            <a:r>
              <a:rPr lang="zh-CN" altLang="en-US" sz="2400" dirty="0"/>
              <a:t>费用：费用是企业在</a:t>
            </a:r>
            <a:r>
              <a:rPr lang="zh-CN" altLang="en-US" sz="2400" b="1" i="1" dirty="0">
                <a:solidFill>
                  <a:srgbClr val="C00000"/>
                </a:solidFill>
              </a:rPr>
              <a:t>日常活动中</a:t>
            </a:r>
            <a:r>
              <a:rPr lang="zh-CN" altLang="en-US" sz="2400" dirty="0"/>
              <a:t>发生的、会导致</a:t>
            </a:r>
            <a:r>
              <a:rPr lang="zh-CN" altLang="en-US" sz="2400" b="1" i="1" dirty="0">
                <a:solidFill>
                  <a:srgbClr val="C00000"/>
                </a:solidFill>
              </a:rPr>
              <a:t>所有者权益减少</a:t>
            </a:r>
            <a:r>
              <a:rPr lang="zh-CN" altLang="en-US" sz="2400" dirty="0"/>
              <a:t>的、</a:t>
            </a:r>
            <a:r>
              <a:rPr lang="zh-CN" altLang="en-US" sz="2400" b="1" i="1" dirty="0">
                <a:solidFill>
                  <a:srgbClr val="C00000"/>
                </a:solidFill>
              </a:rPr>
              <a:t>与向所有者分配利润无关</a:t>
            </a:r>
            <a:r>
              <a:rPr lang="zh-CN" altLang="en-US" sz="2400" dirty="0"/>
              <a:t>的经济利益的</a:t>
            </a:r>
            <a:r>
              <a:rPr lang="zh-CN" altLang="en-US" sz="2400" b="1" i="1" dirty="0">
                <a:solidFill>
                  <a:srgbClr val="C00000"/>
                </a:solidFill>
              </a:rPr>
              <a:t>总流出</a:t>
            </a:r>
            <a:r>
              <a:rPr lang="zh-CN" altLang="en-US" sz="2400" dirty="0"/>
              <a:t>。</a:t>
            </a:r>
            <a:endParaRPr lang="en-US" altLang="zh-CN" sz="2400" dirty="0"/>
          </a:p>
          <a:p>
            <a:pPr marL="800100" lvl="1" indent="-342900">
              <a:lnSpc>
                <a:spcPct val="200000"/>
              </a:lnSpc>
              <a:buFont typeface="Wingdings" panose="05000000000000000000" pitchFamily="2" charset="2"/>
              <a:buChar char="ü"/>
            </a:pPr>
            <a:r>
              <a:rPr lang="zh-CN" altLang="en-US" sz="2400" dirty="0"/>
              <a:t>主营业务成本、其他业务成本、税金及附加、销售费用、管理费用、财务费用、资产减值损失、公允价值变动损失、投资损失等</a:t>
            </a:r>
          </a:p>
          <a:p>
            <a:pPr marL="342900" indent="-342900">
              <a:lnSpc>
                <a:spcPct val="200000"/>
              </a:lnSpc>
              <a:buFont typeface="Wingdings" panose="05000000000000000000" pitchFamily="2" charset="2"/>
              <a:buChar char="l"/>
            </a:pPr>
            <a:r>
              <a:rPr lang="zh-CN" altLang="en-US" sz="2400" dirty="0"/>
              <a:t>成本：成本是企业取得资产的代价，或是生产产品和提供劳务等发生的支出。包括为取得特定的资产而产生的费用计入一定成本核算对象的</a:t>
            </a:r>
            <a:r>
              <a:rPr lang="zh-CN" altLang="en-US" sz="2400" b="1" i="1" dirty="0">
                <a:solidFill>
                  <a:srgbClr val="C00000"/>
                </a:solidFill>
              </a:rPr>
              <a:t>成本</a:t>
            </a:r>
            <a:r>
              <a:rPr lang="zh-CN" altLang="en-US" sz="2400" dirty="0"/>
              <a:t>，以及为获取相应的收益所产生的</a:t>
            </a:r>
            <a:r>
              <a:rPr lang="zh-CN" altLang="en-US" sz="2400" b="1" i="1" dirty="0">
                <a:solidFill>
                  <a:srgbClr val="C00000"/>
                </a:solidFill>
              </a:rPr>
              <a:t>营业成本</a:t>
            </a:r>
            <a:r>
              <a:rPr lang="zh-CN" altLang="en-US" sz="2400" dirty="0"/>
              <a:t>。</a:t>
            </a:r>
            <a:endParaRPr lang="en-US" altLang="zh-CN" sz="2400" dirty="0"/>
          </a:p>
          <a:p>
            <a:pPr marL="800100" lvl="1" indent="-342900">
              <a:lnSpc>
                <a:spcPct val="200000"/>
              </a:lnSpc>
              <a:buFont typeface="Wingdings" panose="05000000000000000000" pitchFamily="2" charset="2"/>
              <a:buChar char="ü"/>
            </a:pPr>
            <a:r>
              <a:rPr lang="zh-CN" altLang="en-US" sz="2400" dirty="0"/>
              <a:t>生产成本</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3160361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费用与成本</a:t>
            </a:r>
          </a:p>
        </p:txBody>
      </p:sp>
      <p:sp>
        <p:nvSpPr>
          <p:cNvPr id="4" name="文本框 3"/>
          <p:cNvSpPr txBox="1"/>
          <p:nvPr/>
        </p:nvSpPr>
        <p:spPr>
          <a:xfrm>
            <a:off x="182881" y="839002"/>
            <a:ext cx="12009119" cy="6001643"/>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2400" dirty="0"/>
              <a:t> </a:t>
            </a:r>
            <a:r>
              <a:rPr lang="zh-CN" altLang="en-US" sz="2800" dirty="0"/>
              <a:t>成本和费用的关系：</a:t>
            </a:r>
            <a:endParaRPr lang="en-US" altLang="zh-CN" sz="2800" dirty="0"/>
          </a:p>
          <a:p>
            <a:pPr marL="800100" lvl="1" indent="-342900">
              <a:lnSpc>
                <a:spcPct val="200000"/>
              </a:lnSpc>
              <a:buFont typeface="Wingdings" panose="05000000000000000000" pitchFamily="2" charset="2"/>
              <a:buChar char="ü"/>
            </a:pPr>
            <a:r>
              <a:rPr lang="zh-CN" altLang="en-US" sz="2800" dirty="0"/>
              <a:t>成本是</a:t>
            </a:r>
            <a:r>
              <a:rPr lang="zh-CN" altLang="en-US" sz="2800" b="1" i="1" dirty="0">
                <a:solidFill>
                  <a:srgbClr val="C00000"/>
                </a:solidFill>
              </a:rPr>
              <a:t>对象化的费用</a:t>
            </a:r>
            <a:endParaRPr lang="en-US" altLang="zh-CN" sz="2800" b="1" i="1" dirty="0">
              <a:solidFill>
                <a:srgbClr val="C00000"/>
              </a:solidFill>
            </a:endParaRPr>
          </a:p>
          <a:p>
            <a:pPr marL="800100" lvl="1" indent="-342900">
              <a:lnSpc>
                <a:spcPct val="200000"/>
              </a:lnSpc>
              <a:buFont typeface="Wingdings" panose="05000000000000000000" pitchFamily="2" charset="2"/>
              <a:buChar char="ü"/>
            </a:pPr>
            <a:r>
              <a:rPr lang="zh-CN" altLang="en-US" sz="2800" dirty="0"/>
              <a:t>费用是确定成本的基础</a:t>
            </a:r>
            <a:endParaRPr lang="en-US" altLang="zh-CN" sz="2800" dirty="0"/>
          </a:p>
          <a:p>
            <a:pPr marL="800100" lvl="1" indent="-342900">
              <a:lnSpc>
                <a:spcPct val="200000"/>
              </a:lnSpc>
              <a:buFont typeface="Wingdings" panose="05000000000000000000" pitchFamily="2" charset="2"/>
              <a:buChar char="ü"/>
            </a:pPr>
            <a:r>
              <a:rPr lang="zh-CN" altLang="en-US" sz="2800" dirty="0"/>
              <a:t>费用与一定</a:t>
            </a:r>
            <a:r>
              <a:rPr lang="zh-CN" altLang="en-US" sz="2800" b="1" dirty="0">
                <a:solidFill>
                  <a:srgbClr val="C00000"/>
                </a:solidFill>
              </a:rPr>
              <a:t>会计期间</a:t>
            </a:r>
            <a:r>
              <a:rPr lang="zh-CN" altLang="en-US" sz="2800" dirty="0"/>
              <a:t>相联系，表示某一会计期间产生的支出；成本是将费用按照</a:t>
            </a:r>
            <a:r>
              <a:rPr lang="zh-CN" altLang="en-US" sz="2800" b="1" dirty="0">
                <a:solidFill>
                  <a:srgbClr val="C00000"/>
                </a:solidFill>
              </a:rPr>
              <a:t>生产对象</a:t>
            </a:r>
            <a:r>
              <a:rPr lang="zh-CN" altLang="en-US" sz="2800" dirty="0"/>
              <a:t>进行归集。</a:t>
            </a:r>
            <a:endParaRPr lang="en-US" altLang="zh-CN" sz="2800" dirty="0"/>
          </a:p>
          <a:p>
            <a:pPr marL="800100" lvl="1" indent="-342900">
              <a:lnSpc>
                <a:spcPct val="200000"/>
              </a:lnSpc>
              <a:buFont typeface="Wingdings" panose="05000000000000000000" pitchFamily="2" charset="2"/>
              <a:buChar char="ü"/>
            </a:pPr>
            <a:r>
              <a:rPr lang="zh-CN" altLang="en-US" sz="2800" dirty="0"/>
              <a:t>费用产生在前，成本产生在后</a:t>
            </a:r>
            <a:endParaRPr lang="en-US" altLang="zh-CN" sz="2800" dirty="0"/>
          </a:p>
          <a:p>
            <a:pPr marL="800100" lvl="1" indent="-342900">
              <a:lnSpc>
                <a:spcPct val="200000"/>
              </a:lnSpc>
              <a:buFont typeface="Wingdings" panose="05000000000000000000" pitchFamily="2" charset="2"/>
              <a:buChar char="ü"/>
            </a:pPr>
            <a:endParaRPr lang="zh-CN" altLang="en-US" sz="2400" dirty="0"/>
          </a:p>
        </p:txBody>
      </p:sp>
    </p:spTree>
    <p:extLst>
      <p:ext uri="{BB962C8B-B14F-4D97-AF65-F5344CB8AC3E}">
        <p14:creationId xmlns:p14="http://schemas.microsoft.com/office/powerpoint/2010/main" val="153067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费用与成本</a:t>
            </a:r>
          </a:p>
        </p:txBody>
      </p:sp>
      <p:sp>
        <p:nvSpPr>
          <p:cNvPr id="4" name="文本框 3"/>
          <p:cNvSpPr txBox="1"/>
          <p:nvPr/>
        </p:nvSpPr>
        <p:spPr>
          <a:xfrm>
            <a:off x="182881" y="446064"/>
            <a:ext cx="12009119" cy="6427978"/>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2400" dirty="0"/>
              <a:t> </a:t>
            </a:r>
            <a:r>
              <a:rPr lang="zh-CN" altLang="en-US" sz="2800" dirty="0"/>
              <a:t>生产成本</a:t>
            </a:r>
            <a:endParaRPr lang="en-US" altLang="zh-CN" sz="2800" dirty="0"/>
          </a:p>
          <a:p>
            <a:pPr lvl="2" indent="-457200">
              <a:lnSpc>
                <a:spcPct val="150000"/>
              </a:lnSpc>
              <a:buFont typeface="Wingdings" panose="05000000000000000000" pitchFamily="2" charset="2"/>
              <a:buChar char="ü"/>
            </a:pPr>
            <a:r>
              <a:rPr lang="zh-CN" altLang="en-US" sz="2800" b="1" dirty="0">
                <a:solidFill>
                  <a:srgbClr val="C00000"/>
                </a:solidFill>
              </a:rPr>
              <a:t>直接材料：</a:t>
            </a:r>
            <a:r>
              <a:rPr lang="zh-CN" altLang="en-US" sz="2800" dirty="0"/>
              <a:t>企业在产品生产中消耗并构成产品实体的原料、主要材料以及有助于产品形成的辅助材料、设备配件和外购的半成品等</a:t>
            </a:r>
            <a:endParaRPr lang="en-US" altLang="zh-CN" sz="2800" dirty="0"/>
          </a:p>
          <a:p>
            <a:pPr lvl="2" indent="-457200">
              <a:lnSpc>
                <a:spcPct val="150000"/>
              </a:lnSpc>
              <a:buFont typeface="Wingdings" panose="05000000000000000000" pitchFamily="2" charset="2"/>
              <a:buChar char="ü"/>
            </a:pPr>
            <a:r>
              <a:rPr lang="zh-CN" altLang="en-US" sz="2800" b="1" dirty="0">
                <a:solidFill>
                  <a:srgbClr val="C00000"/>
                </a:solidFill>
              </a:rPr>
              <a:t>直接人工：</a:t>
            </a:r>
            <a:r>
              <a:rPr lang="zh-CN" altLang="en-US" sz="2800" dirty="0"/>
              <a:t>企业支付给直接参加产品生产的工人的工资，以及按生产工人工资总额一定比例计算提取并计入产品生产成本的职工福利费</a:t>
            </a:r>
            <a:endParaRPr lang="en-US" altLang="zh-CN" sz="2800" dirty="0"/>
          </a:p>
          <a:p>
            <a:pPr lvl="2" indent="-457200">
              <a:lnSpc>
                <a:spcPct val="150000"/>
              </a:lnSpc>
              <a:buFont typeface="Wingdings" panose="05000000000000000000" pitchFamily="2" charset="2"/>
              <a:buChar char="ü"/>
            </a:pPr>
            <a:r>
              <a:rPr lang="zh-CN" altLang="en-US" sz="2800" b="1" dirty="0">
                <a:solidFill>
                  <a:srgbClr val="C00000"/>
                </a:solidFill>
              </a:rPr>
              <a:t>制造费用：</a:t>
            </a:r>
            <a:r>
              <a:rPr lang="zh-CN" altLang="en-US" sz="2800" dirty="0"/>
              <a:t>直接用于产品生产，但不便于直接计入产品成本的费用，以及间接用于产品生产的各项费用</a:t>
            </a:r>
            <a:endParaRPr lang="en-US" altLang="zh-CN" sz="2800" dirty="0"/>
          </a:p>
          <a:p>
            <a:pPr marL="1257300" lvl="2" indent="-342900">
              <a:lnSpc>
                <a:spcPct val="200000"/>
              </a:lnSpc>
              <a:buFont typeface="Wingdings" panose="05000000000000000000" pitchFamily="2" charset="2"/>
              <a:buChar char="Ø"/>
            </a:pPr>
            <a:r>
              <a:rPr lang="zh-CN" altLang="en-US" sz="2800" dirty="0"/>
              <a:t>生产部门管理人员的工资和职工福利费、生产单位固定资产的折旧费、物料消耗、办公费、水电费、保险费、劳动保护费等</a:t>
            </a:r>
            <a:endParaRPr lang="en-US" altLang="zh-CN" sz="2800" dirty="0"/>
          </a:p>
        </p:txBody>
      </p:sp>
    </p:spTree>
    <p:extLst>
      <p:ext uri="{BB962C8B-B14F-4D97-AF65-F5344CB8AC3E}">
        <p14:creationId xmlns:p14="http://schemas.microsoft.com/office/powerpoint/2010/main" val="3466325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费用与成本</a:t>
            </a:r>
          </a:p>
        </p:txBody>
      </p:sp>
      <p:pic>
        <p:nvPicPr>
          <p:cNvPr id="3" name="图片 2"/>
          <p:cNvPicPr>
            <a:picLocks noChangeAspect="1"/>
          </p:cNvPicPr>
          <p:nvPr/>
        </p:nvPicPr>
        <p:blipFill>
          <a:blip r:embed="rId3"/>
          <a:stretch>
            <a:fillRect/>
          </a:stretch>
        </p:blipFill>
        <p:spPr>
          <a:xfrm>
            <a:off x="167194" y="734472"/>
            <a:ext cx="11574091" cy="6006796"/>
          </a:xfrm>
          <a:prstGeom prst="rect">
            <a:avLst/>
          </a:prstGeom>
        </p:spPr>
      </p:pic>
    </p:spTree>
    <p:extLst>
      <p:ext uri="{BB962C8B-B14F-4D97-AF65-F5344CB8AC3E}">
        <p14:creationId xmlns:p14="http://schemas.microsoft.com/office/powerpoint/2010/main" val="3295716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费用与成本</a:t>
            </a:r>
          </a:p>
        </p:txBody>
      </p:sp>
      <p:sp>
        <p:nvSpPr>
          <p:cNvPr id="3" name="文本框 2"/>
          <p:cNvSpPr txBox="1"/>
          <p:nvPr/>
        </p:nvSpPr>
        <p:spPr>
          <a:xfrm>
            <a:off x="182880" y="839002"/>
            <a:ext cx="12192000" cy="5447645"/>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en-US" altLang="zh-CN" sz="3200" dirty="0"/>
              <a:t> </a:t>
            </a:r>
            <a:r>
              <a:rPr lang="zh-CN" altLang="en-US" sz="3200" dirty="0"/>
              <a:t>固定资产计提折旧：</a:t>
            </a:r>
            <a:endParaRPr lang="en-US" altLang="zh-CN" sz="3200" dirty="0"/>
          </a:p>
          <a:p>
            <a:pPr marL="800100" lvl="1" indent="-342900">
              <a:lnSpc>
                <a:spcPct val="200000"/>
              </a:lnSpc>
              <a:buFont typeface="Wingdings" panose="05000000000000000000" pitchFamily="2" charset="2"/>
              <a:buChar char="ü"/>
            </a:pPr>
            <a:r>
              <a:rPr lang="zh-CN" altLang="en-US" sz="3200" dirty="0"/>
              <a:t>生产车间</a:t>
            </a:r>
            <a:r>
              <a:rPr lang="en-US" altLang="zh-CN" sz="3200" dirty="0"/>
              <a:t>—</a:t>
            </a:r>
            <a:r>
              <a:rPr lang="zh-CN" altLang="en-US" sz="3200" dirty="0"/>
              <a:t>“制造费用”</a:t>
            </a:r>
            <a:endParaRPr lang="en-US" altLang="zh-CN" sz="3200" dirty="0"/>
          </a:p>
          <a:p>
            <a:pPr marL="800100" lvl="1" indent="-342900">
              <a:lnSpc>
                <a:spcPct val="200000"/>
              </a:lnSpc>
              <a:buFont typeface="Wingdings" panose="05000000000000000000" pitchFamily="2" charset="2"/>
              <a:buChar char="ü"/>
            </a:pPr>
            <a:r>
              <a:rPr lang="zh-CN" altLang="en-US" sz="3200" dirty="0"/>
              <a:t>辅助生产部门</a:t>
            </a:r>
            <a:r>
              <a:rPr lang="en-US" altLang="zh-CN" sz="3200" dirty="0"/>
              <a:t>—</a:t>
            </a:r>
            <a:r>
              <a:rPr lang="zh-CN" altLang="en-US" sz="3200" dirty="0"/>
              <a:t>“生产成本”</a:t>
            </a:r>
            <a:endParaRPr lang="en-US" altLang="zh-CN" sz="3200" dirty="0"/>
          </a:p>
          <a:p>
            <a:pPr marL="800100" lvl="1" indent="-342900">
              <a:lnSpc>
                <a:spcPct val="200000"/>
              </a:lnSpc>
              <a:buFont typeface="Wingdings" panose="05000000000000000000" pitchFamily="2" charset="2"/>
              <a:buChar char="ü"/>
            </a:pPr>
            <a:r>
              <a:rPr lang="zh-CN" altLang="en-US" sz="3200" dirty="0"/>
              <a:t>行政管理部门</a:t>
            </a:r>
            <a:r>
              <a:rPr lang="en-US" altLang="zh-CN" sz="3200" dirty="0"/>
              <a:t>—</a:t>
            </a:r>
            <a:r>
              <a:rPr lang="zh-CN" altLang="en-US" sz="3200" dirty="0"/>
              <a:t>“管理费用”</a:t>
            </a:r>
            <a:endParaRPr lang="en-US" altLang="zh-CN" sz="3200" dirty="0"/>
          </a:p>
          <a:p>
            <a:pPr marL="800100" lvl="1" indent="-342900">
              <a:lnSpc>
                <a:spcPct val="200000"/>
              </a:lnSpc>
              <a:buFont typeface="Wingdings" panose="05000000000000000000" pitchFamily="2" charset="2"/>
              <a:buChar char="ü"/>
            </a:pPr>
            <a:r>
              <a:rPr lang="zh-CN" altLang="en-US" sz="3200" dirty="0"/>
              <a:t>专设销售机构</a:t>
            </a:r>
            <a:r>
              <a:rPr lang="en-US" altLang="zh-CN" sz="3200" dirty="0"/>
              <a:t>—</a:t>
            </a:r>
            <a:r>
              <a:rPr lang="zh-CN" altLang="en-US" sz="3200" dirty="0"/>
              <a:t>“销售费用”</a:t>
            </a:r>
            <a:endParaRPr lang="en-US" altLang="zh-CN" sz="3200" dirty="0"/>
          </a:p>
          <a:p>
            <a:pPr marL="800100" lvl="1" indent="-342900">
              <a:buFont typeface="Wingdings" panose="05000000000000000000" pitchFamily="2" charset="2"/>
              <a:buChar char="l"/>
            </a:pPr>
            <a:endParaRPr lang="zh-CN" altLang="en-US" sz="2800" dirty="0"/>
          </a:p>
        </p:txBody>
      </p:sp>
    </p:spTree>
    <p:extLst>
      <p:ext uri="{BB962C8B-B14F-4D97-AF65-F5344CB8AC3E}">
        <p14:creationId xmlns:p14="http://schemas.microsoft.com/office/powerpoint/2010/main" val="113078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3" name="文本框 2"/>
          <p:cNvSpPr txBox="1"/>
          <p:nvPr/>
        </p:nvSpPr>
        <p:spPr>
          <a:xfrm>
            <a:off x="0" y="519764"/>
            <a:ext cx="12192000" cy="6740307"/>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zh-CN" altLang="en-US" sz="2400" dirty="0"/>
              <a:t>概念：负债是企业</a:t>
            </a:r>
            <a:r>
              <a:rPr lang="zh-CN" altLang="en-US" sz="2400" b="1" dirty="0">
                <a:solidFill>
                  <a:srgbClr val="C00000"/>
                </a:solidFill>
              </a:rPr>
              <a:t>过去的交易或事项</a:t>
            </a:r>
            <a:r>
              <a:rPr lang="zh-CN" altLang="en-US" sz="2400" dirty="0"/>
              <a:t>形成的、预期会导致</a:t>
            </a:r>
            <a:r>
              <a:rPr lang="zh-CN" altLang="en-US" sz="2400" b="1" dirty="0">
                <a:solidFill>
                  <a:srgbClr val="C00000"/>
                </a:solidFill>
              </a:rPr>
              <a:t>经济利益流出</a:t>
            </a:r>
            <a:r>
              <a:rPr lang="zh-CN" altLang="en-US" sz="2400" dirty="0"/>
              <a:t>企业的</a:t>
            </a:r>
            <a:r>
              <a:rPr lang="zh-CN" altLang="en-US" sz="2400" b="1" dirty="0">
                <a:solidFill>
                  <a:srgbClr val="C00000"/>
                </a:solidFill>
              </a:rPr>
              <a:t>现时</a:t>
            </a:r>
            <a:r>
              <a:rPr lang="zh-CN" altLang="en-US" sz="2400" dirty="0"/>
              <a:t>义务</a:t>
            </a:r>
            <a:endParaRPr lang="en-US" altLang="zh-CN" sz="2400" dirty="0"/>
          </a:p>
          <a:p>
            <a:pPr marL="342900" indent="-342900">
              <a:lnSpc>
                <a:spcPct val="200000"/>
              </a:lnSpc>
              <a:buFont typeface="Wingdings" panose="05000000000000000000" pitchFamily="2" charset="2"/>
              <a:buChar char="l"/>
            </a:pPr>
            <a:r>
              <a:rPr lang="zh-CN" altLang="en-US" sz="2400" dirty="0"/>
              <a:t>范围：短期借款、应付票据、应付账款、预收账款、应付职工薪酬、应交税费、应付股利、应付利息、其他应付款、长期借款、应付债券、长期应付款、专项应付款等</a:t>
            </a:r>
            <a:endParaRPr lang="en-US" altLang="zh-CN" sz="2400" dirty="0"/>
          </a:p>
          <a:p>
            <a:pPr marL="342900" indent="-342900">
              <a:lnSpc>
                <a:spcPct val="200000"/>
              </a:lnSpc>
              <a:buFont typeface="Wingdings" panose="05000000000000000000" pitchFamily="2" charset="2"/>
              <a:buChar char="l"/>
            </a:pPr>
            <a:r>
              <a:rPr lang="zh-CN" altLang="en-US" sz="2400" dirty="0"/>
              <a:t>分类：</a:t>
            </a:r>
            <a:endParaRPr lang="en-US" altLang="zh-CN" sz="2400" dirty="0"/>
          </a:p>
          <a:p>
            <a:pPr marL="800100" lvl="1" indent="-342900">
              <a:lnSpc>
                <a:spcPct val="200000"/>
              </a:lnSpc>
              <a:buFont typeface="Wingdings" panose="05000000000000000000" pitchFamily="2" charset="2"/>
              <a:buChar char="ü"/>
            </a:pPr>
            <a:r>
              <a:rPr lang="zh-CN" altLang="en-US" sz="2400" b="1" dirty="0">
                <a:solidFill>
                  <a:srgbClr val="C00000"/>
                </a:solidFill>
              </a:rPr>
              <a:t>流动</a:t>
            </a:r>
            <a:r>
              <a:rPr lang="zh-CN" altLang="en-US" sz="2400" dirty="0"/>
              <a:t>负债：企业将在一年或长于一年的一个营业周期内偿还的债务</a:t>
            </a:r>
            <a:endParaRPr lang="en-US" altLang="zh-CN" sz="2400" dirty="0"/>
          </a:p>
          <a:p>
            <a:pPr marL="1257300" lvl="2" indent="-342900">
              <a:lnSpc>
                <a:spcPct val="200000"/>
              </a:lnSpc>
              <a:buFont typeface="Wingdings" panose="05000000000000000000" pitchFamily="2" charset="2"/>
              <a:buChar char="Ø"/>
            </a:pPr>
            <a:r>
              <a:rPr lang="zh-CN" altLang="en-US" sz="2400" dirty="0"/>
              <a:t>短期借款、应付票据、应付账款、预收账款、应付职工薪酬、应交税费、应付利息、应付股利、其他应付款、一年内到期的长期借款等</a:t>
            </a:r>
            <a:endParaRPr lang="en-US" altLang="zh-CN" sz="2400" dirty="0"/>
          </a:p>
          <a:p>
            <a:pPr marL="800100" lvl="1" indent="-342900">
              <a:lnSpc>
                <a:spcPct val="200000"/>
              </a:lnSpc>
              <a:buFont typeface="Wingdings" panose="05000000000000000000" pitchFamily="2" charset="2"/>
              <a:buChar char="ü"/>
            </a:pPr>
            <a:r>
              <a:rPr lang="zh-CN" altLang="en-US" sz="2400" b="1" dirty="0">
                <a:solidFill>
                  <a:srgbClr val="C00000"/>
                </a:solidFill>
              </a:rPr>
              <a:t>非流动</a:t>
            </a:r>
            <a:r>
              <a:rPr lang="zh-CN" altLang="en-US" sz="2400" dirty="0"/>
              <a:t>负债（长期负债）：偿还期在一年或超过一年的一个营业周期以上的债务</a:t>
            </a:r>
          </a:p>
          <a:p>
            <a:pPr marL="800100" lvl="1" indent="-342900">
              <a:lnSpc>
                <a:spcPct val="200000"/>
              </a:lnSpc>
              <a:buFont typeface="Wingdings" panose="05000000000000000000" pitchFamily="2" charset="2"/>
              <a:buChar char="ü"/>
            </a:pPr>
            <a:endParaRPr lang="zh-CN" altLang="en-US" sz="2400" dirty="0"/>
          </a:p>
        </p:txBody>
      </p:sp>
    </p:spTree>
    <p:extLst>
      <p:ext uri="{BB962C8B-B14F-4D97-AF65-F5344CB8AC3E}">
        <p14:creationId xmlns:p14="http://schemas.microsoft.com/office/powerpoint/2010/main" val="1170677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费用与成本</a:t>
            </a:r>
          </a:p>
        </p:txBody>
      </p:sp>
      <mc:AlternateContent xmlns:mc="http://schemas.openxmlformats.org/markup-compatibility/2006" xmlns:a14="http://schemas.microsoft.com/office/drawing/2010/main">
        <mc:Choice Requires="a14">
          <p:sp>
            <p:nvSpPr>
              <p:cNvPr id="3" name="文本框 2"/>
              <p:cNvSpPr txBox="1"/>
              <p:nvPr/>
            </p:nvSpPr>
            <p:spPr>
              <a:xfrm>
                <a:off x="0" y="702644"/>
                <a:ext cx="12085320" cy="520392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a:t> </a:t>
                </a:r>
                <a:r>
                  <a:rPr lang="zh-CN" altLang="en-US" sz="2800" dirty="0"/>
                  <a:t>制造费用的分配方法：生产工人工资比例法、机器工时比例法、计划分配率法</a:t>
                </a:r>
                <a:endParaRPr lang="en-US" altLang="zh-CN" sz="2800" dirty="0"/>
              </a:p>
              <a:p>
                <a:pPr marL="285750" indent="-285750">
                  <a:lnSpc>
                    <a:spcPct val="150000"/>
                  </a:lnSpc>
                  <a:buFont typeface="Wingdings" panose="05000000000000000000" pitchFamily="2" charset="2"/>
                  <a:buChar char="l"/>
                </a:pPr>
                <a:r>
                  <a:rPr lang="en-US" altLang="zh-CN" sz="2800" dirty="0"/>
                  <a:t> </a:t>
                </a:r>
                <a:r>
                  <a:rPr lang="zh-CN" altLang="en-US" sz="2800" dirty="0"/>
                  <a:t>包含在产品的产品成本计算：</a:t>
                </a:r>
                <a:endParaRPr lang="en-US" altLang="zh-CN" sz="2800" dirty="0"/>
              </a:p>
              <a:p>
                <a:pPr marL="800100" lvl="1" indent="-342900">
                  <a:lnSpc>
                    <a:spcPct val="150000"/>
                  </a:lnSpc>
                  <a:buFont typeface="Wingdings" panose="05000000000000000000" pitchFamily="2" charset="2"/>
                  <a:buChar char="ü"/>
                </a:pPr>
                <a:r>
                  <a:rPr lang="zh-CN" altLang="en-US" sz="2800" dirty="0"/>
                  <a:t>约当产量法：</a:t>
                </a:r>
                <a:r>
                  <a:rPr lang="zh-CN" altLang="en-US" sz="2800" b="1" dirty="0">
                    <a:solidFill>
                      <a:srgbClr val="C00000"/>
                    </a:solidFill>
                  </a:rPr>
                  <a:t>月末时根据在产品的完工程度将其折合为已完工产品数量</a:t>
                </a:r>
                <a:r>
                  <a:rPr lang="zh-CN" altLang="en-US" sz="2800" dirty="0"/>
                  <a:t>，并与实际完工产品共同参与所发生的全部生产费用分配的一种方法</a:t>
                </a:r>
                <a:endParaRPr lang="en-US" altLang="zh-CN" sz="2800" dirty="0"/>
              </a:p>
              <a:p>
                <a:pPr marL="800100" lvl="1" indent="-342900">
                  <a:lnSpc>
                    <a:spcPct val="150000"/>
                  </a:lnSpc>
                  <a:buFont typeface="Wingdings" panose="05000000000000000000" pitchFamily="2" charset="2"/>
                  <a:buChar char="ü"/>
                </a:pPr>
                <a:r>
                  <a:rPr lang="zh-CN" altLang="en-US" sz="2800" b="1" dirty="0">
                    <a:solidFill>
                      <a:srgbClr val="C00000"/>
                    </a:solidFill>
                  </a:rPr>
                  <a:t>在产品约当产量</a:t>
                </a:r>
                <a:r>
                  <a:rPr lang="en-US" altLang="zh-CN" sz="2800" dirty="0"/>
                  <a:t>=</a:t>
                </a:r>
                <a:r>
                  <a:rPr lang="zh-CN" altLang="en-US" sz="2800" dirty="0"/>
                  <a:t>在产品数量 </a:t>
                </a:r>
                <a:r>
                  <a:rPr lang="en-US" altLang="zh-CN" sz="2800" dirty="0"/>
                  <a:t>x </a:t>
                </a:r>
                <a:r>
                  <a:rPr lang="zh-CN" altLang="en-US" sz="2800" dirty="0"/>
                  <a:t>完工程度（完工比率）</a:t>
                </a:r>
                <a:endParaRPr lang="en-US" altLang="zh-CN" sz="2800" dirty="0"/>
              </a:p>
              <a:p>
                <a:pPr marL="800100" lvl="1" indent="-342900">
                  <a:lnSpc>
                    <a:spcPct val="150000"/>
                  </a:lnSpc>
                  <a:buFont typeface="Wingdings" panose="05000000000000000000" pitchFamily="2" charset="2"/>
                  <a:buChar char="ü"/>
                </a:pPr>
                <a:r>
                  <a:rPr lang="zh-CN" altLang="en-US" sz="2800" dirty="0"/>
                  <a:t>单位产品成本</a:t>
                </a:r>
                <a:r>
                  <a:rPr lang="en-US" altLang="zh-CN" sz="2800" dirty="0"/>
                  <a:t>=</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月初在产品成本</m:t>
                        </m:r>
                        <m:r>
                          <a:rPr lang="en-US" altLang="zh-CN" sz="2800" i="1">
                            <a:latin typeface="Cambria Math" panose="02040503050406030204" pitchFamily="18" charset="0"/>
                          </a:rPr>
                          <m:t>+</m:t>
                        </m:r>
                        <m:r>
                          <a:rPr lang="zh-CN" altLang="en-US" sz="2800" i="1">
                            <a:latin typeface="Cambria Math" panose="02040503050406030204" pitchFamily="18" charset="0"/>
                          </a:rPr>
                          <m:t>本月发生生产费用</m:t>
                        </m:r>
                      </m:num>
                      <m:den>
                        <m:r>
                          <a:rPr lang="zh-CN" altLang="en-US" sz="2800" i="1">
                            <a:latin typeface="Cambria Math" panose="02040503050406030204" pitchFamily="18" charset="0"/>
                          </a:rPr>
                          <m:t>产成品数量</m:t>
                        </m:r>
                        <m:r>
                          <a:rPr lang="en-US" altLang="zh-CN" sz="2800" i="1">
                            <a:latin typeface="Cambria Math" panose="02040503050406030204" pitchFamily="18" charset="0"/>
                          </a:rPr>
                          <m:t>+</m:t>
                        </m:r>
                        <m:r>
                          <a:rPr lang="zh-CN" altLang="en-US" sz="2800" i="1">
                            <a:latin typeface="Cambria Math" panose="02040503050406030204" pitchFamily="18" charset="0"/>
                          </a:rPr>
                          <m:t>月末在产品约当产量</m:t>
                        </m:r>
                      </m:den>
                    </m:f>
                  </m:oMath>
                </a14:m>
                <a:endParaRPr lang="zh-CN" altLang="en-US"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0" y="702644"/>
                <a:ext cx="12085320" cy="5203925"/>
              </a:xfrm>
              <a:prstGeom prst="rect">
                <a:avLst/>
              </a:prstGeom>
              <a:blipFill rotWithShape="0">
                <a:blip r:embed="rId2"/>
                <a:stretch>
                  <a:fillRect l="-857" r="-36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530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费用与成本</a:t>
            </a:r>
          </a:p>
        </p:txBody>
      </p:sp>
      <p:sp>
        <p:nvSpPr>
          <p:cNvPr id="3" name="文本框 2"/>
          <p:cNvSpPr txBox="1"/>
          <p:nvPr/>
        </p:nvSpPr>
        <p:spPr>
          <a:xfrm>
            <a:off x="152401" y="625642"/>
            <a:ext cx="12039600" cy="600164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3200" dirty="0"/>
              <a:t> </a:t>
            </a:r>
            <a:r>
              <a:rPr lang="zh-CN" altLang="en-US" sz="3200" dirty="0"/>
              <a:t>生产成本计算的一般方法：分批法、分步法、品种法</a:t>
            </a:r>
            <a:endParaRPr lang="en-US" altLang="zh-CN" sz="3200" dirty="0"/>
          </a:p>
          <a:p>
            <a:pPr marL="285750" indent="-285750">
              <a:lnSpc>
                <a:spcPct val="150000"/>
              </a:lnSpc>
              <a:buFont typeface="Wingdings" panose="05000000000000000000" pitchFamily="2" charset="2"/>
              <a:buChar char="l"/>
            </a:pPr>
            <a:r>
              <a:rPr lang="en-US" altLang="zh-CN" sz="3200" dirty="0"/>
              <a:t> </a:t>
            </a:r>
            <a:r>
              <a:rPr lang="zh-CN" altLang="en-US" sz="3200" dirty="0"/>
              <a:t>基于成本习性的成本分析：</a:t>
            </a:r>
            <a:endParaRPr lang="en-US" altLang="zh-CN" sz="3200" dirty="0"/>
          </a:p>
          <a:p>
            <a:pPr marL="914400" lvl="1" indent="-457200">
              <a:lnSpc>
                <a:spcPct val="150000"/>
              </a:lnSpc>
              <a:buFont typeface="Wingdings" panose="05000000000000000000" pitchFamily="2" charset="2"/>
              <a:buChar char="ü"/>
            </a:pPr>
            <a:r>
              <a:rPr lang="zh-CN" altLang="en-US" sz="3200" dirty="0"/>
              <a:t>变动成本：总额随产量或业务量的变动而</a:t>
            </a:r>
            <a:r>
              <a:rPr lang="zh-CN" altLang="en-US" sz="3200" b="1" dirty="0">
                <a:solidFill>
                  <a:srgbClr val="C00000"/>
                </a:solidFill>
              </a:rPr>
              <a:t>呈正比例变动</a:t>
            </a:r>
            <a:r>
              <a:rPr lang="zh-CN" altLang="en-US" sz="3200" dirty="0"/>
              <a:t>的有关成本</a:t>
            </a:r>
            <a:endParaRPr lang="en-US" altLang="zh-CN" sz="3200" dirty="0"/>
          </a:p>
          <a:p>
            <a:pPr marL="914400" lvl="1" indent="-457200">
              <a:lnSpc>
                <a:spcPct val="150000"/>
              </a:lnSpc>
              <a:buFont typeface="Wingdings" panose="05000000000000000000" pitchFamily="2" charset="2"/>
              <a:buChar char="ü"/>
            </a:pPr>
            <a:r>
              <a:rPr lang="zh-CN" altLang="en-US" sz="3200" dirty="0"/>
              <a:t>固定成本：总额在产量或业务量变动的一定范围内，</a:t>
            </a:r>
            <a:r>
              <a:rPr lang="zh-CN" altLang="en-US" sz="3200" b="1" dirty="0">
                <a:solidFill>
                  <a:srgbClr val="C00000"/>
                </a:solidFill>
              </a:rPr>
              <a:t>始终保持不变</a:t>
            </a:r>
            <a:r>
              <a:rPr lang="zh-CN" altLang="en-US" sz="3200" dirty="0"/>
              <a:t>的有关成本</a:t>
            </a:r>
            <a:endParaRPr lang="en-US" altLang="zh-CN" sz="3200" dirty="0"/>
          </a:p>
          <a:p>
            <a:pPr marL="914400" lvl="1" indent="-457200">
              <a:lnSpc>
                <a:spcPct val="150000"/>
              </a:lnSpc>
              <a:buFont typeface="Wingdings" panose="05000000000000000000" pitchFamily="2" charset="2"/>
              <a:buChar char="ü"/>
            </a:pPr>
            <a:r>
              <a:rPr lang="zh-CN" altLang="en-US" sz="3200" dirty="0"/>
              <a:t>混合成本：总额随着产量或业务量的变动而发生相应变化，但</a:t>
            </a:r>
            <a:r>
              <a:rPr lang="zh-CN" altLang="en-US" sz="3200" b="1" dirty="0">
                <a:solidFill>
                  <a:srgbClr val="C00000"/>
                </a:solidFill>
              </a:rPr>
              <a:t>变动幅度不等于产量或业务量</a:t>
            </a:r>
            <a:r>
              <a:rPr lang="zh-CN" altLang="en-US" sz="3200" dirty="0"/>
              <a:t>的变化幅度</a:t>
            </a:r>
          </a:p>
        </p:txBody>
      </p:sp>
    </p:spTree>
    <p:extLst>
      <p:ext uri="{BB962C8B-B14F-4D97-AF65-F5344CB8AC3E}">
        <p14:creationId xmlns:p14="http://schemas.microsoft.com/office/powerpoint/2010/main" val="2785762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费用与成本</a:t>
            </a:r>
          </a:p>
        </p:txBody>
      </p:sp>
      <p:sp>
        <p:nvSpPr>
          <p:cNvPr id="3" name="文本框 2"/>
          <p:cNvSpPr txBox="1"/>
          <p:nvPr/>
        </p:nvSpPr>
        <p:spPr>
          <a:xfrm>
            <a:off x="137160" y="625642"/>
            <a:ext cx="11795760" cy="685815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a:t> </a:t>
            </a:r>
            <a:r>
              <a:rPr lang="zh-CN" altLang="en-US" sz="2400" dirty="0"/>
              <a:t>完全成本法：直接材料、直接人工、变动性制造费用、固定性制造费用</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变动成本法：直接材料、直接人工、变动性制造费用</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期间费用：期末余额转入“本年利润”</a:t>
            </a:r>
            <a:endParaRPr lang="en-US" altLang="zh-CN" sz="2400" dirty="0"/>
          </a:p>
          <a:p>
            <a:pPr marL="800100" lvl="1" indent="-342900">
              <a:lnSpc>
                <a:spcPct val="150000"/>
              </a:lnSpc>
              <a:buFont typeface="Wingdings" panose="05000000000000000000" pitchFamily="2" charset="2"/>
              <a:buChar char="ü"/>
            </a:pPr>
            <a:r>
              <a:rPr lang="zh-CN" altLang="en-US" sz="2400" b="1" dirty="0">
                <a:solidFill>
                  <a:srgbClr val="C00000"/>
                </a:solidFill>
              </a:rPr>
              <a:t>销售费用：</a:t>
            </a:r>
            <a:r>
              <a:rPr lang="zh-CN" altLang="en-US" sz="2400" dirty="0"/>
              <a:t>企业销售商品和材料、提供劳务的过程中发生的各种费用以及为销售本企业商品而专设的销售机构的经营费用（包装费、保险费、广告费等）以及为销售本企业商品而专设的销售机构的职工薪酬、业务费、折旧费等</a:t>
            </a:r>
            <a:endParaRPr lang="en-US" altLang="zh-CN" sz="2400" dirty="0"/>
          </a:p>
          <a:p>
            <a:pPr marL="800100" lvl="1" indent="-342900">
              <a:lnSpc>
                <a:spcPct val="150000"/>
              </a:lnSpc>
              <a:buFont typeface="Wingdings" panose="05000000000000000000" pitchFamily="2" charset="2"/>
              <a:buChar char="ü"/>
            </a:pPr>
            <a:r>
              <a:rPr lang="zh-CN" altLang="en-US" sz="2400" b="1" dirty="0">
                <a:solidFill>
                  <a:srgbClr val="C00000"/>
                </a:solidFill>
              </a:rPr>
              <a:t>管理费用：</a:t>
            </a:r>
            <a:r>
              <a:rPr lang="zh-CN" altLang="en-US" sz="2400" dirty="0"/>
              <a:t>企业为组织和管理企业生产经营所发生的管理费用，包括企业的董事会和行政管理部门在企业的经营管理中发生的或者应由企业统一负担的经费（职工薪酬、修理费、办公费、差旅费）、咨询费、诉讼费、业务招待费等</a:t>
            </a:r>
            <a:endParaRPr lang="en-US" altLang="zh-CN" sz="2400" dirty="0"/>
          </a:p>
          <a:p>
            <a:pPr marL="800100" lvl="1" indent="-342900">
              <a:lnSpc>
                <a:spcPct val="150000"/>
              </a:lnSpc>
              <a:buFont typeface="Wingdings" panose="05000000000000000000" pitchFamily="2" charset="2"/>
              <a:buChar char="ü"/>
            </a:pPr>
            <a:r>
              <a:rPr lang="zh-CN" altLang="en-US" sz="2400" b="1" dirty="0">
                <a:solidFill>
                  <a:srgbClr val="C00000"/>
                </a:solidFill>
              </a:rPr>
              <a:t>财务费用：</a:t>
            </a:r>
            <a:r>
              <a:rPr lang="zh-CN" altLang="en-US" sz="2400" dirty="0"/>
              <a:t>企业为筹集生产经营所需资金等发生的筹资费用，包括利息支出、汇兑差额、相关手续费、现金折扣等</a:t>
            </a:r>
            <a:endParaRPr lang="en-US" altLang="zh-CN" sz="2400" dirty="0"/>
          </a:p>
          <a:p>
            <a:pPr marL="742950" lvl="1" indent="-285750">
              <a:lnSpc>
                <a:spcPct val="150000"/>
              </a:lnSpc>
              <a:buFont typeface="Wingdings" panose="05000000000000000000" pitchFamily="2" charset="2"/>
              <a:buChar char="l"/>
            </a:pPr>
            <a:endParaRPr lang="en-US" altLang="zh-CN" sz="2800" dirty="0"/>
          </a:p>
        </p:txBody>
      </p:sp>
    </p:spTree>
    <p:extLst>
      <p:ext uri="{BB962C8B-B14F-4D97-AF65-F5344CB8AC3E}">
        <p14:creationId xmlns:p14="http://schemas.microsoft.com/office/powerpoint/2010/main" val="2943557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收入和利润</a:t>
            </a:r>
          </a:p>
        </p:txBody>
      </p:sp>
      <p:sp>
        <p:nvSpPr>
          <p:cNvPr id="3" name="文本框 2"/>
          <p:cNvSpPr txBox="1"/>
          <p:nvPr/>
        </p:nvSpPr>
        <p:spPr>
          <a:xfrm>
            <a:off x="167640" y="868680"/>
            <a:ext cx="184731" cy="461665"/>
          </a:xfrm>
          <a:prstGeom prst="rect">
            <a:avLst/>
          </a:prstGeom>
          <a:noFill/>
        </p:spPr>
        <p:txBody>
          <a:bodyPr wrap="none" rtlCol="0">
            <a:spAutoFit/>
          </a:bodyPr>
          <a:lstStyle/>
          <a:p>
            <a:endParaRPr lang="zh-CN" altLang="en-US" sz="2400"/>
          </a:p>
        </p:txBody>
      </p:sp>
      <p:sp>
        <p:nvSpPr>
          <p:cNvPr id="4" name="矩形 3"/>
          <p:cNvSpPr/>
          <p:nvPr/>
        </p:nvSpPr>
        <p:spPr>
          <a:xfrm>
            <a:off x="93785" y="684014"/>
            <a:ext cx="11980984" cy="618630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400" dirty="0"/>
              <a:t> 收入概念：企业在</a:t>
            </a:r>
            <a:r>
              <a:rPr lang="zh-CN" altLang="en-US" sz="2400" b="1" i="1" dirty="0">
                <a:solidFill>
                  <a:srgbClr val="C00000"/>
                </a:solidFill>
              </a:rPr>
              <a:t>日常活动中形成的</a:t>
            </a:r>
            <a:r>
              <a:rPr lang="zh-CN" altLang="en-US" sz="2400" dirty="0"/>
              <a:t>、会</a:t>
            </a:r>
            <a:r>
              <a:rPr lang="zh-CN" altLang="en-US" sz="2400" b="1" i="1" dirty="0">
                <a:solidFill>
                  <a:srgbClr val="C00000"/>
                </a:solidFill>
              </a:rPr>
              <a:t>导致所有者权益增加的</a:t>
            </a:r>
            <a:r>
              <a:rPr lang="zh-CN" altLang="en-US" sz="2400" dirty="0"/>
              <a:t>、与</a:t>
            </a:r>
            <a:r>
              <a:rPr lang="zh-CN" altLang="en-US" sz="2400" b="1" i="1" dirty="0">
                <a:solidFill>
                  <a:srgbClr val="C00000"/>
                </a:solidFill>
              </a:rPr>
              <a:t>向所有者投入资本无关的经济利益的总流入</a:t>
            </a:r>
            <a:endParaRPr lang="en-US" altLang="zh-CN" sz="2400" b="1" i="1" dirty="0">
              <a:solidFill>
                <a:srgbClr val="C00000"/>
              </a:solidFill>
            </a:endParaRPr>
          </a:p>
          <a:p>
            <a:pPr marL="285750" indent="-285750">
              <a:lnSpc>
                <a:spcPct val="150000"/>
              </a:lnSpc>
              <a:buFont typeface="Wingdings" panose="05000000000000000000" pitchFamily="2" charset="2"/>
              <a:buChar char="l"/>
            </a:pPr>
            <a:r>
              <a:rPr lang="en-US" altLang="zh-CN" sz="2400" b="1" i="1" dirty="0"/>
              <a:t> </a:t>
            </a:r>
            <a:r>
              <a:rPr lang="zh-CN" altLang="en-US" sz="2400" dirty="0"/>
              <a:t>营业收入：主营业务收入、其他业务收入</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销售商品收入：确认收入（“发出商品”）、结转销售成本</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提供劳务收入：完工百分比法</a:t>
            </a:r>
            <a:endParaRPr lang="en-US" altLang="zh-CN" sz="2400" dirty="0"/>
          </a:p>
          <a:p>
            <a:pPr marL="800100" lvl="1" indent="-342900">
              <a:lnSpc>
                <a:spcPct val="150000"/>
              </a:lnSpc>
              <a:buFont typeface="Wingdings" panose="05000000000000000000" pitchFamily="2" charset="2"/>
              <a:buChar char="ü"/>
            </a:pPr>
            <a:r>
              <a:rPr lang="zh-CN" altLang="en-US" sz="2400" dirty="0"/>
              <a:t>按照提供劳务交易的</a:t>
            </a:r>
            <a:r>
              <a:rPr lang="zh-CN" altLang="en-US" sz="2400" b="1" dirty="0">
                <a:solidFill>
                  <a:srgbClr val="7030A0"/>
                </a:solidFill>
                <a:effectLst>
                  <a:outerShdw blurRad="38100" dist="38100" dir="2700000" algn="tl">
                    <a:srgbClr val="000000">
                      <a:alpha val="43137"/>
                    </a:srgbClr>
                  </a:outerShdw>
                </a:effectLst>
              </a:rPr>
              <a:t>完工进度</a:t>
            </a:r>
            <a:r>
              <a:rPr lang="zh-CN" altLang="en-US" sz="2400" dirty="0"/>
              <a:t>确认收入与费用的方法</a:t>
            </a:r>
          </a:p>
          <a:p>
            <a:pPr marL="800100" lvl="1" indent="-342900">
              <a:lnSpc>
                <a:spcPct val="150000"/>
              </a:lnSpc>
              <a:buFont typeface="Wingdings" panose="05000000000000000000" pitchFamily="2" charset="2"/>
              <a:buChar char="ü"/>
            </a:pPr>
            <a:r>
              <a:rPr lang="zh-CN" altLang="en-US" sz="2400" dirty="0"/>
              <a:t>本年确认的收入</a:t>
            </a:r>
            <a:r>
              <a:rPr lang="en-US" altLang="zh-CN" sz="2400" dirty="0"/>
              <a:t>=</a:t>
            </a:r>
            <a:r>
              <a:rPr lang="zh-CN" altLang="en-US" sz="2400" dirty="0"/>
              <a:t>合同规定的劳务总收入 </a:t>
            </a:r>
            <a:r>
              <a:rPr lang="en-US" altLang="zh-CN" sz="2400" dirty="0"/>
              <a:t>x </a:t>
            </a:r>
            <a:r>
              <a:rPr lang="zh-CN" altLang="en-US" sz="2400" dirty="0"/>
              <a:t>本年年末止劳务的完工进度</a:t>
            </a:r>
            <a:r>
              <a:rPr lang="en-US" altLang="zh-CN" sz="2400" dirty="0"/>
              <a:t>—</a:t>
            </a:r>
            <a:r>
              <a:rPr lang="zh-CN" altLang="en-US" sz="2400" dirty="0"/>
              <a:t>以前期间已确认的收入</a:t>
            </a:r>
            <a:endParaRPr lang="en-US" altLang="zh-CN" sz="2400" dirty="0"/>
          </a:p>
          <a:p>
            <a:pPr marL="800100" lvl="1" indent="-342900">
              <a:lnSpc>
                <a:spcPct val="150000"/>
              </a:lnSpc>
              <a:buFont typeface="Wingdings" panose="05000000000000000000" pitchFamily="2" charset="2"/>
              <a:buChar char="ü"/>
            </a:pPr>
            <a:r>
              <a:rPr lang="zh-CN" altLang="en-US" sz="2400" dirty="0"/>
              <a:t>本年确认的费用</a:t>
            </a:r>
            <a:r>
              <a:rPr lang="en-US" altLang="zh-CN" sz="2400" dirty="0"/>
              <a:t>=</a:t>
            </a:r>
            <a:r>
              <a:rPr lang="zh-CN" altLang="en-US" sz="2400" dirty="0"/>
              <a:t>合同规定的劳务总成本 </a:t>
            </a:r>
            <a:r>
              <a:rPr lang="en-US" altLang="zh-CN" sz="2400" dirty="0"/>
              <a:t>x </a:t>
            </a:r>
            <a:r>
              <a:rPr lang="zh-CN" altLang="en-US" sz="2400" dirty="0"/>
              <a:t>本年年末止劳务的完工进度</a:t>
            </a:r>
            <a:r>
              <a:rPr lang="en-US" altLang="zh-CN" sz="2400" dirty="0"/>
              <a:t>—</a:t>
            </a:r>
            <a:r>
              <a:rPr lang="zh-CN" altLang="en-US" sz="2400" dirty="0"/>
              <a:t>以前年度已确认的费用</a:t>
            </a:r>
            <a:endParaRPr lang="en-US" altLang="zh-CN" sz="2400" dirty="0"/>
          </a:p>
          <a:p>
            <a:pPr marL="342900" indent="-342900">
              <a:lnSpc>
                <a:spcPct val="150000"/>
              </a:lnSpc>
              <a:buFont typeface="Wingdings" panose="05000000000000000000" pitchFamily="2" charset="2"/>
              <a:buChar char="l"/>
            </a:pPr>
            <a:r>
              <a:rPr lang="zh-CN" altLang="en-US" sz="2400" dirty="0"/>
              <a:t>让渡资产使用权收入</a:t>
            </a:r>
            <a:endParaRPr lang="en-US" altLang="zh-CN" sz="2400" dirty="0"/>
          </a:p>
        </p:txBody>
      </p:sp>
    </p:spTree>
    <p:extLst>
      <p:ext uri="{BB962C8B-B14F-4D97-AF65-F5344CB8AC3E}">
        <p14:creationId xmlns:p14="http://schemas.microsoft.com/office/powerpoint/2010/main" val="3817537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收入和利润</a:t>
            </a:r>
          </a:p>
        </p:txBody>
      </p:sp>
      <p:sp>
        <p:nvSpPr>
          <p:cNvPr id="3" name="矩形 2"/>
          <p:cNvSpPr/>
          <p:nvPr/>
        </p:nvSpPr>
        <p:spPr>
          <a:xfrm>
            <a:off x="85969" y="535522"/>
            <a:ext cx="11980984" cy="6740307"/>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400" dirty="0"/>
              <a:t> 利润：利润是</a:t>
            </a:r>
            <a:r>
              <a:rPr lang="zh-CN" altLang="en-US" sz="2400" b="1" dirty="0">
                <a:solidFill>
                  <a:srgbClr val="C00000"/>
                </a:solidFill>
              </a:rPr>
              <a:t>企业在一定会计期间的经营成果</a:t>
            </a:r>
            <a:r>
              <a:rPr lang="zh-CN" altLang="en-US" sz="2400" dirty="0"/>
              <a:t>，包括</a:t>
            </a:r>
            <a:r>
              <a:rPr lang="zh-CN" altLang="en-US" sz="2400" b="1" dirty="0">
                <a:solidFill>
                  <a:srgbClr val="C00000"/>
                </a:solidFill>
              </a:rPr>
              <a:t>收入减去费用后的净额</a:t>
            </a:r>
            <a:r>
              <a:rPr lang="zh-CN" altLang="en-US" sz="2400" dirty="0"/>
              <a:t>以及</a:t>
            </a:r>
            <a:r>
              <a:rPr lang="zh-CN" altLang="en-US" sz="2400" b="1" dirty="0">
                <a:solidFill>
                  <a:srgbClr val="C00000"/>
                </a:solidFill>
              </a:rPr>
              <a:t>直接记入当期利润的利得和损失</a:t>
            </a:r>
            <a:r>
              <a:rPr lang="zh-CN" altLang="en-US" sz="2400" dirty="0"/>
              <a:t>等。</a:t>
            </a:r>
            <a:endParaRPr lang="en-US" altLang="zh-CN" sz="2400" dirty="0"/>
          </a:p>
          <a:p>
            <a:pPr marL="285750" indent="-285750">
              <a:lnSpc>
                <a:spcPct val="150000"/>
              </a:lnSpc>
              <a:buFont typeface="Wingdings" panose="05000000000000000000" pitchFamily="2" charset="2"/>
              <a:buChar char="l"/>
            </a:pPr>
            <a:r>
              <a:rPr lang="zh-CN" altLang="en-US" sz="2400" dirty="0"/>
              <a:t> 配比原则：根据费用与收入之间的内在联系，将企业所发生的费用与由此赚取的收入相互匹配，用收入扣除与之相关的费用来确定利润。</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利润的种类和计算：</a:t>
            </a:r>
            <a:endParaRPr lang="en-US" altLang="zh-CN" sz="2400" dirty="0"/>
          </a:p>
          <a:p>
            <a:pPr marL="800100" lvl="1" indent="-342900">
              <a:lnSpc>
                <a:spcPct val="150000"/>
              </a:lnSpc>
              <a:buFont typeface="Wingdings" panose="05000000000000000000" pitchFamily="2" charset="2"/>
              <a:buChar char="ü"/>
            </a:pPr>
            <a:r>
              <a:rPr lang="zh-CN" altLang="en-US" sz="2400" dirty="0"/>
              <a:t>营业利润</a:t>
            </a:r>
            <a:endParaRPr lang="en-US" altLang="zh-CN" sz="2400" dirty="0"/>
          </a:p>
          <a:p>
            <a:pPr marL="1257300" lvl="2" indent="-342900">
              <a:lnSpc>
                <a:spcPct val="150000"/>
              </a:lnSpc>
              <a:buFont typeface="Wingdings" panose="05000000000000000000" pitchFamily="2" charset="2"/>
              <a:buChar char="Ø"/>
            </a:pPr>
            <a:r>
              <a:rPr lang="zh-CN" altLang="en-US" sz="2400" dirty="0"/>
              <a:t>营业利润</a:t>
            </a:r>
            <a:r>
              <a:rPr lang="en-US" altLang="zh-CN" sz="2400" dirty="0"/>
              <a:t>=</a:t>
            </a:r>
            <a:r>
              <a:rPr lang="zh-CN" altLang="en-US" sz="2400" dirty="0"/>
              <a:t>营业收入</a:t>
            </a:r>
            <a:r>
              <a:rPr lang="en-US" altLang="zh-CN" sz="2400" dirty="0"/>
              <a:t>—</a:t>
            </a:r>
            <a:r>
              <a:rPr lang="zh-CN" altLang="en-US" sz="2400" dirty="0"/>
              <a:t>营业成本</a:t>
            </a:r>
            <a:r>
              <a:rPr lang="en-US" altLang="zh-CN" sz="2400" dirty="0"/>
              <a:t>—</a:t>
            </a:r>
            <a:r>
              <a:rPr lang="zh-CN" altLang="en-US" sz="2400" dirty="0"/>
              <a:t>营业税金及附加</a:t>
            </a:r>
            <a:r>
              <a:rPr lang="en-US" altLang="zh-CN" sz="2400" dirty="0"/>
              <a:t>—</a:t>
            </a:r>
            <a:r>
              <a:rPr lang="zh-CN" altLang="en-US" sz="2400" dirty="0"/>
              <a:t>销售费用</a:t>
            </a:r>
            <a:r>
              <a:rPr lang="en-US" altLang="zh-CN" sz="2400" dirty="0"/>
              <a:t>—</a:t>
            </a:r>
            <a:r>
              <a:rPr lang="zh-CN" altLang="en-US" sz="2400" dirty="0"/>
              <a:t>管理费用</a:t>
            </a:r>
            <a:r>
              <a:rPr lang="en-US" altLang="zh-CN" sz="2400" dirty="0"/>
              <a:t>—</a:t>
            </a:r>
            <a:r>
              <a:rPr lang="zh-CN" altLang="en-US" sz="2400" dirty="0"/>
              <a:t>财务费用</a:t>
            </a:r>
            <a:r>
              <a:rPr lang="en-US" altLang="zh-CN" sz="2400" dirty="0"/>
              <a:t>—</a:t>
            </a:r>
            <a:r>
              <a:rPr lang="zh-CN" altLang="en-US" sz="2400" dirty="0"/>
              <a:t>资产减值损失</a:t>
            </a:r>
            <a:r>
              <a:rPr lang="en-US" altLang="zh-CN" sz="2400" dirty="0"/>
              <a:t>+/—</a:t>
            </a:r>
            <a:r>
              <a:rPr lang="zh-CN" altLang="en-US" sz="2400" dirty="0"/>
              <a:t>公允价值变动损益</a:t>
            </a:r>
            <a:r>
              <a:rPr lang="en-US" altLang="zh-CN" sz="2400" dirty="0"/>
              <a:t>+/—</a:t>
            </a:r>
            <a:r>
              <a:rPr lang="zh-CN" altLang="en-US" sz="2400" dirty="0"/>
              <a:t>投资净损益</a:t>
            </a:r>
            <a:endParaRPr lang="en-US" altLang="zh-CN" sz="2400" dirty="0"/>
          </a:p>
          <a:p>
            <a:pPr marL="800100" lvl="1" indent="-342900">
              <a:lnSpc>
                <a:spcPct val="150000"/>
              </a:lnSpc>
              <a:buFont typeface="Wingdings" panose="05000000000000000000" pitchFamily="2" charset="2"/>
              <a:buChar char="ü"/>
            </a:pPr>
            <a:r>
              <a:rPr lang="zh-CN" altLang="en-US" sz="2400" dirty="0"/>
              <a:t>利润总额</a:t>
            </a:r>
            <a:endParaRPr lang="en-US" altLang="zh-CN" sz="2400" dirty="0"/>
          </a:p>
          <a:p>
            <a:pPr marL="1257300" lvl="2" indent="-342900">
              <a:lnSpc>
                <a:spcPct val="150000"/>
              </a:lnSpc>
              <a:buFont typeface="Wingdings" panose="05000000000000000000" pitchFamily="2" charset="2"/>
              <a:buChar char="Ø"/>
            </a:pPr>
            <a:r>
              <a:rPr lang="zh-CN" altLang="en-US" sz="2400" dirty="0"/>
              <a:t>利润总额</a:t>
            </a:r>
            <a:r>
              <a:rPr lang="en-US" altLang="zh-CN" sz="2400" dirty="0"/>
              <a:t>=</a:t>
            </a:r>
            <a:r>
              <a:rPr lang="zh-CN" altLang="en-US" sz="2400" dirty="0"/>
              <a:t>营业利润</a:t>
            </a:r>
            <a:r>
              <a:rPr lang="en-US" altLang="zh-CN" sz="2400" dirty="0"/>
              <a:t>+</a:t>
            </a:r>
            <a:r>
              <a:rPr lang="zh-CN" altLang="en-US" sz="2400" dirty="0"/>
              <a:t>营业外收入</a:t>
            </a:r>
            <a:r>
              <a:rPr lang="en-US" altLang="zh-CN" sz="2400" dirty="0"/>
              <a:t>—</a:t>
            </a:r>
            <a:r>
              <a:rPr lang="zh-CN" altLang="en-US" sz="2400" dirty="0"/>
              <a:t>营业外支出</a:t>
            </a:r>
            <a:endParaRPr lang="en-US" altLang="zh-CN" sz="2400" dirty="0"/>
          </a:p>
          <a:p>
            <a:pPr marL="800100" lvl="1" indent="-342900">
              <a:lnSpc>
                <a:spcPct val="150000"/>
              </a:lnSpc>
              <a:buFont typeface="Wingdings" panose="05000000000000000000" pitchFamily="2" charset="2"/>
              <a:buChar char="ü"/>
            </a:pPr>
            <a:r>
              <a:rPr lang="zh-CN" altLang="en-US" sz="2400" dirty="0"/>
              <a:t>净利润：利润总额</a:t>
            </a:r>
            <a:r>
              <a:rPr lang="en-US" altLang="zh-CN" sz="2400" dirty="0"/>
              <a:t>—</a:t>
            </a:r>
            <a:r>
              <a:rPr lang="zh-CN" altLang="en-US" sz="2400" dirty="0"/>
              <a:t>所得税费用</a:t>
            </a:r>
            <a:endParaRPr lang="en-US" altLang="zh-CN" sz="2400" dirty="0"/>
          </a:p>
          <a:p>
            <a:pPr marL="285750" indent="-285750">
              <a:lnSpc>
                <a:spcPct val="150000"/>
              </a:lnSpc>
              <a:buFont typeface="Wingdings" panose="05000000000000000000" pitchFamily="2" charset="2"/>
              <a:buChar char="l"/>
            </a:pPr>
            <a:endParaRPr lang="en-US" altLang="zh-CN" sz="2400" dirty="0"/>
          </a:p>
        </p:txBody>
      </p:sp>
    </p:spTree>
    <p:extLst>
      <p:ext uri="{BB962C8B-B14F-4D97-AF65-F5344CB8AC3E}">
        <p14:creationId xmlns:p14="http://schemas.microsoft.com/office/powerpoint/2010/main" val="3724250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收入和利润</a:t>
            </a:r>
          </a:p>
        </p:txBody>
      </p:sp>
      <p:graphicFrame>
        <p:nvGraphicFramePr>
          <p:cNvPr id="3" name="表格 2"/>
          <p:cNvGraphicFramePr>
            <a:graphicFrameLocks noGrp="1"/>
          </p:cNvGraphicFramePr>
          <p:nvPr>
            <p:extLst>
              <p:ext uri="{D42A27DB-BD31-4B8C-83A1-F6EECF244321}">
                <p14:modId xmlns:p14="http://schemas.microsoft.com/office/powerpoint/2010/main" val="3172527840"/>
              </p:ext>
            </p:extLst>
          </p:nvPr>
        </p:nvGraphicFramePr>
        <p:xfrm>
          <a:off x="531446" y="765302"/>
          <a:ext cx="10493739" cy="4480560"/>
        </p:xfrm>
        <a:graphic>
          <a:graphicData uri="http://schemas.openxmlformats.org/drawingml/2006/table">
            <a:tbl>
              <a:tblPr firstRow="1" bandRow="1">
                <a:tableStyleId>{AF606853-7671-496A-8E4F-DF71F8EC918B}</a:tableStyleId>
              </a:tblPr>
              <a:tblGrid>
                <a:gridCol w="5411503">
                  <a:extLst>
                    <a:ext uri="{9D8B030D-6E8A-4147-A177-3AD203B41FA5}">
                      <a16:colId xmlns:a16="http://schemas.microsoft.com/office/drawing/2014/main" val="20000"/>
                    </a:ext>
                  </a:extLst>
                </a:gridCol>
                <a:gridCol w="5082236">
                  <a:extLst>
                    <a:ext uri="{9D8B030D-6E8A-4147-A177-3AD203B41FA5}">
                      <a16:colId xmlns:a16="http://schemas.microsoft.com/office/drawing/2014/main" val="20001"/>
                    </a:ext>
                  </a:extLst>
                </a:gridCol>
              </a:tblGrid>
              <a:tr h="433813">
                <a:tc gridSpan="2">
                  <a:txBody>
                    <a:bodyPr/>
                    <a:lstStyle/>
                    <a:p>
                      <a:pPr algn="ctr"/>
                      <a:r>
                        <a:rPr lang="zh-CN" altLang="en-US" sz="2400" dirty="0"/>
                        <a:t>本年利润</a:t>
                      </a:r>
                    </a:p>
                  </a:txBody>
                  <a:tcPr/>
                </a:tc>
                <a:tc hMerge="1">
                  <a:txBody>
                    <a:bodyPr/>
                    <a:lstStyle/>
                    <a:p>
                      <a:endParaRPr lang="zh-CN" altLang="en-US" dirty="0"/>
                    </a:p>
                  </a:txBody>
                  <a:tcPr/>
                </a:tc>
                <a:extLst>
                  <a:ext uri="{0D108BD9-81ED-4DB2-BD59-A6C34878D82A}">
                    <a16:rowId xmlns:a16="http://schemas.microsoft.com/office/drawing/2014/main" val="10000"/>
                  </a:ext>
                </a:extLst>
              </a:tr>
              <a:tr h="433813">
                <a:tc>
                  <a:txBody>
                    <a:bodyPr/>
                    <a:lstStyle/>
                    <a:p>
                      <a:pPr algn="ctr"/>
                      <a:r>
                        <a:rPr lang="zh-CN" altLang="en-US" sz="2400" dirty="0"/>
                        <a:t>借方科目</a:t>
                      </a:r>
                    </a:p>
                  </a:txBody>
                  <a:tcPr/>
                </a:tc>
                <a:tc>
                  <a:txBody>
                    <a:bodyPr/>
                    <a:lstStyle/>
                    <a:p>
                      <a:pPr algn="ctr"/>
                      <a:r>
                        <a:rPr lang="zh-CN" altLang="en-US" sz="2400" dirty="0"/>
                        <a:t>贷方科目</a:t>
                      </a:r>
                    </a:p>
                  </a:txBody>
                  <a:tcPr/>
                </a:tc>
                <a:extLst>
                  <a:ext uri="{0D108BD9-81ED-4DB2-BD59-A6C34878D82A}">
                    <a16:rowId xmlns:a16="http://schemas.microsoft.com/office/drawing/2014/main" val="10001"/>
                  </a:ext>
                </a:extLst>
              </a:tr>
              <a:tr h="433813">
                <a:tc>
                  <a:txBody>
                    <a:bodyPr/>
                    <a:lstStyle/>
                    <a:p>
                      <a:pPr algn="ctr"/>
                      <a:r>
                        <a:rPr lang="zh-CN" altLang="en-US" sz="2400" dirty="0"/>
                        <a:t>主营业务成本</a:t>
                      </a:r>
                    </a:p>
                  </a:txBody>
                  <a:tcPr/>
                </a:tc>
                <a:tc>
                  <a:txBody>
                    <a:bodyPr/>
                    <a:lstStyle/>
                    <a:p>
                      <a:pPr algn="ctr"/>
                      <a:r>
                        <a:rPr lang="zh-CN" altLang="en-US" sz="2400" dirty="0"/>
                        <a:t>主营业务收入</a:t>
                      </a:r>
                    </a:p>
                  </a:txBody>
                  <a:tcPr/>
                </a:tc>
                <a:extLst>
                  <a:ext uri="{0D108BD9-81ED-4DB2-BD59-A6C34878D82A}">
                    <a16:rowId xmlns:a16="http://schemas.microsoft.com/office/drawing/2014/main" val="10002"/>
                  </a:ext>
                </a:extLst>
              </a:tr>
              <a:tr h="433813">
                <a:tc>
                  <a:txBody>
                    <a:bodyPr/>
                    <a:lstStyle/>
                    <a:p>
                      <a:pPr algn="ctr"/>
                      <a:r>
                        <a:rPr lang="zh-CN" altLang="en-US" sz="2400" dirty="0"/>
                        <a:t>其他业务成本</a:t>
                      </a:r>
                    </a:p>
                  </a:txBody>
                  <a:tcPr/>
                </a:tc>
                <a:tc>
                  <a:txBody>
                    <a:bodyPr/>
                    <a:lstStyle/>
                    <a:p>
                      <a:pPr algn="ctr"/>
                      <a:r>
                        <a:rPr lang="zh-CN" altLang="en-US" sz="2400" dirty="0"/>
                        <a:t>其他业务收入</a:t>
                      </a:r>
                    </a:p>
                  </a:txBody>
                  <a:tcPr/>
                </a:tc>
                <a:extLst>
                  <a:ext uri="{0D108BD9-81ED-4DB2-BD59-A6C34878D82A}">
                    <a16:rowId xmlns:a16="http://schemas.microsoft.com/office/drawing/2014/main" val="10003"/>
                  </a:ext>
                </a:extLst>
              </a:tr>
              <a:tr h="433813">
                <a:tc>
                  <a:txBody>
                    <a:bodyPr/>
                    <a:lstStyle/>
                    <a:p>
                      <a:pPr algn="ctr"/>
                      <a:r>
                        <a:rPr lang="zh-CN" altLang="en-US" sz="2400" dirty="0"/>
                        <a:t>营业税金及附加</a:t>
                      </a:r>
                    </a:p>
                  </a:txBody>
                  <a:tcPr/>
                </a:tc>
                <a:tc>
                  <a:txBody>
                    <a:bodyPr/>
                    <a:lstStyle/>
                    <a:p>
                      <a:pPr algn="ctr"/>
                      <a:r>
                        <a:rPr lang="zh-CN" altLang="en-US" sz="2400" dirty="0"/>
                        <a:t>公允价值变动损益</a:t>
                      </a:r>
                    </a:p>
                  </a:txBody>
                  <a:tcPr/>
                </a:tc>
                <a:extLst>
                  <a:ext uri="{0D108BD9-81ED-4DB2-BD59-A6C34878D82A}">
                    <a16:rowId xmlns:a16="http://schemas.microsoft.com/office/drawing/2014/main" val="10004"/>
                  </a:ext>
                </a:extLst>
              </a:tr>
              <a:tr h="735912">
                <a:tc>
                  <a:txBody>
                    <a:bodyPr/>
                    <a:lstStyle/>
                    <a:p>
                      <a:pPr algn="ctr"/>
                      <a:r>
                        <a:rPr lang="zh-CN" altLang="en-US" sz="2400" dirty="0"/>
                        <a:t>期间费用（财务费用、管理费用、销售费用）</a:t>
                      </a:r>
                    </a:p>
                  </a:txBody>
                  <a:tcPr/>
                </a:tc>
                <a:tc>
                  <a:txBody>
                    <a:bodyPr/>
                    <a:lstStyle/>
                    <a:p>
                      <a:pPr algn="ctr"/>
                      <a:r>
                        <a:rPr lang="zh-CN" altLang="en-US" sz="2400" dirty="0"/>
                        <a:t>投资损益</a:t>
                      </a:r>
                    </a:p>
                  </a:txBody>
                  <a:tcPr/>
                </a:tc>
                <a:extLst>
                  <a:ext uri="{0D108BD9-81ED-4DB2-BD59-A6C34878D82A}">
                    <a16:rowId xmlns:a16="http://schemas.microsoft.com/office/drawing/2014/main" val="10005"/>
                  </a:ext>
                </a:extLst>
              </a:tr>
              <a:tr h="433813">
                <a:tc>
                  <a:txBody>
                    <a:bodyPr/>
                    <a:lstStyle/>
                    <a:p>
                      <a:pPr algn="ctr"/>
                      <a:r>
                        <a:rPr lang="zh-CN" altLang="en-US" sz="2400" dirty="0"/>
                        <a:t>资产减值损失</a:t>
                      </a:r>
                      <a:endParaRPr lang="en-US" altLang="zh-CN" sz="2400" dirty="0"/>
                    </a:p>
                  </a:txBody>
                  <a:tcPr/>
                </a:tc>
                <a:tc>
                  <a:txBody>
                    <a:bodyPr/>
                    <a:lstStyle/>
                    <a:p>
                      <a:pPr algn="ctr"/>
                      <a:r>
                        <a:rPr lang="zh-CN" altLang="en-US" sz="2400" dirty="0"/>
                        <a:t>营业外收入</a:t>
                      </a:r>
                    </a:p>
                  </a:txBody>
                  <a:tcPr/>
                </a:tc>
                <a:extLst>
                  <a:ext uri="{0D108BD9-81ED-4DB2-BD59-A6C34878D82A}">
                    <a16:rowId xmlns:a16="http://schemas.microsoft.com/office/drawing/2014/main" val="10006"/>
                  </a:ext>
                </a:extLst>
              </a:tr>
              <a:tr h="433813">
                <a:tc>
                  <a:txBody>
                    <a:bodyPr/>
                    <a:lstStyle/>
                    <a:p>
                      <a:pPr algn="ctr"/>
                      <a:r>
                        <a:rPr lang="zh-CN" altLang="en-US" sz="2400" dirty="0"/>
                        <a:t>营业外支出</a:t>
                      </a:r>
                      <a:endParaRPr lang="en-US" altLang="zh-CN" sz="2400" dirty="0"/>
                    </a:p>
                  </a:txBody>
                  <a:tcPr/>
                </a:tc>
                <a:tc>
                  <a:txBody>
                    <a:bodyPr/>
                    <a:lstStyle/>
                    <a:p>
                      <a:pPr algn="ctr"/>
                      <a:endParaRPr lang="zh-CN" altLang="en-US" sz="2400" dirty="0"/>
                    </a:p>
                  </a:txBody>
                  <a:tcPr/>
                </a:tc>
                <a:extLst>
                  <a:ext uri="{0D108BD9-81ED-4DB2-BD59-A6C34878D82A}">
                    <a16:rowId xmlns:a16="http://schemas.microsoft.com/office/drawing/2014/main" val="10007"/>
                  </a:ext>
                </a:extLst>
              </a:tr>
              <a:tr h="433813">
                <a:tc>
                  <a:txBody>
                    <a:bodyPr/>
                    <a:lstStyle/>
                    <a:p>
                      <a:pPr algn="ctr"/>
                      <a:r>
                        <a:rPr lang="zh-CN" altLang="en-US" sz="2400" dirty="0"/>
                        <a:t>所得税费用</a:t>
                      </a:r>
                      <a:endParaRPr lang="en-US" altLang="zh-CN" sz="2400" dirty="0"/>
                    </a:p>
                  </a:txBody>
                  <a:tcPr/>
                </a:tc>
                <a:tc>
                  <a:txBody>
                    <a:bodyPr/>
                    <a:lstStyle/>
                    <a:p>
                      <a:pPr algn="ctr"/>
                      <a:endParaRPr lang="zh-CN" altLang="en-US" sz="2400" dirty="0"/>
                    </a:p>
                  </a:txBody>
                  <a:tcPr/>
                </a:tc>
                <a:extLst>
                  <a:ext uri="{0D108BD9-81ED-4DB2-BD59-A6C34878D82A}">
                    <a16:rowId xmlns:a16="http://schemas.microsoft.com/office/drawing/2014/main" val="10008"/>
                  </a:ext>
                </a:extLst>
              </a:tr>
            </a:tbl>
          </a:graphicData>
        </a:graphic>
      </p:graphicFrame>
      <p:sp>
        <p:nvSpPr>
          <p:cNvPr id="4" name="下箭头 3"/>
          <p:cNvSpPr/>
          <p:nvPr/>
        </p:nvSpPr>
        <p:spPr>
          <a:xfrm>
            <a:off x="5462954" y="5306646"/>
            <a:ext cx="508000" cy="312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71243" y="5642709"/>
            <a:ext cx="9542584" cy="1200329"/>
          </a:xfrm>
          <a:prstGeom prst="rect">
            <a:avLst/>
          </a:prstGeom>
          <a:noFill/>
        </p:spPr>
        <p:txBody>
          <a:bodyPr wrap="square" rtlCol="0">
            <a:spAutoFit/>
          </a:bodyPr>
          <a:lstStyle/>
          <a:p>
            <a:pPr algn="ctr">
              <a:lnSpc>
                <a:spcPct val="150000"/>
              </a:lnSpc>
            </a:pPr>
            <a:r>
              <a:rPr lang="zh-CN" altLang="en-US" sz="2400" dirty="0"/>
              <a:t>年末终了，“本年利润”账户余额转入“利润分配</a:t>
            </a:r>
            <a:r>
              <a:rPr lang="en-US" altLang="zh-CN" sz="2400" dirty="0"/>
              <a:t>—</a:t>
            </a:r>
            <a:r>
              <a:rPr lang="zh-CN" altLang="en-US" sz="2400" dirty="0"/>
              <a:t>未分配利润”贷方（盈利）或“利润分配</a:t>
            </a:r>
            <a:r>
              <a:rPr lang="en-US" altLang="zh-CN" sz="2400" dirty="0"/>
              <a:t>—</a:t>
            </a:r>
            <a:r>
              <a:rPr lang="zh-CN" altLang="en-US" sz="2400" dirty="0"/>
              <a:t>未分配利润”借方（亏损）</a:t>
            </a:r>
          </a:p>
        </p:txBody>
      </p:sp>
    </p:spTree>
    <p:extLst>
      <p:ext uri="{BB962C8B-B14F-4D97-AF65-F5344CB8AC3E}">
        <p14:creationId xmlns:p14="http://schemas.microsoft.com/office/powerpoint/2010/main" val="125075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2375" y="0"/>
            <a:ext cx="256032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收入和利润</a:t>
            </a:r>
          </a:p>
        </p:txBody>
      </p:sp>
      <p:sp>
        <p:nvSpPr>
          <p:cNvPr id="4" name="文本框 3"/>
          <p:cNvSpPr txBox="1"/>
          <p:nvPr/>
        </p:nvSpPr>
        <p:spPr>
          <a:xfrm>
            <a:off x="195385" y="625642"/>
            <a:ext cx="12254523" cy="389651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a:t> </a:t>
            </a:r>
            <a:r>
              <a:rPr lang="zh-CN" altLang="en-US" sz="2800" dirty="0"/>
              <a:t>利润分配：</a:t>
            </a:r>
            <a:endParaRPr lang="en-US" altLang="zh-CN" sz="2800" dirty="0"/>
          </a:p>
          <a:p>
            <a:pPr marL="800100" lvl="1" indent="-342900">
              <a:lnSpc>
                <a:spcPct val="150000"/>
              </a:lnSpc>
              <a:buFont typeface="Wingdings" panose="05000000000000000000" pitchFamily="2" charset="2"/>
              <a:buChar char="ü"/>
            </a:pPr>
            <a:r>
              <a:rPr lang="zh-CN" altLang="en-US" sz="2800" dirty="0"/>
              <a:t> 分配顺序：法定盈余公积、任意盈余公积、现金股利或股票股利</a:t>
            </a:r>
            <a:endParaRPr lang="en-US" altLang="zh-CN" sz="2800" dirty="0"/>
          </a:p>
          <a:p>
            <a:pPr marL="800100" lvl="1" indent="-342900">
              <a:lnSpc>
                <a:spcPct val="150000"/>
              </a:lnSpc>
              <a:buFont typeface="Wingdings" panose="05000000000000000000" pitchFamily="2" charset="2"/>
              <a:buChar char="ü"/>
            </a:pPr>
            <a:r>
              <a:rPr lang="zh-CN" altLang="en-US" sz="2800" dirty="0"/>
              <a:t>“提取法定盈余公积”、“提取任意盈余公积”、“应付现金股利（或利润）”、“转作股本的股利”、“盈余公积弥补亏损”、“未分配利润”</a:t>
            </a:r>
            <a:endParaRPr lang="en-US" altLang="zh-CN" sz="2800" dirty="0"/>
          </a:p>
          <a:p>
            <a:pPr marL="342900" indent="-342900">
              <a:lnSpc>
                <a:spcPct val="150000"/>
              </a:lnSpc>
              <a:buFont typeface="Wingdings" panose="05000000000000000000" pitchFamily="2" charset="2"/>
              <a:buChar char="l"/>
            </a:pPr>
            <a:r>
              <a:rPr lang="en-US" altLang="zh-CN" sz="2800" dirty="0"/>
              <a:t> </a:t>
            </a:r>
            <a:r>
              <a:rPr lang="zh-CN" altLang="en-US" sz="2800" dirty="0"/>
              <a:t>利润的核算：</a:t>
            </a:r>
            <a:endParaRPr lang="en-US" altLang="zh-CN" sz="2800" dirty="0"/>
          </a:p>
        </p:txBody>
      </p:sp>
      <p:graphicFrame>
        <p:nvGraphicFramePr>
          <p:cNvPr id="5" name="图示 4"/>
          <p:cNvGraphicFramePr/>
          <p:nvPr>
            <p:extLst>
              <p:ext uri="{D42A27DB-BD31-4B8C-83A1-F6EECF244321}">
                <p14:modId xmlns:p14="http://schemas.microsoft.com/office/powerpoint/2010/main" val="2179557997"/>
              </p:ext>
            </p:extLst>
          </p:nvPr>
        </p:nvGraphicFramePr>
        <p:xfrm>
          <a:off x="531445" y="2912642"/>
          <a:ext cx="11074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1091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财务报表分析</a:t>
            </a:r>
          </a:p>
        </p:txBody>
      </p:sp>
      <p:sp>
        <p:nvSpPr>
          <p:cNvPr id="4" name="文本框 3"/>
          <p:cNvSpPr txBox="1"/>
          <p:nvPr/>
        </p:nvSpPr>
        <p:spPr>
          <a:xfrm>
            <a:off x="78155" y="570523"/>
            <a:ext cx="11988800"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a:t> </a:t>
            </a:r>
            <a:r>
              <a:rPr lang="zh-CN" altLang="en-US" sz="2800" dirty="0"/>
              <a:t>财务报表：“四表一注”</a:t>
            </a:r>
            <a:r>
              <a:rPr lang="en-US" altLang="zh-CN" sz="2800" dirty="0"/>
              <a:t>—</a:t>
            </a:r>
            <a:r>
              <a:rPr lang="zh-CN" altLang="en-US" sz="2800" dirty="0"/>
              <a:t>资产负债表、利润表、现金流量表、所有者权益变动表及其附注</a:t>
            </a:r>
            <a:endParaRPr lang="en-US" altLang="zh-CN" sz="2800" dirty="0"/>
          </a:p>
          <a:p>
            <a:pPr marL="800100" lvl="1" indent="-342900">
              <a:lnSpc>
                <a:spcPct val="150000"/>
              </a:lnSpc>
              <a:buFont typeface="Wingdings" panose="05000000000000000000" pitchFamily="2" charset="2"/>
              <a:buChar char="ü"/>
            </a:pPr>
            <a:r>
              <a:rPr lang="en-US" altLang="zh-CN" sz="2800" dirty="0"/>
              <a:t> </a:t>
            </a:r>
            <a:r>
              <a:rPr lang="zh-CN" altLang="en-US" sz="2800" dirty="0"/>
              <a:t>资产负债表的列报格式：报告式（上下结构）、账户式（左右结构）</a:t>
            </a:r>
            <a:endParaRPr lang="en-US" altLang="zh-CN" sz="2800" dirty="0"/>
          </a:p>
          <a:p>
            <a:pPr marL="800100" lvl="1" indent="-342900">
              <a:lnSpc>
                <a:spcPct val="150000"/>
              </a:lnSpc>
              <a:buFont typeface="Wingdings" panose="05000000000000000000" pitchFamily="2" charset="2"/>
              <a:buChar char="ü"/>
            </a:pPr>
            <a:r>
              <a:rPr lang="en-US" altLang="zh-CN" sz="2800" dirty="0"/>
              <a:t> </a:t>
            </a:r>
            <a:r>
              <a:rPr lang="zh-CN" altLang="en-US" sz="2800" dirty="0"/>
              <a:t>利润表：单步式、多步式</a:t>
            </a:r>
            <a:endParaRPr lang="en-US" altLang="zh-CN" sz="2800" dirty="0"/>
          </a:p>
          <a:p>
            <a:pPr marL="285750" indent="-285750">
              <a:lnSpc>
                <a:spcPct val="150000"/>
              </a:lnSpc>
              <a:buFont typeface="Wingdings" panose="05000000000000000000" pitchFamily="2" charset="2"/>
              <a:buChar char="l"/>
            </a:pPr>
            <a:r>
              <a:rPr lang="en-US" altLang="zh-CN" sz="2800" dirty="0"/>
              <a:t> </a:t>
            </a:r>
            <a:r>
              <a:rPr lang="zh-CN" altLang="en-US" sz="2800" dirty="0"/>
              <a:t>财务报表分析的内容：</a:t>
            </a:r>
            <a:endParaRPr lang="en-US" altLang="zh-CN" sz="2800" dirty="0"/>
          </a:p>
          <a:p>
            <a:pPr marL="800100" lvl="1" indent="-342900">
              <a:lnSpc>
                <a:spcPct val="150000"/>
              </a:lnSpc>
              <a:buFont typeface="Wingdings" panose="05000000000000000000" pitchFamily="2" charset="2"/>
              <a:buChar char="ü"/>
            </a:pPr>
            <a:r>
              <a:rPr lang="zh-CN" altLang="en-US" sz="2800" dirty="0"/>
              <a:t>企业财务效益状况（盈利能力）</a:t>
            </a:r>
            <a:endParaRPr lang="en-US" altLang="zh-CN" sz="2800" dirty="0"/>
          </a:p>
          <a:p>
            <a:pPr marL="800100" lvl="1" indent="-342900">
              <a:lnSpc>
                <a:spcPct val="150000"/>
              </a:lnSpc>
              <a:buFont typeface="Wingdings" panose="05000000000000000000" pitchFamily="2" charset="2"/>
              <a:buChar char="ü"/>
            </a:pPr>
            <a:r>
              <a:rPr lang="zh-CN" altLang="en-US" sz="2800" dirty="0"/>
              <a:t>企业的偿债能力</a:t>
            </a:r>
            <a:endParaRPr lang="en-US" altLang="zh-CN" sz="2800" dirty="0"/>
          </a:p>
          <a:p>
            <a:pPr marL="800100" lvl="1" indent="-342900">
              <a:lnSpc>
                <a:spcPct val="150000"/>
              </a:lnSpc>
              <a:buFont typeface="Wingdings" panose="05000000000000000000" pitchFamily="2" charset="2"/>
              <a:buChar char="ü"/>
            </a:pPr>
            <a:r>
              <a:rPr lang="zh-CN" altLang="en-US" sz="2800" dirty="0"/>
              <a:t>企业的资产营运状况</a:t>
            </a:r>
            <a:endParaRPr lang="en-US" altLang="zh-CN" sz="2800" dirty="0"/>
          </a:p>
          <a:p>
            <a:pPr marL="800100" lvl="1" indent="-342900">
              <a:lnSpc>
                <a:spcPct val="150000"/>
              </a:lnSpc>
              <a:buFont typeface="Wingdings" panose="05000000000000000000" pitchFamily="2" charset="2"/>
              <a:buChar char="ü"/>
            </a:pPr>
            <a:r>
              <a:rPr lang="zh-CN" altLang="en-US" sz="2800" dirty="0"/>
              <a:t>企业的发展能力状况</a:t>
            </a:r>
          </a:p>
        </p:txBody>
      </p:sp>
    </p:spTree>
    <p:extLst>
      <p:ext uri="{BB962C8B-B14F-4D97-AF65-F5344CB8AC3E}">
        <p14:creationId xmlns:p14="http://schemas.microsoft.com/office/powerpoint/2010/main" val="306457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财务报表分析</a:t>
            </a:r>
          </a:p>
        </p:txBody>
      </p:sp>
      <mc:AlternateContent xmlns:mc="http://schemas.openxmlformats.org/markup-compatibility/2006" xmlns:a14="http://schemas.microsoft.com/office/drawing/2010/main">
        <mc:Choice Requires="a14">
          <p:sp>
            <p:nvSpPr>
              <p:cNvPr id="3" name="文本框 2"/>
              <p:cNvSpPr txBox="1"/>
              <p:nvPr/>
            </p:nvSpPr>
            <p:spPr>
              <a:xfrm>
                <a:off x="62524" y="570523"/>
                <a:ext cx="11988800" cy="631307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a:t> </a:t>
                </a:r>
                <a:r>
                  <a:rPr lang="zh-CN" altLang="en-US" sz="2800" dirty="0"/>
                  <a:t>财务报表分析方法</a:t>
                </a:r>
                <a:r>
                  <a:rPr lang="en-US" altLang="zh-CN" sz="2800" dirty="0"/>
                  <a:t>—</a:t>
                </a:r>
                <a:r>
                  <a:rPr lang="zh-CN" altLang="en-US" sz="2800" dirty="0"/>
                  <a:t>比率法：</a:t>
                </a:r>
                <a:endParaRPr lang="en-US" altLang="zh-CN" sz="2800" dirty="0"/>
              </a:p>
              <a:p>
                <a:pPr marL="914400" lvl="1" indent="-457200">
                  <a:lnSpc>
                    <a:spcPct val="150000"/>
                  </a:lnSpc>
                  <a:buFont typeface="Wingdings" panose="05000000000000000000" pitchFamily="2" charset="2"/>
                  <a:buChar char="ü"/>
                </a:pPr>
                <a:r>
                  <a:rPr lang="zh-CN" altLang="en-US" sz="2800" dirty="0"/>
                  <a:t>企业财务效益状况比率：</a:t>
                </a:r>
                <a:endParaRPr lang="en-US" altLang="zh-CN" sz="2800" dirty="0"/>
              </a:p>
              <a:p>
                <a:pPr marL="1371600" lvl="2" indent="-457200">
                  <a:lnSpc>
                    <a:spcPct val="150000"/>
                  </a:lnSpc>
                  <a:buFont typeface="Wingdings" panose="05000000000000000000" pitchFamily="2" charset="2"/>
                  <a:buChar char="Ø"/>
                </a:pPr>
                <a:r>
                  <a:rPr lang="zh-CN" altLang="en-US" sz="2800" dirty="0"/>
                  <a:t>净资产收益率</a:t>
                </a:r>
                <a:r>
                  <a:rPr lang="en-US" altLang="zh-CN" sz="2800" dirty="0"/>
                  <a:t>= </a:t>
                </a:r>
                <a14:m>
                  <m:oMath xmlns:m="http://schemas.openxmlformats.org/officeDocument/2006/math">
                    <m:f>
                      <m:fPr>
                        <m:ctrlPr>
                          <a:rPr lang="en-US" altLang="zh-CN" sz="2800" i="1" smtClean="0">
                            <a:latin typeface="Cambria Math" panose="02040503050406030204" pitchFamily="18" charset="0"/>
                          </a:rPr>
                        </m:ctrlPr>
                      </m:fPr>
                      <m:num>
                        <m:r>
                          <a:rPr lang="zh-CN" altLang="en-US" sz="2800" i="1">
                            <a:latin typeface="Cambria Math" panose="02040503050406030204" pitchFamily="18" charset="0"/>
                          </a:rPr>
                          <m:t>净利润</m:t>
                        </m:r>
                      </m:num>
                      <m:den>
                        <m:r>
                          <a:rPr lang="zh-CN" altLang="en-US" sz="2800" i="1">
                            <a:latin typeface="Cambria Math" panose="02040503050406030204" pitchFamily="18" charset="0"/>
                          </a:rPr>
                          <m:t>平均所有者权益总</m:t>
                        </m:r>
                        <m:r>
                          <a:rPr lang="zh-CN" altLang="en-US" sz="2800" i="1" smtClean="0">
                            <a:latin typeface="Cambria Math" panose="02040503050406030204" pitchFamily="18" charset="0"/>
                          </a:rPr>
                          <m:t>额</m:t>
                        </m:r>
                      </m:den>
                    </m:f>
                  </m:oMath>
                </a14:m>
                <a:endParaRPr lang="en-US" altLang="zh-CN" sz="2800" dirty="0"/>
              </a:p>
              <a:p>
                <a:pPr marL="1371600" lvl="2" indent="-457200">
                  <a:lnSpc>
                    <a:spcPct val="150000"/>
                  </a:lnSpc>
                  <a:buFont typeface="Wingdings" panose="05000000000000000000" pitchFamily="2" charset="2"/>
                  <a:buChar char="Ø"/>
                </a:pPr>
                <a:r>
                  <a:rPr lang="zh-CN" altLang="en-US" sz="2800" dirty="0"/>
                  <a:t>总资产报酬率</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smtClean="0">
                            <a:latin typeface="Cambria Math" panose="02040503050406030204" pitchFamily="18" charset="0"/>
                          </a:rPr>
                          <m:t>息税前</m:t>
                        </m:r>
                        <m:r>
                          <a:rPr lang="zh-CN" altLang="en-US" sz="2800" i="1">
                            <a:latin typeface="Cambria Math" panose="02040503050406030204" pitchFamily="18" charset="0"/>
                          </a:rPr>
                          <m:t>利润总额</m:t>
                        </m:r>
                      </m:num>
                      <m:den>
                        <m:r>
                          <a:rPr lang="zh-CN" altLang="en-US" sz="2800" i="1">
                            <a:latin typeface="Cambria Math" panose="02040503050406030204" pitchFamily="18" charset="0"/>
                          </a:rPr>
                          <m:t>平均资产总额</m:t>
                        </m:r>
                      </m:den>
                    </m:f>
                  </m:oMath>
                </a14:m>
                <a:endParaRPr lang="en-US" altLang="zh-CN" sz="2800" dirty="0"/>
              </a:p>
              <a:p>
                <a:pPr marL="1371600" lvl="2" indent="-457200">
                  <a:lnSpc>
                    <a:spcPct val="150000"/>
                  </a:lnSpc>
                  <a:buFont typeface="Wingdings" panose="05000000000000000000" pitchFamily="2" charset="2"/>
                  <a:buChar char="Ø"/>
                </a:pPr>
                <a:r>
                  <a:rPr lang="zh-CN" altLang="en-US" sz="2800" dirty="0"/>
                  <a:t>总资产净利润率</a:t>
                </a:r>
                <a:r>
                  <a:rPr lang="en-US" altLang="zh-CN" sz="2800" dirty="0"/>
                  <a:t>=</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净利润</m:t>
                        </m:r>
                      </m:num>
                      <m:den>
                        <m:r>
                          <a:rPr lang="zh-CN" altLang="en-US" sz="2800" i="1">
                            <a:latin typeface="Cambria Math" panose="02040503050406030204" pitchFamily="18" charset="0"/>
                          </a:rPr>
                          <m:t>平均</m:t>
                        </m:r>
                        <m:r>
                          <a:rPr lang="zh-CN" altLang="en-US" sz="2800" i="1" smtClean="0">
                            <a:latin typeface="Cambria Math" panose="02040503050406030204" pitchFamily="18" charset="0"/>
                          </a:rPr>
                          <m:t>资产</m:t>
                        </m:r>
                        <m:r>
                          <a:rPr lang="zh-CN" altLang="en-US" sz="2800" i="1">
                            <a:latin typeface="Cambria Math" panose="02040503050406030204" pitchFamily="18" charset="0"/>
                          </a:rPr>
                          <m:t>总额</m:t>
                        </m:r>
                      </m:den>
                    </m:f>
                  </m:oMath>
                </a14:m>
                <a:endParaRPr lang="en-US" altLang="zh-CN" sz="2800" dirty="0"/>
              </a:p>
              <a:p>
                <a:pPr marL="1371600" lvl="2" indent="-457200">
                  <a:lnSpc>
                    <a:spcPct val="150000"/>
                  </a:lnSpc>
                  <a:buFont typeface="Wingdings" panose="05000000000000000000" pitchFamily="2" charset="2"/>
                  <a:buChar char="Ø"/>
                </a:pPr>
                <a:r>
                  <a:rPr lang="zh-CN" altLang="en-US" sz="2800" dirty="0"/>
                  <a:t>营业利润率</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净利润</m:t>
                        </m:r>
                      </m:num>
                      <m:den>
                        <m:r>
                          <a:rPr lang="zh-CN" altLang="en-US" sz="2800" i="1">
                            <a:latin typeface="Cambria Math" panose="02040503050406030204" pitchFamily="18" charset="0"/>
                          </a:rPr>
                          <m:t>营业收入</m:t>
                        </m:r>
                      </m:den>
                    </m:f>
                  </m:oMath>
                </a14:m>
                <a:endParaRPr lang="en-US" altLang="zh-CN" sz="2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62524" y="570523"/>
                <a:ext cx="11988800" cy="6313075"/>
              </a:xfrm>
              <a:prstGeom prst="rect">
                <a:avLst/>
              </a:prstGeom>
              <a:blipFill rotWithShape="0">
                <a:blip r:embed="rId2"/>
                <a:stretch>
                  <a:fillRect l="-8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649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财务报表分析</a:t>
            </a:r>
          </a:p>
        </p:txBody>
      </p:sp>
      <mc:AlternateContent xmlns:mc="http://schemas.openxmlformats.org/markup-compatibility/2006" xmlns:a14="http://schemas.microsoft.com/office/drawing/2010/main">
        <mc:Choice Requires="a14">
          <p:sp>
            <p:nvSpPr>
              <p:cNvPr id="3" name="文本框 2"/>
              <p:cNvSpPr txBox="1"/>
              <p:nvPr/>
            </p:nvSpPr>
            <p:spPr>
              <a:xfrm>
                <a:off x="62524" y="570523"/>
                <a:ext cx="11988800" cy="507735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a:t> </a:t>
                </a:r>
                <a:r>
                  <a:rPr lang="zh-CN" altLang="en-US" sz="2800" dirty="0"/>
                  <a:t>财务报表分析方法</a:t>
                </a:r>
                <a:r>
                  <a:rPr lang="en-US" altLang="zh-CN" sz="2800" dirty="0"/>
                  <a:t>—</a:t>
                </a:r>
                <a:r>
                  <a:rPr lang="zh-CN" altLang="en-US" sz="2800" dirty="0"/>
                  <a:t>比率法：</a:t>
                </a:r>
                <a:endParaRPr lang="en-US" altLang="zh-CN" sz="2800" dirty="0"/>
              </a:p>
              <a:p>
                <a:pPr marL="914400" lvl="1" indent="-457200">
                  <a:lnSpc>
                    <a:spcPct val="150000"/>
                  </a:lnSpc>
                  <a:buFont typeface="Wingdings" panose="05000000000000000000" pitchFamily="2" charset="2"/>
                  <a:buChar char="ü"/>
                </a:pPr>
                <a:r>
                  <a:rPr lang="zh-CN" altLang="en-US" sz="2800" dirty="0"/>
                  <a:t>企业财务效益状况比率：</a:t>
                </a:r>
                <a:endParaRPr lang="en-US" altLang="zh-CN" sz="2800" dirty="0"/>
              </a:p>
              <a:p>
                <a:pPr marL="1371600" lvl="2" indent="-457200">
                  <a:lnSpc>
                    <a:spcPct val="150000"/>
                  </a:lnSpc>
                  <a:buFont typeface="Wingdings" panose="05000000000000000000" pitchFamily="2" charset="2"/>
                  <a:buChar char="Ø"/>
                </a:pPr>
                <a:r>
                  <a:rPr lang="zh-CN" altLang="en-US" sz="2800" dirty="0"/>
                  <a:t>资本保值增值率</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扣除客观因素后的期末所有者权益总额</m:t>
                        </m:r>
                      </m:num>
                      <m:den>
                        <m:r>
                          <a:rPr lang="zh-CN" altLang="en-US" sz="2800" i="1">
                            <a:latin typeface="Cambria Math" panose="02040503050406030204" pitchFamily="18" charset="0"/>
                          </a:rPr>
                          <m:t>期初所有者权益总额</m:t>
                        </m:r>
                      </m:den>
                    </m:f>
                  </m:oMath>
                </a14:m>
                <a:endParaRPr lang="en-US" altLang="zh-CN" sz="2800" dirty="0"/>
              </a:p>
              <a:p>
                <a:pPr marL="1371600" lvl="2" indent="-457200">
                  <a:lnSpc>
                    <a:spcPct val="150000"/>
                  </a:lnSpc>
                  <a:buFont typeface="Wingdings" panose="05000000000000000000" pitchFamily="2" charset="2"/>
                  <a:buChar char="Ø"/>
                </a:pPr>
                <a:r>
                  <a:rPr lang="zh-CN" altLang="en-US" sz="2800" dirty="0"/>
                  <a:t>盈余现金保障倍数</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经营现金净流量</m:t>
                        </m:r>
                      </m:num>
                      <m:den>
                        <m:r>
                          <a:rPr lang="zh-CN" altLang="en-US" sz="2800" i="1">
                            <a:latin typeface="Cambria Math" panose="02040503050406030204" pitchFamily="18" charset="0"/>
                          </a:rPr>
                          <m:t>净利润</m:t>
                        </m:r>
                      </m:den>
                    </m:f>
                  </m:oMath>
                </a14:m>
                <a:endParaRPr lang="en-US" altLang="zh-CN" sz="2800" dirty="0"/>
              </a:p>
              <a:p>
                <a:pPr marL="1371600" lvl="2" indent="-457200">
                  <a:lnSpc>
                    <a:spcPct val="150000"/>
                  </a:lnSpc>
                  <a:buFont typeface="Wingdings" panose="05000000000000000000" pitchFamily="2" charset="2"/>
                  <a:buChar char="Ø"/>
                </a:pPr>
                <a:r>
                  <a:rPr lang="zh-CN" altLang="en-US" sz="2800" dirty="0"/>
                  <a:t>成本费用利润率 </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利润总额</m:t>
                        </m:r>
                      </m:num>
                      <m:den>
                        <m:r>
                          <a:rPr lang="zh-CN" altLang="en-US" sz="2800" i="1">
                            <a:latin typeface="Cambria Math" panose="02040503050406030204" pitchFamily="18" charset="0"/>
                          </a:rPr>
                          <m:t>营业收入</m:t>
                        </m:r>
                        <m:r>
                          <a:rPr lang="en-US" altLang="zh-CN" sz="2800" i="1">
                            <a:latin typeface="Cambria Math" panose="02040503050406030204" pitchFamily="18" charset="0"/>
                          </a:rPr>
                          <m:t>—</m:t>
                        </m:r>
                        <m:r>
                          <a:rPr lang="zh-CN" altLang="en-US" sz="2800" i="1">
                            <a:latin typeface="Cambria Math" panose="02040503050406030204" pitchFamily="18" charset="0"/>
                          </a:rPr>
                          <m:t>营业利润</m:t>
                        </m:r>
                      </m:den>
                    </m:f>
                  </m:oMath>
                </a14:m>
                <a:endParaRPr lang="en-US" altLang="zh-CN" sz="2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62524" y="570523"/>
                <a:ext cx="11988800" cy="5077352"/>
              </a:xfrm>
              <a:prstGeom prst="rect">
                <a:avLst/>
              </a:prstGeom>
              <a:blipFill rotWithShape="0">
                <a:blip r:embed="rId2"/>
                <a:stretch>
                  <a:fillRect l="-8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3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3" name="文本框 2"/>
          <p:cNvSpPr txBox="1"/>
          <p:nvPr/>
        </p:nvSpPr>
        <p:spPr>
          <a:xfrm>
            <a:off x="1" y="616017"/>
            <a:ext cx="12192000" cy="3416320"/>
          </a:xfrm>
          <a:prstGeom prst="rect">
            <a:avLst/>
          </a:prstGeom>
          <a:noFill/>
        </p:spPr>
        <p:txBody>
          <a:bodyPr wrap="square" rtlCol="0">
            <a:spAutoFit/>
          </a:bodyPr>
          <a:lstStyle/>
          <a:p>
            <a:pPr marL="1257300" lvl="2" indent="-342900">
              <a:lnSpc>
                <a:spcPct val="150000"/>
              </a:lnSpc>
              <a:buFont typeface="Wingdings" panose="05000000000000000000" pitchFamily="2" charset="2"/>
              <a:buChar char="Ø"/>
            </a:pPr>
            <a:r>
              <a:rPr lang="zh-CN" altLang="en-US" sz="2400" dirty="0"/>
              <a:t>长期借款、应付债券</a:t>
            </a:r>
            <a:endParaRPr lang="en-US" altLang="zh-CN" sz="2400" dirty="0"/>
          </a:p>
          <a:p>
            <a:pPr marL="342900" indent="-342900">
              <a:lnSpc>
                <a:spcPct val="150000"/>
              </a:lnSpc>
              <a:buFont typeface="Wingdings" panose="05000000000000000000" pitchFamily="2" charset="2"/>
              <a:buChar char="l"/>
            </a:pPr>
            <a:r>
              <a:rPr lang="zh-CN" altLang="en-US" sz="2400" dirty="0"/>
              <a:t>对贷款人的负债的核算（短期借款）：</a:t>
            </a:r>
            <a:r>
              <a:rPr lang="en-US" altLang="zh-CN" sz="2400" dirty="0"/>
              <a:t> </a:t>
            </a:r>
          </a:p>
          <a:p>
            <a:pPr marL="914400" lvl="1" indent="-457200">
              <a:lnSpc>
                <a:spcPct val="150000"/>
              </a:lnSpc>
              <a:buFont typeface="Wingdings" panose="05000000000000000000" pitchFamily="2" charset="2"/>
              <a:buChar char="ü"/>
            </a:pPr>
            <a:r>
              <a:rPr lang="zh-CN" altLang="en-US" sz="2400" dirty="0"/>
              <a:t>企业向银行或其他金融机构借入的期限在一年以下的各种借款，一般是为维持正常生产经营所需或为抵偿某项债务而借入</a:t>
            </a:r>
            <a:endParaRPr lang="en-US" altLang="zh-CN" sz="2400" dirty="0"/>
          </a:p>
          <a:p>
            <a:pPr marL="914400" lvl="1" indent="-457200">
              <a:lnSpc>
                <a:spcPct val="150000"/>
              </a:lnSpc>
              <a:buFont typeface="Wingdings" panose="05000000000000000000" pitchFamily="2" charset="2"/>
              <a:buChar char="ü"/>
            </a:pPr>
            <a:r>
              <a:rPr lang="zh-CN" altLang="en-US" sz="2400" b="1" i="1" dirty="0">
                <a:solidFill>
                  <a:srgbClr val="C00000"/>
                </a:solidFill>
              </a:rPr>
              <a:t>负债</a:t>
            </a:r>
            <a:r>
              <a:rPr lang="zh-CN" altLang="en-US" sz="2400" dirty="0"/>
              <a:t>类账户</a:t>
            </a:r>
            <a:endParaRPr lang="en-US" altLang="zh-CN" sz="2400" dirty="0"/>
          </a:p>
          <a:p>
            <a:pPr marL="800100" lvl="1" indent="-342900">
              <a:lnSpc>
                <a:spcPct val="150000"/>
              </a:lnSpc>
              <a:buFont typeface="Wingdings" panose="05000000000000000000" pitchFamily="2" charset="2"/>
              <a:buChar char="ü"/>
            </a:pPr>
            <a:endParaRPr lang="zh-CN" altLang="en-US" sz="2400" dirty="0"/>
          </a:p>
        </p:txBody>
      </p:sp>
      <p:grpSp>
        <p:nvGrpSpPr>
          <p:cNvPr id="4" name="组合 3"/>
          <p:cNvGrpSpPr/>
          <p:nvPr/>
        </p:nvGrpSpPr>
        <p:grpSpPr>
          <a:xfrm>
            <a:off x="2984664" y="3597019"/>
            <a:ext cx="6222674" cy="2969801"/>
            <a:chOff x="3084163" y="3849453"/>
            <a:chExt cx="6222674" cy="2969801"/>
          </a:xfrm>
        </p:grpSpPr>
        <p:grpSp>
          <p:nvGrpSpPr>
            <p:cNvPr id="5" name="组合 4"/>
            <p:cNvGrpSpPr/>
            <p:nvPr/>
          </p:nvGrpSpPr>
          <p:grpSpPr>
            <a:xfrm>
              <a:off x="3084163" y="3849453"/>
              <a:ext cx="4675322" cy="2969801"/>
              <a:chOff x="3084163" y="3849453"/>
              <a:chExt cx="4675322" cy="2969801"/>
            </a:xfrm>
          </p:grpSpPr>
          <p:sp>
            <p:nvSpPr>
              <p:cNvPr id="7" name="文本框 6"/>
              <p:cNvSpPr txBox="1"/>
              <p:nvPr/>
            </p:nvSpPr>
            <p:spPr>
              <a:xfrm>
                <a:off x="4695986" y="3849453"/>
                <a:ext cx="1620957" cy="523220"/>
              </a:xfrm>
              <a:prstGeom prst="rect">
                <a:avLst/>
              </a:prstGeom>
              <a:noFill/>
            </p:spPr>
            <p:txBody>
              <a:bodyPr wrap="none" rtlCol="0">
                <a:spAutoFit/>
              </a:bodyPr>
              <a:lstStyle/>
              <a:p>
                <a:r>
                  <a:rPr lang="zh-CN" altLang="en-US" sz="2800" b="1" dirty="0">
                    <a:solidFill>
                      <a:srgbClr val="FF0000"/>
                    </a:solidFill>
                  </a:rPr>
                  <a:t>短期借款</a:t>
                </a:r>
              </a:p>
            </p:txBody>
          </p:sp>
          <p:cxnSp>
            <p:nvCxnSpPr>
              <p:cNvPr id="8" name="直接连接符 7"/>
              <p:cNvCxnSpPr/>
              <p:nvPr/>
            </p:nvCxnSpPr>
            <p:spPr>
              <a:xfrm flipV="1">
                <a:off x="3084163" y="4417017"/>
                <a:ext cx="467532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488083" y="4417017"/>
                <a:ext cx="18381" cy="24022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084163" y="4498580"/>
                <a:ext cx="2339102" cy="461665"/>
              </a:xfrm>
              <a:prstGeom prst="rect">
                <a:avLst/>
              </a:prstGeom>
              <a:noFill/>
            </p:spPr>
            <p:txBody>
              <a:bodyPr wrap="none" rtlCol="0">
                <a:spAutoFit/>
              </a:bodyPr>
              <a:lstStyle/>
              <a:p>
                <a:r>
                  <a:rPr lang="zh-CN" altLang="en-US" sz="2400" dirty="0"/>
                  <a:t>归还借款的金额</a:t>
                </a:r>
              </a:p>
            </p:txBody>
          </p:sp>
          <p:sp>
            <p:nvSpPr>
              <p:cNvPr id="11" name="文本框 10"/>
              <p:cNvSpPr txBox="1"/>
              <p:nvPr/>
            </p:nvSpPr>
            <p:spPr>
              <a:xfrm>
                <a:off x="5571282" y="4452413"/>
                <a:ext cx="2120366" cy="830997"/>
              </a:xfrm>
              <a:prstGeom prst="rect">
                <a:avLst/>
              </a:prstGeom>
              <a:noFill/>
            </p:spPr>
            <p:txBody>
              <a:bodyPr wrap="square" rtlCol="0">
                <a:spAutoFit/>
              </a:bodyPr>
              <a:lstStyle/>
              <a:p>
                <a:r>
                  <a:rPr lang="zh-CN" altLang="en-US" sz="2400" dirty="0"/>
                  <a:t>借入的借款的金额</a:t>
                </a:r>
              </a:p>
            </p:txBody>
          </p:sp>
        </p:grpSp>
        <p:sp>
          <p:nvSpPr>
            <p:cNvPr id="6" name="椭圆 5"/>
            <p:cNvSpPr/>
            <p:nvPr/>
          </p:nvSpPr>
          <p:spPr>
            <a:xfrm>
              <a:off x="5724040" y="5475492"/>
              <a:ext cx="3582797" cy="1106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余额在贷方表示尚未归还的借款</a:t>
              </a:r>
            </a:p>
          </p:txBody>
        </p:sp>
      </p:grpSp>
    </p:spTree>
    <p:extLst>
      <p:ext uri="{BB962C8B-B14F-4D97-AF65-F5344CB8AC3E}">
        <p14:creationId xmlns:p14="http://schemas.microsoft.com/office/powerpoint/2010/main" val="720786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62524" y="570523"/>
                <a:ext cx="11988800" cy="890686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a:t> </a:t>
                </a:r>
                <a:r>
                  <a:rPr lang="zh-CN" altLang="en-US" sz="2800" dirty="0"/>
                  <a:t>财务报表分析方法</a:t>
                </a:r>
                <a:r>
                  <a:rPr lang="en-US" altLang="zh-CN" sz="2800" dirty="0"/>
                  <a:t>—</a:t>
                </a:r>
                <a:r>
                  <a:rPr lang="zh-CN" altLang="en-US" sz="2800" dirty="0"/>
                  <a:t>比率法：</a:t>
                </a:r>
                <a:endParaRPr lang="en-US" altLang="zh-CN" sz="2800" dirty="0"/>
              </a:p>
              <a:p>
                <a:pPr marL="914400" lvl="1" indent="-457200">
                  <a:lnSpc>
                    <a:spcPct val="150000"/>
                  </a:lnSpc>
                  <a:buFont typeface="Wingdings" panose="05000000000000000000" pitchFamily="2" charset="2"/>
                  <a:buChar char="ü"/>
                </a:pPr>
                <a:r>
                  <a:rPr lang="zh-CN" altLang="en-US" sz="2800" dirty="0"/>
                  <a:t>企业资产营运状况比率：</a:t>
                </a:r>
                <a:endParaRPr lang="en-US" altLang="zh-CN" sz="2800" dirty="0"/>
              </a:p>
              <a:p>
                <a:pPr marL="1371600" lvl="2" indent="-457200">
                  <a:lnSpc>
                    <a:spcPct val="150000"/>
                  </a:lnSpc>
                  <a:buFont typeface="Wingdings" panose="05000000000000000000" pitchFamily="2" charset="2"/>
                  <a:buChar char="Ø"/>
                </a:pPr>
                <a:r>
                  <a:rPr lang="zh-CN" altLang="en-US" sz="2800" dirty="0"/>
                  <a:t>总资产周转率 </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销售收入</m:t>
                        </m:r>
                      </m:num>
                      <m:den>
                        <m:r>
                          <a:rPr lang="zh-CN" altLang="en-US" sz="2800" i="1">
                            <a:latin typeface="Cambria Math" panose="02040503050406030204" pitchFamily="18" charset="0"/>
                          </a:rPr>
                          <m:t>平均资产总额</m:t>
                        </m:r>
                      </m:den>
                    </m:f>
                  </m:oMath>
                </a14:m>
                <a:endParaRPr lang="zh-CN" altLang="en-US" sz="2800" dirty="0"/>
              </a:p>
              <a:p>
                <a:pPr marL="1371600" lvl="2" indent="-457200">
                  <a:lnSpc>
                    <a:spcPct val="150000"/>
                  </a:lnSpc>
                  <a:buFont typeface="Wingdings" panose="05000000000000000000" pitchFamily="2" charset="2"/>
                  <a:buChar char="Ø"/>
                </a:pPr>
                <a:r>
                  <a:rPr lang="zh-CN" altLang="en-US" sz="2800" dirty="0"/>
                  <a:t>流动资产周转率 </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销售收入</m:t>
                        </m:r>
                      </m:num>
                      <m:den>
                        <m:r>
                          <a:rPr lang="zh-CN" altLang="en-US" sz="2800" i="1">
                            <a:latin typeface="Cambria Math" panose="02040503050406030204" pitchFamily="18" charset="0"/>
                          </a:rPr>
                          <m:t>平均流动资产总额</m:t>
                        </m:r>
                      </m:den>
                    </m:f>
                  </m:oMath>
                </a14:m>
                <a:endParaRPr lang="zh-CN" altLang="en-US" sz="2800" dirty="0"/>
              </a:p>
              <a:p>
                <a:pPr marL="1371600" lvl="2" indent="-457200">
                  <a:lnSpc>
                    <a:spcPct val="150000"/>
                  </a:lnSpc>
                  <a:buFont typeface="Wingdings" panose="05000000000000000000" pitchFamily="2" charset="2"/>
                  <a:buChar char="Ø"/>
                </a:pPr>
                <a:r>
                  <a:rPr lang="zh-CN" altLang="en-US" sz="2800" dirty="0"/>
                  <a:t>存货周转率</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销售成本</m:t>
                        </m:r>
                      </m:num>
                      <m:den>
                        <m:r>
                          <a:rPr lang="zh-CN" altLang="en-US" sz="2800" i="1">
                            <a:latin typeface="Cambria Math" panose="02040503050406030204" pitchFamily="18" charset="0"/>
                          </a:rPr>
                          <m:t>平均存货</m:t>
                        </m:r>
                      </m:den>
                    </m:f>
                    <m:r>
                      <a:rPr lang="zh-CN" altLang="en-US" sz="2800" i="1" smtClean="0">
                        <a:latin typeface="Cambria Math" panose="02040503050406030204" pitchFamily="18" charset="0"/>
                      </a:rPr>
                      <m:t>，</m:t>
                    </m:r>
                  </m:oMath>
                </a14:m>
                <a:r>
                  <a:rPr lang="zh-CN" altLang="en-US" sz="2800" dirty="0"/>
                  <a:t>存货周转天数</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365</m:t>
                        </m:r>
                      </m:num>
                      <m:den>
                        <m:r>
                          <a:rPr lang="zh-CN" altLang="en-US" sz="2800" i="1">
                            <a:latin typeface="Cambria Math" panose="02040503050406030204" pitchFamily="18" charset="0"/>
                          </a:rPr>
                          <m:t>存货周转率</m:t>
                        </m:r>
                      </m:den>
                    </m:f>
                  </m:oMath>
                </a14:m>
                <a:endParaRPr lang="en-US" altLang="zh-CN" sz="2800" dirty="0"/>
              </a:p>
              <a:p>
                <a:pPr marL="1371600" lvl="2" indent="-457200">
                  <a:lnSpc>
                    <a:spcPct val="150000"/>
                  </a:lnSpc>
                  <a:buFont typeface="Wingdings" panose="05000000000000000000" pitchFamily="2" charset="2"/>
                  <a:buChar char="Ø"/>
                </a:pPr>
                <a:r>
                  <a:rPr lang="zh-CN" altLang="en-US" sz="2800" dirty="0"/>
                  <a:t>应收账款周转率</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销售收入</m:t>
                        </m:r>
                      </m:num>
                      <m:den>
                        <m:r>
                          <a:rPr lang="zh-CN" altLang="en-US" sz="2800" i="1">
                            <a:latin typeface="Cambria Math" panose="02040503050406030204" pitchFamily="18" charset="0"/>
                          </a:rPr>
                          <m:t>应收账款平均余额</m:t>
                        </m:r>
                      </m:den>
                    </m:f>
                  </m:oMath>
                </a14:m>
                <a:r>
                  <a:rPr lang="zh-CN" altLang="en-US" sz="2800" dirty="0"/>
                  <a:t>，周转天数</a:t>
                </a:r>
                <a:r>
                  <a:rPr lang="en-US" altLang="zh-CN" sz="2800" dirty="0"/>
                  <a:t>=</a:t>
                </a:r>
                <a14:m>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365</m:t>
                        </m:r>
                      </m:num>
                      <m:den>
                        <m:r>
                          <a:rPr lang="zh-CN" altLang="en-US" sz="2800" i="1">
                            <a:latin typeface="Cambria Math" panose="02040503050406030204" pitchFamily="18" charset="0"/>
                          </a:rPr>
                          <m:t>周转率</m:t>
                        </m:r>
                      </m:den>
                    </m:f>
                  </m:oMath>
                </a14:m>
                <a:endParaRPr lang="zh-CN" altLang="en-US" sz="2800" dirty="0"/>
              </a:p>
              <a:p>
                <a:pPr marL="1371600" lvl="2" indent="-457200">
                  <a:lnSpc>
                    <a:spcPct val="150000"/>
                  </a:lnSpc>
                  <a:buFont typeface="Wingdings" panose="05000000000000000000" pitchFamily="2" charset="2"/>
                  <a:buChar char="Ø"/>
                </a:pPr>
                <a:endParaRPr lang="zh-CN" altLang="en-US" sz="2800" dirty="0"/>
              </a:p>
              <a:p>
                <a:pPr marL="1371600" lvl="2" indent="-457200">
                  <a:lnSpc>
                    <a:spcPct val="150000"/>
                  </a:lnSpc>
                  <a:buFont typeface="Wingdings" panose="05000000000000000000" pitchFamily="2" charset="2"/>
                  <a:buChar char="Ø"/>
                </a:pPr>
                <a:endParaRPr lang="zh-CN" altLang="en-US" sz="2800" dirty="0"/>
              </a:p>
              <a:p>
                <a:pPr marL="1371600" lvl="2" indent="-457200">
                  <a:lnSpc>
                    <a:spcPct val="150000"/>
                  </a:lnSpc>
                  <a:buFont typeface="Wingdings" panose="05000000000000000000" pitchFamily="2" charset="2"/>
                  <a:buChar char="Ø"/>
                </a:pPr>
                <a:endParaRPr lang="zh-CN" altLang="en-US" sz="2800" dirty="0"/>
              </a:p>
              <a:p>
                <a:pPr marL="1371600" lvl="2" indent="-457200">
                  <a:lnSpc>
                    <a:spcPct val="150000"/>
                  </a:lnSpc>
                  <a:buFont typeface="Wingdings" panose="05000000000000000000" pitchFamily="2" charset="2"/>
                  <a:buChar char="Ø"/>
                </a:pPr>
                <a:endParaRPr lang="en-US" altLang="zh-CN"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2524" y="570523"/>
                <a:ext cx="11988800" cy="8906862"/>
              </a:xfrm>
              <a:prstGeom prst="rect">
                <a:avLst/>
              </a:prstGeom>
              <a:blipFill rotWithShape="0">
                <a:blip r:embed="rId2"/>
                <a:stretch>
                  <a:fillRect l="-864"/>
                </a:stretch>
              </a:blipFill>
            </p:spPr>
            <p:txBody>
              <a:bodyPr/>
              <a:lstStyle/>
              <a:p>
                <a:r>
                  <a:rPr lang="zh-CN" altLang="en-US">
                    <a:noFill/>
                  </a:rPr>
                  <a:t> </a:t>
                </a:r>
              </a:p>
            </p:txBody>
          </p:sp>
        </mc:Fallback>
      </mc:AlternateContent>
      <p:sp>
        <p:nvSpPr>
          <p:cNvPr id="3" name="圆角矩形 2"/>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财务报表分析</a:t>
            </a:r>
          </a:p>
        </p:txBody>
      </p:sp>
    </p:spTree>
    <p:extLst>
      <p:ext uri="{BB962C8B-B14F-4D97-AF65-F5344CB8AC3E}">
        <p14:creationId xmlns:p14="http://schemas.microsoft.com/office/powerpoint/2010/main" val="3481608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财务报表分析</a:t>
            </a:r>
          </a:p>
        </p:txBody>
      </p:sp>
      <mc:AlternateContent xmlns:mc="http://schemas.openxmlformats.org/markup-compatibility/2006" xmlns:a14="http://schemas.microsoft.com/office/drawing/2010/main">
        <mc:Choice Requires="a14">
          <p:sp>
            <p:nvSpPr>
              <p:cNvPr id="3" name="文本框 2"/>
              <p:cNvSpPr txBox="1"/>
              <p:nvPr/>
            </p:nvSpPr>
            <p:spPr>
              <a:xfrm>
                <a:off x="0" y="570523"/>
                <a:ext cx="12051324" cy="760573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a:t> </a:t>
                </a:r>
                <a:r>
                  <a:rPr lang="zh-CN" altLang="en-US" sz="2800" dirty="0"/>
                  <a:t>财务报表分析方法</a:t>
                </a:r>
                <a:r>
                  <a:rPr lang="en-US" altLang="zh-CN" sz="2800" dirty="0"/>
                  <a:t>—</a:t>
                </a:r>
                <a:r>
                  <a:rPr lang="zh-CN" altLang="en-US" sz="2800" dirty="0"/>
                  <a:t>比率法：</a:t>
                </a:r>
                <a:endParaRPr lang="en-US" altLang="zh-CN" sz="2800" dirty="0"/>
              </a:p>
              <a:p>
                <a:pPr marL="914400" lvl="1" indent="-457200">
                  <a:lnSpc>
                    <a:spcPct val="150000"/>
                  </a:lnSpc>
                  <a:buFont typeface="Wingdings" panose="05000000000000000000" pitchFamily="2" charset="2"/>
                  <a:buChar char="ü"/>
                </a:pPr>
                <a:r>
                  <a:rPr lang="zh-CN" altLang="en-US" sz="2800" dirty="0"/>
                  <a:t>企业偿债能力状况比率：</a:t>
                </a:r>
                <a:endParaRPr lang="en-US" altLang="zh-CN" sz="2800" dirty="0"/>
              </a:p>
              <a:p>
                <a:pPr marL="1371600" lvl="2" indent="-457200">
                  <a:lnSpc>
                    <a:spcPct val="150000"/>
                  </a:lnSpc>
                  <a:buFont typeface="Wingdings" panose="05000000000000000000" pitchFamily="2" charset="2"/>
                  <a:buChar char="Ø"/>
                </a:pPr>
                <a:r>
                  <a:rPr lang="zh-CN" altLang="en-US" sz="2800" dirty="0"/>
                  <a:t>资产负债率</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 </m:t>
                        </m:r>
                        <m:r>
                          <a:rPr lang="zh-CN" altLang="en-US" sz="2800" i="1">
                            <a:latin typeface="Cambria Math" panose="02040503050406030204" pitchFamily="18" charset="0"/>
                          </a:rPr>
                          <m:t>负债总额</m:t>
                        </m:r>
                      </m:num>
                      <m:den>
                        <m:r>
                          <a:rPr lang="zh-CN" altLang="en-US" sz="2800" i="1">
                            <a:latin typeface="Cambria Math" panose="02040503050406030204" pitchFamily="18" charset="0"/>
                          </a:rPr>
                          <m:t>资产总额</m:t>
                        </m:r>
                      </m:den>
                    </m:f>
                  </m:oMath>
                </a14:m>
                <a:endParaRPr lang="zh-CN" altLang="en-US" sz="2800" dirty="0"/>
              </a:p>
              <a:p>
                <a:pPr marL="1371600" lvl="2" indent="-457200">
                  <a:lnSpc>
                    <a:spcPct val="150000"/>
                  </a:lnSpc>
                  <a:buFont typeface="Wingdings" panose="05000000000000000000" pitchFamily="2" charset="2"/>
                  <a:buChar char="Ø"/>
                </a:pPr>
                <a:r>
                  <a:rPr lang="zh-CN" altLang="en-US" sz="2800" dirty="0"/>
                  <a:t>流动比率</a:t>
                </a:r>
                <a:r>
                  <a:rPr lang="en-US" altLang="zh-CN" sz="2800" dirty="0"/>
                  <a:t>=</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流动资产</m:t>
                        </m:r>
                      </m:num>
                      <m:den>
                        <m:r>
                          <a:rPr lang="zh-CN" altLang="en-US" sz="2800" i="1">
                            <a:latin typeface="Cambria Math" panose="02040503050406030204" pitchFamily="18" charset="0"/>
                          </a:rPr>
                          <m:t>流动负债</m:t>
                        </m:r>
                      </m:den>
                    </m:f>
                  </m:oMath>
                </a14:m>
                <a:endParaRPr lang="en-US" altLang="zh-CN" sz="2800" dirty="0"/>
              </a:p>
              <a:p>
                <a:pPr marL="1371600" lvl="2" indent="-457200">
                  <a:lnSpc>
                    <a:spcPct val="150000"/>
                  </a:lnSpc>
                  <a:buFont typeface="Wingdings" panose="05000000000000000000" pitchFamily="2" charset="2"/>
                  <a:buChar char="Ø"/>
                </a:pPr>
                <a:r>
                  <a:rPr lang="zh-CN" altLang="en-US" sz="2800" dirty="0"/>
                  <a:t>速动比率 </a:t>
                </a:r>
                <a:r>
                  <a:rPr lang="en-US" altLang="zh-CN" sz="2800" dirty="0"/>
                  <a:t>=</a:t>
                </a:r>
                <a14:m>
                  <m:oMath xmlns:m="http://schemas.openxmlformats.org/officeDocument/2006/math">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 </m:t>
                        </m:r>
                        <m:r>
                          <a:rPr lang="zh-CN" altLang="en-US" sz="2800" i="1">
                            <a:latin typeface="Cambria Math" panose="02040503050406030204" pitchFamily="18" charset="0"/>
                          </a:rPr>
                          <m:t>流动资产</m:t>
                        </m:r>
                        <m:r>
                          <a:rPr lang="en-US" altLang="zh-CN" sz="2800" i="1">
                            <a:latin typeface="Cambria Math" panose="02040503050406030204" pitchFamily="18" charset="0"/>
                          </a:rPr>
                          <m:t>—</m:t>
                        </m:r>
                        <m:r>
                          <a:rPr lang="zh-CN" altLang="en-US" sz="2800" i="1">
                            <a:latin typeface="Cambria Math" panose="02040503050406030204" pitchFamily="18" charset="0"/>
                          </a:rPr>
                          <m:t>存货</m:t>
                        </m:r>
                        <m:r>
                          <a:rPr lang="en-US" altLang="zh-CN" sz="2800" i="1">
                            <a:latin typeface="Cambria Math" panose="02040503050406030204" pitchFamily="18" charset="0"/>
                          </a:rPr>
                          <m:t>—</m:t>
                        </m:r>
                        <m:r>
                          <a:rPr lang="zh-CN" altLang="en-US" sz="2800" i="1">
                            <a:latin typeface="Cambria Math" panose="02040503050406030204" pitchFamily="18" charset="0"/>
                          </a:rPr>
                          <m:t>预付账款</m:t>
                        </m:r>
                      </m:num>
                      <m:den>
                        <m:r>
                          <a:rPr lang="zh-CN" altLang="en-US" sz="2800" i="1">
                            <a:latin typeface="Cambria Math" panose="02040503050406030204" pitchFamily="18" charset="0"/>
                          </a:rPr>
                          <m:t>流动负债</m:t>
                        </m:r>
                      </m:den>
                    </m:f>
                  </m:oMath>
                </a14:m>
                <a:endParaRPr lang="en-US" altLang="zh-CN" sz="2800" dirty="0"/>
              </a:p>
              <a:p>
                <a:pPr marL="1371600" lvl="2" indent="-457200">
                  <a:lnSpc>
                    <a:spcPct val="150000"/>
                  </a:lnSpc>
                  <a:buFont typeface="Wingdings" panose="05000000000000000000" pitchFamily="2" charset="2"/>
                  <a:buChar char="Ø"/>
                </a:pPr>
                <a:r>
                  <a:rPr lang="zh-CN" altLang="en-US" sz="2800" dirty="0"/>
                  <a:t>现金比率</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货币资金</m:t>
                        </m:r>
                        <m:r>
                          <a:rPr lang="en-US" altLang="zh-CN" sz="2800" i="1">
                            <a:latin typeface="Cambria Math" panose="02040503050406030204" pitchFamily="18" charset="0"/>
                          </a:rPr>
                          <m:t>+</m:t>
                        </m:r>
                        <m:r>
                          <a:rPr lang="zh-CN" altLang="en-US" sz="2800" i="1">
                            <a:latin typeface="Cambria Math" panose="02040503050406030204" pitchFamily="18" charset="0"/>
                          </a:rPr>
                          <m:t>交易性金融资产</m:t>
                        </m:r>
                      </m:num>
                      <m:den>
                        <m:r>
                          <a:rPr lang="zh-CN" altLang="en-US" sz="2800" i="1">
                            <a:latin typeface="Cambria Math" panose="02040503050406030204" pitchFamily="18" charset="0"/>
                          </a:rPr>
                          <m:t>流动负债</m:t>
                        </m:r>
                      </m:den>
                    </m:f>
                  </m:oMath>
                </a14:m>
                <a:endParaRPr lang="zh-CN" altLang="en-US" sz="2800" dirty="0"/>
              </a:p>
              <a:p>
                <a:pPr marL="1371600" lvl="2" indent="-457200">
                  <a:lnSpc>
                    <a:spcPct val="150000"/>
                  </a:lnSpc>
                  <a:buFont typeface="Wingdings" panose="05000000000000000000" pitchFamily="2" charset="2"/>
                  <a:buChar char="Ø"/>
                </a:pPr>
                <a:endParaRPr lang="zh-CN" altLang="en-US" sz="2800" dirty="0"/>
              </a:p>
              <a:p>
                <a:pPr marL="1371600" lvl="2" indent="-457200">
                  <a:lnSpc>
                    <a:spcPct val="150000"/>
                  </a:lnSpc>
                  <a:buFont typeface="Wingdings" panose="05000000000000000000" pitchFamily="2" charset="2"/>
                  <a:buChar char="Ø"/>
                </a:pPr>
                <a:endParaRPr lang="zh-CN" altLang="en-US" sz="2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0" y="570523"/>
                <a:ext cx="12051324" cy="7605736"/>
              </a:xfrm>
              <a:prstGeom prst="rect">
                <a:avLst/>
              </a:prstGeom>
              <a:blipFill rotWithShape="0">
                <a:blip r:embed="rId2"/>
                <a:stretch>
                  <a:fillRect l="-8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7541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财务报表分析</a:t>
            </a:r>
          </a:p>
        </p:txBody>
      </p:sp>
      <mc:AlternateContent xmlns:mc="http://schemas.openxmlformats.org/markup-compatibility/2006" xmlns:a14="http://schemas.microsoft.com/office/drawing/2010/main">
        <mc:Choice Requires="a14">
          <p:sp>
            <p:nvSpPr>
              <p:cNvPr id="4" name="文本框 3"/>
              <p:cNvSpPr txBox="1"/>
              <p:nvPr/>
            </p:nvSpPr>
            <p:spPr>
              <a:xfrm>
                <a:off x="0" y="570523"/>
                <a:ext cx="12051324" cy="573214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a:t> </a:t>
                </a:r>
                <a:r>
                  <a:rPr lang="zh-CN" altLang="en-US" sz="2800" dirty="0"/>
                  <a:t>财务报表分析方法</a:t>
                </a:r>
                <a:r>
                  <a:rPr lang="en-US" altLang="zh-CN" sz="2800" dirty="0"/>
                  <a:t>—</a:t>
                </a:r>
                <a:r>
                  <a:rPr lang="zh-CN" altLang="en-US" sz="2800" dirty="0"/>
                  <a:t>比率法：</a:t>
                </a:r>
                <a:endParaRPr lang="en-US" altLang="zh-CN" sz="2800" dirty="0"/>
              </a:p>
              <a:p>
                <a:pPr marL="914400" lvl="1" indent="-457200">
                  <a:lnSpc>
                    <a:spcPct val="150000"/>
                  </a:lnSpc>
                  <a:buFont typeface="Wingdings" panose="05000000000000000000" pitchFamily="2" charset="2"/>
                  <a:buChar char="ü"/>
                </a:pPr>
                <a:r>
                  <a:rPr lang="zh-CN" altLang="en-US" sz="2800" dirty="0"/>
                  <a:t>企业偿债能力状况比率：</a:t>
                </a:r>
                <a:endParaRPr lang="en-US" altLang="zh-CN" sz="2800" dirty="0"/>
              </a:p>
              <a:p>
                <a:pPr marL="1371600" lvl="2" indent="-457200">
                  <a:lnSpc>
                    <a:spcPct val="150000"/>
                  </a:lnSpc>
                  <a:buFont typeface="Wingdings" panose="05000000000000000000" pitchFamily="2" charset="2"/>
                  <a:buChar char="Ø"/>
                </a:pPr>
                <a:r>
                  <a:rPr lang="zh-CN" altLang="en-US" sz="2800" dirty="0"/>
                  <a:t>现金流动负债率</a:t>
                </a:r>
                <a:r>
                  <a:rPr lang="en-US" altLang="zh-CN" sz="2800" dirty="0"/>
                  <a:t>=</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年经营现金净流量</m:t>
                        </m:r>
                      </m:num>
                      <m:den>
                        <m:r>
                          <a:rPr lang="zh-CN" altLang="en-US" sz="2800" i="1">
                            <a:latin typeface="Cambria Math" panose="02040503050406030204" pitchFamily="18" charset="0"/>
                          </a:rPr>
                          <m:t>流动负债</m:t>
                        </m:r>
                      </m:den>
                    </m:f>
                  </m:oMath>
                </a14:m>
                <a:endParaRPr lang="zh-CN" altLang="en-US" sz="2800" dirty="0"/>
              </a:p>
              <a:p>
                <a:pPr marL="1371600" lvl="2" indent="-457200">
                  <a:lnSpc>
                    <a:spcPct val="150000"/>
                  </a:lnSpc>
                  <a:buFont typeface="Wingdings" panose="05000000000000000000" pitchFamily="2" charset="2"/>
                  <a:buChar char="Ø"/>
                </a:pPr>
                <a:r>
                  <a:rPr lang="zh-CN" altLang="en-US" sz="2800" dirty="0"/>
                  <a:t>产权比率</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负债总额</m:t>
                        </m:r>
                      </m:num>
                      <m:den>
                        <m:r>
                          <a:rPr lang="en-US" altLang="zh-CN" sz="2800" b="0" i="1" smtClean="0">
                            <a:latin typeface="Cambria Math" panose="02040503050406030204" pitchFamily="18" charset="0"/>
                          </a:rPr>
                          <m:t> </m:t>
                        </m:r>
                        <m:r>
                          <a:rPr lang="zh-CN" altLang="en-US" sz="2800" i="1">
                            <a:latin typeface="Cambria Math" panose="02040503050406030204" pitchFamily="18" charset="0"/>
                          </a:rPr>
                          <m:t>所有者权益</m:t>
                        </m:r>
                      </m:den>
                    </m:f>
                  </m:oMath>
                </a14:m>
                <a:endParaRPr lang="en-US" altLang="zh-CN" sz="2800" dirty="0"/>
              </a:p>
              <a:p>
                <a:pPr marL="914400" lvl="1" indent="-457200">
                  <a:lnSpc>
                    <a:spcPct val="150000"/>
                  </a:lnSpc>
                  <a:buFont typeface="Wingdings" panose="05000000000000000000" pitchFamily="2" charset="2"/>
                  <a:buChar char="ü"/>
                </a:pPr>
                <a:r>
                  <a:rPr lang="zh-CN" altLang="en-US" sz="2800" dirty="0"/>
                  <a:t>发展能力状况比率</a:t>
                </a:r>
                <a:endParaRPr lang="en-US" altLang="zh-CN" sz="2800" dirty="0"/>
              </a:p>
              <a:p>
                <a:pPr marL="1371600" lvl="2" indent="-457200">
                  <a:lnSpc>
                    <a:spcPct val="150000"/>
                  </a:lnSpc>
                  <a:buFont typeface="Wingdings" panose="05000000000000000000" pitchFamily="2" charset="2"/>
                  <a:buChar char="Ø"/>
                </a:pPr>
                <a:r>
                  <a:rPr lang="zh-CN" altLang="en-US" sz="2800" dirty="0"/>
                  <a:t>营业增长率</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本年主营业务收入增长额</m:t>
                        </m:r>
                      </m:num>
                      <m:den>
                        <m:r>
                          <a:rPr lang="zh-CN" altLang="en-US" sz="2800" i="1">
                            <a:latin typeface="Cambria Math" panose="02040503050406030204" pitchFamily="18" charset="0"/>
                          </a:rPr>
                          <m:t>上年主营业务收入总额</m:t>
                        </m:r>
                      </m:den>
                    </m:f>
                  </m:oMath>
                </a14:m>
                <a:endParaRPr lang="en-US" altLang="zh-CN" sz="2800" dirty="0"/>
              </a:p>
            </p:txBody>
          </p:sp>
        </mc:Choice>
        <mc:Fallback xmlns="">
          <p:sp>
            <p:nvSpPr>
              <p:cNvPr id="4" name="文本框 3"/>
              <p:cNvSpPr txBox="1">
                <a:spLocks noRot="1" noChangeAspect="1" noMove="1" noResize="1" noEditPoints="1" noAdjustHandles="1" noChangeArrowheads="1" noChangeShapeType="1" noTextEdit="1"/>
              </p:cNvSpPr>
              <p:nvPr/>
            </p:nvSpPr>
            <p:spPr>
              <a:xfrm>
                <a:off x="0" y="570523"/>
                <a:ext cx="12051324" cy="5732147"/>
              </a:xfrm>
              <a:prstGeom prst="rect">
                <a:avLst/>
              </a:prstGeom>
              <a:blipFill rotWithShape="0">
                <a:blip r:embed="rId2"/>
                <a:stretch>
                  <a:fillRect l="-8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0948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财务报表分析</a:t>
            </a:r>
          </a:p>
        </p:txBody>
      </p:sp>
      <mc:AlternateContent xmlns:mc="http://schemas.openxmlformats.org/markup-compatibility/2006" xmlns:a14="http://schemas.microsoft.com/office/drawing/2010/main">
        <mc:Choice Requires="a14">
          <p:sp>
            <p:nvSpPr>
              <p:cNvPr id="3" name="文本框 2"/>
              <p:cNvSpPr txBox="1"/>
              <p:nvPr/>
            </p:nvSpPr>
            <p:spPr>
              <a:xfrm>
                <a:off x="0" y="548796"/>
                <a:ext cx="12051324" cy="607653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a:t> </a:t>
                </a:r>
                <a:r>
                  <a:rPr lang="zh-CN" altLang="en-US" sz="2400" dirty="0"/>
                  <a:t>财务报表分析方法</a:t>
                </a:r>
                <a:r>
                  <a:rPr lang="en-US" altLang="zh-CN" sz="2400" dirty="0"/>
                  <a:t>—</a:t>
                </a:r>
                <a:r>
                  <a:rPr lang="zh-CN" altLang="en-US" sz="2400" dirty="0"/>
                  <a:t>比率法：</a:t>
                </a:r>
                <a:endParaRPr lang="en-US" altLang="zh-CN" sz="2400" dirty="0"/>
              </a:p>
              <a:p>
                <a:pPr marL="914400" lvl="1" indent="-457200">
                  <a:lnSpc>
                    <a:spcPct val="150000"/>
                  </a:lnSpc>
                  <a:buFont typeface="Wingdings" panose="05000000000000000000" pitchFamily="2" charset="2"/>
                  <a:buChar char="ü"/>
                </a:pPr>
                <a:r>
                  <a:rPr lang="zh-CN" altLang="en-US" sz="2400" dirty="0"/>
                  <a:t>发展能力状况比率</a:t>
                </a:r>
                <a:endParaRPr lang="en-US" altLang="zh-CN" sz="2400" dirty="0"/>
              </a:p>
              <a:p>
                <a:pPr marL="1371600" lvl="2" indent="-457200">
                  <a:lnSpc>
                    <a:spcPct val="150000"/>
                  </a:lnSpc>
                  <a:buFont typeface="Wingdings" panose="05000000000000000000" pitchFamily="2" charset="2"/>
                  <a:buChar char="Ø"/>
                </a:pPr>
                <a:r>
                  <a:rPr lang="zh-CN" altLang="en-US" sz="2400" dirty="0"/>
                  <a:t>资本积累率 </a:t>
                </a:r>
                <a:r>
                  <a:rPr lang="en-US" altLang="zh-CN" sz="2400" dirty="0"/>
                  <a:t>=</a:t>
                </a:r>
                <a14:m>
                  <m:oMath xmlns:m="http://schemas.openxmlformats.org/officeDocument/2006/math">
                    <m:f>
                      <m:fPr>
                        <m:ctrlPr>
                          <a:rPr lang="en-US" altLang="zh-CN" sz="2400" i="1">
                            <a:latin typeface="Cambria Math" panose="02040503050406030204" pitchFamily="18" charset="0"/>
                          </a:rPr>
                        </m:ctrlPr>
                      </m:fPr>
                      <m:num>
                        <m:r>
                          <a:rPr lang="zh-CN" altLang="en-US" sz="2400" i="1">
                            <a:latin typeface="Cambria Math" panose="02040503050406030204" pitchFamily="18" charset="0"/>
                          </a:rPr>
                          <m:t>本年所有者权益增长额</m:t>
                        </m:r>
                      </m:num>
                      <m:den>
                        <m:r>
                          <a:rPr lang="zh-CN" altLang="en-US" sz="2400" i="1">
                            <a:latin typeface="Cambria Math" panose="02040503050406030204" pitchFamily="18" charset="0"/>
                          </a:rPr>
                          <m:t>年初所有者权益</m:t>
                        </m:r>
                      </m:den>
                    </m:f>
                  </m:oMath>
                </a14:m>
                <a:endParaRPr lang="en-US" altLang="zh-CN" sz="2400" dirty="0"/>
              </a:p>
              <a:p>
                <a:pPr marL="914400" lvl="1" indent="-457200">
                  <a:lnSpc>
                    <a:spcPct val="150000"/>
                  </a:lnSpc>
                  <a:buFont typeface="Wingdings" panose="05000000000000000000" pitchFamily="2" charset="2"/>
                  <a:buChar char="ü"/>
                </a:pPr>
                <a:r>
                  <a:rPr lang="zh-CN" altLang="en-US" sz="2400" dirty="0"/>
                  <a:t>股份有限公司比率：</a:t>
                </a:r>
                <a:endParaRPr lang="en-US" altLang="zh-CN" sz="2400" dirty="0"/>
              </a:p>
              <a:p>
                <a:pPr marL="1371600" lvl="2" indent="-457200">
                  <a:lnSpc>
                    <a:spcPct val="150000"/>
                  </a:lnSpc>
                  <a:buFont typeface="Wingdings" panose="05000000000000000000" pitchFamily="2" charset="2"/>
                  <a:buChar char="Ø"/>
                </a:pPr>
                <a:r>
                  <a:rPr lang="zh-CN" altLang="en-US" sz="2400" dirty="0"/>
                  <a:t>每股账面价值 </a:t>
                </a:r>
                <a:r>
                  <a:rPr lang="en-US" altLang="zh-CN" sz="2400" dirty="0"/>
                  <a:t>= </a:t>
                </a:r>
                <a14:m>
                  <m:oMath xmlns:m="http://schemas.openxmlformats.org/officeDocument/2006/math">
                    <m:f>
                      <m:fPr>
                        <m:ctrlPr>
                          <a:rPr lang="en-US" altLang="zh-CN" sz="2400" i="1">
                            <a:latin typeface="Cambria Math" panose="02040503050406030204" pitchFamily="18" charset="0"/>
                          </a:rPr>
                        </m:ctrlPr>
                      </m:fPr>
                      <m:num>
                        <m:r>
                          <a:rPr lang="zh-CN" altLang="en-US" sz="2400" i="1">
                            <a:latin typeface="Cambria Math" panose="02040503050406030204" pitchFamily="18" charset="0"/>
                          </a:rPr>
                          <m:t>股东权益总额</m:t>
                        </m:r>
                        <m:r>
                          <a:rPr lang="en-US" altLang="zh-CN" sz="2400" i="1">
                            <a:latin typeface="Cambria Math" panose="02040503050406030204" pitchFamily="18" charset="0"/>
                          </a:rPr>
                          <m:t>—</m:t>
                        </m:r>
                        <m:r>
                          <a:rPr lang="zh-CN" altLang="en-US" sz="2400" i="1">
                            <a:latin typeface="Cambria Math" panose="02040503050406030204" pitchFamily="18" charset="0"/>
                          </a:rPr>
                          <m:t>优先股权益</m:t>
                        </m:r>
                      </m:num>
                      <m:den>
                        <m:r>
                          <a:rPr lang="zh-CN" altLang="en-US" sz="2400" i="1">
                            <a:latin typeface="Cambria Math" panose="02040503050406030204" pitchFamily="18" charset="0"/>
                          </a:rPr>
                          <m:t>流通在外的普通股股数</m:t>
                        </m:r>
                      </m:den>
                    </m:f>
                  </m:oMath>
                </a14:m>
                <a:endParaRPr lang="zh-CN" altLang="en-US" sz="2400" dirty="0"/>
              </a:p>
              <a:p>
                <a:pPr marL="1371600" lvl="2" indent="-457200">
                  <a:lnSpc>
                    <a:spcPct val="150000"/>
                  </a:lnSpc>
                  <a:buFont typeface="Wingdings" panose="05000000000000000000" pitchFamily="2" charset="2"/>
                  <a:buChar char="Ø"/>
                </a:pPr>
                <a:r>
                  <a:rPr lang="zh-CN" altLang="en-US" sz="2400" dirty="0"/>
                  <a:t>每股利润</a:t>
                </a:r>
                <a:r>
                  <a:rPr lang="en-US" altLang="zh-CN" sz="2400" dirty="0"/>
                  <a:t>= </a:t>
                </a:r>
                <a14:m>
                  <m:oMath xmlns:m="http://schemas.openxmlformats.org/officeDocument/2006/math">
                    <m:f>
                      <m:fPr>
                        <m:ctrlPr>
                          <a:rPr lang="en-US" altLang="zh-CN" sz="2400" i="1">
                            <a:latin typeface="Cambria Math" panose="02040503050406030204" pitchFamily="18" charset="0"/>
                          </a:rPr>
                        </m:ctrlPr>
                      </m:fPr>
                      <m:num>
                        <m:r>
                          <a:rPr lang="zh-CN" altLang="en-US" sz="2400" i="1">
                            <a:latin typeface="Cambria Math" panose="02040503050406030204" pitchFamily="18" charset="0"/>
                          </a:rPr>
                          <m:t>归属于普通股股东的当期净利润</m:t>
                        </m:r>
                      </m:num>
                      <m:den>
                        <m:r>
                          <a:rPr lang="zh-CN" altLang="en-US" sz="2400" i="1">
                            <a:latin typeface="Cambria Math" panose="02040503050406030204" pitchFamily="18" charset="0"/>
                          </a:rPr>
                          <m:t>发行在外的普通股股数</m:t>
                        </m:r>
                      </m:den>
                    </m:f>
                  </m:oMath>
                </a14:m>
                <a:endParaRPr lang="zh-CN" altLang="en-US" sz="2400" dirty="0"/>
              </a:p>
              <a:p>
                <a:pPr marL="1371600" lvl="2" indent="-457200">
                  <a:lnSpc>
                    <a:spcPct val="150000"/>
                  </a:lnSpc>
                  <a:buFont typeface="Wingdings" panose="05000000000000000000" pitchFamily="2" charset="2"/>
                  <a:buChar char="Ø"/>
                </a:pPr>
                <a:r>
                  <a:rPr lang="zh-CN" altLang="en-US" sz="2400" dirty="0"/>
                  <a:t>市盈率</a:t>
                </a:r>
                <a:r>
                  <a:rPr lang="en-US" altLang="zh-CN" sz="2400" dirty="0"/>
                  <a:t>= </a:t>
                </a:r>
                <a14:m>
                  <m:oMath xmlns:m="http://schemas.openxmlformats.org/officeDocument/2006/math">
                    <m:f>
                      <m:fPr>
                        <m:ctrlPr>
                          <a:rPr lang="en-US" altLang="zh-CN" sz="2400" i="1">
                            <a:latin typeface="Cambria Math" panose="02040503050406030204" pitchFamily="18" charset="0"/>
                          </a:rPr>
                        </m:ctrlPr>
                      </m:fPr>
                      <m:num>
                        <m:r>
                          <a:rPr lang="zh-CN" altLang="en-US" sz="2400" i="1">
                            <a:latin typeface="Cambria Math" panose="02040503050406030204" pitchFamily="18" charset="0"/>
                          </a:rPr>
                          <m:t>普通股每股市价</m:t>
                        </m:r>
                      </m:num>
                      <m:den>
                        <m:r>
                          <a:rPr lang="zh-CN" altLang="en-US" sz="2400" i="1">
                            <a:latin typeface="Cambria Math" panose="02040503050406030204" pitchFamily="18" charset="0"/>
                          </a:rPr>
                          <m:t>普通股每股利润</m:t>
                        </m:r>
                      </m:den>
                    </m:f>
                  </m:oMath>
                </a14:m>
                <a:endParaRPr lang="en-US" altLang="zh-CN"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0" y="548796"/>
                <a:ext cx="12051324" cy="6076535"/>
              </a:xfrm>
              <a:prstGeom prst="rect">
                <a:avLst/>
              </a:prstGeom>
              <a:blipFill rotWithShape="0">
                <a:blip r:embed="rId2"/>
                <a:stretch>
                  <a:fillRect l="-8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2924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财务报表分析</a:t>
            </a:r>
          </a:p>
        </p:txBody>
      </p:sp>
      <mc:AlternateContent xmlns:mc="http://schemas.openxmlformats.org/markup-compatibility/2006" xmlns:a14="http://schemas.microsoft.com/office/drawing/2010/main">
        <mc:Choice Requires="a14">
          <p:sp>
            <p:nvSpPr>
              <p:cNvPr id="3" name="文本框 2"/>
              <p:cNvSpPr txBox="1"/>
              <p:nvPr/>
            </p:nvSpPr>
            <p:spPr>
              <a:xfrm>
                <a:off x="0" y="548796"/>
                <a:ext cx="12051324" cy="615970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a:t> </a:t>
                </a:r>
                <a:r>
                  <a:rPr lang="zh-CN" altLang="en-US" sz="2400" dirty="0"/>
                  <a:t>财务报表分析方法</a:t>
                </a:r>
                <a:r>
                  <a:rPr lang="en-US" altLang="zh-CN" sz="2400" dirty="0"/>
                  <a:t>—</a:t>
                </a:r>
                <a:r>
                  <a:rPr lang="zh-CN" altLang="en-US" sz="2400" dirty="0"/>
                  <a:t>趋势法：</a:t>
                </a:r>
                <a:endParaRPr lang="en-US" altLang="zh-CN" sz="2400" dirty="0"/>
              </a:p>
              <a:p>
                <a:pPr marL="914400" lvl="1" indent="-457200">
                  <a:lnSpc>
                    <a:spcPct val="150000"/>
                  </a:lnSpc>
                  <a:buFont typeface="Wingdings" panose="05000000000000000000" pitchFamily="2" charset="2"/>
                  <a:buChar char="ü"/>
                </a:pPr>
                <a:r>
                  <a:rPr lang="zh-CN" altLang="en-US" sz="2400" dirty="0"/>
                  <a:t>报表趋势分析法</a:t>
                </a:r>
                <a:endParaRPr lang="en-US" altLang="zh-CN" sz="2400" dirty="0"/>
              </a:p>
              <a:p>
                <a:pPr marL="1371600" lvl="2" indent="-457200">
                  <a:lnSpc>
                    <a:spcPct val="150000"/>
                  </a:lnSpc>
                  <a:buFont typeface="Wingdings" panose="05000000000000000000" pitchFamily="2" charset="2"/>
                  <a:buChar char="Ø"/>
                </a:pPr>
                <a:r>
                  <a:rPr lang="zh-CN" altLang="en-US" sz="2400" dirty="0"/>
                  <a:t>绝对数</a:t>
                </a:r>
                <a:endParaRPr lang="en-US" altLang="zh-CN" sz="2400" dirty="0"/>
              </a:p>
              <a:p>
                <a:pPr marL="1371600" lvl="2" indent="-457200">
                  <a:lnSpc>
                    <a:spcPct val="150000"/>
                  </a:lnSpc>
                  <a:buFont typeface="Wingdings" panose="05000000000000000000" pitchFamily="2" charset="2"/>
                  <a:buChar char="Ø"/>
                </a:pPr>
                <a:r>
                  <a:rPr lang="zh-CN" altLang="en-US" sz="2400" dirty="0"/>
                  <a:t>相对数</a:t>
                </a:r>
                <a:r>
                  <a:rPr lang="en-US" altLang="zh-CN" sz="2400" dirty="0"/>
                  <a:t>—</a:t>
                </a:r>
                <a:r>
                  <a:rPr lang="zh-CN" altLang="en-US" sz="2400" dirty="0"/>
                  <a:t>百分比化财务报表</a:t>
                </a:r>
                <a:endParaRPr lang="en-US" altLang="zh-CN" sz="2400" dirty="0"/>
              </a:p>
              <a:p>
                <a:pPr marL="914400" lvl="1" indent="-457200">
                  <a:lnSpc>
                    <a:spcPct val="150000"/>
                  </a:lnSpc>
                  <a:buFont typeface="Wingdings" panose="05000000000000000000" pitchFamily="2" charset="2"/>
                  <a:buChar char="ü"/>
                </a:pPr>
                <a:r>
                  <a:rPr lang="zh-CN" altLang="en-US" sz="2400" dirty="0"/>
                  <a:t>比率趋势分析：逐年、同行业</a:t>
                </a:r>
                <a:endParaRPr lang="en-US" altLang="zh-CN" sz="2400" dirty="0"/>
              </a:p>
              <a:p>
                <a:pPr marL="457200" indent="-457200">
                  <a:lnSpc>
                    <a:spcPct val="150000"/>
                  </a:lnSpc>
                  <a:buFont typeface="Wingdings" panose="05000000000000000000" pitchFamily="2" charset="2"/>
                  <a:buChar char="l"/>
                </a:pPr>
                <a:r>
                  <a:rPr lang="zh-CN" altLang="en-US" sz="2400" dirty="0"/>
                  <a:t>财务报表分析方法</a:t>
                </a:r>
                <a:r>
                  <a:rPr lang="en-US" altLang="zh-CN" sz="2400" dirty="0"/>
                  <a:t>—</a:t>
                </a:r>
                <a:r>
                  <a:rPr lang="zh-CN" altLang="en-US" sz="2400" dirty="0"/>
                  <a:t>综合分析法之杜邦分析：</a:t>
                </a:r>
                <a:endParaRPr lang="en-US" altLang="zh-CN" sz="2400" dirty="0"/>
              </a:p>
              <a:p>
                <a:pPr marL="914400" lvl="1" indent="-457200">
                  <a:lnSpc>
                    <a:spcPct val="150000"/>
                  </a:lnSpc>
                  <a:buFont typeface="Wingdings" panose="05000000000000000000" pitchFamily="2" charset="2"/>
                  <a:buChar char="ü"/>
                </a:pPr>
                <a:r>
                  <a:rPr lang="zh-CN" altLang="en-US" sz="2400" dirty="0"/>
                  <a:t>所有者权益报酬率 </a:t>
                </a:r>
                <a:r>
                  <a:rPr lang="en-US" altLang="zh-CN" sz="2400" dirty="0"/>
                  <a:t>= </a:t>
                </a:r>
                <a14:m>
                  <m:oMath xmlns:m="http://schemas.openxmlformats.org/officeDocument/2006/math">
                    <m:f>
                      <m:fPr>
                        <m:ctrlPr>
                          <a:rPr lang="en-US" altLang="zh-CN" sz="2400" i="1">
                            <a:latin typeface="Cambria Math" panose="02040503050406030204" pitchFamily="18" charset="0"/>
                          </a:rPr>
                        </m:ctrlPr>
                      </m:fPr>
                      <m:num>
                        <m:r>
                          <a:rPr lang="zh-CN" altLang="en-US" sz="2400" i="1">
                            <a:latin typeface="Cambria Math" panose="02040503050406030204" pitchFamily="18" charset="0"/>
                          </a:rPr>
                          <m:t>净利润</m:t>
                        </m:r>
                      </m:num>
                      <m:den>
                        <m:r>
                          <a:rPr lang="zh-CN" altLang="en-US" sz="2400" i="1">
                            <a:latin typeface="Cambria Math" panose="02040503050406030204" pitchFamily="18" charset="0"/>
                          </a:rPr>
                          <m:t>销售收入</m:t>
                        </m:r>
                        <m:r>
                          <a:rPr lang="en-US" altLang="zh-CN" sz="2400" i="1">
                            <a:latin typeface="Cambria Math" panose="02040503050406030204" pitchFamily="18" charset="0"/>
                          </a:rPr>
                          <m:t>/</m:t>
                        </m:r>
                        <m:r>
                          <a:rPr lang="zh-CN" altLang="en-US" sz="2400" i="1">
                            <a:latin typeface="Cambria Math" panose="02040503050406030204" pitchFamily="18" charset="0"/>
                          </a:rPr>
                          <m:t>营业收入</m:t>
                        </m:r>
                      </m:den>
                    </m:f>
                  </m:oMath>
                </a14:m>
                <a:r>
                  <a:rPr lang="en-US" altLang="zh-CN" sz="2400" dirty="0"/>
                  <a:t> x </a:t>
                </a:r>
                <a14:m>
                  <m:oMath xmlns:m="http://schemas.openxmlformats.org/officeDocument/2006/math">
                    <m:f>
                      <m:fPr>
                        <m:ctrlPr>
                          <a:rPr lang="en-US" altLang="zh-CN" sz="2400" i="1">
                            <a:latin typeface="Cambria Math" panose="02040503050406030204" pitchFamily="18" charset="0"/>
                          </a:rPr>
                        </m:ctrlPr>
                      </m:fPr>
                      <m:num>
                        <m:r>
                          <a:rPr lang="zh-CN" altLang="en-US" sz="2400" i="1">
                            <a:latin typeface="Cambria Math" panose="02040503050406030204" pitchFamily="18" charset="0"/>
                          </a:rPr>
                          <m:t>销售收入</m:t>
                        </m:r>
                        <m:r>
                          <a:rPr lang="en-US" altLang="zh-CN" sz="2400" i="1">
                            <a:latin typeface="Cambria Math" panose="02040503050406030204" pitchFamily="18" charset="0"/>
                          </a:rPr>
                          <m:t>/</m:t>
                        </m:r>
                        <m:r>
                          <a:rPr lang="zh-CN" altLang="en-US" sz="2400" i="1">
                            <a:latin typeface="Cambria Math" panose="02040503050406030204" pitchFamily="18" charset="0"/>
                          </a:rPr>
                          <m:t>营业收入</m:t>
                        </m:r>
                      </m:num>
                      <m:den>
                        <m:r>
                          <a:rPr lang="zh-CN" altLang="en-US" sz="2400" i="1">
                            <a:latin typeface="Cambria Math" panose="02040503050406030204" pitchFamily="18" charset="0"/>
                          </a:rPr>
                          <m:t>资产总额</m:t>
                        </m:r>
                        <m:r>
                          <a:rPr lang="en-US" altLang="zh-CN" sz="2400" i="1">
                            <a:latin typeface="Cambria Math" panose="02040503050406030204" pitchFamily="18" charset="0"/>
                          </a:rPr>
                          <m:t> </m:t>
                        </m:r>
                      </m:den>
                    </m:f>
                    <m:r>
                      <m:rPr>
                        <m:nor/>
                      </m:rPr>
                      <a:rPr lang="en-US" altLang="zh-CN" sz="2400">
                        <a:latin typeface="Cambria Math" panose="02040503050406030204" pitchFamily="18" charset="0"/>
                      </a:rPr>
                      <m:t> </m:t>
                    </m:r>
                    <m:r>
                      <m:rPr>
                        <m:nor/>
                      </m:rPr>
                      <a:rPr lang="en-US" altLang="zh-CN" sz="2400" dirty="0"/>
                      <m:t>x</m:t>
                    </m:r>
                    <m:r>
                      <m:rPr>
                        <m:nor/>
                      </m:rPr>
                      <a:rPr lang="en-US" altLang="zh-CN" sz="2400" dirty="0"/>
                      <m:t> </m:t>
                    </m:r>
                    <m:f>
                      <m:fPr>
                        <m:ctrlPr>
                          <a:rPr lang="en-US" altLang="zh-CN" sz="2400" i="1">
                            <a:latin typeface="Cambria Math" panose="02040503050406030204" pitchFamily="18" charset="0"/>
                          </a:rPr>
                        </m:ctrlPr>
                      </m:fPr>
                      <m:num>
                        <m:r>
                          <a:rPr lang="zh-CN" altLang="en-US" sz="2400" i="1">
                            <a:latin typeface="Cambria Math" panose="02040503050406030204" pitchFamily="18" charset="0"/>
                          </a:rPr>
                          <m:t>资产总额</m:t>
                        </m:r>
                      </m:num>
                      <m:den>
                        <m:r>
                          <a:rPr lang="zh-CN" altLang="en-US" sz="2400" i="1">
                            <a:latin typeface="Cambria Math" panose="02040503050406030204" pitchFamily="18" charset="0"/>
                          </a:rPr>
                          <m:t>所有者权益</m:t>
                        </m:r>
                      </m:den>
                    </m:f>
                  </m:oMath>
                </a14:m>
                <a:r>
                  <a:rPr lang="en-US" altLang="zh-CN" sz="2400" dirty="0"/>
                  <a:t> </a:t>
                </a:r>
              </a:p>
              <a:p>
                <a:pPr lvl="1">
                  <a:lnSpc>
                    <a:spcPct val="150000"/>
                  </a:lnSpc>
                </a:pPr>
                <a:r>
                  <a:rPr lang="en-US" altLang="zh-CN" sz="2400" dirty="0"/>
                  <a:t>                                           =</a:t>
                </a:r>
                <a:r>
                  <a:rPr lang="zh-CN" altLang="en-US" sz="2400" dirty="0"/>
                  <a:t>销售（营业）利润率 </a:t>
                </a:r>
                <a:r>
                  <a:rPr lang="en-US" altLang="zh-CN" sz="2400" dirty="0"/>
                  <a:t>x </a:t>
                </a:r>
                <a:r>
                  <a:rPr lang="zh-CN" altLang="en-US" sz="2400" dirty="0"/>
                  <a:t>总资产周转率 </a:t>
                </a:r>
                <a:r>
                  <a:rPr lang="en-US" altLang="zh-CN" sz="2400" dirty="0"/>
                  <a:t>x </a:t>
                </a:r>
                <a:r>
                  <a:rPr lang="zh-CN" altLang="en-US" sz="2400" dirty="0"/>
                  <a:t>财务杠杆</a:t>
                </a:r>
                <a:endParaRPr lang="en-US" altLang="zh-CN" sz="2400" dirty="0"/>
              </a:p>
              <a:p>
                <a:pPr lvl="1">
                  <a:lnSpc>
                    <a:spcPct val="150000"/>
                  </a:lnSpc>
                </a:pPr>
                <a:endParaRPr lang="en-US" altLang="zh-CN" sz="2400" dirty="0"/>
              </a:p>
              <a:p>
                <a:pPr marL="914400" lvl="1" indent="-457200">
                  <a:lnSpc>
                    <a:spcPct val="150000"/>
                  </a:lnSpc>
                  <a:buFont typeface="Wingdings" panose="05000000000000000000" pitchFamily="2" charset="2"/>
                  <a:buChar char="ü"/>
                </a:pPr>
                <a:endParaRPr lang="en-US" altLang="zh-CN"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0" y="548796"/>
                <a:ext cx="12051324" cy="6159700"/>
              </a:xfrm>
              <a:prstGeom prst="rect">
                <a:avLst/>
              </a:prstGeom>
              <a:blipFill rotWithShape="0">
                <a:blip r:embed="rId3"/>
                <a:stretch>
                  <a:fillRect l="-6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781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财务报表分析</a:t>
            </a:r>
          </a:p>
        </p:txBody>
      </p:sp>
      <mc:AlternateContent xmlns:mc="http://schemas.openxmlformats.org/markup-compatibility/2006" xmlns:a14="http://schemas.microsoft.com/office/drawing/2010/main">
        <mc:Choice Requires="a14">
          <p:sp>
            <p:nvSpPr>
              <p:cNvPr id="3" name="文本框 2"/>
              <p:cNvSpPr txBox="1"/>
              <p:nvPr/>
            </p:nvSpPr>
            <p:spPr>
              <a:xfrm>
                <a:off x="0" y="548796"/>
                <a:ext cx="12051324" cy="6628353"/>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2800" dirty="0"/>
                  <a:t> </a:t>
                </a:r>
                <a:r>
                  <a:rPr lang="zh-CN" altLang="en-US" sz="2800" dirty="0"/>
                  <a:t>财务报表分析方法</a:t>
                </a:r>
                <a:r>
                  <a:rPr lang="en-US" altLang="zh-CN" sz="2800" dirty="0"/>
                  <a:t>—</a:t>
                </a:r>
                <a:r>
                  <a:rPr lang="zh-CN" altLang="en-US" sz="2800" dirty="0"/>
                  <a:t>综合分析法之财务综合评分法：</a:t>
                </a:r>
                <a:endParaRPr lang="en-US" altLang="zh-CN" sz="2800" dirty="0"/>
              </a:p>
              <a:p>
                <a:pPr marL="914400" lvl="1" indent="-457200">
                  <a:lnSpc>
                    <a:spcPct val="200000"/>
                  </a:lnSpc>
                  <a:buFont typeface="Wingdings" panose="05000000000000000000" pitchFamily="2" charset="2"/>
                  <a:buChar char="ü"/>
                </a:pPr>
                <a:r>
                  <a:rPr lang="zh-CN" altLang="en-US" sz="2800" dirty="0"/>
                  <a:t>标准值：行业均值</a:t>
                </a:r>
                <a:endParaRPr lang="en-US" altLang="zh-CN" sz="2800" dirty="0"/>
              </a:p>
              <a:p>
                <a:pPr marL="914400" lvl="1" indent="-457200">
                  <a:lnSpc>
                    <a:spcPct val="200000"/>
                  </a:lnSpc>
                  <a:buFont typeface="Wingdings" panose="05000000000000000000" pitchFamily="2" charset="2"/>
                  <a:buChar char="ü"/>
                </a:pPr>
                <a:r>
                  <a:rPr lang="zh-CN" altLang="en-US" sz="2800" dirty="0"/>
                  <a:t>标准分：权重</a:t>
                </a:r>
                <a:endParaRPr lang="en-US" altLang="zh-CN" sz="2800" dirty="0"/>
              </a:p>
              <a:p>
                <a:pPr marL="914400" lvl="1" indent="-457200">
                  <a:lnSpc>
                    <a:spcPct val="200000"/>
                  </a:lnSpc>
                  <a:buFont typeface="Wingdings" panose="05000000000000000000" pitchFamily="2" charset="2"/>
                  <a:buChar char="ü"/>
                </a:pPr>
                <a:r>
                  <a:rPr lang="zh-CN" altLang="en-US" sz="2800" dirty="0"/>
                  <a:t>总得分：</a:t>
                </a:r>
                <a14:m>
                  <m:oMath xmlns:m="http://schemas.openxmlformats.org/officeDocument/2006/math">
                    <m:nary>
                      <m:naryPr>
                        <m:chr m:val="∑"/>
                        <m:subHide m:val="on"/>
                        <m:supHide m:val="on"/>
                        <m:ctrlPr>
                          <a:rPr lang="en-US" altLang="zh-CN" sz="2800" i="1">
                            <a:latin typeface="Cambria Math" panose="02040503050406030204" pitchFamily="18" charset="0"/>
                          </a:rPr>
                        </m:ctrlPr>
                      </m:naryPr>
                      <m:sub/>
                      <m:sup/>
                      <m:e>
                        <m:r>
                          <a:rPr lang="zh-CN" altLang="en-US" sz="2800" i="1">
                            <a:latin typeface="Cambria Math" panose="02040503050406030204" pitchFamily="18" charset="0"/>
                          </a:rPr>
                          <m:t>指标标准分</m:t>
                        </m:r>
                        <m:r>
                          <a:rPr lang="en-US" altLang="zh-CN" sz="2800" i="1">
                            <a:latin typeface="Cambria Math" panose="02040503050406030204" pitchFamily="18" charset="0"/>
                          </a:rPr>
                          <m:t> </m:t>
                        </m:r>
                      </m:e>
                    </m:nary>
                  </m:oMath>
                </a14:m>
                <a:r>
                  <a:rPr lang="en-US" altLang="zh-CN" sz="2800" dirty="0"/>
                  <a:t>x </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指标实际值</m:t>
                        </m:r>
                      </m:num>
                      <m:den>
                        <m:r>
                          <a:rPr lang="zh-CN" altLang="en-US" sz="2800" i="1">
                            <a:latin typeface="Cambria Math" panose="02040503050406030204" pitchFamily="18" charset="0"/>
                          </a:rPr>
                          <m:t>指标标准值</m:t>
                        </m:r>
                      </m:den>
                    </m:f>
                  </m:oMath>
                </a14:m>
                <a:endParaRPr lang="zh-CN" altLang="en-US" sz="2800" dirty="0"/>
              </a:p>
              <a:p>
                <a:pPr marL="800100" lvl="1" indent="-342900">
                  <a:lnSpc>
                    <a:spcPct val="200000"/>
                  </a:lnSpc>
                  <a:buFont typeface="Wingdings" panose="05000000000000000000" pitchFamily="2" charset="2"/>
                  <a:buChar char="ü"/>
                </a:pPr>
                <a:r>
                  <a:rPr lang="zh-CN" altLang="en-US" sz="2800" dirty="0"/>
                  <a:t> 得分评价：</a:t>
                </a:r>
                <a:r>
                  <a:rPr lang="en-US" altLang="zh-CN" sz="2800" dirty="0"/>
                  <a:t>100</a:t>
                </a:r>
                <a:r>
                  <a:rPr lang="zh-CN" altLang="en-US" sz="2800" dirty="0"/>
                  <a:t>：行业平均；</a:t>
                </a:r>
                <a:r>
                  <a:rPr lang="en-US" altLang="zh-CN" sz="2800" dirty="0"/>
                  <a:t>&gt;100</a:t>
                </a:r>
                <a:r>
                  <a:rPr lang="zh-CN" altLang="en-US" sz="2800" dirty="0"/>
                  <a:t>：高于行业平均；</a:t>
                </a:r>
                <a:r>
                  <a:rPr lang="en-US" altLang="zh-CN" sz="2800" dirty="0"/>
                  <a:t>&lt;100</a:t>
                </a:r>
                <a:r>
                  <a:rPr lang="zh-CN" altLang="en-US" sz="2800" dirty="0"/>
                  <a:t>：低于行业平均</a:t>
                </a:r>
              </a:p>
              <a:p>
                <a:pPr marL="914400" lvl="1" indent="-457200">
                  <a:lnSpc>
                    <a:spcPct val="150000"/>
                  </a:lnSpc>
                  <a:buFont typeface="Wingdings" panose="05000000000000000000" pitchFamily="2" charset="2"/>
                  <a:buChar char="ü"/>
                </a:pPr>
                <a:endParaRPr lang="en-US" altLang="zh-CN" sz="2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0" y="548796"/>
                <a:ext cx="12051324" cy="6628353"/>
              </a:xfrm>
              <a:prstGeom prst="rect">
                <a:avLst/>
              </a:prstGeom>
              <a:blipFill rotWithShape="0">
                <a:blip r:embed="rId2"/>
                <a:stretch>
                  <a:fillRect l="-8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341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02866" y="7815"/>
            <a:ext cx="3026363" cy="5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小练习</a:t>
            </a:r>
          </a:p>
        </p:txBody>
      </p:sp>
      <p:sp>
        <p:nvSpPr>
          <p:cNvPr id="3" name="文本框 2"/>
          <p:cNvSpPr txBox="1"/>
          <p:nvPr/>
        </p:nvSpPr>
        <p:spPr>
          <a:xfrm>
            <a:off x="156307" y="476738"/>
            <a:ext cx="11934092"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a:t> </a:t>
            </a:r>
            <a:r>
              <a:rPr lang="zh-CN" altLang="en-US" sz="2400" dirty="0"/>
              <a:t>何为负债？何为流动性负债和非流动性负债？√</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应付账款的现金折扣是如何核算的？（类比应收账款的现金折扣）什么是总价法和净价法？</a:t>
            </a:r>
            <a:r>
              <a:rPr lang="en-US" altLang="zh-CN" sz="2400" dirty="0"/>
              <a:t> </a:t>
            </a:r>
            <a:r>
              <a:rPr lang="zh-CN" altLang="en-US" sz="2400" dirty="0"/>
              <a:t>√</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何为所有者权益？所有者权益包括哪些方面？√</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如何理解费用和成本？以及两者之间的关系？√</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固定资产折旧作为费用的核算？√</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生产成本包括哪些内容？√</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何为变动成本法和完全成本法？</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期间费用都包含哪些费用？具体含义是？</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如何计算营业利润、利润总额和净利润？</a:t>
            </a:r>
            <a:endParaRPr lang="en-US" altLang="zh-CN" sz="2400" dirty="0"/>
          </a:p>
          <a:p>
            <a:pPr marL="285750" indent="-285750">
              <a:lnSpc>
                <a:spcPct val="150000"/>
              </a:lnSpc>
              <a:buFont typeface="Wingdings" panose="05000000000000000000" pitchFamily="2" charset="2"/>
              <a:buChar char="l"/>
            </a:pPr>
            <a:r>
              <a:rPr lang="en-US" altLang="zh-CN" sz="2400" dirty="0"/>
              <a:t> </a:t>
            </a:r>
            <a:r>
              <a:rPr lang="zh-CN" altLang="en-US" sz="2400" dirty="0"/>
              <a:t>评价企业偿债能力的几个比率的计算方式？</a:t>
            </a:r>
          </a:p>
        </p:txBody>
      </p:sp>
    </p:spTree>
    <p:extLst>
      <p:ext uri="{BB962C8B-B14F-4D97-AF65-F5344CB8AC3E}">
        <p14:creationId xmlns:p14="http://schemas.microsoft.com/office/powerpoint/2010/main" val="174651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3" name="文本框 2"/>
          <p:cNvSpPr txBox="1"/>
          <p:nvPr/>
        </p:nvSpPr>
        <p:spPr>
          <a:xfrm>
            <a:off x="1" y="616017"/>
            <a:ext cx="12192000" cy="58310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t>短期借款的核算：</a:t>
            </a:r>
            <a:r>
              <a:rPr lang="en-US" altLang="zh-CN" sz="2400" dirty="0"/>
              <a:t> </a:t>
            </a:r>
          </a:p>
        </p:txBody>
      </p:sp>
      <p:grpSp>
        <p:nvGrpSpPr>
          <p:cNvPr id="4" name="组合 3"/>
          <p:cNvGrpSpPr/>
          <p:nvPr/>
        </p:nvGrpSpPr>
        <p:grpSpPr>
          <a:xfrm>
            <a:off x="1196033" y="1411875"/>
            <a:ext cx="9325468" cy="3784682"/>
            <a:chOff x="1311536" y="2634283"/>
            <a:chExt cx="9325468" cy="3784682"/>
          </a:xfrm>
        </p:grpSpPr>
        <p:graphicFrame>
          <p:nvGraphicFramePr>
            <p:cNvPr id="5" name="图示 4"/>
            <p:cNvGraphicFramePr/>
            <p:nvPr>
              <p:extLst>
                <p:ext uri="{D42A27DB-BD31-4B8C-83A1-F6EECF244321}">
                  <p14:modId xmlns:p14="http://schemas.microsoft.com/office/powerpoint/2010/main" val="670120496"/>
                </p:ext>
              </p:extLst>
            </p:nvPr>
          </p:nvGraphicFramePr>
          <p:xfrm>
            <a:off x="1339743" y="2634283"/>
            <a:ext cx="9297261" cy="2042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右大括号 5"/>
            <p:cNvSpPr/>
            <p:nvPr/>
          </p:nvSpPr>
          <p:spPr>
            <a:xfrm rot="5400000">
              <a:off x="5688517" y="399084"/>
              <a:ext cx="353876" cy="91078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1743758" y="5341747"/>
              <a:ext cx="8675616" cy="1077218"/>
            </a:xfrm>
            <a:prstGeom prst="rect">
              <a:avLst/>
            </a:prstGeom>
            <a:noFill/>
          </p:spPr>
          <p:txBody>
            <a:bodyPr wrap="square" rtlCol="0">
              <a:spAutoFit/>
            </a:bodyPr>
            <a:lstStyle/>
            <a:p>
              <a:pPr algn="ctr"/>
              <a:r>
                <a:rPr lang="zh-CN" altLang="en-US" sz="3200" dirty="0"/>
                <a:t>实际支付的利息金额与预提利息的差额，记入“财务费用”借方</a:t>
              </a:r>
            </a:p>
          </p:txBody>
        </p:sp>
      </p:grpSp>
    </p:spTree>
    <p:extLst>
      <p:ext uri="{BB962C8B-B14F-4D97-AF65-F5344CB8AC3E}">
        <p14:creationId xmlns:p14="http://schemas.microsoft.com/office/powerpoint/2010/main" val="320478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3" name="文本框 2"/>
          <p:cNvSpPr txBox="1"/>
          <p:nvPr/>
        </p:nvSpPr>
        <p:spPr>
          <a:xfrm>
            <a:off x="1" y="616017"/>
            <a:ext cx="12192000" cy="630942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t>对供应商的负债的核算：</a:t>
            </a:r>
            <a:endParaRPr lang="en-US" altLang="zh-CN" sz="2400" dirty="0"/>
          </a:p>
          <a:p>
            <a:pPr marL="800100" lvl="1" indent="-342900">
              <a:lnSpc>
                <a:spcPct val="150000"/>
              </a:lnSpc>
              <a:buFont typeface="Wingdings" panose="05000000000000000000" pitchFamily="2" charset="2"/>
              <a:buChar char="ü"/>
            </a:pPr>
            <a:r>
              <a:rPr lang="zh-CN" altLang="en-US" sz="2400" b="1" dirty="0">
                <a:solidFill>
                  <a:srgbClr val="C00000"/>
                </a:solidFill>
              </a:rPr>
              <a:t>“应付票据”</a:t>
            </a:r>
            <a:r>
              <a:rPr lang="zh-CN" altLang="en-US" sz="2400" dirty="0"/>
              <a:t>账户：</a:t>
            </a:r>
            <a:endParaRPr lang="en-US" altLang="zh-CN" sz="2400" dirty="0"/>
          </a:p>
          <a:p>
            <a:pPr marL="1371600" lvl="2" indent="-457200">
              <a:lnSpc>
                <a:spcPct val="200000"/>
              </a:lnSpc>
              <a:buFont typeface="Wingdings" panose="05000000000000000000" pitchFamily="2" charset="2"/>
              <a:buChar char="Ø"/>
            </a:pPr>
            <a:r>
              <a:rPr lang="zh-CN" altLang="en-US" sz="2800" dirty="0"/>
              <a:t>贷方登记企业开出的承兑汇票金额，借方登记实际支付票据的金额</a:t>
            </a:r>
            <a:endParaRPr lang="en-US" altLang="zh-CN" sz="2800" dirty="0"/>
          </a:p>
          <a:p>
            <a:pPr marL="1371600" lvl="2" indent="-457200">
              <a:lnSpc>
                <a:spcPct val="200000"/>
              </a:lnSpc>
              <a:buFont typeface="Wingdings" panose="05000000000000000000" pitchFamily="2" charset="2"/>
              <a:buChar char="Ø"/>
            </a:pPr>
            <a:r>
              <a:rPr lang="zh-CN" altLang="en-US" sz="2800" dirty="0"/>
              <a:t>余额在贷方，表示尚未归还的票据金额</a:t>
            </a:r>
            <a:endParaRPr lang="en-US" altLang="zh-CN" sz="2800" dirty="0"/>
          </a:p>
          <a:p>
            <a:pPr marL="800100" lvl="1" indent="-342900">
              <a:lnSpc>
                <a:spcPct val="150000"/>
              </a:lnSpc>
              <a:buFont typeface="Wingdings" panose="05000000000000000000" pitchFamily="2" charset="2"/>
              <a:buChar char="ü"/>
            </a:pPr>
            <a:r>
              <a:rPr lang="zh-CN" altLang="en-US" sz="2400" b="1" dirty="0">
                <a:solidFill>
                  <a:srgbClr val="C00000"/>
                </a:solidFill>
              </a:rPr>
              <a:t>应付账款：</a:t>
            </a:r>
            <a:r>
              <a:rPr lang="zh-CN" altLang="en-US" sz="2400" dirty="0"/>
              <a:t>购买材料、商品或接受劳务等发生的债务，这是买卖双方在购销业务中由于取得商品、使用劳务与支付账款在时间上不一致产生的负债</a:t>
            </a:r>
            <a:endParaRPr lang="en-US" altLang="zh-CN" sz="2400" dirty="0"/>
          </a:p>
          <a:p>
            <a:pPr marL="1371600" lvl="2" indent="-457200">
              <a:lnSpc>
                <a:spcPct val="200000"/>
              </a:lnSpc>
              <a:buFont typeface="Wingdings" panose="05000000000000000000" pitchFamily="2" charset="2"/>
              <a:buChar char="Ø"/>
            </a:pPr>
            <a:r>
              <a:rPr lang="zh-CN" altLang="en-US" sz="2800" dirty="0"/>
              <a:t>贷方登记应付账款发生额，借方登记应付账款偿还和抵减额</a:t>
            </a:r>
            <a:endParaRPr lang="en-US" altLang="zh-CN" sz="2800" dirty="0"/>
          </a:p>
          <a:p>
            <a:pPr marL="1371600" lvl="2" indent="-457200">
              <a:lnSpc>
                <a:spcPct val="200000"/>
              </a:lnSpc>
              <a:buFont typeface="Wingdings" panose="05000000000000000000" pitchFamily="2" charset="2"/>
              <a:buChar char="Ø"/>
            </a:pPr>
            <a:r>
              <a:rPr lang="zh-CN" altLang="en-US" sz="2800" dirty="0"/>
              <a:t>余额一般在贷方，表示尚未偿还的应付账款</a:t>
            </a:r>
            <a:endParaRPr lang="en-US" altLang="zh-CN" sz="2800" dirty="0"/>
          </a:p>
          <a:p>
            <a:pPr marL="1257300" lvl="2" indent="-342900">
              <a:lnSpc>
                <a:spcPct val="150000"/>
              </a:lnSpc>
              <a:buFont typeface="Wingdings" panose="05000000000000000000" pitchFamily="2" charset="2"/>
              <a:buChar char="Ø"/>
            </a:pPr>
            <a:endParaRPr lang="en-US" altLang="zh-CN" sz="2400" dirty="0"/>
          </a:p>
        </p:txBody>
      </p:sp>
    </p:spTree>
    <p:extLst>
      <p:ext uri="{BB962C8B-B14F-4D97-AF65-F5344CB8AC3E}">
        <p14:creationId xmlns:p14="http://schemas.microsoft.com/office/powerpoint/2010/main" val="392476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616017"/>
            <a:ext cx="12192000" cy="5447645"/>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t>对供应商的负债的核算：</a:t>
            </a:r>
            <a:endParaRPr lang="en-US" altLang="zh-CN" sz="2400" dirty="0"/>
          </a:p>
          <a:p>
            <a:pPr marL="800100" lvl="1" indent="-342900">
              <a:lnSpc>
                <a:spcPct val="150000"/>
              </a:lnSpc>
              <a:buFont typeface="Wingdings" panose="05000000000000000000" pitchFamily="2" charset="2"/>
              <a:buChar char="ü"/>
            </a:pPr>
            <a:r>
              <a:rPr lang="zh-CN" altLang="en-US" sz="2400" dirty="0"/>
              <a:t>应付账款的</a:t>
            </a:r>
            <a:r>
              <a:rPr lang="zh-CN" altLang="en-US" sz="2400" b="1" dirty="0">
                <a:solidFill>
                  <a:srgbClr val="C00000"/>
                </a:solidFill>
              </a:rPr>
              <a:t>现金折扣：</a:t>
            </a:r>
            <a:endParaRPr lang="en-US" altLang="zh-CN" sz="2400" b="1" dirty="0">
              <a:solidFill>
                <a:srgbClr val="C00000"/>
              </a:solidFill>
            </a:endParaRPr>
          </a:p>
          <a:p>
            <a:pPr marL="1257300" lvl="2" indent="-342900">
              <a:lnSpc>
                <a:spcPct val="200000"/>
              </a:lnSpc>
              <a:buFont typeface="Wingdings" panose="05000000000000000000" pitchFamily="2" charset="2"/>
              <a:buChar char="Ø"/>
            </a:pPr>
            <a:r>
              <a:rPr lang="zh-CN" altLang="en-US" sz="2400" b="1" dirty="0">
                <a:solidFill>
                  <a:srgbClr val="C00000"/>
                </a:solidFill>
              </a:rPr>
              <a:t>总价法：</a:t>
            </a:r>
            <a:r>
              <a:rPr lang="zh-CN" altLang="en-US" sz="2400" dirty="0"/>
              <a:t>按照</a:t>
            </a:r>
            <a:r>
              <a:rPr lang="zh-CN" altLang="en-US" sz="2400" b="1" dirty="0">
                <a:solidFill>
                  <a:srgbClr val="C00000"/>
                </a:solidFill>
              </a:rPr>
              <a:t>无折扣</a:t>
            </a:r>
            <a:r>
              <a:rPr lang="zh-CN" altLang="en-US" sz="2400" dirty="0"/>
              <a:t>价格入账（应付账款、在途物资），折扣记入</a:t>
            </a:r>
            <a:r>
              <a:rPr lang="zh-CN" altLang="en-US" sz="2400" b="1" dirty="0">
                <a:solidFill>
                  <a:srgbClr val="C00000"/>
                </a:solidFill>
              </a:rPr>
              <a:t>“财务费用”</a:t>
            </a:r>
            <a:r>
              <a:rPr lang="zh-CN" altLang="en-US" sz="2400" dirty="0"/>
              <a:t>贷方</a:t>
            </a:r>
            <a:endParaRPr lang="en-US" altLang="zh-CN" sz="2400" dirty="0"/>
          </a:p>
          <a:p>
            <a:pPr marL="1257300" lvl="2" indent="-342900">
              <a:lnSpc>
                <a:spcPct val="200000"/>
              </a:lnSpc>
              <a:buFont typeface="Wingdings" panose="05000000000000000000" pitchFamily="2" charset="2"/>
              <a:buChar char="Ø"/>
            </a:pPr>
            <a:r>
              <a:rPr lang="zh-CN" altLang="en-US" sz="2400" b="1" dirty="0">
                <a:solidFill>
                  <a:srgbClr val="C00000"/>
                </a:solidFill>
              </a:rPr>
              <a:t>净价法</a:t>
            </a:r>
            <a:r>
              <a:rPr lang="zh-CN" altLang="en-US" sz="2400" dirty="0"/>
              <a:t>：按</a:t>
            </a:r>
            <a:r>
              <a:rPr lang="zh-CN" altLang="en-US" sz="2400" b="1" dirty="0">
                <a:solidFill>
                  <a:srgbClr val="C00000"/>
                </a:solidFill>
              </a:rPr>
              <a:t>折扣后</a:t>
            </a:r>
            <a:r>
              <a:rPr lang="zh-CN" altLang="en-US" sz="2400" dirty="0"/>
              <a:t>金额入账（应付账款、在途物资），若没有在期限内付款，丧失的现金折扣记入</a:t>
            </a:r>
            <a:r>
              <a:rPr lang="zh-CN" altLang="en-US" sz="2400" b="1" dirty="0">
                <a:solidFill>
                  <a:srgbClr val="C00000"/>
                </a:solidFill>
              </a:rPr>
              <a:t>“财务费用”</a:t>
            </a:r>
            <a:r>
              <a:rPr lang="zh-CN" altLang="en-US" sz="2400" dirty="0"/>
              <a:t>借方</a:t>
            </a:r>
            <a:endParaRPr lang="en-US" altLang="zh-CN" sz="2400" dirty="0"/>
          </a:p>
          <a:p>
            <a:pPr marL="1257300" lvl="2" indent="-342900">
              <a:lnSpc>
                <a:spcPct val="200000"/>
              </a:lnSpc>
              <a:buFont typeface="Wingdings" panose="05000000000000000000" pitchFamily="2" charset="2"/>
              <a:buChar char="Ø"/>
            </a:pPr>
            <a:r>
              <a:rPr lang="zh-CN" altLang="en-US" sz="2400" dirty="0"/>
              <a:t>与应收账款中的“总价法”和“净价法”的应用相类比</a:t>
            </a:r>
            <a:endParaRPr lang="en-US" altLang="zh-CN" sz="2400" dirty="0"/>
          </a:p>
          <a:p>
            <a:pPr marL="1257300" lvl="2" indent="-342900">
              <a:lnSpc>
                <a:spcPct val="150000"/>
              </a:lnSpc>
              <a:buFont typeface="Wingdings" panose="05000000000000000000" pitchFamily="2" charset="2"/>
              <a:buChar char="Ø"/>
            </a:pPr>
            <a:endParaRPr lang="en-US" altLang="zh-CN" sz="2400" dirty="0"/>
          </a:p>
        </p:txBody>
      </p:sp>
      <p:sp>
        <p:nvSpPr>
          <p:cNvPr id="3" name="圆角矩形 2"/>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Tree>
    <p:extLst>
      <p:ext uri="{BB962C8B-B14F-4D97-AF65-F5344CB8AC3E}">
        <p14:creationId xmlns:p14="http://schemas.microsoft.com/office/powerpoint/2010/main" val="15080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负债</a:t>
            </a:r>
          </a:p>
        </p:txBody>
      </p:sp>
      <p:sp>
        <p:nvSpPr>
          <p:cNvPr id="3" name="文本框 2"/>
          <p:cNvSpPr txBox="1"/>
          <p:nvPr/>
        </p:nvSpPr>
        <p:spPr>
          <a:xfrm>
            <a:off x="1" y="616017"/>
            <a:ext cx="12192000" cy="6740307"/>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t>对客户的负债的核算：</a:t>
            </a:r>
            <a:endParaRPr lang="en-US" altLang="zh-CN" sz="2400" dirty="0"/>
          </a:p>
          <a:p>
            <a:pPr marL="800100" lvl="1" indent="-342900">
              <a:lnSpc>
                <a:spcPct val="150000"/>
              </a:lnSpc>
              <a:buFont typeface="Wingdings" panose="05000000000000000000" pitchFamily="2" charset="2"/>
              <a:buChar char="ü"/>
            </a:pPr>
            <a:r>
              <a:rPr lang="zh-CN" altLang="en-US" sz="2400" dirty="0"/>
              <a:t>预收账款：代表未实现的营业收入，提供商品或劳务后才能真正转化为实现的收入</a:t>
            </a:r>
            <a:endParaRPr lang="en-US" altLang="zh-CN" sz="2400" dirty="0"/>
          </a:p>
          <a:p>
            <a:pPr marL="1257300" lvl="2" indent="-342900">
              <a:lnSpc>
                <a:spcPct val="150000"/>
              </a:lnSpc>
              <a:buFont typeface="Wingdings" panose="05000000000000000000" pitchFamily="2" charset="2"/>
              <a:buChar char="Ø"/>
            </a:pPr>
            <a:r>
              <a:rPr lang="zh-CN" altLang="en-US" sz="2400" dirty="0"/>
              <a:t>设置“预收账款”</a:t>
            </a:r>
            <a:endParaRPr lang="en-US" altLang="zh-CN" sz="2400" dirty="0"/>
          </a:p>
          <a:p>
            <a:pPr marL="1257300" lvl="2" indent="-342900">
              <a:lnSpc>
                <a:spcPct val="150000"/>
              </a:lnSpc>
              <a:buFont typeface="Wingdings" panose="05000000000000000000" pitchFamily="2" charset="2"/>
              <a:buChar char="Ø"/>
            </a:pPr>
            <a:endParaRPr lang="en-US" altLang="zh-CN" sz="2400" dirty="0"/>
          </a:p>
          <a:p>
            <a:pPr marL="1257300" lvl="2" indent="-342900">
              <a:lnSpc>
                <a:spcPct val="150000"/>
              </a:lnSpc>
              <a:buFont typeface="Wingdings" panose="05000000000000000000" pitchFamily="2" charset="2"/>
              <a:buChar char="Ø"/>
            </a:pPr>
            <a:endParaRPr lang="en-US" altLang="zh-CN" sz="2400" dirty="0"/>
          </a:p>
          <a:p>
            <a:pPr marL="1257300" lvl="2" indent="-342900">
              <a:lnSpc>
                <a:spcPct val="150000"/>
              </a:lnSpc>
              <a:buFont typeface="Wingdings" panose="05000000000000000000" pitchFamily="2" charset="2"/>
              <a:buChar char="Ø"/>
            </a:pPr>
            <a:endParaRPr lang="en-US" altLang="zh-CN" sz="2400" dirty="0"/>
          </a:p>
          <a:p>
            <a:pPr marL="1257300" lvl="2" indent="-342900">
              <a:lnSpc>
                <a:spcPct val="150000"/>
              </a:lnSpc>
              <a:buFont typeface="Wingdings" panose="05000000000000000000" pitchFamily="2" charset="2"/>
              <a:buChar char="Ø"/>
            </a:pPr>
            <a:endParaRPr lang="en-US" altLang="zh-CN" sz="2400" dirty="0"/>
          </a:p>
          <a:p>
            <a:pPr marL="1257300" lvl="2" indent="-342900">
              <a:lnSpc>
                <a:spcPct val="150000"/>
              </a:lnSpc>
              <a:buFont typeface="Wingdings" panose="05000000000000000000" pitchFamily="2" charset="2"/>
              <a:buChar char="Ø"/>
            </a:pPr>
            <a:endParaRPr lang="en-US" altLang="zh-CN" sz="2400" dirty="0"/>
          </a:p>
          <a:p>
            <a:pPr marL="1257300" lvl="2" indent="-342900">
              <a:lnSpc>
                <a:spcPct val="150000"/>
              </a:lnSpc>
              <a:buFont typeface="Wingdings" panose="05000000000000000000" pitchFamily="2" charset="2"/>
              <a:buChar char="Ø"/>
            </a:pPr>
            <a:r>
              <a:rPr lang="zh-CN" altLang="en-US" sz="2400" dirty="0"/>
              <a:t>将预收的定金作为</a:t>
            </a:r>
            <a:r>
              <a:rPr lang="zh-CN" altLang="en-US" sz="2400" b="1" dirty="0">
                <a:solidFill>
                  <a:srgbClr val="C00000"/>
                </a:solidFill>
              </a:rPr>
              <a:t>应收账款</a:t>
            </a:r>
            <a:r>
              <a:rPr lang="zh-CN" altLang="en-US" sz="2400" dirty="0"/>
              <a:t>的减项，反映在“应收账款”贷方，偿付商品或劳务后，记入“应收账款”借方</a:t>
            </a:r>
            <a:endParaRPr lang="en-US" altLang="zh-CN" sz="2400" dirty="0"/>
          </a:p>
          <a:p>
            <a:pPr lvl="2">
              <a:lnSpc>
                <a:spcPct val="150000"/>
              </a:lnSpc>
            </a:pPr>
            <a:endParaRPr lang="en-US" altLang="zh-CN" sz="2400" dirty="0"/>
          </a:p>
          <a:p>
            <a:pPr marL="1257300" lvl="2" indent="-342900">
              <a:lnSpc>
                <a:spcPct val="150000"/>
              </a:lnSpc>
              <a:buFont typeface="Wingdings" panose="05000000000000000000" pitchFamily="2" charset="2"/>
              <a:buChar char="Ø"/>
            </a:pPr>
            <a:endParaRPr lang="en-US" altLang="zh-CN" sz="2400" dirty="0"/>
          </a:p>
        </p:txBody>
      </p:sp>
      <p:sp>
        <p:nvSpPr>
          <p:cNvPr id="4" name="文本框 3"/>
          <p:cNvSpPr txBox="1"/>
          <p:nvPr/>
        </p:nvSpPr>
        <p:spPr>
          <a:xfrm>
            <a:off x="-102372" y="2252311"/>
            <a:ext cx="11851005" cy="3970318"/>
          </a:xfrm>
          <a:prstGeom prst="rect">
            <a:avLst/>
          </a:prstGeom>
          <a:noFill/>
        </p:spPr>
        <p:txBody>
          <a:bodyPr wrap="square" rtlCol="0">
            <a:spAutoFit/>
          </a:bodyPr>
          <a:lstStyle/>
          <a:p>
            <a:pPr lvl="2">
              <a:lnSpc>
                <a:spcPct val="150000"/>
              </a:lnSpc>
            </a:pPr>
            <a:r>
              <a:rPr lang="en-US" altLang="zh-CN" sz="2400" dirty="0"/>
              <a:t>                                                           </a:t>
            </a:r>
            <a:r>
              <a:rPr lang="zh-CN" altLang="en-US" sz="2400" b="1" dirty="0">
                <a:solidFill>
                  <a:srgbClr val="C00000"/>
                </a:solidFill>
              </a:rPr>
              <a:t>预收账款</a:t>
            </a:r>
            <a:endParaRPr lang="en-US" altLang="zh-CN" sz="2400" b="1" dirty="0">
              <a:solidFill>
                <a:srgbClr val="C00000"/>
              </a:solidFill>
            </a:endParaRPr>
          </a:p>
          <a:p>
            <a:pPr lvl="2">
              <a:lnSpc>
                <a:spcPct val="150000"/>
              </a:lnSpc>
            </a:pPr>
            <a:endParaRPr lang="en-US" altLang="zh-CN" sz="2400" dirty="0"/>
          </a:p>
          <a:p>
            <a:pPr lvl="2">
              <a:lnSpc>
                <a:spcPct val="150000"/>
              </a:lnSpc>
            </a:pPr>
            <a:endParaRPr lang="en-US" altLang="zh-CN" sz="2400" dirty="0"/>
          </a:p>
          <a:p>
            <a:pPr lvl="2">
              <a:lnSpc>
                <a:spcPct val="150000"/>
              </a:lnSpc>
            </a:pPr>
            <a:endParaRPr lang="en-US" altLang="zh-CN" sz="2400" dirty="0"/>
          </a:p>
          <a:p>
            <a:pPr lvl="2">
              <a:lnSpc>
                <a:spcPct val="150000"/>
              </a:lnSpc>
            </a:pPr>
            <a:endParaRPr lang="en-US" altLang="zh-CN" sz="2400" dirty="0"/>
          </a:p>
          <a:p>
            <a:pPr lvl="2">
              <a:lnSpc>
                <a:spcPct val="150000"/>
              </a:lnSpc>
            </a:pPr>
            <a:endParaRPr lang="en-US" altLang="zh-CN" sz="2400" dirty="0"/>
          </a:p>
          <a:p>
            <a:pPr lvl="1">
              <a:lnSpc>
                <a:spcPct val="150000"/>
              </a:lnSpc>
            </a:pPr>
            <a:endParaRPr lang="en-US" altLang="zh-CN" sz="2400" dirty="0"/>
          </a:p>
        </p:txBody>
      </p:sp>
      <p:cxnSp>
        <p:nvCxnSpPr>
          <p:cNvPr id="5" name="直接连接符 4"/>
          <p:cNvCxnSpPr/>
          <p:nvPr/>
        </p:nvCxnSpPr>
        <p:spPr>
          <a:xfrm>
            <a:off x="2792968" y="2807015"/>
            <a:ext cx="5664530" cy="59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672476" y="2807015"/>
            <a:ext cx="20781" cy="229193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14225" y="2849545"/>
            <a:ext cx="2659702" cy="1137106"/>
          </a:xfrm>
          <a:prstGeom prst="rect">
            <a:avLst/>
          </a:prstGeom>
          <a:noFill/>
        </p:spPr>
        <p:txBody>
          <a:bodyPr wrap="none" rtlCol="0">
            <a:spAutoFit/>
          </a:bodyPr>
          <a:lstStyle/>
          <a:p>
            <a:pPr>
              <a:lnSpc>
                <a:spcPct val="150000"/>
              </a:lnSpc>
            </a:pPr>
            <a:r>
              <a:rPr lang="zh-CN" altLang="en-US" sz="2400" b="1" dirty="0">
                <a:solidFill>
                  <a:srgbClr val="7030A0"/>
                </a:solidFill>
              </a:rPr>
              <a:t>实现的产品销售款</a:t>
            </a:r>
            <a:endParaRPr lang="en-US" altLang="zh-CN" sz="2400" b="1" dirty="0">
              <a:solidFill>
                <a:srgbClr val="7030A0"/>
              </a:solidFill>
            </a:endParaRPr>
          </a:p>
          <a:p>
            <a:pPr>
              <a:lnSpc>
                <a:spcPct val="150000"/>
              </a:lnSpc>
            </a:pPr>
            <a:r>
              <a:rPr lang="zh-CN" altLang="en-US" sz="2400" b="1" dirty="0">
                <a:solidFill>
                  <a:srgbClr val="7030A0"/>
                </a:solidFill>
              </a:rPr>
              <a:t>退回的多收款</a:t>
            </a:r>
          </a:p>
        </p:txBody>
      </p:sp>
      <p:sp>
        <p:nvSpPr>
          <p:cNvPr id="8" name="文本框 7"/>
          <p:cNvSpPr txBox="1"/>
          <p:nvPr/>
        </p:nvSpPr>
        <p:spPr>
          <a:xfrm>
            <a:off x="5823131" y="2849545"/>
            <a:ext cx="2969083" cy="1137106"/>
          </a:xfrm>
          <a:prstGeom prst="rect">
            <a:avLst/>
          </a:prstGeom>
          <a:noFill/>
        </p:spPr>
        <p:txBody>
          <a:bodyPr wrap="none" rtlCol="0">
            <a:spAutoFit/>
          </a:bodyPr>
          <a:lstStyle/>
          <a:p>
            <a:pPr>
              <a:lnSpc>
                <a:spcPct val="150000"/>
              </a:lnSpc>
            </a:pPr>
            <a:r>
              <a:rPr lang="zh-CN" altLang="en-US" sz="2400" b="1" dirty="0">
                <a:solidFill>
                  <a:srgbClr val="7030A0"/>
                </a:solidFill>
              </a:rPr>
              <a:t>预收的货款</a:t>
            </a:r>
            <a:endParaRPr lang="en-US" altLang="zh-CN" sz="2400" b="1" dirty="0">
              <a:solidFill>
                <a:srgbClr val="7030A0"/>
              </a:solidFill>
            </a:endParaRPr>
          </a:p>
          <a:p>
            <a:pPr>
              <a:lnSpc>
                <a:spcPct val="150000"/>
              </a:lnSpc>
            </a:pPr>
            <a:r>
              <a:rPr lang="zh-CN" altLang="en-US" sz="2400" b="1" dirty="0">
                <a:solidFill>
                  <a:srgbClr val="7030A0"/>
                </a:solidFill>
              </a:rPr>
              <a:t>购货单位补付的货款</a:t>
            </a:r>
          </a:p>
        </p:txBody>
      </p:sp>
    </p:spTree>
    <p:extLst>
      <p:ext uri="{BB962C8B-B14F-4D97-AF65-F5344CB8AC3E}">
        <p14:creationId xmlns:p14="http://schemas.microsoft.com/office/powerpoint/2010/main" val="45786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38559" y="-9625"/>
            <a:ext cx="2430132"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t>负债</a:t>
            </a:r>
            <a:endParaRPr lang="zh-CN" altLang="en-US" sz="3600" dirty="0"/>
          </a:p>
        </p:txBody>
      </p:sp>
      <p:sp>
        <p:nvSpPr>
          <p:cNvPr id="3" name="矩形 2"/>
          <p:cNvSpPr/>
          <p:nvPr/>
        </p:nvSpPr>
        <p:spPr>
          <a:xfrm>
            <a:off x="0" y="548640"/>
            <a:ext cx="12192000" cy="5047536"/>
          </a:xfrm>
          <a:prstGeom prst="rect">
            <a:avLst/>
          </a:prstGeom>
        </p:spPr>
        <p:txBody>
          <a:bodyPr wrap="square">
            <a:spAutoFit/>
          </a:bodyPr>
          <a:lstStyle/>
          <a:p>
            <a:pPr marL="285750" indent="-285750">
              <a:lnSpc>
                <a:spcPct val="200000"/>
              </a:lnSpc>
              <a:buFont typeface="Wingdings" panose="05000000000000000000" pitchFamily="2" charset="2"/>
              <a:buChar char="l"/>
            </a:pPr>
            <a:r>
              <a:rPr lang="en-US" altLang="zh-CN" sz="2400" dirty="0"/>
              <a:t> </a:t>
            </a:r>
            <a:r>
              <a:rPr lang="zh-CN" altLang="en-US" sz="2800" dirty="0"/>
              <a:t>对职工的负债：应付职工薪酬</a:t>
            </a:r>
            <a:endParaRPr lang="en-US" altLang="zh-CN" sz="2800" dirty="0"/>
          </a:p>
          <a:p>
            <a:pPr marL="800100" lvl="1" indent="-342900">
              <a:lnSpc>
                <a:spcPct val="200000"/>
              </a:lnSpc>
              <a:buFont typeface="Wingdings" panose="05000000000000000000" pitchFamily="2" charset="2"/>
              <a:buChar char="ü"/>
            </a:pPr>
            <a:r>
              <a:rPr lang="zh-CN" altLang="en-US" sz="2800" dirty="0"/>
              <a:t>列支：“应付职工薪酬”贷方，根据部门不同并入相关费用账户</a:t>
            </a:r>
            <a:endParaRPr lang="en-US" altLang="zh-CN" sz="2800" dirty="0"/>
          </a:p>
          <a:p>
            <a:pPr marL="800100" lvl="1" indent="-342900">
              <a:lnSpc>
                <a:spcPct val="200000"/>
              </a:lnSpc>
              <a:buFont typeface="Wingdings" panose="05000000000000000000" pitchFamily="2" charset="2"/>
              <a:buChar char="ü"/>
            </a:pPr>
            <a:endParaRPr lang="en-US" altLang="zh-CN" sz="2800" dirty="0"/>
          </a:p>
          <a:p>
            <a:pPr lvl="1">
              <a:lnSpc>
                <a:spcPct val="200000"/>
              </a:lnSpc>
            </a:pPr>
            <a:endParaRPr lang="en-US" altLang="zh-CN" sz="2800" dirty="0"/>
          </a:p>
          <a:p>
            <a:pPr marL="800100" lvl="1" indent="-342900">
              <a:lnSpc>
                <a:spcPct val="200000"/>
              </a:lnSpc>
              <a:buFont typeface="Wingdings" panose="05000000000000000000" pitchFamily="2" charset="2"/>
              <a:buChar char="ü"/>
            </a:pPr>
            <a:r>
              <a:rPr lang="zh-CN" altLang="en-US" sz="2800" dirty="0"/>
              <a:t>支付：“应付职工薪酬”借方，贷方“银行存款”、“库存现金”等</a:t>
            </a:r>
            <a:endParaRPr lang="en-US" altLang="zh-CN" sz="2800" dirty="0"/>
          </a:p>
          <a:p>
            <a:pPr marL="800100" lvl="1" indent="-342900">
              <a:lnSpc>
                <a:spcPct val="150000"/>
              </a:lnSpc>
              <a:buFont typeface="Wingdings" panose="05000000000000000000" pitchFamily="2" charset="2"/>
              <a:buChar char="ü"/>
            </a:pPr>
            <a:endParaRPr lang="zh-CN" altLang="en-US" sz="2800" dirty="0"/>
          </a:p>
        </p:txBody>
      </p:sp>
      <p:graphicFrame>
        <p:nvGraphicFramePr>
          <p:cNvPr id="4" name="图示 3"/>
          <p:cNvGraphicFramePr/>
          <p:nvPr>
            <p:extLst>
              <p:ext uri="{D42A27DB-BD31-4B8C-83A1-F6EECF244321}">
                <p14:modId xmlns:p14="http://schemas.microsoft.com/office/powerpoint/2010/main" val="1254120904"/>
              </p:ext>
            </p:extLst>
          </p:nvPr>
        </p:nvGraphicFramePr>
        <p:xfrm>
          <a:off x="-211756" y="2216121"/>
          <a:ext cx="11425187" cy="1923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4099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3825</Words>
  <Application>Microsoft Office PowerPoint</Application>
  <PresentationFormat>宽屏</PresentationFormat>
  <Paragraphs>464</Paragraphs>
  <Slides>46</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宋体</vt:lpstr>
      <vt:lpstr>Arial</vt:lpstr>
      <vt:lpstr>Calibri</vt:lpstr>
      <vt:lpstr>Calibri Light</vt:lpstr>
      <vt:lpstr>Cambria Math</vt:lpstr>
      <vt:lpstr>Times New Roman</vt:lpstr>
      <vt:lpstr>Trebuchet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Angela sunny</cp:lastModifiedBy>
  <cp:revision>41</cp:revision>
  <dcterms:created xsi:type="dcterms:W3CDTF">2017-12-31T07:30:49Z</dcterms:created>
  <dcterms:modified xsi:type="dcterms:W3CDTF">2018-01-18T21:48:23Z</dcterms:modified>
</cp:coreProperties>
</file>