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89" r:id="rId2"/>
    <p:sldId id="494" r:id="rId3"/>
    <p:sldId id="53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3337-927A-4101-8F5C-3AC6320937DA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FE1E-212F-4F7F-AADE-82D5EF4DF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购入股票：</a:t>
            </a:r>
            <a:endParaRPr lang="en-US" altLang="zh-CN" dirty="0"/>
          </a:p>
          <a:p>
            <a:r>
              <a:rPr lang="zh-CN" altLang="en-US" dirty="0"/>
              <a:t>初始入账金额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8.6-0.2</a:t>
            </a:r>
            <a:r>
              <a:rPr lang="zh-CN" altLang="en-US" dirty="0">
                <a:sym typeface="Wingdings" panose="05000000000000000000" pitchFamily="2" charset="2"/>
              </a:rPr>
              <a:t>）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baseline="0" dirty="0">
                <a:sym typeface="Wingdings" panose="05000000000000000000" pitchFamily="2" charset="2"/>
              </a:rPr>
              <a:t> 30000=252000,</a:t>
            </a:r>
            <a:r>
              <a:rPr lang="zh-CN" altLang="en-US" baseline="0" dirty="0">
                <a:sym typeface="Wingdings" panose="05000000000000000000" pitchFamily="2" charset="2"/>
              </a:rPr>
              <a:t>应收现金股利</a:t>
            </a:r>
            <a:r>
              <a:rPr lang="en-US" altLang="zh-CN" baseline="0" dirty="0">
                <a:sym typeface="Wingdings" panose="05000000000000000000" pitchFamily="2" charset="2"/>
              </a:rPr>
              <a:t>30000 x 0.2=6000</a:t>
            </a:r>
          </a:p>
          <a:p>
            <a:r>
              <a:rPr lang="zh-CN" altLang="en-US" baseline="0" dirty="0">
                <a:sym typeface="Wingdings" panose="05000000000000000000" pitchFamily="2" charset="2"/>
              </a:rPr>
              <a:t>借：交易性金融资产</a:t>
            </a:r>
            <a:r>
              <a:rPr lang="en-US" altLang="zh-CN" baseline="0" dirty="0">
                <a:sym typeface="Wingdings" panose="05000000000000000000" pitchFamily="2" charset="2"/>
              </a:rPr>
              <a:t>—B</a:t>
            </a:r>
            <a:r>
              <a:rPr lang="zh-CN" altLang="en-US" baseline="0" dirty="0">
                <a:sym typeface="Wingdings" panose="05000000000000000000" pitchFamily="2" charset="2"/>
              </a:rPr>
              <a:t>公司股票（成本）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252000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       </a:t>
            </a:r>
            <a:r>
              <a:rPr lang="zh-CN" altLang="en-US" baseline="0" dirty="0">
                <a:sym typeface="Wingdings" panose="05000000000000000000" pitchFamily="2" charset="2"/>
              </a:rPr>
              <a:t>应收股利                                   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6000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       </a:t>
            </a:r>
            <a:r>
              <a:rPr lang="zh-CN" altLang="en-US" baseline="0" dirty="0">
                <a:sym typeface="Wingdings" panose="05000000000000000000" pitchFamily="2" charset="2"/>
              </a:rPr>
              <a:t>投资收益                                   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1000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     </a:t>
            </a:r>
            <a:r>
              <a:rPr lang="zh-CN" altLang="en-US" baseline="0" dirty="0">
                <a:sym typeface="Wingdings" panose="05000000000000000000" pitchFamily="2" charset="2"/>
              </a:rPr>
              <a:t>贷：银行存款                                 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259000</a:t>
            </a:r>
          </a:p>
          <a:p>
            <a:r>
              <a:rPr lang="zh-CN" altLang="en-US" baseline="0" dirty="0">
                <a:sym typeface="Wingdings" panose="05000000000000000000" pitchFamily="2" charset="2"/>
              </a:rPr>
              <a:t>收到股利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r>
              <a:rPr lang="en-US" altLang="zh-CN" baseline="0" dirty="0">
                <a:sym typeface="Wingdings" panose="05000000000000000000" pitchFamily="2" charset="2"/>
              </a:rPr>
              <a:t>     </a:t>
            </a:r>
            <a:r>
              <a:rPr lang="zh-CN" altLang="en-US" baseline="0" dirty="0">
                <a:sym typeface="Wingdings" panose="05000000000000000000" pitchFamily="2" charset="2"/>
              </a:rPr>
              <a:t>借：银行存款                              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6000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          </a:t>
            </a:r>
            <a:r>
              <a:rPr lang="zh-CN" altLang="en-US" baseline="0" dirty="0">
                <a:sym typeface="Wingdings" panose="05000000000000000000" pitchFamily="2" charset="2"/>
              </a:rPr>
              <a:t>贷：应收股利                             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6000</a:t>
            </a:r>
          </a:p>
          <a:p>
            <a:pPr marL="0" indent="0" algn="l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4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年购入甲公司债券：初始入账金额</a:t>
            </a:r>
            <a:r>
              <a:rPr lang="en-US" altLang="zh-CN" dirty="0"/>
              <a:t>868000-4800=82000</a:t>
            </a:r>
          </a:p>
          <a:p>
            <a:r>
              <a:rPr lang="zh-CN" altLang="en-US" dirty="0"/>
              <a:t>借：交易性金融资产</a:t>
            </a:r>
            <a:r>
              <a:rPr lang="en-US" altLang="zh-CN" dirty="0"/>
              <a:t>—</a:t>
            </a:r>
            <a:r>
              <a:rPr lang="zh-CN" altLang="en-US" dirty="0"/>
              <a:t>甲公司债券（成本）                                                  </a:t>
            </a:r>
            <a:r>
              <a:rPr lang="en-US" altLang="zh-CN" dirty="0"/>
              <a:t>82000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应收利息                                                                                                 </a:t>
            </a:r>
            <a:r>
              <a:rPr lang="en-US" altLang="zh-CN" dirty="0"/>
              <a:t>4800</a:t>
            </a:r>
          </a:p>
          <a:p>
            <a:r>
              <a:rPr lang="en-US" altLang="zh-CN" baseline="0" dirty="0"/>
              <a:t>      </a:t>
            </a:r>
            <a:r>
              <a:rPr lang="zh-CN" altLang="en-US" baseline="0" dirty="0"/>
              <a:t>投资收益                                                                                                   </a:t>
            </a:r>
            <a:r>
              <a:rPr lang="en-US" altLang="zh-CN" baseline="0" dirty="0"/>
              <a:t>300</a:t>
            </a:r>
          </a:p>
          <a:p>
            <a:r>
              <a:rPr lang="en-US" altLang="zh-CN" baseline="0" dirty="0"/>
              <a:t>      </a:t>
            </a:r>
            <a:r>
              <a:rPr lang="zh-CN" altLang="en-US" baseline="0" dirty="0"/>
              <a:t>贷：银行存款                                                                                              </a:t>
            </a:r>
            <a:r>
              <a:rPr lang="en-US" altLang="zh-CN" baseline="0" dirty="0"/>
              <a:t>87100</a:t>
            </a:r>
          </a:p>
          <a:p>
            <a:r>
              <a:rPr lang="zh-CN" altLang="en-US" baseline="0" dirty="0"/>
              <a:t>收到甲公司支付的债券利息</a:t>
            </a:r>
            <a:endParaRPr lang="en-US" altLang="zh-CN" baseline="0" dirty="0"/>
          </a:p>
          <a:p>
            <a:r>
              <a:rPr lang="zh-CN" altLang="en-US" baseline="0" dirty="0"/>
              <a:t>借：银行存款                                                                                                </a:t>
            </a:r>
            <a:r>
              <a:rPr lang="en-US" altLang="zh-CN" baseline="0" dirty="0"/>
              <a:t>4800</a:t>
            </a:r>
          </a:p>
          <a:p>
            <a:r>
              <a:rPr lang="en-US" altLang="zh-CN" baseline="0" dirty="0"/>
              <a:t>     </a:t>
            </a:r>
            <a:r>
              <a:rPr lang="zh-CN" altLang="en-US" baseline="0" dirty="0"/>
              <a:t>贷：应收利息                                                                                               </a:t>
            </a:r>
            <a:r>
              <a:rPr lang="en-US" altLang="zh-CN" baseline="0" dirty="0"/>
              <a:t>4800</a:t>
            </a:r>
            <a:endParaRPr lang="zh-CN" altLang="en-US" dirty="0"/>
          </a:p>
          <a:p>
            <a:pPr marL="228600" indent="-228600" algn="l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9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购入股份的初始投资成本：</a:t>
            </a:r>
            <a:r>
              <a:rPr lang="en-US" altLang="zh-CN" dirty="0"/>
              <a:t>3200+12-100=3112</a:t>
            </a:r>
            <a:r>
              <a:rPr lang="zh-CN" altLang="en-US" dirty="0"/>
              <a:t>万元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借：长期股权投资</a:t>
            </a:r>
            <a:r>
              <a:rPr lang="en-US" altLang="zh-CN" dirty="0"/>
              <a:t>—E</a:t>
            </a:r>
            <a:r>
              <a:rPr lang="zh-CN" altLang="en-US" dirty="0"/>
              <a:t>公司（投资成本）                                        </a:t>
            </a:r>
            <a:r>
              <a:rPr lang="en-US" altLang="zh-CN" dirty="0"/>
              <a:t>31120000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baseline="0" dirty="0"/>
              <a:t>  应收股利                                                                                 </a:t>
            </a:r>
            <a:r>
              <a:rPr lang="en-US" altLang="zh-CN" baseline="0" dirty="0"/>
              <a:t>1000000</a:t>
            </a:r>
          </a:p>
          <a:p>
            <a:pPr marL="0" indent="0">
              <a:buNone/>
            </a:pPr>
            <a:r>
              <a:rPr lang="en-US" altLang="zh-CN" baseline="0" dirty="0"/>
              <a:t>       </a:t>
            </a:r>
            <a:r>
              <a:rPr lang="zh-CN" altLang="en-US" baseline="0" dirty="0"/>
              <a:t>贷：银行存款                                                                                  </a:t>
            </a:r>
            <a:r>
              <a:rPr lang="en-US" altLang="zh-CN" baseline="0" dirty="0"/>
              <a:t>32120000</a:t>
            </a:r>
          </a:p>
          <a:p>
            <a:pPr marL="0" indent="0">
              <a:buNone/>
            </a:pPr>
            <a:r>
              <a:rPr lang="zh-CN" altLang="en-US" baseline="0" dirty="0"/>
              <a:t>借：银行存款                                                                                  </a:t>
            </a:r>
            <a:r>
              <a:rPr lang="en-US" altLang="zh-CN" baseline="0" dirty="0"/>
              <a:t>1000000</a:t>
            </a:r>
          </a:p>
          <a:p>
            <a:pPr marL="0" indent="0">
              <a:buNone/>
            </a:pPr>
            <a:r>
              <a:rPr lang="en-US" altLang="zh-CN" baseline="0" dirty="0"/>
              <a:t>      </a:t>
            </a:r>
            <a:r>
              <a:rPr lang="zh-CN" altLang="en-US" baseline="0" dirty="0"/>
              <a:t>贷：应收股利                                                                                   </a:t>
            </a:r>
            <a:r>
              <a:rPr lang="en-US" altLang="zh-CN" baseline="0" dirty="0"/>
              <a:t>1000000</a:t>
            </a:r>
            <a:endParaRPr lang="zh-CN" altLang="en-US" dirty="0"/>
          </a:p>
          <a:p>
            <a:pPr marL="0" indent="0" algn="l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0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A66E-C6DB-44BC-82B2-21780FAC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01426-758D-444B-B687-A99A2E1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F0BB-897E-431B-8432-A7A72E30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D7696-DB60-45CE-A9B1-0DC679CF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4910C-90F3-4501-BA0C-4318C95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6266-C6B4-46C9-83AF-552D7CD4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CA714-8CCA-4628-AE45-1D2652E8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ECBF2-7E39-46AB-A596-E7E5EF32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1E8AF-DE07-44FA-BE13-13E05676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7152-085D-421E-9D04-344E888D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BD90F5-9E1E-4757-AFF1-E63D8D0C5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3BEC9-4ED8-4282-965E-E2F7BA8F5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C7365-8503-42AE-BA0D-D41E1C8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5EF6A-58CF-4B43-9036-96F1EA24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DC682-264E-417D-A336-5EADE05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CF421-360F-49A2-A699-49AD6B6F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BFCAC-412E-49DF-9DA9-A498F9CC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87B40-915E-4D6A-9A61-47A781B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E0F82-2AEC-4D08-9248-D9854C91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C7192-6526-4CDD-9A1B-6920AC2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4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10D5-FEC1-4977-95AD-089179D4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DC43C-4FEF-45E1-947D-AE1B4F25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93F3D-665D-4649-9AAF-B412097E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510B9-423C-4E8C-952D-8E107145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1B587-DBEA-42F1-8928-EAFD9249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8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91024-163B-42B4-B76B-5969E3D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CED2-1ABA-4A52-8298-3B15F8E7C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0C70-A38A-44A2-A982-23E64446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D8F81-308E-4FB6-ABBC-A48AEC97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5FEE9-B57B-4252-8C87-2EC3BD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2B59A-CB80-4999-9872-E5B1DAA3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160C-A407-4B7C-ACAC-2F5DA5C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D764A-577C-4612-89ED-AFFDF7A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D83DE8-BFA9-4605-A1C6-0AAA9A61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786D1-4473-4A25-9974-DB08EEDC0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A65729-15F3-41FE-8915-829B79E0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BED41-1AC8-449C-B99A-A532770A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E0975C-9ACA-419D-8737-23D1ED4A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49EE6B-D914-4B51-B14C-1F9C1166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6270B-4B15-46A7-B2F8-C7C66A2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D1768C-29E8-4DFD-B235-D75B75E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0BA45-D1F3-4E7C-9032-83C43625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C75C0-22BD-4ED3-B134-77246227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158539-6559-4D22-B665-867FA223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423A0-9F19-4C65-BDF9-1415324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03870-7342-41DD-B212-70843E49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9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44E86-D185-4FEA-8490-28E1DC3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5979-57C5-4C31-B819-37350BA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2397E-4A9F-4E68-A782-E521D259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DD984-EDA0-4924-9106-78C44251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58740-557E-4B70-A0E3-3F964E06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5EDA0-CB17-49F6-8B86-5406C277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EC19-4F2C-4C37-9D14-75527ADC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5DD551-094B-4EE2-875C-1F2BCB51F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BBDED-030B-443E-8720-2C39651E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2A1CA-CC2B-4BB1-A7B3-E09153A8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57433-6085-4567-AD21-C5DC0F0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09961-5B13-4CC4-82EA-C6264DF0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121F16-5486-4764-9FE6-90363C38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5CF9C-9DDA-4B8E-9DD4-5B265EEF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4CD8A-D529-434C-B5D7-F9F9B634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1070-A145-40FB-B17D-316438C235E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F57F5-3EC7-4BFF-9806-116B7456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2FC8F-76A2-4D30-82AF-3A45BA7F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5BA0-7B6B-48AA-915F-B22B4A50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交易性金融资产：取得</a:t>
            </a:r>
          </a:p>
        </p:txBody>
      </p:sp>
      <p:sp>
        <p:nvSpPr>
          <p:cNvPr id="18" name="圆角矩形 4">
            <a:extLst>
              <a:ext uri="{FF2B5EF4-FFF2-40B4-BE49-F238E27FC236}">
                <a16:creationId xmlns:a16="http://schemas.microsoft.com/office/drawing/2014/main" id="{1DCA3DC7-686B-43D9-BBCB-09A05D174A58}"/>
              </a:ext>
            </a:extLst>
          </p:cNvPr>
          <p:cNvSpPr/>
          <p:nvPr/>
        </p:nvSpPr>
        <p:spPr>
          <a:xfrm>
            <a:off x="323273" y="1759789"/>
            <a:ext cx="11362594" cy="4892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小练习：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2014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25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日，天天实业股份有限公司按照每股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8.6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元的价格从二级市场购入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公司每股面值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元的股票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30000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股作为交易性金融资产，并支付交易费用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元，股票购买价格中包括每股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0.2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元已宣告但尚未发放的现金股利，该现金股利于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2014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日发放。对发放股利前和发放股利后登记会计分录。</a:t>
            </a:r>
          </a:p>
        </p:txBody>
      </p:sp>
    </p:spTree>
    <p:extLst>
      <p:ext uri="{BB962C8B-B14F-4D97-AF65-F5344CB8AC3E}">
        <p14:creationId xmlns:p14="http://schemas.microsoft.com/office/powerpoint/2010/main" val="42632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交易性金融资产：取得</a:t>
            </a:r>
          </a:p>
        </p:txBody>
      </p:sp>
      <p:sp>
        <p:nvSpPr>
          <p:cNvPr id="19" name="五边形 2">
            <a:extLst>
              <a:ext uri="{FF2B5EF4-FFF2-40B4-BE49-F238E27FC236}">
                <a16:creationId xmlns:a16="http://schemas.microsoft.com/office/drawing/2014/main" id="{F31B41FC-91E7-4170-A39D-633CCE7CDA21}"/>
              </a:ext>
            </a:extLst>
          </p:cNvPr>
          <p:cNvSpPr/>
          <p:nvPr/>
        </p:nvSpPr>
        <p:spPr>
          <a:xfrm>
            <a:off x="0" y="1625814"/>
            <a:ext cx="5911702" cy="104837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企业取得包含已宣告尚未发放的现金股利及利息的交易性金融资产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A7AE1F-AFD0-4737-8EB5-EF394AA38CEC}"/>
              </a:ext>
            </a:extLst>
          </p:cNvPr>
          <p:cNvSpPr txBox="1"/>
          <p:nvPr/>
        </p:nvSpPr>
        <p:spPr>
          <a:xfrm>
            <a:off x="0" y="2674189"/>
            <a:ext cx="12002004" cy="195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乙公司收到债券利息，编制会计分录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借：银行存款                                                           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贷：应收利息                                                             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FFC1ABDF-DF5D-4E65-B9D1-4463C192F760}"/>
              </a:ext>
            </a:extLst>
          </p:cNvPr>
          <p:cNvSpPr/>
          <p:nvPr/>
        </p:nvSpPr>
        <p:spPr>
          <a:xfrm>
            <a:off x="371602" y="3144956"/>
            <a:ext cx="11309414" cy="32224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小练习：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2014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日，东方公司支付价款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86800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元从二级市场购入甲公司与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2013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日发行的面值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80000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元，期限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年，票面利率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6%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，每年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日付息，到期还本的债券作为交易性金融资产，并支付交易费用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300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元。债券购买价格中包含已到付息期但尚未领取的利息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4800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元，对东方公司收到利息前后的经济业务进行记录</a:t>
            </a:r>
          </a:p>
        </p:txBody>
      </p:sp>
    </p:spTree>
    <p:extLst>
      <p:ext uri="{BB962C8B-B14F-4D97-AF65-F5344CB8AC3E}">
        <p14:creationId xmlns:p14="http://schemas.microsoft.com/office/powerpoint/2010/main" val="3301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长期股权投资：初始计量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FF53FD-AEF9-4FA0-AC36-0705ABF25125}"/>
              </a:ext>
            </a:extLst>
          </p:cNvPr>
          <p:cNvSpPr txBox="1"/>
          <p:nvPr/>
        </p:nvSpPr>
        <p:spPr>
          <a:xfrm>
            <a:off x="0" y="1492395"/>
            <a:ext cx="12059728" cy="1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津兴公司于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2012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年年初以每股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8.6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元（含税金和交易费）的成本购入北昱公司全部普通股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600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万股的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10%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，股票交割日会计处理如下：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010038-60CB-4615-B9A3-D2247ED9DD48}"/>
              </a:ext>
            </a:extLst>
          </p:cNvPr>
          <p:cNvSpPr txBox="1"/>
          <p:nvPr/>
        </p:nvSpPr>
        <p:spPr>
          <a:xfrm>
            <a:off x="132272" y="2638767"/>
            <a:ext cx="11685917" cy="195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确定成本（入账价值）：</a:t>
            </a:r>
            <a:r>
              <a:rPr lang="en-US" altLang="zh-CN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8.6 x 6000000 x 10%=5160000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借：长期股权投资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北昱股票投资                           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5160000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贷：银行存款                                                        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5160000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49C48A-D8F5-4A47-9DCA-9E2931DC9E4A}"/>
              </a:ext>
            </a:extLst>
          </p:cNvPr>
          <p:cNvSpPr txBox="1"/>
          <p:nvPr/>
        </p:nvSpPr>
        <p:spPr>
          <a:xfrm>
            <a:off x="236669" y="4515900"/>
            <a:ext cx="11790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练习：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公司以支付现金的方式取得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25%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的股份，实际支付的买价为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3200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万元，在购买过程中另支付手续费等相关费用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万元。股份购买价款中包含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公司已宣告但未发放的现金股利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万元。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公司在取得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公司股份后，派人员参与了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公司的生产经营决策，能够对</a:t>
            </a:r>
            <a:r>
              <a:rPr lang="en-US" altLang="zh-CN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公司施加重大影响，确认为长期股权投资</a:t>
            </a:r>
          </a:p>
        </p:txBody>
      </p:sp>
    </p:spTree>
    <p:extLst>
      <p:ext uri="{BB962C8B-B14F-4D97-AF65-F5344CB8AC3E}">
        <p14:creationId xmlns:p14="http://schemas.microsoft.com/office/powerpoint/2010/main" val="35861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562</Words>
  <Application>Microsoft Office PowerPoint</Application>
  <PresentationFormat>宽屏</PresentationFormat>
  <Paragraphs>40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华文中宋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Xiao</cp:lastModifiedBy>
  <cp:revision>1</cp:revision>
  <dcterms:created xsi:type="dcterms:W3CDTF">2021-11-19T09:45:24Z</dcterms:created>
  <dcterms:modified xsi:type="dcterms:W3CDTF">2021-11-19T09:46:47Z</dcterms:modified>
</cp:coreProperties>
</file>