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6" r:id="rId3"/>
    <p:sldId id="261" r:id="rId4"/>
    <p:sldId id="258" r:id="rId5"/>
    <p:sldId id="259" r:id="rId6"/>
    <p:sldId id="257" r:id="rId7"/>
    <p:sldId id="260" r:id="rId8"/>
    <p:sldId id="263" r:id="rId9"/>
    <p:sldId id="264" r:id="rId10"/>
    <p:sldId id="265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mware.com/%0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yi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00D3-FCD6-AF17-A412-DC95D6A00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7D410-424C-11B1-2B12-51CACCC97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820" y="1586548"/>
            <a:ext cx="9144000" cy="2387600"/>
          </a:xfrm>
        </p:spPr>
        <p:txBody>
          <a:bodyPr/>
          <a:lstStyle/>
          <a:p>
            <a:r>
              <a:rPr lang="zh-CN" altLang="en-US" dirty="0"/>
              <a:t>面对面建群：</a:t>
            </a:r>
            <a:r>
              <a:rPr lang="en-US" altLang="zh-CN" dirty="0"/>
              <a:t>0984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43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65326D-BA76-AEAD-43A9-F5F31C23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" y="600199"/>
            <a:ext cx="12088291" cy="5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0820" y="1586548"/>
            <a:ext cx="9144000" cy="2387600"/>
          </a:xfrm>
        </p:spPr>
        <p:txBody>
          <a:bodyPr/>
          <a:lstStyle/>
          <a:p>
            <a:r>
              <a:rPr lang="zh-CN" altLang="en-US"/>
              <a:t>考勤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8EE49-D42F-924F-B98D-FEDBCB361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9C23A-CFDD-2660-3B87-14C2C725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842"/>
            <a:ext cx="10515600" cy="4351338"/>
          </a:xfrm>
        </p:spPr>
        <p:txBody>
          <a:bodyPr/>
          <a:lstStyle/>
          <a:p>
            <a:r>
              <a:rPr lang="zh-CN" altLang="en-US" dirty="0"/>
              <a:t>五次考勤，每次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</a:p>
          <a:p>
            <a:r>
              <a:rPr lang="zh-CN" altLang="en-US" dirty="0"/>
              <a:t>允许缺勤一次，但需提前请假</a:t>
            </a:r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08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0820" y="1586548"/>
            <a:ext cx="9144000" cy="2387600"/>
          </a:xfrm>
        </p:spPr>
        <p:txBody>
          <a:bodyPr/>
          <a:lstStyle/>
          <a:p>
            <a:r>
              <a:rPr lang="zh-CN" altLang="en-US"/>
              <a:t>实验安排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Lab1——软件调研（个人提交）</a:t>
            </a:r>
            <a:r>
              <a:rPr lang="en-US" altLang="zh-CN" dirty="0"/>
              <a:t>		5</a:t>
            </a:r>
            <a:r>
              <a:rPr lang="zh-CN" altLang="en-US" dirty="0"/>
              <a:t>分</a:t>
            </a:r>
          </a:p>
          <a:p>
            <a:r>
              <a:rPr lang="zh-CN" altLang="en-US" dirty="0"/>
              <a:t>Lab2——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/>
              <a:t>（个人提交） </a:t>
            </a:r>
            <a:r>
              <a:rPr lang="en-US" altLang="zh-CN" dirty="0"/>
              <a:t>		15</a:t>
            </a:r>
            <a:r>
              <a:rPr lang="zh-CN" altLang="en-US" dirty="0"/>
              <a:t>分</a:t>
            </a:r>
          </a:p>
          <a:p>
            <a:r>
              <a:rPr lang="zh-CN" altLang="en-US" dirty="0"/>
              <a:t>Lab3——</a:t>
            </a:r>
            <a:r>
              <a:rPr lang="zh-CN" altLang="en-US" dirty="0">
                <a:solidFill>
                  <a:srgbClr val="FF0000"/>
                </a:solidFill>
              </a:rPr>
              <a:t>软件设计</a:t>
            </a:r>
            <a:r>
              <a:rPr lang="zh-CN" altLang="en-US" dirty="0"/>
              <a:t>（个人提交） </a:t>
            </a:r>
            <a:r>
              <a:rPr lang="en-US" altLang="zh-CN" dirty="0"/>
              <a:t>		20</a:t>
            </a:r>
            <a:r>
              <a:rPr lang="zh-CN" altLang="en-US" dirty="0"/>
              <a:t>分</a:t>
            </a:r>
          </a:p>
          <a:p>
            <a:r>
              <a:rPr lang="zh-CN" altLang="en-US" dirty="0"/>
              <a:t>Lab4——团队作业中期（组长提交） </a:t>
            </a:r>
            <a:r>
              <a:rPr lang="en-US" altLang="zh-CN" dirty="0"/>
              <a:t>	20</a:t>
            </a:r>
            <a:r>
              <a:rPr lang="zh-CN" altLang="en-US" dirty="0"/>
              <a:t>分</a:t>
            </a:r>
          </a:p>
          <a:p>
            <a:r>
              <a:rPr lang="zh-CN" altLang="en-US" dirty="0"/>
              <a:t>Lab5——团队作业结项（组长提交） </a:t>
            </a:r>
            <a:r>
              <a:rPr lang="en-US" altLang="zh-CN" dirty="0"/>
              <a:t>	20</a:t>
            </a:r>
            <a:r>
              <a:rPr lang="zh-CN" altLang="en-US" dirty="0"/>
              <a:t>分</a:t>
            </a:r>
          </a:p>
          <a:p>
            <a:r>
              <a:rPr lang="zh-CN" altLang="en-US" dirty="0"/>
              <a:t>Lab6——git项目管理（个人提交） </a:t>
            </a:r>
            <a:r>
              <a:rPr lang="en-US" altLang="zh-CN" dirty="0"/>
              <a:t>	10</a:t>
            </a:r>
            <a:r>
              <a:rPr lang="zh-CN" altLang="en-US" dirty="0"/>
              <a:t>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0820" y="1586548"/>
            <a:ext cx="9144000" cy="2387600"/>
          </a:xfrm>
        </p:spPr>
        <p:txBody>
          <a:bodyPr/>
          <a:lstStyle/>
          <a:p>
            <a:r>
              <a:rPr lang="zh-CN" altLang="en-US"/>
              <a:t>统一项目管理平台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5053"/>
          </a:xfrm>
        </p:spPr>
        <p:txBody>
          <a:bodyPr>
            <a:normAutofit/>
          </a:bodyPr>
          <a:lstStyle/>
          <a:p>
            <a:r>
              <a:rPr lang="zh-CN" altLang="en-US" dirty="0"/>
              <a:t>平台地址：</a:t>
            </a:r>
            <a:r>
              <a:rPr lang="en-US" altLang="zh-CN" dirty="0">
                <a:hlinkClick r:id="rId2" action="ppaction://hlinkfile"/>
              </a:rPr>
              <a:t>https://www.upmware.com/</a:t>
            </a:r>
          </a:p>
          <a:p>
            <a:r>
              <a:rPr lang="zh-CN" altLang="en-US" dirty="0"/>
              <a:t>登录：</a:t>
            </a:r>
          </a:p>
          <a:p>
            <a:pPr lvl="1"/>
            <a:r>
              <a:rPr lang="zh-CN" altLang="en-US" dirty="0"/>
              <a:t>租户名称：南开大学</a:t>
            </a:r>
          </a:p>
          <a:p>
            <a:pPr lvl="1"/>
            <a:r>
              <a:rPr lang="zh-CN" altLang="en-US" dirty="0"/>
              <a:t>账号：学号</a:t>
            </a:r>
          </a:p>
          <a:p>
            <a:pPr lvl="1"/>
            <a:r>
              <a:rPr lang="zh-CN" altLang="en-US" dirty="0"/>
              <a:t>初始密码：</a:t>
            </a:r>
            <a:r>
              <a:rPr lang="en-US" altLang="zh-CN" dirty="0"/>
              <a:t>123456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组队：</a:t>
            </a:r>
            <a:r>
              <a:rPr lang="zh-CN" altLang="en-US" dirty="0">
                <a:solidFill>
                  <a:srgbClr val="FF0000"/>
                </a:solidFill>
              </a:rPr>
              <a:t>尽量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人一组</a:t>
            </a:r>
            <a:r>
              <a:rPr lang="zh-CN" altLang="en-US" dirty="0">
                <a:solidFill>
                  <a:schemeClr val="tx1"/>
                </a:solidFill>
              </a:rPr>
              <a:t>，通过平台创建小组，</a:t>
            </a:r>
            <a:r>
              <a:rPr lang="zh-CN" altLang="en-US" dirty="0">
                <a:solidFill>
                  <a:srgbClr val="FF0000"/>
                </a:solidFill>
              </a:rPr>
              <a:t>不允许跨班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作业提交：在线提交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贡献度分配：</a:t>
            </a:r>
            <a:r>
              <a:rPr lang="zh-CN" altLang="en-US" dirty="0"/>
              <a:t>以五人小组为例，小组作业得分为</a:t>
            </a:r>
            <a:r>
              <a:rPr lang="en-US" altLang="zh-CN" dirty="0"/>
              <a:t>18</a:t>
            </a:r>
            <a:r>
              <a:rPr lang="zh-CN" altLang="en-US" dirty="0"/>
              <a:t>分，个人得分为</a:t>
            </a:r>
            <a:r>
              <a:rPr lang="en-US" altLang="zh-CN" dirty="0"/>
              <a:t>18*5*</a:t>
            </a:r>
            <a:r>
              <a:rPr lang="zh-CN" altLang="en-US" dirty="0"/>
              <a:t>贡献度。如贡献度为</a:t>
            </a:r>
            <a:r>
              <a:rPr lang="en-US" altLang="zh-CN" dirty="0"/>
              <a:t>23%</a:t>
            </a:r>
            <a:r>
              <a:rPr lang="zh-CN" altLang="en-US" dirty="0"/>
              <a:t>，最终个人得分为</a:t>
            </a:r>
            <a:r>
              <a:rPr lang="en-US" altLang="zh-CN" dirty="0"/>
              <a:t>20.7</a:t>
            </a:r>
            <a:r>
              <a:rPr lang="zh-CN" altLang="en-US" dirty="0"/>
              <a:t>分，取上限</a:t>
            </a:r>
            <a:r>
              <a:rPr lang="en-US" altLang="zh-CN" dirty="0"/>
              <a:t>20</a:t>
            </a:r>
            <a:r>
              <a:rPr lang="zh-CN" altLang="en-US" dirty="0"/>
              <a:t>；如贡献度为</a:t>
            </a:r>
            <a:r>
              <a:rPr lang="en-US" altLang="zh-CN" dirty="0"/>
              <a:t>18%</a:t>
            </a:r>
            <a:r>
              <a:rPr lang="zh-CN" altLang="en-US" dirty="0"/>
              <a:t>，最终个人得分为</a:t>
            </a:r>
            <a:r>
              <a:rPr lang="en-US" altLang="zh-CN" dirty="0"/>
              <a:t>16.2</a:t>
            </a:r>
            <a:r>
              <a:rPr lang="zh-CN" altLang="en-US" dirty="0"/>
              <a:t>分。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84142-D1A0-5949-7007-D6F6E617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0F7E0-2589-1734-D852-5D4BA96D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第一次作业：国产大模型评测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86270-6465-8477-CABB-10F34532B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5053"/>
          </a:xfrm>
        </p:spPr>
        <p:txBody>
          <a:bodyPr>
            <a:norm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从编程能力、文本生成、知识推理、角色扮演等角度，比较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至少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国产大模型，列出它们的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优缺点和特色，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并对它们进行排名。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zh-CN" altLang="en-US" dirty="0"/>
              <a:t>撰写</a:t>
            </a:r>
            <a:r>
              <a:rPr lang="zh-CN" altLang="en-US" dirty="0">
                <a:solidFill>
                  <a:srgbClr val="FF0000"/>
                </a:solidFill>
              </a:rPr>
              <a:t>调研报告</a:t>
            </a:r>
            <a:r>
              <a:rPr lang="zh-CN" altLang="en-US" dirty="0"/>
              <a:t>，截图体现使用过程并分析。</a:t>
            </a:r>
          </a:p>
          <a:p>
            <a:pPr lvl="1"/>
            <a:r>
              <a:rPr lang="zh-CN" altLang="en-US" dirty="0"/>
              <a:t>将</a:t>
            </a:r>
            <a:r>
              <a:rPr lang="zh-CN" altLang="en-US" dirty="0">
                <a:solidFill>
                  <a:srgbClr val="FF0000"/>
                </a:solidFill>
              </a:rPr>
              <a:t>调研结果汇总</a:t>
            </a:r>
            <a:r>
              <a:rPr lang="zh-CN" altLang="en-US" dirty="0"/>
              <a:t>至表格中，表格模板参考附件。</a:t>
            </a:r>
          </a:p>
          <a:p>
            <a:pPr lvl="1"/>
            <a:r>
              <a:rPr lang="zh-CN" altLang="en-US" dirty="0"/>
              <a:t>将调研报告</a:t>
            </a:r>
            <a:r>
              <a:rPr lang="en-US" altLang="zh-CN" dirty="0"/>
              <a:t>pdf</a:t>
            </a:r>
            <a:r>
              <a:rPr lang="zh-CN" altLang="en-US" dirty="0"/>
              <a:t>和汇总表格</a:t>
            </a:r>
            <a:r>
              <a:rPr lang="en-US" altLang="zh-CN" dirty="0"/>
              <a:t>excel</a:t>
            </a:r>
            <a:r>
              <a:rPr lang="zh-CN" altLang="en-US" dirty="0"/>
              <a:t>打包在统一项目管理平台</a:t>
            </a:r>
            <a:r>
              <a:rPr lang="en-US" altLang="zh-CN" dirty="0"/>
              <a:t>(www.upmware.com)</a:t>
            </a:r>
            <a:r>
              <a:rPr lang="zh-CN" altLang="en-US" dirty="0"/>
              <a:t>提交。</a:t>
            </a:r>
          </a:p>
          <a:p>
            <a:pPr lvl="1"/>
            <a:r>
              <a:rPr lang="zh-CN" altLang="en-US" dirty="0"/>
              <a:t>提交时间：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  <a:r>
              <a:rPr lang="en-US" altLang="zh-CN" dirty="0"/>
              <a:t>24</a:t>
            </a:r>
            <a:r>
              <a:rPr lang="zh-CN" altLang="en-US" dirty="0"/>
              <a:t>点。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https://lyihub.com/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5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ED5311-607D-71FA-BF75-FF44FC2CA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6" y="573531"/>
            <a:ext cx="11857088" cy="5710938"/>
          </a:xfrm>
        </p:spPr>
      </p:pic>
    </p:spTree>
    <p:extLst>
      <p:ext uri="{BB962C8B-B14F-4D97-AF65-F5344CB8AC3E}">
        <p14:creationId xmlns:p14="http://schemas.microsoft.com/office/powerpoint/2010/main" val="1938673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RkNmU5NjhkYTQ2YmQ1OGNiNDk0NGY4MDFjZGZhZDcifQ=="/>
  <p:tag name="KSO_WPP_MARK_KEY" val="d6c592a3-5552-47ed-bf9a-7c889944f58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318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Calibri</vt:lpstr>
      <vt:lpstr>Office 主题</vt:lpstr>
      <vt:lpstr>面对面建群：0984</vt:lpstr>
      <vt:lpstr>考勤</vt:lpstr>
      <vt:lpstr>PowerPoint 演示文稿</vt:lpstr>
      <vt:lpstr>实验安排</vt:lpstr>
      <vt:lpstr>PowerPoint 演示文稿</vt:lpstr>
      <vt:lpstr>统一项目管理平台</vt:lpstr>
      <vt:lpstr>PowerPoint 演示文稿</vt:lpstr>
      <vt:lpstr>第一次作业：国产大模型评测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韩雪</dc:creator>
  <cp:lastModifiedBy>雪 韩</cp:lastModifiedBy>
  <cp:revision>26</cp:revision>
  <dcterms:created xsi:type="dcterms:W3CDTF">2024-03-02T15:08:00Z</dcterms:created>
  <dcterms:modified xsi:type="dcterms:W3CDTF">2025-03-03T03:25:25Z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703BDC0A70DB454EB715A3DA6851FE8F_12</vt:lpwstr>
  </property>
  <property fmtid="{D5CDD505-2E9C-101B-9397-08002B2CF9AE}" pid="3" name="KSOProductBuildVer">
    <vt:lpwstr>2052-11.1.0.14309</vt:lpwstr>
  </property>
</Properties>
</file>