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9"/>
  </p:handoutMasterIdLst>
  <p:sldIdLst>
    <p:sldId id="404" r:id="rId3"/>
    <p:sldId id="405" r:id="rId5"/>
    <p:sldId id="300" r:id="rId6"/>
    <p:sldId id="278" r:id="rId7"/>
    <p:sldId id="371" r:id="rId8"/>
    <p:sldId id="406" r:id="rId9"/>
    <p:sldId id="407" r:id="rId10"/>
    <p:sldId id="332" r:id="rId11"/>
    <p:sldId id="328" r:id="rId12"/>
    <p:sldId id="431" r:id="rId13"/>
    <p:sldId id="409" r:id="rId14"/>
    <p:sldId id="430" r:id="rId15"/>
    <p:sldId id="410" r:id="rId16"/>
    <p:sldId id="411" r:id="rId17"/>
    <p:sldId id="415" r:id="rId18"/>
    <p:sldId id="416" r:id="rId19"/>
    <p:sldId id="412" r:id="rId20"/>
    <p:sldId id="417" r:id="rId21"/>
    <p:sldId id="418" r:id="rId22"/>
    <p:sldId id="419" r:id="rId23"/>
    <p:sldId id="420" r:id="rId24"/>
    <p:sldId id="330" r:id="rId25"/>
    <p:sldId id="331" r:id="rId26"/>
    <p:sldId id="429" r:id="rId27"/>
    <p:sldId id="308" r:id="rId28"/>
  </p:sldIdLst>
  <p:sldSz cx="12192000" cy="6858000"/>
  <p:notesSz cx="6858000" cy="9144000"/>
  <p:custDataLst>
    <p:tags r:id="rId3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34D5E"/>
    <a:srgbClr val="A9ADB5"/>
    <a:srgbClr val="F0F381"/>
    <a:srgbClr val="17097B"/>
    <a:srgbClr val="D6F1F3"/>
    <a:srgbClr val="75780C"/>
    <a:srgbClr val="FFFFFF"/>
    <a:srgbClr val="395859"/>
    <a:srgbClr val="123439"/>
    <a:srgbClr val="A2BF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46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" d="100"/>
        <a:sy n="2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3" Type="http://schemas.openxmlformats.org/officeDocument/2006/relationships/tags" Target="tags/tag153.xml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" Target="slides/slide1.xml"/><Relationship Id="rId29" Type="http://schemas.openxmlformats.org/officeDocument/2006/relationships/handoutMaster" Target="handoutMasters/handoutMaster1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 dirty="0">
              <a:ea typeface="思源黑体 CN Light" panose="020B0300000000000000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ea typeface="思源黑体 CN Light" panose="020B0300000000000000" pitchFamily="34" charset="-122"/>
              </a:rPr>
            </a:fld>
            <a:endParaRPr lang="zh-CN" altLang="en-US" dirty="0">
              <a:ea typeface="思源黑体 CN Light" panose="020B0300000000000000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 dirty="0">
              <a:ea typeface="思源黑体 CN Light" panose="020B0300000000000000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ea typeface="思源黑体 CN Light" panose="020B0300000000000000" pitchFamily="34" charset="-122"/>
              </a:rPr>
            </a:fld>
            <a:endParaRPr lang="zh-CN" altLang="en-US" dirty="0">
              <a:ea typeface="思源黑体 CN Light" panose="020B0300000000000000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</a:lstStyle>
          <a:p>
            <a:fld id="{55F34A8D-3C4B-49CA-B522-451D0970926D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</a:lstStyle>
          <a:p>
            <a:fld id="{957F689F-C29B-4067-B332-9085AEC33D5F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思源黑体 CN Normal" panose="020B0400000000000000" pitchFamily="34" charset="-122"/>
        <a:ea typeface="思源黑体 CN Normal" panose="020B0400000000000000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思源黑体 CN Normal" panose="020B0400000000000000" pitchFamily="34" charset="-122"/>
        <a:ea typeface="思源黑体 CN Normal" panose="020B0400000000000000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思源黑体 CN Normal" panose="020B0400000000000000" pitchFamily="34" charset="-122"/>
        <a:ea typeface="思源黑体 CN Normal" panose="020B0400000000000000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思源黑体 CN Normal" panose="020B0400000000000000" pitchFamily="34" charset="-122"/>
        <a:ea typeface="思源黑体 CN Normal" panose="020B0400000000000000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思源黑体 CN Normal" panose="020B0400000000000000" pitchFamily="34" charset="-122"/>
        <a:ea typeface="思源黑体 CN Normal" panose="020B0400000000000000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7F689F-C29B-4067-B332-9085AEC33D5F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906096-3A33-4C69-8792-D6E1DFB7B2B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906096-3A33-4C69-8792-D6E1DFB7B2B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906096-3A33-4C69-8792-D6E1DFB7B2B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906096-3A33-4C69-8792-D6E1DFB7B2B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906096-3A33-4C69-8792-D6E1DFB7B2B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906096-3A33-4C69-8792-D6E1DFB7B2B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906096-3A33-4C69-8792-D6E1DFB7B2B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906096-3A33-4C69-8792-D6E1DFB7B2B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906096-3A33-4C69-8792-D6E1DFB7B2B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906096-3A33-4C69-8792-D6E1DFB7B2B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7F689F-C29B-4067-B332-9085AEC33D5F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906096-3A33-4C69-8792-D6E1DFB7B2B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906096-3A33-4C69-8792-D6E1DFB7B2B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7F689F-C29B-4067-B332-9085AEC33D5F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906096-3A33-4C69-8792-D6E1DFB7B2B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906096-3A33-4C69-8792-D6E1DFB7B2B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7F689F-C29B-4067-B332-9085AEC33D5F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7F689F-C29B-4067-B332-9085AEC33D5F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7F689F-C29B-4067-B332-9085AEC33D5F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906096-3A33-4C69-8792-D6E1DFB7B2B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906096-3A33-4C69-8792-D6E1DFB7B2B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906096-3A33-4C69-8792-D6E1DFB7B2B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7F689F-C29B-4067-B332-9085AEC33D5F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906096-3A33-4C69-8792-D6E1DFB7B2B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AC27C-A77C-4EAF-AE57-4009713907B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356C7-3C3F-410A-AE9A-B881164C50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AC27C-A77C-4EAF-AE57-4009713907B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356C7-3C3F-410A-AE9A-B881164C50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AC27C-A77C-4EAF-AE57-4009713907B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356C7-3C3F-410A-AE9A-B881164C50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AC27C-A77C-4EAF-AE57-4009713907B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356C7-3C3F-410A-AE9A-B881164C50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AC27C-A77C-4EAF-AE57-4009713907B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356C7-3C3F-410A-AE9A-B881164C50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AC27C-A77C-4EAF-AE57-4009713907B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356C7-3C3F-410A-AE9A-B881164C50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AC27C-A77C-4EAF-AE57-4009713907B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356C7-3C3F-410A-AE9A-B881164C50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AC27C-A77C-4EAF-AE57-4009713907B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356C7-3C3F-410A-AE9A-B881164C50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AC27C-A77C-4EAF-AE57-4009713907B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356C7-3C3F-410A-AE9A-B881164C50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AC27C-A77C-4EAF-AE57-4009713907B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356C7-3C3F-410A-AE9A-B881164C50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AC27C-A77C-4EAF-AE57-4009713907B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356C7-3C3F-410A-AE9A-B881164C50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</a:lstStyle>
          <a:p>
            <a:fld id="{D81AC27C-A77C-4EAF-AE57-4009713907B0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</a:lstStyle>
          <a:p>
            <a:fld id="{3A7356C7-3C3F-410A-AE9A-B881164C506D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思源黑体 CN Light" panose="020B0300000000000000" pitchFamily="34" charset="-122"/>
          <a:ea typeface="思源黑体 CN Light" panose="020B0300000000000000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思源黑体 CN Normal" panose="020B0400000000000000" pitchFamily="34" charset="-122"/>
          <a:ea typeface="思源黑体 CN Normal" panose="020B0400000000000000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思源黑体 CN Normal" panose="020B0400000000000000" pitchFamily="34" charset="-122"/>
          <a:ea typeface="思源黑体 CN Normal" panose="020B0400000000000000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思源黑体 CN Normal" panose="020B0400000000000000" pitchFamily="34" charset="-122"/>
          <a:ea typeface="思源黑体 CN Normal" panose="020B0400000000000000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思源黑体 CN Normal" panose="020B0400000000000000" pitchFamily="34" charset="-122"/>
          <a:ea typeface="思源黑体 CN Normal" panose="020B0400000000000000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思源黑体 CN Normal" panose="020B0400000000000000" pitchFamily="34" charset="-122"/>
          <a:ea typeface="思源黑体 CN Normal" panose="020B0400000000000000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1" Type="http://schemas.openxmlformats.org/officeDocument/2006/relationships/notesSlide" Target="../notesSlides/notesSlide1.xml"/><Relationship Id="rId10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0.xml"/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tags" Target="../tags/tag69.xml"/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" Type="http://schemas.openxmlformats.org/officeDocument/2006/relationships/tags" Target="../tags/tag66.xml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1.xml"/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tags" Target="../tags/tag73.xml"/><Relationship Id="rId3" Type="http://schemas.openxmlformats.org/officeDocument/2006/relationships/tags" Target="../tags/tag72.xml"/><Relationship Id="rId2" Type="http://schemas.openxmlformats.org/officeDocument/2006/relationships/tags" Target="../tags/tag71.xml"/><Relationship Id="rId1" Type="http://schemas.openxmlformats.org/officeDocument/2006/relationships/tags" Target="../tags/tag70.xml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2.xml"/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tags" Target="../tags/tag77.xml"/><Relationship Id="rId3" Type="http://schemas.openxmlformats.org/officeDocument/2006/relationships/tags" Target="../tags/tag76.xml"/><Relationship Id="rId2" Type="http://schemas.openxmlformats.org/officeDocument/2006/relationships/tags" Target="../tags/tag75.xml"/><Relationship Id="rId1" Type="http://schemas.openxmlformats.org/officeDocument/2006/relationships/tags" Target="../tags/tag74.xml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tags" Target="../tags/tag86.xml"/><Relationship Id="rId8" Type="http://schemas.openxmlformats.org/officeDocument/2006/relationships/tags" Target="../tags/tag85.xml"/><Relationship Id="rId7" Type="http://schemas.openxmlformats.org/officeDocument/2006/relationships/tags" Target="../tags/tag84.xml"/><Relationship Id="rId6" Type="http://schemas.openxmlformats.org/officeDocument/2006/relationships/tags" Target="../tags/tag83.xml"/><Relationship Id="rId5" Type="http://schemas.openxmlformats.org/officeDocument/2006/relationships/tags" Target="../tags/tag82.xml"/><Relationship Id="rId4" Type="http://schemas.openxmlformats.org/officeDocument/2006/relationships/tags" Target="../tags/tag81.xml"/><Relationship Id="rId3" Type="http://schemas.openxmlformats.org/officeDocument/2006/relationships/tags" Target="../tags/tag80.xml"/><Relationship Id="rId2" Type="http://schemas.openxmlformats.org/officeDocument/2006/relationships/tags" Target="../tags/tag79.xml"/><Relationship Id="rId18" Type="http://schemas.openxmlformats.org/officeDocument/2006/relationships/notesSlide" Target="../notesSlides/notesSlide13.xml"/><Relationship Id="rId17" Type="http://schemas.openxmlformats.org/officeDocument/2006/relationships/slideLayout" Target="../slideLayouts/slideLayout7.xml"/><Relationship Id="rId16" Type="http://schemas.openxmlformats.org/officeDocument/2006/relationships/tags" Target="../tags/tag93.xml"/><Relationship Id="rId15" Type="http://schemas.openxmlformats.org/officeDocument/2006/relationships/tags" Target="../tags/tag92.xml"/><Relationship Id="rId14" Type="http://schemas.openxmlformats.org/officeDocument/2006/relationships/tags" Target="../tags/tag91.xml"/><Relationship Id="rId13" Type="http://schemas.openxmlformats.org/officeDocument/2006/relationships/tags" Target="../tags/tag90.xml"/><Relationship Id="rId12" Type="http://schemas.openxmlformats.org/officeDocument/2006/relationships/tags" Target="../tags/tag89.xml"/><Relationship Id="rId11" Type="http://schemas.openxmlformats.org/officeDocument/2006/relationships/tags" Target="../tags/tag88.xml"/><Relationship Id="rId10" Type="http://schemas.openxmlformats.org/officeDocument/2006/relationships/tags" Target="../tags/tag87.xml"/><Relationship Id="rId1" Type="http://schemas.openxmlformats.org/officeDocument/2006/relationships/tags" Target="../tags/tag78.xml"/></Relationships>
</file>

<file path=ppt/slides/_rels/slide1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4.xml"/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tags" Target="../tags/tag97.xml"/><Relationship Id="rId3" Type="http://schemas.openxmlformats.org/officeDocument/2006/relationships/tags" Target="../tags/tag96.xml"/><Relationship Id="rId2" Type="http://schemas.openxmlformats.org/officeDocument/2006/relationships/tags" Target="../tags/tag95.xml"/><Relationship Id="rId1" Type="http://schemas.openxmlformats.org/officeDocument/2006/relationships/tags" Target="../tags/tag94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5.x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tags" Target="../tags/tag101.xml"/><Relationship Id="rId3" Type="http://schemas.openxmlformats.org/officeDocument/2006/relationships/tags" Target="../tags/tag100.xml"/><Relationship Id="rId2" Type="http://schemas.openxmlformats.org/officeDocument/2006/relationships/tags" Target="../tags/tag99.xml"/><Relationship Id="rId1" Type="http://schemas.openxmlformats.org/officeDocument/2006/relationships/tags" Target="../tags/tag98.xml"/></Relationships>
</file>

<file path=ppt/slides/_rels/slide1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6.xml"/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tags" Target="../tags/tag105.xml"/><Relationship Id="rId3" Type="http://schemas.openxmlformats.org/officeDocument/2006/relationships/tags" Target="../tags/tag104.xml"/><Relationship Id="rId2" Type="http://schemas.openxmlformats.org/officeDocument/2006/relationships/tags" Target="../tags/tag103.xml"/><Relationship Id="rId1" Type="http://schemas.openxmlformats.org/officeDocument/2006/relationships/tags" Target="../tags/tag102.xml"/></Relationships>
</file>

<file path=ppt/slides/_rels/slide1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7.xml"/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tags" Target="../tags/tag109.xml"/><Relationship Id="rId3" Type="http://schemas.openxmlformats.org/officeDocument/2006/relationships/tags" Target="../tags/tag108.xml"/><Relationship Id="rId2" Type="http://schemas.openxmlformats.org/officeDocument/2006/relationships/tags" Target="../tags/tag107.xml"/><Relationship Id="rId1" Type="http://schemas.openxmlformats.org/officeDocument/2006/relationships/tags" Target="../tags/tag106.xml"/></Relationships>
</file>

<file path=ppt/slides/_rels/slide1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8.xml"/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tags" Target="../tags/tag113.xml"/><Relationship Id="rId3" Type="http://schemas.openxmlformats.org/officeDocument/2006/relationships/tags" Target="../tags/tag112.xml"/><Relationship Id="rId2" Type="http://schemas.openxmlformats.org/officeDocument/2006/relationships/tags" Target="../tags/tag111.xml"/><Relationship Id="rId1" Type="http://schemas.openxmlformats.org/officeDocument/2006/relationships/tags" Target="../tags/tag110.xml"/></Relationships>
</file>

<file path=ppt/slides/_rels/slide1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9.xml"/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tags" Target="../tags/tag117.xml"/><Relationship Id="rId3" Type="http://schemas.openxmlformats.org/officeDocument/2006/relationships/tags" Target="../tags/tag116.xml"/><Relationship Id="rId2" Type="http://schemas.openxmlformats.org/officeDocument/2006/relationships/tags" Target="../tags/tag115.xml"/><Relationship Id="rId1" Type="http://schemas.openxmlformats.org/officeDocument/2006/relationships/tags" Target="../tags/tag114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8.xml"/><Relationship Id="rId8" Type="http://schemas.openxmlformats.org/officeDocument/2006/relationships/tags" Target="../tags/tag17.xml"/><Relationship Id="rId7" Type="http://schemas.openxmlformats.org/officeDocument/2006/relationships/tags" Target="../tags/tag16.xml"/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1" Type="http://schemas.openxmlformats.org/officeDocument/2006/relationships/notesSlide" Target="../notesSlides/notesSlide2.xml"/><Relationship Id="rId10" Type="http://schemas.openxmlformats.org/officeDocument/2006/relationships/slideLayout" Target="../slideLayouts/slideLayout1.xml"/><Relationship Id="rId1" Type="http://schemas.openxmlformats.org/officeDocument/2006/relationships/tags" Target="../tags/tag10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0.x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tags" Target="../tags/tag121.xml"/><Relationship Id="rId3" Type="http://schemas.openxmlformats.org/officeDocument/2006/relationships/tags" Target="../tags/tag120.xml"/><Relationship Id="rId2" Type="http://schemas.openxmlformats.org/officeDocument/2006/relationships/tags" Target="../tags/tag119.xml"/><Relationship Id="rId1" Type="http://schemas.openxmlformats.org/officeDocument/2006/relationships/tags" Target="../tags/tag118.xml"/></Relationships>
</file>

<file path=ppt/slides/_rels/slide2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1.xml"/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tags" Target="../tags/tag125.xml"/><Relationship Id="rId3" Type="http://schemas.openxmlformats.org/officeDocument/2006/relationships/tags" Target="../tags/tag124.xml"/><Relationship Id="rId2" Type="http://schemas.openxmlformats.org/officeDocument/2006/relationships/tags" Target="../tags/tag123.xml"/><Relationship Id="rId1" Type="http://schemas.openxmlformats.org/officeDocument/2006/relationships/tags" Target="../tags/tag122.xml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tags" Target="../tags/tag134.xml"/><Relationship Id="rId8" Type="http://schemas.openxmlformats.org/officeDocument/2006/relationships/tags" Target="../tags/tag133.xml"/><Relationship Id="rId7" Type="http://schemas.openxmlformats.org/officeDocument/2006/relationships/tags" Target="../tags/tag132.xml"/><Relationship Id="rId6" Type="http://schemas.openxmlformats.org/officeDocument/2006/relationships/tags" Target="../tags/tag131.xml"/><Relationship Id="rId5" Type="http://schemas.openxmlformats.org/officeDocument/2006/relationships/tags" Target="../tags/tag130.xml"/><Relationship Id="rId4" Type="http://schemas.openxmlformats.org/officeDocument/2006/relationships/tags" Target="../tags/tag129.xml"/><Relationship Id="rId3" Type="http://schemas.openxmlformats.org/officeDocument/2006/relationships/tags" Target="../tags/tag128.xml"/><Relationship Id="rId2" Type="http://schemas.openxmlformats.org/officeDocument/2006/relationships/tags" Target="../tags/tag127.xml"/><Relationship Id="rId12" Type="http://schemas.openxmlformats.org/officeDocument/2006/relationships/notesSlide" Target="../notesSlides/notesSlide22.xml"/><Relationship Id="rId11" Type="http://schemas.openxmlformats.org/officeDocument/2006/relationships/slideLayout" Target="../slideLayouts/slideLayout7.xml"/><Relationship Id="rId10" Type="http://schemas.openxmlformats.org/officeDocument/2006/relationships/tags" Target="../tags/tag135.xml"/><Relationship Id="rId1" Type="http://schemas.openxmlformats.org/officeDocument/2006/relationships/tags" Target="../tags/tag126.xml"/></Relationships>
</file>

<file path=ppt/slides/_rels/slide2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3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139.xml"/><Relationship Id="rId3" Type="http://schemas.openxmlformats.org/officeDocument/2006/relationships/tags" Target="../tags/tag138.xml"/><Relationship Id="rId2" Type="http://schemas.openxmlformats.org/officeDocument/2006/relationships/tags" Target="../tags/tag137.xml"/><Relationship Id="rId1" Type="http://schemas.openxmlformats.org/officeDocument/2006/relationships/tags" Target="../tags/tag136.xml"/></Relationships>
</file>

<file path=ppt/slides/_rels/slide2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4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143.xml"/><Relationship Id="rId3" Type="http://schemas.openxmlformats.org/officeDocument/2006/relationships/tags" Target="../tags/tag142.xml"/><Relationship Id="rId2" Type="http://schemas.openxmlformats.org/officeDocument/2006/relationships/tags" Target="../tags/tag141.xml"/><Relationship Id="rId1" Type="http://schemas.openxmlformats.org/officeDocument/2006/relationships/tags" Target="../tags/tag140.xml"/></Relationships>
</file>

<file path=ppt/slides/_rels/slide25.xml.rels><?xml version="1.0" encoding="UTF-8" standalone="yes"?>
<Relationships xmlns="http://schemas.openxmlformats.org/package/2006/relationships"><Relationship Id="rId9" Type="http://schemas.openxmlformats.org/officeDocument/2006/relationships/tags" Target="../tags/tag152.xml"/><Relationship Id="rId8" Type="http://schemas.openxmlformats.org/officeDocument/2006/relationships/tags" Target="../tags/tag151.xml"/><Relationship Id="rId7" Type="http://schemas.openxmlformats.org/officeDocument/2006/relationships/tags" Target="../tags/tag150.xml"/><Relationship Id="rId6" Type="http://schemas.openxmlformats.org/officeDocument/2006/relationships/tags" Target="../tags/tag149.xml"/><Relationship Id="rId5" Type="http://schemas.openxmlformats.org/officeDocument/2006/relationships/tags" Target="../tags/tag148.xml"/><Relationship Id="rId4" Type="http://schemas.openxmlformats.org/officeDocument/2006/relationships/tags" Target="../tags/tag147.xml"/><Relationship Id="rId3" Type="http://schemas.openxmlformats.org/officeDocument/2006/relationships/tags" Target="../tags/tag146.xml"/><Relationship Id="rId2" Type="http://schemas.openxmlformats.org/officeDocument/2006/relationships/tags" Target="../tags/tag145.xml"/><Relationship Id="rId11" Type="http://schemas.openxmlformats.org/officeDocument/2006/relationships/notesSlide" Target="../notesSlides/notesSlide25.xml"/><Relationship Id="rId10" Type="http://schemas.openxmlformats.org/officeDocument/2006/relationships/slideLayout" Target="../slideLayouts/slideLayout1.xml"/><Relationship Id="rId1" Type="http://schemas.openxmlformats.org/officeDocument/2006/relationships/tags" Target="../tags/tag144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tags" Target="../tags/tag26.xml"/><Relationship Id="rId7" Type="http://schemas.openxmlformats.org/officeDocument/2006/relationships/tags" Target="../tags/tag25.xml"/><Relationship Id="rId6" Type="http://schemas.openxmlformats.org/officeDocument/2006/relationships/tags" Target="../tags/tag24.xml"/><Relationship Id="rId5" Type="http://schemas.openxmlformats.org/officeDocument/2006/relationships/tags" Target="../tags/tag23.xml"/><Relationship Id="rId4" Type="http://schemas.openxmlformats.org/officeDocument/2006/relationships/tags" Target="../tags/tag22.xml"/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0" Type="http://schemas.openxmlformats.org/officeDocument/2006/relationships/notesSlide" Target="../notesSlides/notesSlide3.xml"/><Relationship Id="rId1" Type="http://schemas.openxmlformats.org/officeDocument/2006/relationships/tags" Target="../tags/tag19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35.xml"/><Relationship Id="rId8" Type="http://schemas.openxmlformats.org/officeDocument/2006/relationships/tags" Target="../tags/tag34.xml"/><Relationship Id="rId7" Type="http://schemas.openxmlformats.org/officeDocument/2006/relationships/tags" Target="../tags/tag33.xml"/><Relationship Id="rId6" Type="http://schemas.openxmlformats.org/officeDocument/2006/relationships/tags" Target="../tags/tag32.xml"/><Relationship Id="rId5" Type="http://schemas.openxmlformats.org/officeDocument/2006/relationships/tags" Target="../tags/tag31.xml"/><Relationship Id="rId4" Type="http://schemas.openxmlformats.org/officeDocument/2006/relationships/tags" Target="../tags/tag30.xml"/><Relationship Id="rId3" Type="http://schemas.openxmlformats.org/officeDocument/2006/relationships/tags" Target="../tags/tag29.xml"/><Relationship Id="rId2" Type="http://schemas.openxmlformats.org/officeDocument/2006/relationships/tags" Target="../tags/tag28.xml"/><Relationship Id="rId12" Type="http://schemas.openxmlformats.org/officeDocument/2006/relationships/notesSlide" Target="../notesSlides/notesSlide4.xml"/><Relationship Id="rId11" Type="http://schemas.openxmlformats.org/officeDocument/2006/relationships/slideLayout" Target="../slideLayouts/slideLayout7.xml"/><Relationship Id="rId10" Type="http://schemas.openxmlformats.org/officeDocument/2006/relationships/tags" Target="../tags/tag36.xml"/><Relationship Id="rId1" Type="http://schemas.openxmlformats.org/officeDocument/2006/relationships/tags" Target="../tags/tag2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5.x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tags" Target="../tags/tag41.xml"/><Relationship Id="rId4" Type="http://schemas.openxmlformats.org/officeDocument/2006/relationships/tags" Target="../tags/tag40.xml"/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tags" Target="../tags/tag3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6.x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tags" Target="../tags/tag42.xml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tags" Target="../tags/tag47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tags" Target="../tags/tag60.xml"/><Relationship Id="rId8" Type="http://schemas.openxmlformats.org/officeDocument/2006/relationships/tags" Target="../tags/tag59.xml"/><Relationship Id="rId7" Type="http://schemas.openxmlformats.org/officeDocument/2006/relationships/tags" Target="../tags/tag58.xml"/><Relationship Id="rId6" Type="http://schemas.openxmlformats.org/officeDocument/2006/relationships/tags" Target="../tags/tag57.xml"/><Relationship Id="rId5" Type="http://schemas.openxmlformats.org/officeDocument/2006/relationships/tags" Target="../tags/tag56.xml"/><Relationship Id="rId4" Type="http://schemas.openxmlformats.org/officeDocument/2006/relationships/tags" Target="../tags/tag55.xml"/><Relationship Id="rId3" Type="http://schemas.openxmlformats.org/officeDocument/2006/relationships/tags" Target="../tags/tag54.xml"/><Relationship Id="rId2" Type="http://schemas.openxmlformats.org/officeDocument/2006/relationships/tags" Target="../tags/tag53.xml"/><Relationship Id="rId12" Type="http://schemas.openxmlformats.org/officeDocument/2006/relationships/notesSlide" Target="../notesSlides/notesSlide8.xml"/><Relationship Id="rId11" Type="http://schemas.openxmlformats.org/officeDocument/2006/relationships/slideLayout" Target="../slideLayouts/slideLayout7.xml"/><Relationship Id="rId10" Type="http://schemas.openxmlformats.org/officeDocument/2006/relationships/tags" Target="../tags/tag61.xml"/><Relationship Id="rId1" Type="http://schemas.openxmlformats.org/officeDocument/2006/relationships/tags" Target="../tags/tag52.xml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9.xml"/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tags" Target="../tags/tag65.xml"/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" Type="http://schemas.openxmlformats.org/officeDocument/2006/relationships/tags" Target="../tags/tag6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A-稻壳儿搜索【幻雨工作室】_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816893" y="1361212"/>
            <a:ext cx="7431780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1300">
                <a:solidFill>
                  <a:schemeClr val="tx1"/>
                </a:solidFill>
                <a:latin typeface="Nexa Light" pitchFamily="50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Nexa Light" pitchFamily="50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Nexa Light" pitchFamily="50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Nexa Light" pitchFamily="50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Nexa Light" pitchFamily="50" charset="0"/>
                <a:ea typeface="微软雅黑" panose="020B0503020204020204" pitchFamily="34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itchFamily="50" charset="0"/>
                <a:ea typeface="微软雅黑" panose="020B0503020204020204" pitchFamily="34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itchFamily="50" charset="0"/>
                <a:ea typeface="微软雅黑" panose="020B0503020204020204" pitchFamily="34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itchFamily="50" charset="0"/>
                <a:ea typeface="微软雅黑" panose="020B0503020204020204" pitchFamily="34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itchFamily="50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zh-CN" altLang="en-US" sz="6600" b="1" spc="300" dirty="0">
                <a:solidFill>
                  <a:srgbClr val="123539"/>
                </a:solidFill>
                <a:latin typeface="微软雅黑" panose="020B0503020204020204" pitchFamily="34" charset="-122"/>
              </a:rPr>
              <a:t>软件安全论文汇报</a:t>
            </a:r>
            <a:endParaRPr lang="zh-CN" altLang="en-US" sz="6600" b="1" spc="300" dirty="0">
              <a:solidFill>
                <a:srgbClr val="123539"/>
              </a:solidFill>
              <a:latin typeface="微软雅黑" panose="020B0503020204020204" pitchFamily="34" charset="-122"/>
            </a:endParaRPr>
          </a:p>
        </p:txBody>
      </p:sp>
      <p:sp>
        <p:nvSpPr>
          <p:cNvPr id="37" name="PA-稻壳儿搜索【幻雨工作室】_11"/>
          <p:cNvSpPr/>
          <p:nvPr>
            <p:custDataLst>
              <p:tags r:id="rId2"/>
            </p:custDataLst>
          </p:nvPr>
        </p:nvSpPr>
        <p:spPr>
          <a:xfrm rot="17378366" flipH="1">
            <a:off x="8739368" y="2126174"/>
            <a:ext cx="6572855" cy="2624503"/>
          </a:xfrm>
          <a:custGeom>
            <a:avLst/>
            <a:gdLst>
              <a:gd name="connsiteX0" fmla="*/ 0 w 6572855"/>
              <a:gd name="connsiteY0" fmla="*/ 319530 h 2624503"/>
              <a:gd name="connsiteX1" fmla="*/ 113707 w 6572855"/>
              <a:gd name="connsiteY1" fmla="*/ 896 h 2624503"/>
              <a:gd name="connsiteX2" fmla="*/ 3753137 w 6572855"/>
              <a:gd name="connsiteY2" fmla="*/ 896 h 2624503"/>
              <a:gd name="connsiteX3" fmla="*/ 3753871 w 6572855"/>
              <a:gd name="connsiteY3" fmla="*/ 0 h 2624503"/>
              <a:gd name="connsiteX4" fmla="*/ 3754965 w 6572855"/>
              <a:gd name="connsiteY4" fmla="*/ 896 h 2624503"/>
              <a:gd name="connsiteX5" fmla="*/ 3759714 w 6572855"/>
              <a:gd name="connsiteY5" fmla="*/ 896 h 2624503"/>
              <a:gd name="connsiteX6" fmla="*/ 3759714 w 6572855"/>
              <a:gd name="connsiteY6" fmla="*/ 4781 h 2624503"/>
              <a:gd name="connsiteX7" fmla="*/ 6572855 w 6572855"/>
              <a:gd name="connsiteY7" fmla="*/ 2305578 h 2624503"/>
              <a:gd name="connsiteX8" fmla="*/ 6459044 w 6572855"/>
              <a:gd name="connsiteY8" fmla="*/ 2624503 h 2624503"/>
              <a:gd name="connsiteX9" fmla="*/ 6052997 w 6572855"/>
              <a:gd name="connsiteY9" fmla="*/ 2479601 h 2624503"/>
              <a:gd name="connsiteX10" fmla="*/ 3589444 w 6572855"/>
              <a:gd name="connsiteY10" fmla="*/ 464722 h 2624503"/>
              <a:gd name="connsiteX11" fmla="*/ 406860 w 6572855"/>
              <a:gd name="connsiteY11" fmla="*/ 464722 h 26245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572855" h="2624503">
                <a:moveTo>
                  <a:pt x="0" y="319530"/>
                </a:moveTo>
                <a:lnTo>
                  <a:pt x="113707" y="896"/>
                </a:lnTo>
                <a:lnTo>
                  <a:pt x="3753137" y="896"/>
                </a:lnTo>
                <a:lnTo>
                  <a:pt x="3753871" y="0"/>
                </a:lnTo>
                <a:lnTo>
                  <a:pt x="3754965" y="896"/>
                </a:lnTo>
                <a:lnTo>
                  <a:pt x="3759714" y="896"/>
                </a:lnTo>
                <a:lnTo>
                  <a:pt x="3759714" y="4781"/>
                </a:lnTo>
                <a:lnTo>
                  <a:pt x="6572855" y="2305578"/>
                </a:lnTo>
                <a:lnTo>
                  <a:pt x="6459044" y="2624503"/>
                </a:lnTo>
                <a:lnTo>
                  <a:pt x="6052997" y="2479601"/>
                </a:lnTo>
                <a:lnTo>
                  <a:pt x="3589444" y="464722"/>
                </a:lnTo>
                <a:lnTo>
                  <a:pt x="406860" y="464722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" name="PA-矩形 2"/>
          <p:cNvSpPr/>
          <p:nvPr>
            <p:custDataLst>
              <p:tags r:id="rId3"/>
            </p:custDataLst>
          </p:nvPr>
        </p:nvSpPr>
        <p:spPr>
          <a:xfrm>
            <a:off x="1408386" y="943303"/>
            <a:ext cx="1860331" cy="4971394"/>
          </a:xfrm>
          <a:prstGeom prst="rect">
            <a:avLst/>
          </a:prstGeom>
          <a:solidFill>
            <a:srgbClr val="39595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4" name="PA-矩形 3"/>
          <p:cNvSpPr/>
          <p:nvPr>
            <p:custDataLst>
              <p:tags r:id="rId4"/>
            </p:custDataLst>
          </p:nvPr>
        </p:nvSpPr>
        <p:spPr>
          <a:xfrm>
            <a:off x="9889184" y="6106510"/>
            <a:ext cx="325821" cy="325821"/>
          </a:xfrm>
          <a:prstGeom prst="rect">
            <a:avLst/>
          </a:prstGeom>
          <a:solidFill>
            <a:srgbClr val="3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9" name="PA-矩形 38"/>
          <p:cNvSpPr/>
          <p:nvPr>
            <p:custDataLst>
              <p:tags r:id="rId5"/>
            </p:custDataLst>
          </p:nvPr>
        </p:nvSpPr>
        <p:spPr>
          <a:xfrm>
            <a:off x="10388441" y="6106508"/>
            <a:ext cx="325821" cy="325821"/>
          </a:xfrm>
          <a:prstGeom prst="rect">
            <a:avLst/>
          </a:prstGeom>
          <a:solidFill>
            <a:srgbClr val="A0C7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40" name="PA-矩形 39"/>
          <p:cNvSpPr/>
          <p:nvPr>
            <p:custDataLst>
              <p:tags r:id="rId6"/>
            </p:custDataLst>
          </p:nvPr>
        </p:nvSpPr>
        <p:spPr>
          <a:xfrm>
            <a:off x="10887698" y="6106509"/>
            <a:ext cx="325821" cy="325821"/>
          </a:xfrm>
          <a:prstGeom prst="rect">
            <a:avLst/>
          </a:prstGeom>
          <a:solidFill>
            <a:srgbClr val="D6F1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41" name="PA-矩形 40"/>
          <p:cNvSpPr/>
          <p:nvPr>
            <p:custDataLst>
              <p:tags r:id="rId7"/>
            </p:custDataLst>
          </p:nvPr>
        </p:nvSpPr>
        <p:spPr>
          <a:xfrm>
            <a:off x="11386955" y="6106508"/>
            <a:ext cx="325821" cy="325821"/>
          </a:xfrm>
          <a:prstGeom prst="rect">
            <a:avLst/>
          </a:prstGeom>
          <a:solidFill>
            <a:srgbClr val="A2BF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43" name="PA-research_180415"/>
          <p:cNvSpPr>
            <a:spLocks noChangeAspect="1"/>
          </p:cNvSpPr>
          <p:nvPr>
            <p:custDataLst>
              <p:tags r:id="rId8"/>
            </p:custDataLst>
          </p:nvPr>
        </p:nvSpPr>
        <p:spPr bwMode="auto">
          <a:xfrm>
            <a:off x="2529378" y="1305526"/>
            <a:ext cx="470481" cy="609684"/>
          </a:xfrm>
          <a:custGeom>
            <a:avLst/>
            <a:gdLst>
              <a:gd name="connsiteX0" fmla="*/ 187633 w 468413"/>
              <a:gd name="connsiteY0" fmla="*/ 448867 h 607004"/>
              <a:gd name="connsiteX1" fmla="*/ 358190 w 468413"/>
              <a:gd name="connsiteY1" fmla="*/ 448867 h 607004"/>
              <a:gd name="connsiteX2" fmla="*/ 358190 w 468413"/>
              <a:gd name="connsiteY2" fmla="*/ 467708 h 607004"/>
              <a:gd name="connsiteX3" fmla="*/ 187633 w 468413"/>
              <a:gd name="connsiteY3" fmla="*/ 467708 h 607004"/>
              <a:gd name="connsiteX4" fmla="*/ 110153 w 468413"/>
              <a:gd name="connsiteY4" fmla="*/ 448867 h 607004"/>
              <a:gd name="connsiteX5" fmla="*/ 156656 w 468413"/>
              <a:gd name="connsiteY5" fmla="*/ 448867 h 607004"/>
              <a:gd name="connsiteX6" fmla="*/ 156656 w 468413"/>
              <a:gd name="connsiteY6" fmla="*/ 467708 h 607004"/>
              <a:gd name="connsiteX7" fmla="*/ 110153 w 468413"/>
              <a:gd name="connsiteY7" fmla="*/ 467708 h 607004"/>
              <a:gd name="connsiteX8" fmla="*/ 187633 w 468413"/>
              <a:gd name="connsiteY8" fmla="*/ 356003 h 607004"/>
              <a:gd name="connsiteX9" fmla="*/ 358190 w 468413"/>
              <a:gd name="connsiteY9" fmla="*/ 356003 h 607004"/>
              <a:gd name="connsiteX10" fmla="*/ 358190 w 468413"/>
              <a:gd name="connsiteY10" fmla="*/ 374844 h 607004"/>
              <a:gd name="connsiteX11" fmla="*/ 187633 w 468413"/>
              <a:gd name="connsiteY11" fmla="*/ 374844 h 607004"/>
              <a:gd name="connsiteX12" fmla="*/ 110153 w 468413"/>
              <a:gd name="connsiteY12" fmla="*/ 356003 h 607004"/>
              <a:gd name="connsiteX13" fmla="*/ 156656 w 468413"/>
              <a:gd name="connsiteY13" fmla="*/ 356003 h 607004"/>
              <a:gd name="connsiteX14" fmla="*/ 156656 w 468413"/>
              <a:gd name="connsiteY14" fmla="*/ 374844 h 607004"/>
              <a:gd name="connsiteX15" fmla="*/ 110153 w 468413"/>
              <a:gd name="connsiteY15" fmla="*/ 374844 h 607004"/>
              <a:gd name="connsiteX16" fmla="*/ 187633 w 468413"/>
              <a:gd name="connsiteY16" fmla="*/ 263209 h 607004"/>
              <a:gd name="connsiteX17" fmla="*/ 358190 w 468413"/>
              <a:gd name="connsiteY17" fmla="*/ 263209 h 607004"/>
              <a:gd name="connsiteX18" fmla="*/ 358190 w 468413"/>
              <a:gd name="connsiteY18" fmla="*/ 281979 h 607004"/>
              <a:gd name="connsiteX19" fmla="*/ 187633 w 468413"/>
              <a:gd name="connsiteY19" fmla="*/ 281979 h 607004"/>
              <a:gd name="connsiteX20" fmla="*/ 110153 w 468413"/>
              <a:gd name="connsiteY20" fmla="*/ 263209 h 607004"/>
              <a:gd name="connsiteX21" fmla="*/ 156656 w 468413"/>
              <a:gd name="connsiteY21" fmla="*/ 263209 h 607004"/>
              <a:gd name="connsiteX22" fmla="*/ 156656 w 468413"/>
              <a:gd name="connsiteY22" fmla="*/ 281979 h 607004"/>
              <a:gd name="connsiteX23" fmla="*/ 110153 w 468413"/>
              <a:gd name="connsiteY23" fmla="*/ 281979 h 607004"/>
              <a:gd name="connsiteX24" fmla="*/ 187633 w 468413"/>
              <a:gd name="connsiteY24" fmla="*/ 170274 h 607004"/>
              <a:gd name="connsiteX25" fmla="*/ 358190 w 468413"/>
              <a:gd name="connsiteY25" fmla="*/ 170274 h 607004"/>
              <a:gd name="connsiteX26" fmla="*/ 358190 w 468413"/>
              <a:gd name="connsiteY26" fmla="*/ 189044 h 607004"/>
              <a:gd name="connsiteX27" fmla="*/ 187633 w 468413"/>
              <a:gd name="connsiteY27" fmla="*/ 189044 h 607004"/>
              <a:gd name="connsiteX28" fmla="*/ 110153 w 468413"/>
              <a:gd name="connsiteY28" fmla="*/ 170274 h 607004"/>
              <a:gd name="connsiteX29" fmla="*/ 156656 w 468413"/>
              <a:gd name="connsiteY29" fmla="*/ 170274 h 607004"/>
              <a:gd name="connsiteX30" fmla="*/ 156656 w 468413"/>
              <a:gd name="connsiteY30" fmla="*/ 189044 h 607004"/>
              <a:gd name="connsiteX31" fmla="*/ 110153 w 468413"/>
              <a:gd name="connsiteY31" fmla="*/ 189044 h 607004"/>
              <a:gd name="connsiteX32" fmla="*/ 73013 w 468413"/>
              <a:gd name="connsiteY32" fmla="*/ 96229 h 607004"/>
              <a:gd name="connsiteX33" fmla="*/ 73013 w 468413"/>
              <a:gd name="connsiteY33" fmla="*/ 534009 h 607004"/>
              <a:gd name="connsiteX34" fmla="*/ 395306 w 468413"/>
              <a:gd name="connsiteY34" fmla="*/ 534009 h 607004"/>
              <a:gd name="connsiteX35" fmla="*/ 395306 w 468413"/>
              <a:gd name="connsiteY35" fmla="*/ 96229 h 607004"/>
              <a:gd name="connsiteX36" fmla="*/ 365724 w 468413"/>
              <a:gd name="connsiteY36" fmla="*/ 96229 h 607004"/>
              <a:gd name="connsiteX37" fmla="*/ 342737 w 468413"/>
              <a:gd name="connsiteY37" fmla="*/ 111655 h 607004"/>
              <a:gd name="connsiteX38" fmla="*/ 125676 w 468413"/>
              <a:gd name="connsiteY38" fmla="*/ 111655 h 607004"/>
              <a:gd name="connsiteX39" fmla="*/ 102595 w 468413"/>
              <a:gd name="connsiteY39" fmla="*/ 96229 h 607004"/>
              <a:gd name="connsiteX40" fmla="*/ 18842 w 468413"/>
              <a:gd name="connsiteY40" fmla="*/ 49760 h 607004"/>
              <a:gd name="connsiteX41" fmla="*/ 18842 w 468413"/>
              <a:gd name="connsiteY41" fmla="*/ 588191 h 607004"/>
              <a:gd name="connsiteX42" fmla="*/ 449571 w 468413"/>
              <a:gd name="connsiteY42" fmla="*/ 588191 h 607004"/>
              <a:gd name="connsiteX43" fmla="*/ 449571 w 468413"/>
              <a:gd name="connsiteY43" fmla="*/ 49760 h 607004"/>
              <a:gd name="connsiteX44" fmla="*/ 367608 w 468413"/>
              <a:gd name="connsiteY44" fmla="*/ 49760 h 607004"/>
              <a:gd name="connsiteX45" fmla="*/ 367608 w 468413"/>
              <a:gd name="connsiteY45" fmla="*/ 77416 h 607004"/>
              <a:gd name="connsiteX46" fmla="*/ 414148 w 468413"/>
              <a:gd name="connsiteY46" fmla="*/ 77416 h 607004"/>
              <a:gd name="connsiteX47" fmla="*/ 414148 w 468413"/>
              <a:gd name="connsiteY47" fmla="*/ 552823 h 607004"/>
              <a:gd name="connsiteX48" fmla="*/ 54171 w 468413"/>
              <a:gd name="connsiteY48" fmla="*/ 552823 h 607004"/>
              <a:gd name="connsiteX49" fmla="*/ 54171 w 468413"/>
              <a:gd name="connsiteY49" fmla="*/ 77416 h 607004"/>
              <a:gd name="connsiteX50" fmla="*/ 100710 w 468413"/>
              <a:gd name="connsiteY50" fmla="*/ 77416 h 607004"/>
              <a:gd name="connsiteX51" fmla="*/ 100710 w 468413"/>
              <a:gd name="connsiteY51" fmla="*/ 49760 h 607004"/>
              <a:gd name="connsiteX52" fmla="*/ 164417 w 468413"/>
              <a:gd name="connsiteY52" fmla="*/ 46432 h 607004"/>
              <a:gd name="connsiteX53" fmla="*/ 303925 w 468413"/>
              <a:gd name="connsiteY53" fmla="*/ 46432 h 607004"/>
              <a:gd name="connsiteX54" fmla="*/ 303925 w 468413"/>
              <a:gd name="connsiteY54" fmla="*/ 65273 h 607004"/>
              <a:gd name="connsiteX55" fmla="*/ 164417 w 468413"/>
              <a:gd name="connsiteY55" fmla="*/ 65273 h 607004"/>
              <a:gd name="connsiteX56" fmla="*/ 125676 w 468413"/>
              <a:gd name="connsiteY56" fmla="*/ 18813 h 607004"/>
              <a:gd name="connsiteX57" fmla="*/ 119552 w 468413"/>
              <a:gd name="connsiteY57" fmla="*/ 24927 h 607004"/>
              <a:gd name="connsiteX58" fmla="*/ 119552 w 468413"/>
              <a:gd name="connsiteY58" fmla="*/ 86822 h 607004"/>
              <a:gd name="connsiteX59" fmla="*/ 125676 w 468413"/>
              <a:gd name="connsiteY59" fmla="*/ 92842 h 607004"/>
              <a:gd name="connsiteX60" fmla="*/ 342737 w 468413"/>
              <a:gd name="connsiteY60" fmla="*/ 92842 h 607004"/>
              <a:gd name="connsiteX61" fmla="*/ 348766 w 468413"/>
              <a:gd name="connsiteY61" fmla="*/ 86822 h 607004"/>
              <a:gd name="connsiteX62" fmla="*/ 348766 w 468413"/>
              <a:gd name="connsiteY62" fmla="*/ 24927 h 607004"/>
              <a:gd name="connsiteX63" fmla="*/ 342737 w 468413"/>
              <a:gd name="connsiteY63" fmla="*/ 18813 h 607004"/>
              <a:gd name="connsiteX64" fmla="*/ 125676 w 468413"/>
              <a:gd name="connsiteY64" fmla="*/ 0 h 607004"/>
              <a:gd name="connsiteX65" fmla="*/ 342737 w 468413"/>
              <a:gd name="connsiteY65" fmla="*/ 0 h 607004"/>
              <a:gd name="connsiteX66" fmla="*/ 367608 w 468413"/>
              <a:gd name="connsiteY66" fmla="*/ 24927 h 607004"/>
              <a:gd name="connsiteX67" fmla="*/ 367608 w 468413"/>
              <a:gd name="connsiteY67" fmla="*/ 30947 h 607004"/>
              <a:gd name="connsiteX68" fmla="*/ 468413 w 468413"/>
              <a:gd name="connsiteY68" fmla="*/ 30947 h 607004"/>
              <a:gd name="connsiteX69" fmla="*/ 468413 w 468413"/>
              <a:gd name="connsiteY69" fmla="*/ 607004 h 607004"/>
              <a:gd name="connsiteX70" fmla="*/ 0 w 468413"/>
              <a:gd name="connsiteY70" fmla="*/ 607004 h 607004"/>
              <a:gd name="connsiteX71" fmla="*/ 0 w 468413"/>
              <a:gd name="connsiteY71" fmla="*/ 30947 h 607004"/>
              <a:gd name="connsiteX72" fmla="*/ 100710 w 468413"/>
              <a:gd name="connsiteY72" fmla="*/ 30947 h 607004"/>
              <a:gd name="connsiteX73" fmla="*/ 100710 w 468413"/>
              <a:gd name="connsiteY73" fmla="*/ 24927 h 607004"/>
              <a:gd name="connsiteX74" fmla="*/ 125676 w 468413"/>
              <a:gd name="connsiteY74" fmla="*/ 0 h 607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468413" h="607004">
                <a:moveTo>
                  <a:pt x="187633" y="448867"/>
                </a:moveTo>
                <a:lnTo>
                  <a:pt x="358190" y="448867"/>
                </a:lnTo>
                <a:lnTo>
                  <a:pt x="358190" y="467708"/>
                </a:lnTo>
                <a:lnTo>
                  <a:pt x="187633" y="467708"/>
                </a:lnTo>
                <a:close/>
                <a:moveTo>
                  <a:pt x="110153" y="448867"/>
                </a:moveTo>
                <a:lnTo>
                  <a:pt x="156656" y="448867"/>
                </a:lnTo>
                <a:lnTo>
                  <a:pt x="156656" y="467708"/>
                </a:lnTo>
                <a:lnTo>
                  <a:pt x="110153" y="467708"/>
                </a:lnTo>
                <a:close/>
                <a:moveTo>
                  <a:pt x="187633" y="356003"/>
                </a:moveTo>
                <a:lnTo>
                  <a:pt x="358190" y="356003"/>
                </a:lnTo>
                <a:lnTo>
                  <a:pt x="358190" y="374844"/>
                </a:lnTo>
                <a:lnTo>
                  <a:pt x="187633" y="374844"/>
                </a:lnTo>
                <a:close/>
                <a:moveTo>
                  <a:pt x="110153" y="356003"/>
                </a:moveTo>
                <a:lnTo>
                  <a:pt x="156656" y="356003"/>
                </a:lnTo>
                <a:lnTo>
                  <a:pt x="156656" y="374844"/>
                </a:lnTo>
                <a:lnTo>
                  <a:pt x="110153" y="374844"/>
                </a:lnTo>
                <a:close/>
                <a:moveTo>
                  <a:pt x="187633" y="263209"/>
                </a:moveTo>
                <a:lnTo>
                  <a:pt x="358190" y="263209"/>
                </a:lnTo>
                <a:lnTo>
                  <a:pt x="358190" y="281979"/>
                </a:lnTo>
                <a:lnTo>
                  <a:pt x="187633" y="281979"/>
                </a:lnTo>
                <a:close/>
                <a:moveTo>
                  <a:pt x="110153" y="263209"/>
                </a:moveTo>
                <a:lnTo>
                  <a:pt x="156656" y="263209"/>
                </a:lnTo>
                <a:lnTo>
                  <a:pt x="156656" y="281979"/>
                </a:lnTo>
                <a:lnTo>
                  <a:pt x="110153" y="281979"/>
                </a:lnTo>
                <a:close/>
                <a:moveTo>
                  <a:pt x="187633" y="170274"/>
                </a:moveTo>
                <a:lnTo>
                  <a:pt x="358190" y="170274"/>
                </a:lnTo>
                <a:lnTo>
                  <a:pt x="358190" y="189044"/>
                </a:lnTo>
                <a:lnTo>
                  <a:pt x="187633" y="189044"/>
                </a:lnTo>
                <a:close/>
                <a:moveTo>
                  <a:pt x="110153" y="170274"/>
                </a:moveTo>
                <a:lnTo>
                  <a:pt x="156656" y="170274"/>
                </a:lnTo>
                <a:lnTo>
                  <a:pt x="156656" y="189044"/>
                </a:lnTo>
                <a:lnTo>
                  <a:pt x="110153" y="189044"/>
                </a:lnTo>
                <a:close/>
                <a:moveTo>
                  <a:pt x="73013" y="96229"/>
                </a:moveTo>
                <a:lnTo>
                  <a:pt x="73013" y="534009"/>
                </a:lnTo>
                <a:lnTo>
                  <a:pt x="395306" y="534009"/>
                </a:lnTo>
                <a:lnTo>
                  <a:pt x="395306" y="96229"/>
                </a:lnTo>
                <a:lnTo>
                  <a:pt x="365724" y="96229"/>
                </a:lnTo>
                <a:cubicBezTo>
                  <a:pt x="362050" y="105259"/>
                  <a:pt x="353100" y="111655"/>
                  <a:pt x="342737" y="111655"/>
                </a:cubicBezTo>
                <a:lnTo>
                  <a:pt x="125676" y="111655"/>
                </a:lnTo>
                <a:cubicBezTo>
                  <a:pt x="115219" y="111655"/>
                  <a:pt x="106269" y="105259"/>
                  <a:pt x="102595" y="96229"/>
                </a:cubicBezTo>
                <a:close/>
                <a:moveTo>
                  <a:pt x="18842" y="49760"/>
                </a:moveTo>
                <a:lnTo>
                  <a:pt x="18842" y="588191"/>
                </a:lnTo>
                <a:lnTo>
                  <a:pt x="449571" y="588191"/>
                </a:lnTo>
                <a:lnTo>
                  <a:pt x="449571" y="49760"/>
                </a:lnTo>
                <a:lnTo>
                  <a:pt x="367608" y="49760"/>
                </a:lnTo>
                <a:lnTo>
                  <a:pt x="367608" y="77416"/>
                </a:lnTo>
                <a:lnTo>
                  <a:pt x="414148" y="77416"/>
                </a:lnTo>
                <a:lnTo>
                  <a:pt x="414148" y="552823"/>
                </a:lnTo>
                <a:lnTo>
                  <a:pt x="54171" y="552823"/>
                </a:lnTo>
                <a:lnTo>
                  <a:pt x="54171" y="77416"/>
                </a:lnTo>
                <a:lnTo>
                  <a:pt x="100710" y="77416"/>
                </a:lnTo>
                <a:lnTo>
                  <a:pt x="100710" y="49760"/>
                </a:lnTo>
                <a:close/>
                <a:moveTo>
                  <a:pt x="164417" y="46432"/>
                </a:moveTo>
                <a:lnTo>
                  <a:pt x="303925" y="46432"/>
                </a:lnTo>
                <a:lnTo>
                  <a:pt x="303925" y="65273"/>
                </a:lnTo>
                <a:lnTo>
                  <a:pt x="164417" y="65273"/>
                </a:lnTo>
                <a:close/>
                <a:moveTo>
                  <a:pt x="125676" y="18813"/>
                </a:moveTo>
                <a:cubicBezTo>
                  <a:pt x="122379" y="18813"/>
                  <a:pt x="119552" y="21635"/>
                  <a:pt x="119552" y="24927"/>
                </a:cubicBezTo>
                <a:lnTo>
                  <a:pt x="119552" y="86822"/>
                </a:lnTo>
                <a:cubicBezTo>
                  <a:pt x="119552" y="90114"/>
                  <a:pt x="122379" y="92842"/>
                  <a:pt x="125676" y="92842"/>
                </a:cubicBezTo>
                <a:lnTo>
                  <a:pt x="342737" y="92842"/>
                </a:lnTo>
                <a:cubicBezTo>
                  <a:pt x="346034" y="92842"/>
                  <a:pt x="348766" y="90114"/>
                  <a:pt x="348766" y="86822"/>
                </a:cubicBezTo>
                <a:lnTo>
                  <a:pt x="348766" y="24927"/>
                </a:lnTo>
                <a:cubicBezTo>
                  <a:pt x="348766" y="21635"/>
                  <a:pt x="346034" y="18813"/>
                  <a:pt x="342737" y="18813"/>
                </a:cubicBezTo>
                <a:close/>
                <a:moveTo>
                  <a:pt x="125676" y="0"/>
                </a:moveTo>
                <a:lnTo>
                  <a:pt x="342737" y="0"/>
                </a:lnTo>
                <a:cubicBezTo>
                  <a:pt x="356397" y="0"/>
                  <a:pt x="367608" y="11194"/>
                  <a:pt x="367608" y="24927"/>
                </a:cubicBezTo>
                <a:lnTo>
                  <a:pt x="367608" y="30947"/>
                </a:lnTo>
                <a:lnTo>
                  <a:pt x="468413" y="30947"/>
                </a:lnTo>
                <a:lnTo>
                  <a:pt x="468413" y="607004"/>
                </a:lnTo>
                <a:lnTo>
                  <a:pt x="0" y="607004"/>
                </a:lnTo>
                <a:lnTo>
                  <a:pt x="0" y="30947"/>
                </a:lnTo>
                <a:lnTo>
                  <a:pt x="100710" y="30947"/>
                </a:lnTo>
                <a:lnTo>
                  <a:pt x="100710" y="24927"/>
                </a:lnTo>
                <a:cubicBezTo>
                  <a:pt x="100710" y="11194"/>
                  <a:pt x="111921" y="0"/>
                  <a:pt x="12567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" name="PA-稻壳儿搜索【幻雨工作室】_3"/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3678612" y="3279633"/>
            <a:ext cx="7708343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1300">
                <a:solidFill>
                  <a:schemeClr val="tx1"/>
                </a:solidFill>
                <a:latin typeface="Nexa Light" pitchFamily="50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Nexa Light" pitchFamily="50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Nexa Light" pitchFamily="50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Nexa Light" pitchFamily="50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Nexa Light" pitchFamily="50" charset="0"/>
                <a:ea typeface="微软雅黑" panose="020B0503020204020204" pitchFamily="34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itchFamily="50" charset="0"/>
                <a:ea typeface="微软雅黑" panose="020B0503020204020204" pitchFamily="34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itchFamily="50" charset="0"/>
                <a:ea typeface="微软雅黑" panose="020B0503020204020204" pitchFamily="34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itchFamily="50" charset="0"/>
                <a:ea typeface="微软雅黑" panose="020B0503020204020204" pitchFamily="34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itchFamily="50" charset="0"/>
                <a:ea typeface="微软雅黑" panose="020B0503020204020204" pitchFamily="34" charset="-122"/>
              </a:defRPr>
            </a:lvl9pPr>
          </a:lstStyle>
          <a:p>
            <a:pPr algn="ctr"/>
            <a:r>
              <a:rPr lang="en-US" altLang="zh-CN" sz="2800" b="1" i="0" u="none" strike="noStrike" baseline="0" dirty="0" err="1">
                <a:latin typeface="微软雅黑" panose="020B0503020204020204" pitchFamily="34" charset="-122"/>
              </a:rPr>
              <a:t>DynSQL</a:t>
            </a:r>
            <a:r>
              <a:rPr lang="en-US" altLang="zh-CN" sz="2800" b="1" i="0" u="none" strike="noStrike" baseline="0" dirty="0">
                <a:latin typeface="微软雅黑" panose="020B0503020204020204" pitchFamily="34" charset="-122"/>
              </a:rPr>
              <a:t>: Stateful Fuzzing for Database Management Systems with</a:t>
            </a:r>
            <a:endParaRPr lang="en-US" altLang="zh-CN" sz="2800" b="1" i="0" u="none" strike="noStrike" baseline="0" dirty="0">
              <a:latin typeface="微软雅黑" panose="020B0503020204020204" pitchFamily="34" charset="-122"/>
            </a:endParaRPr>
          </a:p>
          <a:p>
            <a:pPr algn="ctr"/>
            <a:r>
              <a:rPr lang="en-US" altLang="zh-CN" sz="2800" b="1" i="0" u="none" strike="noStrike" baseline="0" dirty="0">
                <a:latin typeface="微软雅黑" panose="020B0503020204020204" pitchFamily="34" charset="-122"/>
              </a:rPr>
              <a:t>Complex and Valid SQL Query Generation</a:t>
            </a:r>
            <a:endParaRPr lang="zh-CN" altLang="en-US" sz="5400" b="1" spc="300" dirty="0">
              <a:solidFill>
                <a:srgbClr val="123539"/>
              </a:solidFill>
              <a:latin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232018" y="5453032"/>
            <a:ext cx="69599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小组成员：陆皓喆 侯博文 董瑞昕 李晨阳 刘志威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: 圆角 23"/>
          <p:cNvSpPr/>
          <p:nvPr/>
        </p:nvSpPr>
        <p:spPr>
          <a:xfrm>
            <a:off x="250322" y="2470048"/>
            <a:ext cx="3949241" cy="2877627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PA-稻壳儿搜索【幻雨工作室】_1_1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33393" y="470730"/>
            <a:ext cx="821577" cy="819415"/>
          </a:xfrm>
          <a:prstGeom prst="ellipse">
            <a:avLst/>
          </a:prstGeom>
          <a:solidFill>
            <a:srgbClr val="123539"/>
          </a:solidFill>
          <a:ln w="508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02</a:t>
            </a:r>
            <a:endParaRPr lang="zh-CN" altLang="en-US" sz="2400" b="1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46" name="PA-稻壳儿搜索【幻雨工作室】_2_1"/>
          <p:cNvSpPr txBox="1"/>
          <p:nvPr>
            <p:custDataLst>
              <p:tags r:id="rId2"/>
            </p:custDataLst>
          </p:nvPr>
        </p:nvSpPr>
        <p:spPr>
          <a:xfrm>
            <a:off x="1366462" y="445249"/>
            <a:ext cx="3101877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3200" b="1" noProof="0" dirty="0">
                <a:solidFill>
                  <a:srgbClr val="123339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Arial" panose="020B0604020202020204" pitchFamily="34" charset="0"/>
              </a:rPr>
              <a:t>方法与效果</a:t>
            </a:r>
            <a:endParaRPr lang="zh-CN" altLang="en-US" sz="3200" b="1" noProof="0" dirty="0">
              <a:solidFill>
                <a:srgbClr val="123339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47" name="PA-矩形 5_1"/>
          <p:cNvSpPr/>
          <p:nvPr>
            <p:custDataLst>
              <p:tags r:id="rId3"/>
            </p:custDataLst>
          </p:nvPr>
        </p:nvSpPr>
        <p:spPr>
          <a:xfrm>
            <a:off x="0" y="6501008"/>
            <a:ext cx="12192000" cy="35699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" name="PA-文本框 1164" descr="e7d195523061f1c03a90ee8e42cb24248e56383cd534985688F9F494128731F165EE95AB4B0C0A38076AAEA07667B1565C446FC45FF01DFB0E885BCDBDF3A284F3DB14DA61DD97F0BAB2E6C668FB4931659DCAC52277681B35A97A58EB1CDE1A30E511E1F70EEB23193653529328E29B82636547E25AC41088D20F0A52114429D13EF1D12E4FBA26373564D4CAB325C9"/>
          <p:cNvSpPr txBox="1"/>
          <p:nvPr>
            <p:custDataLst>
              <p:tags r:id="rId4"/>
            </p:custDataLst>
          </p:nvPr>
        </p:nvSpPr>
        <p:spPr>
          <a:xfrm>
            <a:off x="1366462" y="1028814"/>
            <a:ext cx="39509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300" normalizeH="0" baseline="0" noProof="0" dirty="0">
                <a:ln>
                  <a:noFill/>
                </a:ln>
                <a:solidFill>
                  <a:srgbClr val="123339"/>
                </a:solidFill>
                <a:effectLst/>
                <a:uLnTx/>
                <a:uFillTx/>
                <a:latin typeface="Arial" panose="020B0604020202020204" pitchFamily="34" charset="0"/>
                <a:ea typeface="思源黑体 CN Light" panose="020B0300000000000000" pitchFamily="34" charset="-122"/>
                <a:sym typeface="Arial" panose="020B0604020202020204" pitchFamily="34" charset="0"/>
              </a:rPr>
              <a:t>Methods and Result </a:t>
            </a:r>
            <a:endParaRPr kumimoji="0" sz="1600" b="0" i="0" u="none" strike="noStrike" kern="1200" cap="none" spc="300" normalizeH="0" baseline="0" noProof="0" dirty="0">
              <a:ln>
                <a:noFill/>
              </a:ln>
              <a:solidFill>
                <a:srgbClr val="123339"/>
              </a:solidFill>
              <a:effectLst/>
              <a:uLnTx/>
              <a:uFillTx/>
              <a:latin typeface="Arial" panose="020B0604020202020204" pitchFamily="34" charset="0"/>
              <a:ea typeface="思源黑体 CN Light" panose="020B03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91393" y="1427713"/>
            <a:ext cx="60948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Dynamic Query Interaction主要流程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63391" y="109208"/>
            <a:ext cx="5144994" cy="6020283"/>
          </a:xfrm>
          <a:prstGeom prst="rect">
            <a:avLst/>
          </a:prstGeom>
        </p:spPr>
      </p:pic>
      <p:sp>
        <p:nvSpPr>
          <p:cNvPr id="28" name="矩形: 圆角 27"/>
          <p:cNvSpPr/>
          <p:nvPr/>
        </p:nvSpPr>
        <p:spPr>
          <a:xfrm>
            <a:off x="9192127" y="3779949"/>
            <a:ext cx="2767230" cy="2371571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: 圆角 11"/>
          <p:cNvSpPr/>
          <p:nvPr/>
        </p:nvSpPr>
        <p:spPr>
          <a:xfrm>
            <a:off x="8779615" y="109208"/>
            <a:ext cx="2566737" cy="1011448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: 圆角 26"/>
          <p:cNvSpPr/>
          <p:nvPr/>
        </p:nvSpPr>
        <p:spPr>
          <a:xfrm>
            <a:off x="9125666" y="1376962"/>
            <a:ext cx="2956332" cy="1891471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箭头连接符 9"/>
          <p:cNvCxnSpPr/>
          <p:nvPr/>
        </p:nvCxnSpPr>
        <p:spPr>
          <a:xfrm flipV="1">
            <a:off x="6723934" y="584391"/>
            <a:ext cx="2055681" cy="103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8827741" y="153267"/>
            <a:ext cx="25667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输入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文件和对应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DBMS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输出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生成的查询、代码覆盖率和状态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箭头连接符 13"/>
          <p:cNvCxnSpPr>
            <a:endCxn id="24" idx="0"/>
          </p:cNvCxnSpPr>
          <p:nvPr/>
        </p:nvCxnSpPr>
        <p:spPr>
          <a:xfrm flipH="1">
            <a:off x="2224943" y="1766267"/>
            <a:ext cx="2138448" cy="7037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308207" y="2551316"/>
            <a:ext cx="389135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Scheduler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函数：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输入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file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DBMS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首先获得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file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的大小；将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DBMS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初始化为最初形态；将一系列值均初始化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然后进入循环：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利用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Translator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函数生成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语句，将生成的语句添加到查询列表，执行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语句并修改覆盖率，用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CheckStatus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函数检查状态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8" name="直接箭头连接符 17"/>
          <p:cNvCxnSpPr/>
          <p:nvPr/>
        </p:nvCxnSpPr>
        <p:spPr>
          <a:xfrm flipV="1">
            <a:off x="8318977" y="2481943"/>
            <a:ext cx="728770" cy="9470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9137125" y="1427713"/>
            <a:ext cx="296320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Translator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函数：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主要功能就是输出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从文件中提取未读取的部分作为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tmp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文件，然后根据对应的所需要的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schema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来生成对应的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stmt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1" name="直接箭头连接符 20"/>
          <p:cNvCxnSpPr/>
          <p:nvPr/>
        </p:nvCxnSpPr>
        <p:spPr>
          <a:xfrm flipV="1">
            <a:off x="8580235" y="4241991"/>
            <a:ext cx="556890" cy="295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9233377" y="3801979"/>
            <a:ext cx="276723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CheckStatus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用于检查查询状态，如果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DBMS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崩溃就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return true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，如果状态是错误的话就进一步检查是否是语法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语义错误，如果不是的话就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return true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，如果是的话就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return false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: 圆角 33"/>
          <p:cNvSpPr/>
          <p:nvPr/>
        </p:nvSpPr>
        <p:spPr>
          <a:xfrm>
            <a:off x="7335826" y="4393245"/>
            <a:ext cx="4001359" cy="1655987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: 圆角 26"/>
          <p:cNvSpPr/>
          <p:nvPr/>
        </p:nvSpPr>
        <p:spPr>
          <a:xfrm>
            <a:off x="7420652" y="2361265"/>
            <a:ext cx="3297766" cy="1534866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: 圆角 25"/>
          <p:cNvSpPr/>
          <p:nvPr/>
        </p:nvSpPr>
        <p:spPr>
          <a:xfrm>
            <a:off x="6167044" y="445249"/>
            <a:ext cx="3740102" cy="1448886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: 圆角 12"/>
          <p:cNvSpPr/>
          <p:nvPr/>
        </p:nvSpPr>
        <p:spPr>
          <a:xfrm>
            <a:off x="294520" y="4266308"/>
            <a:ext cx="5576891" cy="2065740"/>
          </a:xfrm>
          <a:prstGeom prst="roundRect">
            <a:avLst/>
          </a:prstGeom>
          <a:solidFill>
            <a:srgbClr val="D6F1F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PA-稻壳儿搜索【幻雨工作室】_1_1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33393" y="470730"/>
            <a:ext cx="821577" cy="819415"/>
          </a:xfrm>
          <a:prstGeom prst="ellipse">
            <a:avLst/>
          </a:prstGeom>
          <a:solidFill>
            <a:srgbClr val="123539"/>
          </a:solidFill>
          <a:ln w="508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02</a:t>
            </a:r>
            <a:endParaRPr lang="zh-CN" altLang="en-US" sz="2400" b="1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46" name="PA-稻壳儿搜索【幻雨工作室】_2_1"/>
          <p:cNvSpPr txBox="1"/>
          <p:nvPr>
            <p:custDataLst>
              <p:tags r:id="rId2"/>
            </p:custDataLst>
          </p:nvPr>
        </p:nvSpPr>
        <p:spPr>
          <a:xfrm>
            <a:off x="1366462" y="445249"/>
            <a:ext cx="3101877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3200" b="1" noProof="0" dirty="0">
                <a:solidFill>
                  <a:srgbClr val="123339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Arial" panose="020B0604020202020204" pitchFamily="34" charset="0"/>
              </a:rPr>
              <a:t>方法与效果</a:t>
            </a:r>
            <a:endParaRPr lang="zh-CN" altLang="en-US" sz="3200" b="1" noProof="0" dirty="0">
              <a:solidFill>
                <a:srgbClr val="123339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47" name="PA-矩形 5_1"/>
          <p:cNvSpPr/>
          <p:nvPr>
            <p:custDataLst>
              <p:tags r:id="rId3"/>
            </p:custDataLst>
          </p:nvPr>
        </p:nvSpPr>
        <p:spPr>
          <a:xfrm>
            <a:off x="0" y="6501008"/>
            <a:ext cx="12192000" cy="35699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" name="PA-文本框 1164" descr="e7d195523061f1c03a90ee8e42cb24248e56383cd534985688F9F494128731F165EE95AB4B0C0A38076AAEA07667B1565C446FC45FF01DFB0E885BCDBDF3A284F3DB14DA61DD97F0BAB2E6C668FB4931659DCAC52277681B35A97A58EB1CDE1A30E511E1F70EEB23193653529328E29B82636547E25AC41088D20F0A52114429D13EF1D12E4FBA26373564D4CAB325C9"/>
          <p:cNvSpPr txBox="1"/>
          <p:nvPr>
            <p:custDataLst>
              <p:tags r:id="rId4"/>
            </p:custDataLst>
          </p:nvPr>
        </p:nvSpPr>
        <p:spPr>
          <a:xfrm>
            <a:off x="1366462" y="1028814"/>
            <a:ext cx="39509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300" normalizeH="0" baseline="0" noProof="0" dirty="0">
                <a:ln>
                  <a:noFill/>
                </a:ln>
                <a:solidFill>
                  <a:srgbClr val="123339"/>
                </a:solidFill>
                <a:effectLst/>
                <a:uLnTx/>
                <a:uFillTx/>
                <a:latin typeface="Arial" panose="020B0604020202020204" pitchFamily="34" charset="0"/>
                <a:ea typeface="思源黑体 CN Light" panose="020B0300000000000000" pitchFamily="34" charset="-122"/>
                <a:sym typeface="Arial" panose="020B0604020202020204" pitchFamily="34" charset="0"/>
              </a:rPr>
              <a:t>Methods and Result </a:t>
            </a:r>
            <a:endParaRPr kumimoji="0" sz="1600" b="0" i="0" u="none" strike="noStrike" kern="1200" cap="none" spc="300" normalizeH="0" baseline="0" noProof="0" dirty="0">
              <a:ln>
                <a:noFill/>
              </a:ln>
              <a:solidFill>
                <a:srgbClr val="123339"/>
              </a:solidFill>
              <a:effectLst/>
              <a:uLnTx/>
              <a:uFillTx/>
              <a:latin typeface="Arial" panose="020B0604020202020204" pitchFamily="34" charset="0"/>
              <a:ea typeface="思源黑体 CN Light" panose="020B03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94520" y="1612379"/>
            <a:ext cx="60948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Error Feedback主要流程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7260" y="2406193"/>
            <a:ext cx="6389374" cy="1778363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452318" y="5060820"/>
            <a:ext cx="51080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若将无效的查询也放入种子池的话，生成的查询很可能会触发与种子查询相同的语法或语义错误，并没有提高代码覆盖率，所以我们需要一种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过滤无效查询的算法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来提升我们的代码覆盖率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箭头: 右 9"/>
          <p:cNvSpPr/>
          <p:nvPr/>
        </p:nvSpPr>
        <p:spPr>
          <a:xfrm>
            <a:off x="452318" y="4484424"/>
            <a:ext cx="391630" cy="30746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914418" y="4453489"/>
            <a:ext cx="60948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为什么需要该步骤？</a:t>
            </a:r>
            <a:endParaRPr lang="en-US" altLang="zh-CN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直接箭头连接符 16"/>
          <p:cNvCxnSpPr/>
          <p:nvPr/>
        </p:nvCxnSpPr>
        <p:spPr>
          <a:xfrm flipV="1">
            <a:off x="2605696" y="1266813"/>
            <a:ext cx="3490304" cy="1448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6500866" y="586403"/>
            <a:ext cx="31980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检查是否有代码覆盖率的上升，若上升，则说明该查询帮助我们发现了新的缺陷区域；若未上升，就直接丢弃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" name="直接箭头连接符 19"/>
          <p:cNvCxnSpPr>
            <a:endCxn id="27" idx="1"/>
          </p:cNvCxnSpPr>
          <p:nvPr/>
        </p:nvCxnSpPr>
        <p:spPr>
          <a:xfrm>
            <a:off x="4867633" y="2953698"/>
            <a:ext cx="2553019" cy="175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7420652" y="2532451"/>
            <a:ext cx="31980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此步骤帮助我们检查有无触发错误，如果没有触发错误的话就可以继续利用，将其作为有效种子放入种子池中备用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7335826" y="4484424"/>
            <a:ext cx="400135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这个步骤帮助我们，在第一步就将那些未提升覆盖率的查询删除，然后再去判断是否有触发错误，选取那些未触发错误的查询存入池中，确保了我们池中的查询都是有效的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箭头: 右 32"/>
          <p:cNvSpPr/>
          <p:nvPr/>
        </p:nvSpPr>
        <p:spPr>
          <a:xfrm>
            <a:off x="6500866" y="4484424"/>
            <a:ext cx="676830" cy="50735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: 圆角 36"/>
          <p:cNvSpPr/>
          <p:nvPr/>
        </p:nvSpPr>
        <p:spPr>
          <a:xfrm>
            <a:off x="9126812" y="4069158"/>
            <a:ext cx="2451005" cy="1230716"/>
          </a:xfrm>
          <a:prstGeom prst="roundRect">
            <a:avLst/>
          </a:prstGeom>
          <a:solidFill>
            <a:srgbClr val="F0F38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: 圆角 35"/>
          <p:cNvSpPr/>
          <p:nvPr/>
        </p:nvSpPr>
        <p:spPr>
          <a:xfrm>
            <a:off x="9470008" y="2344439"/>
            <a:ext cx="2391392" cy="1260182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: 圆角 34"/>
          <p:cNvSpPr/>
          <p:nvPr/>
        </p:nvSpPr>
        <p:spPr>
          <a:xfrm>
            <a:off x="9082124" y="797522"/>
            <a:ext cx="2779276" cy="1368162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: 圆角 33"/>
          <p:cNvSpPr/>
          <p:nvPr/>
        </p:nvSpPr>
        <p:spPr>
          <a:xfrm>
            <a:off x="4962397" y="470730"/>
            <a:ext cx="3315323" cy="819415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: 圆角 32"/>
          <p:cNvSpPr/>
          <p:nvPr/>
        </p:nvSpPr>
        <p:spPr>
          <a:xfrm>
            <a:off x="255826" y="4260440"/>
            <a:ext cx="2255061" cy="1214227"/>
          </a:xfrm>
          <a:prstGeom prst="roundRect">
            <a:avLst/>
          </a:prstGeom>
          <a:solidFill>
            <a:srgbClr val="D6F1F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PA-稻壳儿搜索【幻雨工作室】_1_1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33393" y="470730"/>
            <a:ext cx="821577" cy="819415"/>
          </a:xfrm>
          <a:prstGeom prst="ellipse">
            <a:avLst/>
          </a:prstGeom>
          <a:solidFill>
            <a:srgbClr val="123539"/>
          </a:solidFill>
          <a:ln w="508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02</a:t>
            </a:r>
            <a:endParaRPr lang="zh-CN" altLang="en-US" sz="2400" b="1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46" name="PA-稻壳儿搜索【幻雨工作室】_2_1"/>
          <p:cNvSpPr txBox="1"/>
          <p:nvPr>
            <p:custDataLst>
              <p:tags r:id="rId2"/>
            </p:custDataLst>
          </p:nvPr>
        </p:nvSpPr>
        <p:spPr>
          <a:xfrm>
            <a:off x="1366462" y="445249"/>
            <a:ext cx="3101877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3200" b="1" noProof="0" dirty="0">
                <a:solidFill>
                  <a:srgbClr val="123339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Arial" panose="020B0604020202020204" pitchFamily="34" charset="0"/>
              </a:rPr>
              <a:t>方法与效果</a:t>
            </a:r>
            <a:endParaRPr lang="zh-CN" altLang="en-US" sz="3200" b="1" noProof="0" dirty="0">
              <a:solidFill>
                <a:srgbClr val="123339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47" name="PA-矩形 5_1"/>
          <p:cNvSpPr/>
          <p:nvPr>
            <p:custDataLst>
              <p:tags r:id="rId3"/>
            </p:custDataLst>
          </p:nvPr>
        </p:nvSpPr>
        <p:spPr>
          <a:xfrm>
            <a:off x="0" y="6501008"/>
            <a:ext cx="12192000" cy="35699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" name="PA-文本框 1164" descr="e7d195523061f1c03a90ee8e42cb24248e56383cd534985688F9F494128731F165EE95AB4B0C0A38076AAEA07667B1565C446FC45FF01DFB0E885BCDBDF3A284F3DB14DA61DD97F0BAB2E6C668FB4931659DCAC52277681B35A97A58EB1CDE1A30E511E1F70EEB23193653529328E29B82636547E25AC41088D20F0A52114429D13EF1D12E4FBA26373564D4CAB325C9"/>
          <p:cNvSpPr txBox="1"/>
          <p:nvPr>
            <p:custDataLst>
              <p:tags r:id="rId4"/>
            </p:custDataLst>
          </p:nvPr>
        </p:nvSpPr>
        <p:spPr>
          <a:xfrm>
            <a:off x="1366462" y="1028814"/>
            <a:ext cx="39509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300" normalizeH="0" baseline="0" noProof="0" dirty="0">
                <a:ln>
                  <a:noFill/>
                </a:ln>
                <a:solidFill>
                  <a:srgbClr val="123339"/>
                </a:solidFill>
                <a:effectLst/>
                <a:uLnTx/>
                <a:uFillTx/>
                <a:latin typeface="Arial" panose="020B0604020202020204" pitchFamily="34" charset="0"/>
                <a:ea typeface="思源黑体 CN Light" panose="020B0300000000000000" pitchFamily="34" charset="-122"/>
                <a:sym typeface="Arial" panose="020B0604020202020204" pitchFamily="34" charset="0"/>
              </a:rPr>
              <a:t>Methods and Result </a:t>
            </a:r>
            <a:endParaRPr kumimoji="0" sz="1600" b="0" i="0" u="none" strike="noStrike" kern="1200" cap="none" spc="300" normalizeH="0" baseline="0" noProof="0" dirty="0">
              <a:ln>
                <a:noFill/>
              </a:ln>
              <a:solidFill>
                <a:srgbClr val="123339"/>
              </a:solidFill>
              <a:effectLst/>
              <a:uLnTx/>
              <a:uFillTx/>
              <a:latin typeface="Arial" panose="020B0604020202020204" pitchFamily="34" charset="0"/>
              <a:ea typeface="思源黑体 CN Light" panose="020B03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94520" y="1612379"/>
            <a:ext cx="60948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DynSQL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总体流程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: 圆角 29"/>
          <p:cNvSpPr/>
          <p:nvPr/>
        </p:nvSpPr>
        <p:spPr>
          <a:xfrm>
            <a:off x="170763" y="2482237"/>
            <a:ext cx="2000679" cy="1334332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27782" y="1603785"/>
            <a:ext cx="6554342" cy="4197260"/>
          </a:xfrm>
          <a:prstGeom prst="rect">
            <a:avLst/>
          </a:prstGeom>
        </p:spPr>
      </p:pic>
      <p:cxnSp>
        <p:nvCxnSpPr>
          <p:cNvPr id="10" name="直接箭头连接符 9"/>
          <p:cNvCxnSpPr/>
          <p:nvPr/>
        </p:nvCxnSpPr>
        <p:spPr>
          <a:xfrm flipV="1">
            <a:off x="4881383" y="1290145"/>
            <a:ext cx="515640" cy="506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4962397" y="551760"/>
            <a:ext cx="33619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该部分将输入的源文件进行编译，生成可执行程序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箭头连接符 13"/>
          <p:cNvCxnSpPr/>
          <p:nvPr/>
        </p:nvCxnSpPr>
        <p:spPr>
          <a:xfrm flipH="1" flipV="1">
            <a:off x="2193185" y="3135086"/>
            <a:ext cx="724215" cy="130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flipV="1">
            <a:off x="5397023" y="1543595"/>
            <a:ext cx="3595723" cy="18046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9126813" y="874925"/>
            <a:ext cx="26317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由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Fuzzer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提供文件，传输到动态交互查询器中，由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Query Interactor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进行交互查询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" name="直接箭头连接符 19"/>
          <p:cNvCxnSpPr/>
          <p:nvPr/>
        </p:nvCxnSpPr>
        <p:spPr>
          <a:xfrm flipV="1">
            <a:off x="8855242" y="3004457"/>
            <a:ext cx="543140" cy="2612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9398382" y="2404292"/>
            <a:ext cx="25346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利用内部的抽象语法树（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AST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）模型，根据给定的数据库架构生成语法正确的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3" name="直接箭头连接符 22"/>
          <p:cNvCxnSpPr/>
          <p:nvPr/>
        </p:nvCxnSpPr>
        <p:spPr>
          <a:xfrm flipV="1">
            <a:off x="7294574" y="4677176"/>
            <a:ext cx="1787550" cy="128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9186425" y="4260440"/>
            <a:ext cx="23913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bug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检查，找到对应的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bug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并且输出我们的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bug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报告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7" name="直接箭头连接符 26"/>
          <p:cNvCxnSpPr/>
          <p:nvPr/>
        </p:nvCxnSpPr>
        <p:spPr>
          <a:xfrm flipH="1">
            <a:off x="2832577" y="4262617"/>
            <a:ext cx="1478166" cy="2612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255826" y="4282351"/>
            <a:ext cx="22550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通过运行分析，根据错误反馈识别出有效的种子，把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seed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传送到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Fuzzer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169560" y="2555015"/>
            <a:ext cx="202362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执行传统的文件模糊测试（如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AFL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）以基于给定的种子生成文件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A-稻壳儿搜索【幻雨工作室】_1_1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33393" y="470730"/>
            <a:ext cx="821577" cy="819415"/>
          </a:xfrm>
          <a:prstGeom prst="ellipse">
            <a:avLst/>
          </a:prstGeom>
          <a:solidFill>
            <a:srgbClr val="123539"/>
          </a:solidFill>
          <a:ln w="508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PA-稻壳儿搜索【幻雨工作室】_2_1"/>
          <p:cNvSpPr txBox="1"/>
          <p:nvPr>
            <p:custDataLst>
              <p:tags r:id="rId2"/>
            </p:custDataLst>
          </p:nvPr>
        </p:nvSpPr>
        <p:spPr>
          <a:xfrm>
            <a:off x="1366462" y="445249"/>
            <a:ext cx="3101877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3200" b="1" noProof="0" dirty="0">
                <a:solidFill>
                  <a:srgbClr val="12333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方法与效果</a:t>
            </a:r>
            <a:endParaRPr lang="zh-CN" altLang="en-US" sz="3200" b="1" noProof="0" dirty="0">
              <a:solidFill>
                <a:srgbClr val="12333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7" name="PA-矩形 5_1"/>
          <p:cNvSpPr/>
          <p:nvPr>
            <p:custDataLst>
              <p:tags r:id="rId3"/>
            </p:custDataLst>
          </p:nvPr>
        </p:nvSpPr>
        <p:spPr>
          <a:xfrm>
            <a:off x="0" y="6501008"/>
            <a:ext cx="12192000" cy="35699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PA-文本框 1164" descr="e7d195523061f1c03a90ee8e42cb24248e56383cd534985688F9F494128731F165EE95AB4B0C0A38076AAEA07667B1565C446FC45FF01DFB0E885BCDBDF3A284F3DB14DA61DD97F0BAB2E6C668FB4931659DCAC52277681B35A97A58EB1CDE1A30E511E1F70EEB23193653529328E29B82636547E25AC41088D20F0A52114429D13EF1D12E4FBA26373564D4CAB325C9"/>
          <p:cNvSpPr txBox="1"/>
          <p:nvPr>
            <p:custDataLst>
              <p:tags r:id="rId4"/>
            </p:custDataLst>
          </p:nvPr>
        </p:nvSpPr>
        <p:spPr>
          <a:xfrm>
            <a:off x="1366462" y="1028814"/>
            <a:ext cx="39509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300" normalizeH="0" baseline="0" noProof="0" dirty="0">
                <a:ln>
                  <a:noFill/>
                </a:ln>
                <a:solidFill>
                  <a:srgbClr val="12333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Methods and Result </a:t>
            </a:r>
            <a:endParaRPr kumimoji="0" sz="1600" b="0" i="0" u="none" strike="noStrike" kern="1200" cap="none" spc="300" normalizeH="0" baseline="0" noProof="0" dirty="0">
              <a:ln>
                <a:noFill/>
              </a:ln>
              <a:solidFill>
                <a:srgbClr val="12333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9" name="PA-组合 26"/>
          <p:cNvGrpSpPr/>
          <p:nvPr>
            <p:custDataLst>
              <p:tags r:id="rId5"/>
            </p:custDataLst>
          </p:nvPr>
        </p:nvGrpSpPr>
        <p:grpSpPr>
          <a:xfrm>
            <a:off x="3802743" y="1499866"/>
            <a:ext cx="6090920" cy="812800"/>
            <a:chOff x="3149600" y="2336800"/>
            <a:chExt cx="6090920" cy="81280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10" name="PA-圆角矩形 14"/>
            <p:cNvSpPr/>
            <p:nvPr>
              <p:custDataLst>
                <p:tags r:id="rId6"/>
              </p:custDataLst>
            </p:nvPr>
          </p:nvSpPr>
          <p:spPr>
            <a:xfrm>
              <a:off x="3149600" y="2336800"/>
              <a:ext cx="5892800" cy="812800"/>
            </a:xfrm>
            <a:prstGeom prst="roundRect">
              <a:avLst/>
            </a:prstGeom>
            <a:solidFill>
              <a:srgbClr val="3957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PA-矩形 17"/>
            <p:cNvSpPr/>
            <p:nvPr>
              <p:custDataLst>
                <p:tags r:id="rId7"/>
              </p:custDataLst>
            </p:nvPr>
          </p:nvSpPr>
          <p:spPr>
            <a:xfrm>
              <a:off x="3288665" y="2461895"/>
              <a:ext cx="5951855" cy="458908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能否生成有效查询发现</a:t>
              </a:r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DBMS</a:t>
              </a:r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中的</a:t>
              </a:r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bug</a:t>
              </a:r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？</a:t>
              </a:r>
              <a:endPara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2" name="PA-组合 27"/>
          <p:cNvGrpSpPr/>
          <p:nvPr>
            <p:custDataLst>
              <p:tags r:id="rId8"/>
            </p:custDataLst>
          </p:nvPr>
        </p:nvGrpSpPr>
        <p:grpSpPr>
          <a:xfrm>
            <a:off x="3800838" y="2612756"/>
            <a:ext cx="5892800" cy="812800"/>
            <a:chOff x="3149600" y="3424290"/>
            <a:chExt cx="5892800" cy="81280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13" name="PA-圆角矩形 15"/>
            <p:cNvSpPr/>
            <p:nvPr>
              <p:custDataLst>
                <p:tags r:id="rId9"/>
              </p:custDataLst>
            </p:nvPr>
          </p:nvSpPr>
          <p:spPr>
            <a:xfrm>
              <a:off x="3149600" y="3424290"/>
              <a:ext cx="5892800" cy="812800"/>
            </a:xfrm>
            <a:prstGeom prst="roundRect">
              <a:avLst/>
            </a:prstGeom>
            <a:solidFill>
              <a:srgbClr val="1233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发现的</a:t>
              </a:r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bug</a:t>
              </a:r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对安全的影响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PA-矩形 18"/>
            <p:cNvSpPr/>
            <p:nvPr>
              <p:custDataLst>
                <p:tags r:id="rId10"/>
              </p:custDataLst>
            </p:nvPr>
          </p:nvSpPr>
          <p:spPr>
            <a:xfrm>
              <a:off x="3329577" y="3550069"/>
              <a:ext cx="5558971" cy="458908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50000"/>
                </a:lnSpc>
              </a:pP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5" name="PA-组合 28"/>
          <p:cNvGrpSpPr/>
          <p:nvPr>
            <p:custDataLst>
              <p:tags r:id="rId11"/>
            </p:custDataLst>
          </p:nvPr>
        </p:nvGrpSpPr>
        <p:grpSpPr>
          <a:xfrm>
            <a:off x="3803378" y="3637483"/>
            <a:ext cx="5892800" cy="863499"/>
            <a:chOff x="3149600" y="4461082"/>
            <a:chExt cx="5892800" cy="863499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16" name="PA-圆角矩形 16"/>
            <p:cNvSpPr/>
            <p:nvPr>
              <p:custDataLst>
                <p:tags r:id="rId12"/>
              </p:custDataLst>
            </p:nvPr>
          </p:nvSpPr>
          <p:spPr>
            <a:xfrm>
              <a:off x="3149600" y="4511781"/>
              <a:ext cx="5892800" cy="812800"/>
            </a:xfrm>
            <a:prstGeom prst="roundRect">
              <a:avLst/>
            </a:prstGeom>
            <a:solidFill>
              <a:srgbClr val="3957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PA-矩形 19"/>
            <p:cNvSpPr/>
            <p:nvPr>
              <p:custDataLst>
                <p:tags r:id="rId13"/>
              </p:custDataLst>
            </p:nvPr>
          </p:nvSpPr>
          <p:spPr>
            <a:xfrm>
              <a:off x="3309257" y="4461082"/>
              <a:ext cx="5558971" cy="458908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50000"/>
                </a:lnSpc>
              </a:pP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8" name="PA-组合 27"/>
          <p:cNvGrpSpPr/>
          <p:nvPr>
            <p:custDataLst>
              <p:tags r:id="rId14"/>
            </p:custDataLst>
          </p:nvPr>
        </p:nvGrpSpPr>
        <p:grpSpPr>
          <a:xfrm>
            <a:off x="3803378" y="4871451"/>
            <a:ext cx="5892800" cy="812800"/>
            <a:chOff x="3149600" y="3424290"/>
            <a:chExt cx="5892800" cy="81280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19" name="PA-圆角矩形 15"/>
            <p:cNvSpPr/>
            <p:nvPr>
              <p:custDataLst>
                <p:tags r:id="rId15"/>
              </p:custDataLst>
            </p:nvPr>
          </p:nvSpPr>
          <p:spPr>
            <a:xfrm>
              <a:off x="3149600" y="3424290"/>
              <a:ext cx="5892800" cy="812800"/>
            </a:xfrm>
            <a:prstGeom prst="roundRect">
              <a:avLst/>
            </a:prstGeom>
            <a:solidFill>
              <a:srgbClr val="1233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PA-矩形 18"/>
            <p:cNvSpPr/>
            <p:nvPr>
              <p:custDataLst>
                <p:tags r:id="rId16"/>
              </p:custDataLst>
            </p:nvPr>
          </p:nvSpPr>
          <p:spPr>
            <a:xfrm>
              <a:off x="3309257" y="3550069"/>
              <a:ext cx="5558971" cy="458908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与其他</a:t>
              </a:r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DBMS</a:t>
              </a:r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模糊处理器的对比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1" name="左大括号 20"/>
          <p:cNvSpPr/>
          <p:nvPr/>
        </p:nvSpPr>
        <p:spPr>
          <a:xfrm>
            <a:off x="3175247" y="1672108"/>
            <a:ext cx="464686" cy="393074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2048233" y="3317173"/>
            <a:ext cx="17383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效果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3798809" y="3899229"/>
            <a:ext cx="60948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动态查询交互和错误反馈在</a:t>
            </a:r>
            <a:r>
              <a:rPr lang="en-US" altLang="zh-CN" b="1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DynSQL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中的作用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: 圆角 25"/>
          <p:cNvSpPr/>
          <p:nvPr/>
        </p:nvSpPr>
        <p:spPr>
          <a:xfrm>
            <a:off x="6565804" y="690773"/>
            <a:ext cx="4067228" cy="1649632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: 圆角 17"/>
          <p:cNvSpPr/>
          <p:nvPr/>
        </p:nvSpPr>
        <p:spPr>
          <a:xfrm>
            <a:off x="7878965" y="3475741"/>
            <a:ext cx="3691044" cy="1753173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PA-稻壳儿搜索【幻雨工作室】_1_1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33393" y="470730"/>
            <a:ext cx="821577" cy="819415"/>
          </a:xfrm>
          <a:prstGeom prst="ellipse">
            <a:avLst/>
          </a:prstGeom>
          <a:solidFill>
            <a:srgbClr val="123539"/>
          </a:solidFill>
          <a:ln w="508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02</a:t>
            </a:r>
            <a:endParaRPr lang="zh-CN" altLang="en-US" sz="2400" b="1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46" name="PA-稻壳儿搜索【幻雨工作室】_2_1"/>
          <p:cNvSpPr txBox="1"/>
          <p:nvPr>
            <p:custDataLst>
              <p:tags r:id="rId2"/>
            </p:custDataLst>
          </p:nvPr>
        </p:nvSpPr>
        <p:spPr>
          <a:xfrm>
            <a:off x="1366462" y="445249"/>
            <a:ext cx="3101877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3200" b="1" noProof="0" dirty="0">
                <a:solidFill>
                  <a:srgbClr val="123339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Arial" panose="020B0604020202020204" pitchFamily="34" charset="0"/>
              </a:rPr>
              <a:t>方法与效果</a:t>
            </a:r>
            <a:endParaRPr lang="zh-CN" altLang="en-US" sz="3200" b="1" noProof="0" dirty="0">
              <a:solidFill>
                <a:srgbClr val="123339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47" name="PA-矩形 5_1"/>
          <p:cNvSpPr/>
          <p:nvPr>
            <p:custDataLst>
              <p:tags r:id="rId3"/>
            </p:custDataLst>
          </p:nvPr>
        </p:nvSpPr>
        <p:spPr>
          <a:xfrm>
            <a:off x="0" y="6501008"/>
            <a:ext cx="12192000" cy="35699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" name="PA-文本框 1164" descr="e7d195523061f1c03a90ee8e42cb24248e56383cd534985688F9F494128731F165EE95AB4B0C0A38076AAEA07667B1565C446FC45FF01DFB0E885BCDBDF3A284F3DB14DA61DD97F0BAB2E6C668FB4931659DCAC52277681B35A97A58EB1CDE1A30E511E1F70EEB23193653529328E29B82636547E25AC41088D20F0A52114429D13EF1D12E4FBA26373564D4CAB325C9"/>
          <p:cNvSpPr txBox="1"/>
          <p:nvPr>
            <p:custDataLst>
              <p:tags r:id="rId4"/>
            </p:custDataLst>
          </p:nvPr>
        </p:nvSpPr>
        <p:spPr>
          <a:xfrm>
            <a:off x="1366462" y="1028814"/>
            <a:ext cx="39509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300" normalizeH="0" baseline="0" noProof="0" dirty="0">
                <a:ln>
                  <a:noFill/>
                </a:ln>
                <a:solidFill>
                  <a:srgbClr val="123339"/>
                </a:solidFill>
                <a:effectLst/>
                <a:uLnTx/>
                <a:uFillTx/>
                <a:latin typeface="Arial" panose="020B0604020202020204" pitchFamily="34" charset="0"/>
                <a:ea typeface="思源黑体 CN Light" panose="020B0300000000000000" pitchFamily="34" charset="-122"/>
                <a:sym typeface="Arial" panose="020B0604020202020204" pitchFamily="34" charset="0"/>
              </a:rPr>
              <a:t>Methods and Result </a:t>
            </a:r>
            <a:endParaRPr kumimoji="0" sz="1600" b="0" i="0" u="none" strike="noStrike" kern="1200" cap="none" spc="300" normalizeH="0" baseline="0" noProof="0" dirty="0">
              <a:ln>
                <a:noFill/>
              </a:ln>
              <a:solidFill>
                <a:srgbClr val="123339"/>
              </a:solidFill>
              <a:effectLst/>
              <a:uLnTx/>
              <a:uFillTx/>
              <a:latin typeface="Arial" panose="020B0604020202020204" pitchFamily="34" charset="0"/>
              <a:ea typeface="思源黑体 CN Light" panose="020B03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-431418" y="1544345"/>
            <a:ext cx="6094854" cy="4589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能否生成有效查询发现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DBMS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中的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bug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9499" y="2349863"/>
            <a:ext cx="6783495" cy="3438037"/>
          </a:xfrm>
          <a:prstGeom prst="rect">
            <a:avLst/>
          </a:prstGeom>
        </p:spPr>
      </p:pic>
      <p:cxnSp>
        <p:nvCxnSpPr>
          <p:cNvPr id="14" name="直接箭头连接符 13"/>
          <p:cNvCxnSpPr/>
          <p:nvPr/>
        </p:nvCxnSpPr>
        <p:spPr>
          <a:xfrm flipV="1">
            <a:off x="7095194" y="4359404"/>
            <a:ext cx="783771" cy="10513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7962399" y="4135740"/>
            <a:ext cx="34994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SQL Query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中有效查询占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78%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79K/101K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语句中有效语句达到了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97%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838K/866K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962399" y="3600502"/>
            <a:ext cx="1628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有效性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" name="直接箭头连接符 19"/>
          <p:cNvCxnSpPr/>
          <p:nvPr/>
        </p:nvCxnSpPr>
        <p:spPr>
          <a:xfrm flipV="1">
            <a:off x="2681323" y="2003253"/>
            <a:ext cx="3877606" cy="14257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6721422" y="757522"/>
            <a:ext cx="26813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发现</a:t>
            </a: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Bug</a:t>
            </a: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的能力</a:t>
            </a: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400" dirty="0"/>
          </a:p>
        </p:txBody>
      </p:sp>
      <p:sp>
        <p:nvSpPr>
          <p:cNvPr id="25" name="文本框 24"/>
          <p:cNvSpPr txBox="1"/>
          <p:nvPr/>
        </p:nvSpPr>
        <p:spPr>
          <a:xfrm>
            <a:off x="6660163" y="1271853"/>
            <a:ext cx="39257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MariaDB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DBMS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中发现大量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Bug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，其中大部分（</a:t>
            </a:r>
            <a:r>
              <a:rPr lang="en-US" altLang="zh-CN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31/40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）都是由</a:t>
            </a: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内存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引起的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zh-CN" altLang="en-US" dirty="0"/>
          </a:p>
        </p:txBody>
      </p:sp>
      <p:sp>
        <p:nvSpPr>
          <p:cNvPr id="28" name="箭头: 右 27"/>
          <p:cNvSpPr/>
          <p:nvPr/>
        </p:nvSpPr>
        <p:spPr>
          <a:xfrm>
            <a:off x="600112" y="5990131"/>
            <a:ext cx="488138" cy="28875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1175656" y="5939215"/>
            <a:ext cx="756270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DynSQL能够生成有效且复杂的SQL语句，发现DBMS中的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bug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！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: 圆角 7"/>
          <p:cNvSpPr/>
          <p:nvPr/>
        </p:nvSpPr>
        <p:spPr>
          <a:xfrm>
            <a:off x="680642" y="4505902"/>
            <a:ext cx="3925733" cy="1656552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PA-稻壳儿搜索【幻雨工作室】_1_1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33393" y="470730"/>
            <a:ext cx="821577" cy="819415"/>
          </a:xfrm>
          <a:prstGeom prst="ellipse">
            <a:avLst/>
          </a:prstGeom>
          <a:solidFill>
            <a:srgbClr val="123539"/>
          </a:solidFill>
          <a:ln w="508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02</a:t>
            </a:r>
            <a:endParaRPr lang="zh-CN" altLang="en-US" sz="2400" b="1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46" name="PA-稻壳儿搜索【幻雨工作室】_2_1"/>
          <p:cNvSpPr txBox="1"/>
          <p:nvPr>
            <p:custDataLst>
              <p:tags r:id="rId2"/>
            </p:custDataLst>
          </p:nvPr>
        </p:nvSpPr>
        <p:spPr>
          <a:xfrm>
            <a:off x="1366462" y="445249"/>
            <a:ext cx="3101877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3200" b="1" noProof="0" dirty="0">
                <a:solidFill>
                  <a:srgbClr val="123339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Arial" panose="020B0604020202020204" pitchFamily="34" charset="0"/>
              </a:rPr>
              <a:t>方法与效果</a:t>
            </a:r>
            <a:endParaRPr lang="zh-CN" altLang="en-US" sz="3200" b="1" noProof="0" dirty="0">
              <a:solidFill>
                <a:srgbClr val="123339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47" name="PA-矩形 5_1"/>
          <p:cNvSpPr/>
          <p:nvPr>
            <p:custDataLst>
              <p:tags r:id="rId3"/>
            </p:custDataLst>
          </p:nvPr>
        </p:nvSpPr>
        <p:spPr>
          <a:xfrm>
            <a:off x="0" y="6501008"/>
            <a:ext cx="12192000" cy="35699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" name="PA-文本框 1164" descr="e7d195523061f1c03a90ee8e42cb24248e56383cd534985688F9F494128731F165EE95AB4B0C0A38076AAEA07667B1565C446FC45FF01DFB0E885BCDBDF3A284F3DB14DA61DD97F0BAB2E6C668FB4931659DCAC52277681B35A97A58EB1CDE1A30E511E1F70EEB23193653529328E29B82636547E25AC41088D20F0A52114429D13EF1D12E4FBA26373564D4CAB325C9"/>
          <p:cNvSpPr txBox="1"/>
          <p:nvPr>
            <p:custDataLst>
              <p:tags r:id="rId4"/>
            </p:custDataLst>
          </p:nvPr>
        </p:nvSpPr>
        <p:spPr>
          <a:xfrm>
            <a:off x="1366462" y="1028814"/>
            <a:ext cx="39509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300" normalizeH="0" baseline="0" noProof="0" dirty="0">
                <a:ln>
                  <a:noFill/>
                </a:ln>
                <a:solidFill>
                  <a:srgbClr val="123339"/>
                </a:solidFill>
                <a:effectLst/>
                <a:uLnTx/>
                <a:uFillTx/>
                <a:latin typeface="Arial" panose="020B0604020202020204" pitchFamily="34" charset="0"/>
                <a:ea typeface="思源黑体 CN Light" panose="020B0300000000000000" pitchFamily="34" charset="-122"/>
                <a:sym typeface="Arial" panose="020B0604020202020204" pitchFamily="34" charset="0"/>
              </a:rPr>
              <a:t>Methods and Result </a:t>
            </a:r>
            <a:endParaRPr kumimoji="0" sz="1600" b="0" i="0" u="none" strike="noStrike" kern="1200" cap="none" spc="300" normalizeH="0" baseline="0" noProof="0" dirty="0">
              <a:ln>
                <a:noFill/>
              </a:ln>
              <a:solidFill>
                <a:srgbClr val="123339"/>
              </a:solidFill>
              <a:effectLst/>
              <a:uLnTx/>
              <a:uFillTx/>
              <a:latin typeface="Arial" panose="020B0604020202020204" pitchFamily="34" charset="0"/>
              <a:ea typeface="思源黑体 CN Light" panose="020B03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84390" y="1523971"/>
            <a:ext cx="41182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触发 DBMS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bug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的查询中的语句数量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253" y="1950933"/>
            <a:ext cx="5364204" cy="2326857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008928" y="4734013"/>
            <a:ext cx="40013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 bugs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通过一个语句触发；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19 bugs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通过两个语句触发；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12 bugs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通过三个语句触发；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7 bugs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4+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个语句触发。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778111" y="927065"/>
            <a:ext cx="60948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触发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bug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的查询的大小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54663" y="1387998"/>
            <a:ext cx="5243410" cy="2998515"/>
          </a:xfrm>
          <a:prstGeom prst="rect">
            <a:avLst/>
          </a:prstGeom>
        </p:spPr>
      </p:pic>
      <p:cxnSp>
        <p:nvCxnSpPr>
          <p:cNvPr id="14" name="直接箭头连接符 13"/>
          <p:cNvCxnSpPr/>
          <p:nvPr/>
        </p:nvCxnSpPr>
        <p:spPr>
          <a:xfrm flipH="1" flipV="1">
            <a:off x="6785811" y="1766923"/>
            <a:ext cx="625642" cy="126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5637338" y="1521650"/>
            <a:ext cx="1325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30 bugs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" name="直接箭头连接符 18"/>
          <p:cNvCxnSpPr/>
          <p:nvPr/>
        </p:nvCxnSpPr>
        <p:spPr>
          <a:xfrm>
            <a:off x="11124054" y="2103808"/>
            <a:ext cx="261257" cy="343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11124054" y="2517923"/>
            <a:ext cx="1113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5 bugs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: 圆角 20"/>
          <p:cNvSpPr/>
          <p:nvPr/>
        </p:nvSpPr>
        <p:spPr>
          <a:xfrm>
            <a:off x="7049358" y="4411397"/>
            <a:ext cx="4462000" cy="1656552"/>
          </a:xfrm>
          <a:prstGeom prst="roundRect">
            <a:avLst/>
          </a:prstGeom>
          <a:solidFill>
            <a:srgbClr val="D6F1F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7131291" y="4765438"/>
            <a:ext cx="4254020" cy="923330"/>
          </a:xfrm>
          <a:prstGeom prst="rect">
            <a:avLst/>
          </a:prstGeom>
          <a:solidFill>
            <a:srgbClr val="D6F1F3"/>
          </a:solidFill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0-600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字节：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线性增加，共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30 bugs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600-1000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字节：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数量少，共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5 bugs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1000+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字节：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共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5 bugs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，查询异常复杂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A-稻壳儿搜索【幻雨工作室】_1_1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33393" y="470730"/>
            <a:ext cx="821577" cy="819415"/>
          </a:xfrm>
          <a:prstGeom prst="ellipse">
            <a:avLst/>
          </a:prstGeom>
          <a:solidFill>
            <a:srgbClr val="123539"/>
          </a:solidFill>
          <a:ln w="508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02</a:t>
            </a:r>
            <a:endParaRPr lang="zh-CN" altLang="en-US" sz="2400" b="1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46" name="PA-稻壳儿搜索【幻雨工作室】_2_1"/>
          <p:cNvSpPr txBox="1"/>
          <p:nvPr>
            <p:custDataLst>
              <p:tags r:id="rId2"/>
            </p:custDataLst>
          </p:nvPr>
        </p:nvSpPr>
        <p:spPr>
          <a:xfrm>
            <a:off x="1366462" y="445249"/>
            <a:ext cx="3101877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3200" b="1" noProof="0" dirty="0">
                <a:solidFill>
                  <a:srgbClr val="123339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Arial" panose="020B0604020202020204" pitchFamily="34" charset="0"/>
              </a:rPr>
              <a:t>方法与效果</a:t>
            </a:r>
            <a:endParaRPr lang="zh-CN" altLang="en-US" sz="3200" b="1" noProof="0" dirty="0">
              <a:solidFill>
                <a:srgbClr val="123339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47" name="PA-矩形 5_1"/>
          <p:cNvSpPr/>
          <p:nvPr>
            <p:custDataLst>
              <p:tags r:id="rId3"/>
            </p:custDataLst>
          </p:nvPr>
        </p:nvSpPr>
        <p:spPr>
          <a:xfrm>
            <a:off x="0" y="6501008"/>
            <a:ext cx="12192000" cy="35699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" name="PA-文本框 1164" descr="e7d195523061f1c03a90ee8e42cb24248e56383cd534985688F9F494128731F165EE95AB4B0C0A38076AAEA07667B1565C446FC45FF01DFB0E885BCDBDF3A284F3DB14DA61DD97F0BAB2E6C668FB4931659DCAC52277681B35A97A58EB1CDE1A30E511E1F70EEB23193653529328E29B82636547E25AC41088D20F0A52114429D13EF1D12E4FBA26373564D4CAB325C9"/>
          <p:cNvSpPr txBox="1"/>
          <p:nvPr>
            <p:custDataLst>
              <p:tags r:id="rId4"/>
            </p:custDataLst>
          </p:nvPr>
        </p:nvSpPr>
        <p:spPr>
          <a:xfrm>
            <a:off x="1366462" y="1028814"/>
            <a:ext cx="39509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300" normalizeH="0" baseline="0" noProof="0" dirty="0">
                <a:ln>
                  <a:noFill/>
                </a:ln>
                <a:solidFill>
                  <a:srgbClr val="123339"/>
                </a:solidFill>
                <a:effectLst/>
                <a:uLnTx/>
                <a:uFillTx/>
                <a:latin typeface="Arial" panose="020B0604020202020204" pitchFamily="34" charset="0"/>
                <a:ea typeface="思源黑体 CN Light" panose="020B0300000000000000" pitchFamily="34" charset="-122"/>
                <a:sym typeface="Arial" panose="020B0604020202020204" pitchFamily="34" charset="0"/>
              </a:rPr>
              <a:t>Methods and Result </a:t>
            </a:r>
            <a:endParaRPr kumimoji="0" sz="1600" b="0" i="0" u="none" strike="noStrike" kern="1200" cap="none" spc="300" normalizeH="0" baseline="0" noProof="0" dirty="0">
              <a:ln>
                <a:noFill/>
              </a:ln>
              <a:solidFill>
                <a:srgbClr val="123339"/>
              </a:solidFill>
              <a:effectLst/>
              <a:uLnTx/>
              <a:uFillTx/>
              <a:latin typeface="Arial" panose="020B0604020202020204" pitchFamily="34" charset="0"/>
              <a:ea typeface="思源黑体 CN Light" panose="020B03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33393" y="1612379"/>
            <a:ext cx="60948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40 个触发 bug 查询的语句分布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1516" y="2226722"/>
            <a:ext cx="8018508" cy="3939703"/>
          </a:xfrm>
          <a:prstGeom prst="rect">
            <a:avLst/>
          </a:prstGeom>
        </p:spPr>
      </p:pic>
      <p:cxnSp>
        <p:nvCxnSpPr>
          <p:cNvPr id="11" name="直接箭头连接符 10"/>
          <p:cNvCxnSpPr/>
          <p:nvPr/>
        </p:nvCxnSpPr>
        <p:spPr>
          <a:xfrm flipV="1">
            <a:off x="4668253" y="1739423"/>
            <a:ext cx="3059458" cy="550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7796463" y="1290145"/>
            <a:ext cx="32932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CREATE TABLE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语句占比较大，因为寻找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bug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必定先建表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箭头连接符 13"/>
          <p:cNvCxnSpPr/>
          <p:nvPr/>
        </p:nvCxnSpPr>
        <p:spPr>
          <a:xfrm>
            <a:off x="3877606" y="3334466"/>
            <a:ext cx="4056361" cy="426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7878965" y="3347843"/>
            <a:ext cx="26331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ALTER&amp;CREATE VIEW&amp;INSERT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用于寻找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bug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的中间句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直接箭头连接符 16"/>
          <p:cNvCxnSpPr/>
          <p:nvPr/>
        </p:nvCxnSpPr>
        <p:spPr>
          <a:xfrm flipV="1">
            <a:off x="6696433" y="2701949"/>
            <a:ext cx="1574418" cy="89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8270851" y="2318337"/>
            <a:ext cx="25163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大部分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SELECT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都会作为查询的最后语句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A-稻壳儿搜索【幻雨工作室】_1_1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33393" y="470730"/>
            <a:ext cx="821577" cy="819415"/>
          </a:xfrm>
          <a:prstGeom prst="ellipse">
            <a:avLst/>
          </a:prstGeom>
          <a:solidFill>
            <a:srgbClr val="123539"/>
          </a:solidFill>
          <a:ln w="508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02</a:t>
            </a:r>
            <a:endParaRPr lang="zh-CN" altLang="en-US" sz="2400" b="1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46" name="PA-稻壳儿搜索【幻雨工作室】_2_1"/>
          <p:cNvSpPr txBox="1"/>
          <p:nvPr>
            <p:custDataLst>
              <p:tags r:id="rId2"/>
            </p:custDataLst>
          </p:nvPr>
        </p:nvSpPr>
        <p:spPr>
          <a:xfrm>
            <a:off x="1366462" y="445249"/>
            <a:ext cx="3101877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3200" b="1" noProof="0" dirty="0">
                <a:solidFill>
                  <a:srgbClr val="123339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Arial" panose="020B0604020202020204" pitchFamily="34" charset="0"/>
              </a:rPr>
              <a:t>方法与效果</a:t>
            </a:r>
            <a:endParaRPr lang="zh-CN" altLang="en-US" sz="3200" b="1" noProof="0" dirty="0">
              <a:solidFill>
                <a:srgbClr val="123339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47" name="PA-矩形 5_1"/>
          <p:cNvSpPr/>
          <p:nvPr>
            <p:custDataLst>
              <p:tags r:id="rId3"/>
            </p:custDataLst>
          </p:nvPr>
        </p:nvSpPr>
        <p:spPr>
          <a:xfrm>
            <a:off x="0" y="6501008"/>
            <a:ext cx="12192000" cy="35699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" name="PA-文本框 1164" descr="e7d195523061f1c03a90ee8e42cb24248e56383cd534985688F9F494128731F165EE95AB4B0C0A38076AAEA07667B1565C446FC45FF01DFB0E885BCDBDF3A284F3DB14DA61DD97F0BAB2E6C668FB4931659DCAC52277681B35A97A58EB1CDE1A30E511E1F70EEB23193653529328E29B82636547E25AC41088D20F0A52114429D13EF1D12E4FBA26373564D4CAB325C9"/>
          <p:cNvSpPr txBox="1"/>
          <p:nvPr>
            <p:custDataLst>
              <p:tags r:id="rId4"/>
            </p:custDataLst>
          </p:nvPr>
        </p:nvSpPr>
        <p:spPr>
          <a:xfrm>
            <a:off x="1366462" y="1028814"/>
            <a:ext cx="39509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300" normalizeH="0" baseline="0" noProof="0" dirty="0">
                <a:ln>
                  <a:noFill/>
                </a:ln>
                <a:solidFill>
                  <a:srgbClr val="123339"/>
                </a:solidFill>
                <a:effectLst/>
                <a:uLnTx/>
                <a:uFillTx/>
                <a:latin typeface="Arial" panose="020B0604020202020204" pitchFamily="34" charset="0"/>
                <a:ea typeface="思源黑体 CN Light" panose="020B0300000000000000" pitchFamily="34" charset="-122"/>
                <a:sym typeface="Arial" panose="020B0604020202020204" pitchFamily="34" charset="0"/>
              </a:rPr>
              <a:t>Methods and Result </a:t>
            </a:r>
            <a:endParaRPr kumimoji="0" sz="1600" b="0" i="0" u="none" strike="noStrike" kern="1200" cap="none" spc="300" normalizeH="0" baseline="0" noProof="0" dirty="0">
              <a:ln>
                <a:noFill/>
              </a:ln>
              <a:solidFill>
                <a:srgbClr val="123339"/>
              </a:solidFill>
              <a:effectLst/>
              <a:uLnTx/>
              <a:uFillTx/>
              <a:latin typeface="Arial" panose="020B0604020202020204" pitchFamily="34" charset="0"/>
              <a:ea typeface="思源黑体 CN Light" panose="020B03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-1180813" y="1581601"/>
            <a:ext cx="60948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发现的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bug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对安全的影响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9013" y="2109592"/>
            <a:ext cx="8959206" cy="2638816"/>
          </a:xfrm>
          <a:prstGeom prst="rect">
            <a:avLst/>
          </a:prstGeom>
        </p:spPr>
      </p:pic>
      <p:cxnSp>
        <p:nvCxnSpPr>
          <p:cNvPr id="10" name="直接箭头连接符 9"/>
          <p:cNvCxnSpPr/>
          <p:nvPr/>
        </p:nvCxnSpPr>
        <p:spPr>
          <a:xfrm flipV="1">
            <a:off x="4572000" y="1684421"/>
            <a:ext cx="1168782" cy="955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5575778" y="1038090"/>
            <a:ext cx="29424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MariaDB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发现的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bugs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相对来说比较多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" name="直接箭头连接符 12"/>
          <p:cNvCxnSpPr/>
          <p:nvPr/>
        </p:nvCxnSpPr>
        <p:spPr>
          <a:xfrm flipV="1">
            <a:off x="9054623" y="2846328"/>
            <a:ext cx="611891" cy="3506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9755892" y="2371940"/>
            <a:ext cx="20763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空指针取消引用占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bug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总量的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45%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箭头: 右 15"/>
          <p:cNvSpPr/>
          <p:nvPr/>
        </p:nvSpPr>
        <p:spPr>
          <a:xfrm>
            <a:off x="433393" y="4973451"/>
            <a:ext cx="577260" cy="35699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1125828" y="4870157"/>
            <a:ext cx="10300733" cy="920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具体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bug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实例：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MariaDB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中的整数溢出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bug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；在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MariaDB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中释放后使用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bug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MonetDB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中缺少子查询结果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bug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A-稻壳儿搜索【幻雨工作室】_1_1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33393" y="470730"/>
            <a:ext cx="821577" cy="819415"/>
          </a:xfrm>
          <a:prstGeom prst="ellipse">
            <a:avLst/>
          </a:prstGeom>
          <a:solidFill>
            <a:srgbClr val="123539"/>
          </a:solidFill>
          <a:ln w="508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02</a:t>
            </a:r>
            <a:endParaRPr lang="zh-CN" altLang="en-US" sz="2400" b="1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46" name="PA-稻壳儿搜索【幻雨工作室】_2_1"/>
          <p:cNvSpPr txBox="1"/>
          <p:nvPr>
            <p:custDataLst>
              <p:tags r:id="rId2"/>
            </p:custDataLst>
          </p:nvPr>
        </p:nvSpPr>
        <p:spPr>
          <a:xfrm>
            <a:off x="1366462" y="445249"/>
            <a:ext cx="3101877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3200" b="1" noProof="0" dirty="0">
                <a:solidFill>
                  <a:srgbClr val="123339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Arial" panose="020B0604020202020204" pitchFamily="34" charset="0"/>
              </a:rPr>
              <a:t>方法与效果</a:t>
            </a:r>
            <a:endParaRPr lang="zh-CN" altLang="en-US" sz="3200" b="1" noProof="0" dirty="0">
              <a:solidFill>
                <a:srgbClr val="123339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47" name="PA-矩形 5_1"/>
          <p:cNvSpPr/>
          <p:nvPr>
            <p:custDataLst>
              <p:tags r:id="rId3"/>
            </p:custDataLst>
          </p:nvPr>
        </p:nvSpPr>
        <p:spPr>
          <a:xfrm>
            <a:off x="0" y="6501008"/>
            <a:ext cx="12192000" cy="35699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" name="PA-文本框 1164" descr="e7d195523061f1c03a90ee8e42cb24248e56383cd534985688F9F494128731F165EE95AB4B0C0A38076AAEA07667B1565C446FC45FF01DFB0E885BCDBDF3A284F3DB14DA61DD97F0BAB2E6C668FB4931659DCAC52277681B35A97A58EB1CDE1A30E511E1F70EEB23193653529328E29B82636547E25AC41088D20F0A52114429D13EF1D12E4FBA26373564D4CAB325C9"/>
          <p:cNvSpPr txBox="1"/>
          <p:nvPr>
            <p:custDataLst>
              <p:tags r:id="rId4"/>
            </p:custDataLst>
          </p:nvPr>
        </p:nvSpPr>
        <p:spPr>
          <a:xfrm>
            <a:off x="1366462" y="1028814"/>
            <a:ext cx="39509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300" normalizeH="0" baseline="0" noProof="0" dirty="0">
                <a:ln>
                  <a:noFill/>
                </a:ln>
                <a:solidFill>
                  <a:srgbClr val="123339"/>
                </a:solidFill>
                <a:effectLst/>
                <a:uLnTx/>
                <a:uFillTx/>
                <a:latin typeface="Arial" panose="020B0604020202020204" pitchFamily="34" charset="0"/>
                <a:ea typeface="思源黑体 CN Light" panose="020B0300000000000000" pitchFamily="34" charset="-122"/>
                <a:sym typeface="Arial" panose="020B0604020202020204" pitchFamily="34" charset="0"/>
              </a:rPr>
              <a:t>Methods and Result </a:t>
            </a:r>
            <a:endParaRPr kumimoji="0" sz="1600" b="0" i="0" u="none" strike="noStrike" kern="1200" cap="none" spc="300" normalizeH="0" baseline="0" noProof="0" dirty="0">
              <a:ln>
                <a:noFill/>
              </a:ln>
              <a:solidFill>
                <a:srgbClr val="123339"/>
              </a:solidFill>
              <a:effectLst/>
              <a:uLnTx/>
              <a:uFillTx/>
              <a:latin typeface="Arial" panose="020B0604020202020204" pitchFamily="34" charset="0"/>
              <a:ea typeface="思源黑体 CN Light" panose="020B03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-110004" y="1527490"/>
            <a:ext cx="94465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动态查询交互和错误反馈在</a:t>
            </a: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DynSQL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中的作用：分别通过禁用该两种技术来进行测试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8132" y="1950933"/>
            <a:ext cx="10594665" cy="2642048"/>
          </a:xfrm>
          <a:prstGeom prst="rect">
            <a:avLst/>
          </a:prstGeom>
        </p:spPr>
      </p:pic>
      <p:cxnSp>
        <p:nvCxnSpPr>
          <p:cNvPr id="16" name="直接箭头连接符 15"/>
          <p:cNvCxnSpPr/>
          <p:nvPr/>
        </p:nvCxnSpPr>
        <p:spPr>
          <a:xfrm flipH="1">
            <a:off x="1310716" y="4471930"/>
            <a:ext cx="111492" cy="3162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220005" y="4900663"/>
            <a:ext cx="34788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从禁用两者到全部启用，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语句有效率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查询有效率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得到大大提升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" name="直接箭头连接符 18"/>
          <p:cNvCxnSpPr/>
          <p:nvPr/>
        </p:nvCxnSpPr>
        <p:spPr>
          <a:xfrm flipH="1">
            <a:off x="10010274" y="4471930"/>
            <a:ext cx="316258" cy="428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7542080" y="4991386"/>
            <a:ext cx="40838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从全部禁用到全部启用，发现的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bug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数量也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逐步上升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，从中间两个数据也能看出是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动态查询交互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起着关键作用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箭头连接符 21"/>
          <p:cNvCxnSpPr/>
          <p:nvPr/>
        </p:nvCxnSpPr>
        <p:spPr>
          <a:xfrm>
            <a:off x="5317432" y="4303868"/>
            <a:ext cx="0" cy="484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4138863" y="4991386"/>
            <a:ext cx="2523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代码覆盖率也逐步提升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: 圆角 7"/>
          <p:cNvSpPr/>
          <p:nvPr/>
        </p:nvSpPr>
        <p:spPr>
          <a:xfrm>
            <a:off x="5846201" y="1600330"/>
            <a:ext cx="5183892" cy="3520096"/>
          </a:xfrm>
          <a:prstGeom prst="roundRect">
            <a:avLst/>
          </a:prstGeom>
          <a:solidFill>
            <a:srgbClr val="F0F38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PA-稻壳儿搜索【幻雨工作室】_1_1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33393" y="470730"/>
            <a:ext cx="821577" cy="819415"/>
          </a:xfrm>
          <a:prstGeom prst="ellipse">
            <a:avLst/>
          </a:prstGeom>
          <a:solidFill>
            <a:srgbClr val="123539"/>
          </a:solidFill>
          <a:ln w="508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02</a:t>
            </a:r>
            <a:endParaRPr lang="zh-CN" altLang="en-US" sz="2400" b="1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46" name="PA-稻壳儿搜索【幻雨工作室】_2_1"/>
          <p:cNvSpPr txBox="1"/>
          <p:nvPr>
            <p:custDataLst>
              <p:tags r:id="rId2"/>
            </p:custDataLst>
          </p:nvPr>
        </p:nvSpPr>
        <p:spPr>
          <a:xfrm>
            <a:off x="1366462" y="445249"/>
            <a:ext cx="3101877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3200" b="1" noProof="0" dirty="0">
                <a:solidFill>
                  <a:srgbClr val="123339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Arial" panose="020B0604020202020204" pitchFamily="34" charset="0"/>
              </a:rPr>
              <a:t>方法与效果</a:t>
            </a:r>
            <a:endParaRPr lang="zh-CN" altLang="en-US" sz="3200" b="1" noProof="0" dirty="0">
              <a:solidFill>
                <a:srgbClr val="123339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47" name="PA-矩形 5_1"/>
          <p:cNvSpPr/>
          <p:nvPr>
            <p:custDataLst>
              <p:tags r:id="rId3"/>
            </p:custDataLst>
          </p:nvPr>
        </p:nvSpPr>
        <p:spPr>
          <a:xfrm>
            <a:off x="0" y="6501008"/>
            <a:ext cx="12192000" cy="35699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" name="PA-文本框 1164" descr="e7d195523061f1c03a90ee8e42cb24248e56383cd534985688F9F494128731F165EE95AB4B0C0A38076AAEA07667B1565C446FC45FF01DFB0E885BCDBDF3A284F3DB14DA61DD97F0BAB2E6C668FB4931659DCAC52277681B35A97A58EB1CDE1A30E511E1F70EEB23193653529328E29B82636547E25AC41088D20F0A52114429D13EF1D12E4FBA26373564D4CAB325C9"/>
          <p:cNvSpPr txBox="1"/>
          <p:nvPr>
            <p:custDataLst>
              <p:tags r:id="rId4"/>
            </p:custDataLst>
          </p:nvPr>
        </p:nvSpPr>
        <p:spPr>
          <a:xfrm>
            <a:off x="1366462" y="1028814"/>
            <a:ext cx="39509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300" normalizeH="0" baseline="0" noProof="0" dirty="0">
                <a:ln>
                  <a:noFill/>
                </a:ln>
                <a:solidFill>
                  <a:srgbClr val="123339"/>
                </a:solidFill>
                <a:effectLst/>
                <a:uLnTx/>
                <a:uFillTx/>
                <a:latin typeface="Arial" panose="020B0604020202020204" pitchFamily="34" charset="0"/>
                <a:ea typeface="思源黑体 CN Light" panose="020B0300000000000000" pitchFamily="34" charset="-122"/>
                <a:sym typeface="Arial" panose="020B0604020202020204" pitchFamily="34" charset="0"/>
              </a:rPr>
              <a:t>Methods and Result </a:t>
            </a:r>
            <a:endParaRPr kumimoji="0" sz="1600" b="0" i="0" u="none" strike="noStrike" kern="1200" cap="none" spc="300" normalizeH="0" baseline="0" noProof="0" dirty="0">
              <a:ln>
                <a:noFill/>
              </a:ln>
              <a:solidFill>
                <a:srgbClr val="123339"/>
              </a:solidFill>
              <a:effectLst/>
              <a:uLnTx/>
              <a:uFillTx/>
              <a:latin typeface="Arial" panose="020B0604020202020204" pitchFamily="34" charset="0"/>
              <a:ea typeface="思源黑体 CN Light" panose="020B0300000000000000" pitchFamily="34" charset="-122"/>
              <a:sym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6926" y="1500866"/>
            <a:ext cx="5273302" cy="267613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74096" y="4387722"/>
            <a:ext cx="50389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代码覆盖率也是逐步上升，同时发现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动态查询交互和错误反馈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可以更快地帮助我们覆盖代码分支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157877" y="2067716"/>
            <a:ext cx="468429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错误反馈：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可以帮助模糊测试器生成更多有效的查询来检测更多的错误。但是，错误反馈无法提高查询复杂度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动态交互查询：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利用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DBMS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状态信息来提高查询复杂性和查询有效性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两者都有其对应的功能，可以帮助我们搜寻到更多的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bug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A-稻壳儿搜索【幻雨工作室】_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732226" y="1440061"/>
            <a:ext cx="743178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1300">
                <a:solidFill>
                  <a:schemeClr val="tx1"/>
                </a:solidFill>
                <a:latin typeface="Nexa Light" pitchFamily="50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Nexa Light" pitchFamily="50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Nexa Light" pitchFamily="50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Nexa Light" pitchFamily="50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Nexa Light" pitchFamily="50" charset="0"/>
                <a:ea typeface="微软雅黑" panose="020B0503020204020204" pitchFamily="34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itchFamily="50" charset="0"/>
                <a:ea typeface="微软雅黑" panose="020B0503020204020204" pitchFamily="34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itchFamily="50" charset="0"/>
                <a:ea typeface="微软雅黑" panose="020B0503020204020204" pitchFamily="34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itchFamily="50" charset="0"/>
                <a:ea typeface="微软雅黑" panose="020B0503020204020204" pitchFamily="34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itchFamily="50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zh-CN" altLang="en-US" sz="4800" b="1" spc="300" dirty="0">
                <a:solidFill>
                  <a:srgbClr val="123539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小组分工</a:t>
            </a:r>
            <a:endParaRPr lang="zh-CN" altLang="en-US" sz="4800" b="1" spc="300" dirty="0">
              <a:solidFill>
                <a:srgbClr val="123539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37" name="PA-稻壳儿搜索【幻雨工作室】_11"/>
          <p:cNvSpPr/>
          <p:nvPr>
            <p:custDataLst>
              <p:tags r:id="rId2"/>
            </p:custDataLst>
          </p:nvPr>
        </p:nvSpPr>
        <p:spPr>
          <a:xfrm rot="17378366" flipH="1">
            <a:off x="8739368" y="2126174"/>
            <a:ext cx="6572855" cy="2624503"/>
          </a:xfrm>
          <a:custGeom>
            <a:avLst/>
            <a:gdLst>
              <a:gd name="connsiteX0" fmla="*/ 0 w 6572855"/>
              <a:gd name="connsiteY0" fmla="*/ 319530 h 2624503"/>
              <a:gd name="connsiteX1" fmla="*/ 113707 w 6572855"/>
              <a:gd name="connsiteY1" fmla="*/ 896 h 2624503"/>
              <a:gd name="connsiteX2" fmla="*/ 3753137 w 6572855"/>
              <a:gd name="connsiteY2" fmla="*/ 896 h 2624503"/>
              <a:gd name="connsiteX3" fmla="*/ 3753871 w 6572855"/>
              <a:gd name="connsiteY3" fmla="*/ 0 h 2624503"/>
              <a:gd name="connsiteX4" fmla="*/ 3754965 w 6572855"/>
              <a:gd name="connsiteY4" fmla="*/ 896 h 2624503"/>
              <a:gd name="connsiteX5" fmla="*/ 3759714 w 6572855"/>
              <a:gd name="connsiteY5" fmla="*/ 896 h 2624503"/>
              <a:gd name="connsiteX6" fmla="*/ 3759714 w 6572855"/>
              <a:gd name="connsiteY6" fmla="*/ 4781 h 2624503"/>
              <a:gd name="connsiteX7" fmla="*/ 6572855 w 6572855"/>
              <a:gd name="connsiteY7" fmla="*/ 2305578 h 2624503"/>
              <a:gd name="connsiteX8" fmla="*/ 6459044 w 6572855"/>
              <a:gd name="connsiteY8" fmla="*/ 2624503 h 2624503"/>
              <a:gd name="connsiteX9" fmla="*/ 6052997 w 6572855"/>
              <a:gd name="connsiteY9" fmla="*/ 2479601 h 2624503"/>
              <a:gd name="connsiteX10" fmla="*/ 3589444 w 6572855"/>
              <a:gd name="connsiteY10" fmla="*/ 464722 h 2624503"/>
              <a:gd name="connsiteX11" fmla="*/ 406860 w 6572855"/>
              <a:gd name="connsiteY11" fmla="*/ 464722 h 26245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572855" h="2624503">
                <a:moveTo>
                  <a:pt x="0" y="319530"/>
                </a:moveTo>
                <a:lnTo>
                  <a:pt x="113707" y="896"/>
                </a:lnTo>
                <a:lnTo>
                  <a:pt x="3753137" y="896"/>
                </a:lnTo>
                <a:lnTo>
                  <a:pt x="3753871" y="0"/>
                </a:lnTo>
                <a:lnTo>
                  <a:pt x="3754965" y="896"/>
                </a:lnTo>
                <a:lnTo>
                  <a:pt x="3759714" y="896"/>
                </a:lnTo>
                <a:lnTo>
                  <a:pt x="3759714" y="4781"/>
                </a:lnTo>
                <a:lnTo>
                  <a:pt x="6572855" y="2305578"/>
                </a:lnTo>
                <a:lnTo>
                  <a:pt x="6459044" y="2624503"/>
                </a:lnTo>
                <a:lnTo>
                  <a:pt x="6052997" y="2479601"/>
                </a:lnTo>
                <a:lnTo>
                  <a:pt x="3589444" y="464722"/>
                </a:lnTo>
                <a:lnTo>
                  <a:pt x="406860" y="464722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" name="PA-矩形 2"/>
          <p:cNvSpPr/>
          <p:nvPr>
            <p:custDataLst>
              <p:tags r:id="rId3"/>
            </p:custDataLst>
          </p:nvPr>
        </p:nvSpPr>
        <p:spPr>
          <a:xfrm>
            <a:off x="1408386" y="943303"/>
            <a:ext cx="1860331" cy="4971394"/>
          </a:xfrm>
          <a:prstGeom prst="rect">
            <a:avLst/>
          </a:prstGeom>
          <a:solidFill>
            <a:srgbClr val="39595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4" name="PA-矩形 3"/>
          <p:cNvSpPr/>
          <p:nvPr>
            <p:custDataLst>
              <p:tags r:id="rId4"/>
            </p:custDataLst>
          </p:nvPr>
        </p:nvSpPr>
        <p:spPr>
          <a:xfrm>
            <a:off x="9889184" y="6106510"/>
            <a:ext cx="325821" cy="325821"/>
          </a:xfrm>
          <a:prstGeom prst="rect">
            <a:avLst/>
          </a:prstGeom>
          <a:solidFill>
            <a:srgbClr val="3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9" name="PA-矩形 38"/>
          <p:cNvSpPr/>
          <p:nvPr>
            <p:custDataLst>
              <p:tags r:id="rId5"/>
            </p:custDataLst>
          </p:nvPr>
        </p:nvSpPr>
        <p:spPr>
          <a:xfrm>
            <a:off x="10388441" y="6106508"/>
            <a:ext cx="325821" cy="325821"/>
          </a:xfrm>
          <a:prstGeom prst="rect">
            <a:avLst/>
          </a:prstGeom>
          <a:solidFill>
            <a:srgbClr val="A0C7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40" name="PA-矩形 39"/>
          <p:cNvSpPr/>
          <p:nvPr>
            <p:custDataLst>
              <p:tags r:id="rId6"/>
            </p:custDataLst>
          </p:nvPr>
        </p:nvSpPr>
        <p:spPr>
          <a:xfrm>
            <a:off x="10887698" y="6106509"/>
            <a:ext cx="325821" cy="325821"/>
          </a:xfrm>
          <a:prstGeom prst="rect">
            <a:avLst/>
          </a:prstGeom>
          <a:solidFill>
            <a:srgbClr val="D6F1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41" name="PA-矩形 40"/>
          <p:cNvSpPr/>
          <p:nvPr>
            <p:custDataLst>
              <p:tags r:id="rId7"/>
            </p:custDataLst>
          </p:nvPr>
        </p:nvSpPr>
        <p:spPr>
          <a:xfrm>
            <a:off x="11386955" y="6106508"/>
            <a:ext cx="325821" cy="325821"/>
          </a:xfrm>
          <a:prstGeom prst="rect">
            <a:avLst/>
          </a:prstGeom>
          <a:solidFill>
            <a:srgbClr val="A2BF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43" name="PA-research_180415"/>
          <p:cNvSpPr>
            <a:spLocks noChangeAspect="1"/>
          </p:cNvSpPr>
          <p:nvPr>
            <p:custDataLst>
              <p:tags r:id="rId8"/>
            </p:custDataLst>
          </p:nvPr>
        </p:nvSpPr>
        <p:spPr bwMode="auto">
          <a:xfrm>
            <a:off x="2529378" y="1305526"/>
            <a:ext cx="470481" cy="609684"/>
          </a:xfrm>
          <a:custGeom>
            <a:avLst/>
            <a:gdLst>
              <a:gd name="connsiteX0" fmla="*/ 187633 w 468413"/>
              <a:gd name="connsiteY0" fmla="*/ 448867 h 607004"/>
              <a:gd name="connsiteX1" fmla="*/ 358190 w 468413"/>
              <a:gd name="connsiteY1" fmla="*/ 448867 h 607004"/>
              <a:gd name="connsiteX2" fmla="*/ 358190 w 468413"/>
              <a:gd name="connsiteY2" fmla="*/ 467708 h 607004"/>
              <a:gd name="connsiteX3" fmla="*/ 187633 w 468413"/>
              <a:gd name="connsiteY3" fmla="*/ 467708 h 607004"/>
              <a:gd name="connsiteX4" fmla="*/ 110153 w 468413"/>
              <a:gd name="connsiteY4" fmla="*/ 448867 h 607004"/>
              <a:gd name="connsiteX5" fmla="*/ 156656 w 468413"/>
              <a:gd name="connsiteY5" fmla="*/ 448867 h 607004"/>
              <a:gd name="connsiteX6" fmla="*/ 156656 w 468413"/>
              <a:gd name="connsiteY6" fmla="*/ 467708 h 607004"/>
              <a:gd name="connsiteX7" fmla="*/ 110153 w 468413"/>
              <a:gd name="connsiteY7" fmla="*/ 467708 h 607004"/>
              <a:gd name="connsiteX8" fmla="*/ 187633 w 468413"/>
              <a:gd name="connsiteY8" fmla="*/ 356003 h 607004"/>
              <a:gd name="connsiteX9" fmla="*/ 358190 w 468413"/>
              <a:gd name="connsiteY9" fmla="*/ 356003 h 607004"/>
              <a:gd name="connsiteX10" fmla="*/ 358190 w 468413"/>
              <a:gd name="connsiteY10" fmla="*/ 374844 h 607004"/>
              <a:gd name="connsiteX11" fmla="*/ 187633 w 468413"/>
              <a:gd name="connsiteY11" fmla="*/ 374844 h 607004"/>
              <a:gd name="connsiteX12" fmla="*/ 110153 w 468413"/>
              <a:gd name="connsiteY12" fmla="*/ 356003 h 607004"/>
              <a:gd name="connsiteX13" fmla="*/ 156656 w 468413"/>
              <a:gd name="connsiteY13" fmla="*/ 356003 h 607004"/>
              <a:gd name="connsiteX14" fmla="*/ 156656 w 468413"/>
              <a:gd name="connsiteY14" fmla="*/ 374844 h 607004"/>
              <a:gd name="connsiteX15" fmla="*/ 110153 w 468413"/>
              <a:gd name="connsiteY15" fmla="*/ 374844 h 607004"/>
              <a:gd name="connsiteX16" fmla="*/ 187633 w 468413"/>
              <a:gd name="connsiteY16" fmla="*/ 263209 h 607004"/>
              <a:gd name="connsiteX17" fmla="*/ 358190 w 468413"/>
              <a:gd name="connsiteY17" fmla="*/ 263209 h 607004"/>
              <a:gd name="connsiteX18" fmla="*/ 358190 w 468413"/>
              <a:gd name="connsiteY18" fmla="*/ 281979 h 607004"/>
              <a:gd name="connsiteX19" fmla="*/ 187633 w 468413"/>
              <a:gd name="connsiteY19" fmla="*/ 281979 h 607004"/>
              <a:gd name="connsiteX20" fmla="*/ 110153 w 468413"/>
              <a:gd name="connsiteY20" fmla="*/ 263209 h 607004"/>
              <a:gd name="connsiteX21" fmla="*/ 156656 w 468413"/>
              <a:gd name="connsiteY21" fmla="*/ 263209 h 607004"/>
              <a:gd name="connsiteX22" fmla="*/ 156656 w 468413"/>
              <a:gd name="connsiteY22" fmla="*/ 281979 h 607004"/>
              <a:gd name="connsiteX23" fmla="*/ 110153 w 468413"/>
              <a:gd name="connsiteY23" fmla="*/ 281979 h 607004"/>
              <a:gd name="connsiteX24" fmla="*/ 187633 w 468413"/>
              <a:gd name="connsiteY24" fmla="*/ 170274 h 607004"/>
              <a:gd name="connsiteX25" fmla="*/ 358190 w 468413"/>
              <a:gd name="connsiteY25" fmla="*/ 170274 h 607004"/>
              <a:gd name="connsiteX26" fmla="*/ 358190 w 468413"/>
              <a:gd name="connsiteY26" fmla="*/ 189044 h 607004"/>
              <a:gd name="connsiteX27" fmla="*/ 187633 w 468413"/>
              <a:gd name="connsiteY27" fmla="*/ 189044 h 607004"/>
              <a:gd name="connsiteX28" fmla="*/ 110153 w 468413"/>
              <a:gd name="connsiteY28" fmla="*/ 170274 h 607004"/>
              <a:gd name="connsiteX29" fmla="*/ 156656 w 468413"/>
              <a:gd name="connsiteY29" fmla="*/ 170274 h 607004"/>
              <a:gd name="connsiteX30" fmla="*/ 156656 w 468413"/>
              <a:gd name="connsiteY30" fmla="*/ 189044 h 607004"/>
              <a:gd name="connsiteX31" fmla="*/ 110153 w 468413"/>
              <a:gd name="connsiteY31" fmla="*/ 189044 h 607004"/>
              <a:gd name="connsiteX32" fmla="*/ 73013 w 468413"/>
              <a:gd name="connsiteY32" fmla="*/ 96229 h 607004"/>
              <a:gd name="connsiteX33" fmla="*/ 73013 w 468413"/>
              <a:gd name="connsiteY33" fmla="*/ 534009 h 607004"/>
              <a:gd name="connsiteX34" fmla="*/ 395306 w 468413"/>
              <a:gd name="connsiteY34" fmla="*/ 534009 h 607004"/>
              <a:gd name="connsiteX35" fmla="*/ 395306 w 468413"/>
              <a:gd name="connsiteY35" fmla="*/ 96229 h 607004"/>
              <a:gd name="connsiteX36" fmla="*/ 365724 w 468413"/>
              <a:gd name="connsiteY36" fmla="*/ 96229 h 607004"/>
              <a:gd name="connsiteX37" fmla="*/ 342737 w 468413"/>
              <a:gd name="connsiteY37" fmla="*/ 111655 h 607004"/>
              <a:gd name="connsiteX38" fmla="*/ 125676 w 468413"/>
              <a:gd name="connsiteY38" fmla="*/ 111655 h 607004"/>
              <a:gd name="connsiteX39" fmla="*/ 102595 w 468413"/>
              <a:gd name="connsiteY39" fmla="*/ 96229 h 607004"/>
              <a:gd name="connsiteX40" fmla="*/ 18842 w 468413"/>
              <a:gd name="connsiteY40" fmla="*/ 49760 h 607004"/>
              <a:gd name="connsiteX41" fmla="*/ 18842 w 468413"/>
              <a:gd name="connsiteY41" fmla="*/ 588191 h 607004"/>
              <a:gd name="connsiteX42" fmla="*/ 449571 w 468413"/>
              <a:gd name="connsiteY42" fmla="*/ 588191 h 607004"/>
              <a:gd name="connsiteX43" fmla="*/ 449571 w 468413"/>
              <a:gd name="connsiteY43" fmla="*/ 49760 h 607004"/>
              <a:gd name="connsiteX44" fmla="*/ 367608 w 468413"/>
              <a:gd name="connsiteY44" fmla="*/ 49760 h 607004"/>
              <a:gd name="connsiteX45" fmla="*/ 367608 w 468413"/>
              <a:gd name="connsiteY45" fmla="*/ 77416 h 607004"/>
              <a:gd name="connsiteX46" fmla="*/ 414148 w 468413"/>
              <a:gd name="connsiteY46" fmla="*/ 77416 h 607004"/>
              <a:gd name="connsiteX47" fmla="*/ 414148 w 468413"/>
              <a:gd name="connsiteY47" fmla="*/ 552823 h 607004"/>
              <a:gd name="connsiteX48" fmla="*/ 54171 w 468413"/>
              <a:gd name="connsiteY48" fmla="*/ 552823 h 607004"/>
              <a:gd name="connsiteX49" fmla="*/ 54171 w 468413"/>
              <a:gd name="connsiteY49" fmla="*/ 77416 h 607004"/>
              <a:gd name="connsiteX50" fmla="*/ 100710 w 468413"/>
              <a:gd name="connsiteY50" fmla="*/ 77416 h 607004"/>
              <a:gd name="connsiteX51" fmla="*/ 100710 w 468413"/>
              <a:gd name="connsiteY51" fmla="*/ 49760 h 607004"/>
              <a:gd name="connsiteX52" fmla="*/ 164417 w 468413"/>
              <a:gd name="connsiteY52" fmla="*/ 46432 h 607004"/>
              <a:gd name="connsiteX53" fmla="*/ 303925 w 468413"/>
              <a:gd name="connsiteY53" fmla="*/ 46432 h 607004"/>
              <a:gd name="connsiteX54" fmla="*/ 303925 w 468413"/>
              <a:gd name="connsiteY54" fmla="*/ 65273 h 607004"/>
              <a:gd name="connsiteX55" fmla="*/ 164417 w 468413"/>
              <a:gd name="connsiteY55" fmla="*/ 65273 h 607004"/>
              <a:gd name="connsiteX56" fmla="*/ 125676 w 468413"/>
              <a:gd name="connsiteY56" fmla="*/ 18813 h 607004"/>
              <a:gd name="connsiteX57" fmla="*/ 119552 w 468413"/>
              <a:gd name="connsiteY57" fmla="*/ 24927 h 607004"/>
              <a:gd name="connsiteX58" fmla="*/ 119552 w 468413"/>
              <a:gd name="connsiteY58" fmla="*/ 86822 h 607004"/>
              <a:gd name="connsiteX59" fmla="*/ 125676 w 468413"/>
              <a:gd name="connsiteY59" fmla="*/ 92842 h 607004"/>
              <a:gd name="connsiteX60" fmla="*/ 342737 w 468413"/>
              <a:gd name="connsiteY60" fmla="*/ 92842 h 607004"/>
              <a:gd name="connsiteX61" fmla="*/ 348766 w 468413"/>
              <a:gd name="connsiteY61" fmla="*/ 86822 h 607004"/>
              <a:gd name="connsiteX62" fmla="*/ 348766 w 468413"/>
              <a:gd name="connsiteY62" fmla="*/ 24927 h 607004"/>
              <a:gd name="connsiteX63" fmla="*/ 342737 w 468413"/>
              <a:gd name="connsiteY63" fmla="*/ 18813 h 607004"/>
              <a:gd name="connsiteX64" fmla="*/ 125676 w 468413"/>
              <a:gd name="connsiteY64" fmla="*/ 0 h 607004"/>
              <a:gd name="connsiteX65" fmla="*/ 342737 w 468413"/>
              <a:gd name="connsiteY65" fmla="*/ 0 h 607004"/>
              <a:gd name="connsiteX66" fmla="*/ 367608 w 468413"/>
              <a:gd name="connsiteY66" fmla="*/ 24927 h 607004"/>
              <a:gd name="connsiteX67" fmla="*/ 367608 w 468413"/>
              <a:gd name="connsiteY67" fmla="*/ 30947 h 607004"/>
              <a:gd name="connsiteX68" fmla="*/ 468413 w 468413"/>
              <a:gd name="connsiteY68" fmla="*/ 30947 h 607004"/>
              <a:gd name="connsiteX69" fmla="*/ 468413 w 468413"/>
              <a:gd name="connsiteY69" fmla="*/ 607004 h 607004"/>
              <a:gd name="connsiteX70" fmla="*/ 0 w 468413"/>
              <a:gd name="connsiteY70" fmla="*/ 607004 h 607004"/>
              <a:gd name="connsiteX71" fmla="*/ 0 w 468413"/>
              <a:gd name="connsiteY71" fmla="*/ 30947 h 607004"/>
              <a:gd name="connsiteX72" fmla="*/ 100710 w 468413"/>
              <a:gd name="connsiteY72" fmla="*/ 30947 h 607004"/>
              <a:gd name="connsiteX73" fmla="*/ 100710 w 468413"/>
              <a:gd name="connsiteY73" fmla="*/ 24927 h 607004"/>
              <a:gd name="connsiteX74" fmla="*/ 125676 w 468413"/>
              <a:gd name="connsiteY74" fmla="*/ 0 h 607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468413" h="607004">
                <a:moveTo>
                  <a:pt x="187633" y="448867"/>
                </a:moveTo>
                <a:lnTo>
                  <a:pt x="358190" y="448867"/>
                </a:lnTo>
                <a:lnTo>
                  <a:pt x="358190" y="467708"/>
                </a:lnTo>
                <a:lnTo>
                  <a:pt x="187633" y="467708"/>
                </a:lnTo>
                <a:close/>
                <a:moveTo>
                  <a:pt x="110153" y="448867"/>
                </a:moveTo>
                <a:lnTo>
                  <a:pt x="156656" y="448867"/>
                </a:lnTo>
                <a:lnTo>
                  <a:pt x="156656" y="467708"/>
                </a:lnTo>
                <a:lnTo>
                  <a:pt x="110153" y="467708"/>
                </a:lnTo>
                <a:close/>
                <a:moveTo>
                  <a:pt x="187633" y="356003"/>
                </a:moveTo>
                <a:lnTo>
                  <a:pt x="358190" y="356003"/>
                </a:lnTo>
                <a:lnTo>
                  <a:pt x="358190" y="374844"/>
                </a:lnTo>
                <a:lnTo>
                  <a:pt x="187633" y="374844"/>
                </a:lnTo>
                <a:close/>
                <a:moveTo>
                  <a:pt x="110153" y="356003"/>
                </a:moveTo>
                <a:lnTo>
                  <a:pt x="156656" y="356003"/>
                </a:lnTo>
                <a:lnTo>
                  <a:pt x="156656" y="374844"/>
                </a:lnTo>
                <a:lnTo>
                  <a:pt x="110153" y="374844"/>
                </a:lnTo>
                <a:close/>
                <a:moveTo>
                  <a:pt x="187633" y="263209"/>
                </a:moveTo>
                <a:lnTo>
                  <a:pt x="358190" y="263209"/>
                </a:lnTo>
                <a:lnTo>
                  <a:pt x="358190" y="281979"/>
                </a:lnTo>
                <a:lnTo>
                  <a:pt x="187633" y="281979"/>
                </a:lnTo>
                <a:close/>
                <a:moveTo>
                  <a:pt x="110153" y="263209"/>
                </a:moveTo>
                <a:lnTo>
                  <a:pt x="156656" y="263209"/>
                </a:lnTo>
                <a:lnTo>
                  <a:pt x="156656" y="281979"/>
                </a:lnTo>
                <a:lnTo>
                  <a:pt x="110153" y="281979"/>
                </a:lnTo>
                <a:close/>
                <a:moveTo>
                  <a:pt x="187633" y="170274"/>
                </a:moveTo>
                <a:lnTo>
                  <a:pt x="358190" y="170274"/>
                </a:lnTo>
                <a:lnTo>
                  <a:pt x="358190" y="189044"/>
                </a:lnTo>
                <a:lnTo>
                  <a:pt x="187633" y="189044"/>
                </a:lnTo>
                <a:close/>
                <a:moveTo>
                  <a:pt x="110153" y="170274"/>
                </a:moveTo>
                <a:lnTo>
                  <a:pt x="156656" y="170274"/>
                </a:lnTo>
                <a:lnTo>
                  <a:pt x="156656" y="189044"/>
                </a:lnTo>
                <a:lnTo>
                  <a:pt x="110153" y="189044"/>
                </a:lnTo>
                <a:close/>
                <a:moveTo>
                  <a:pt x="73013" y="96229"/>
                </a:moveTo>
                <a:lnTo>
                  <a:pt x="73013" y="534009"/>
                </a:lnTo>
                <a:lnTo>
                  <a:pt x="395306" y="534009"/>
                </a:lnTo>
                <a:lnTo>
                  <a:pt x="395306" y="96229"/>
                </a:lnTo>
                <a:lnTo>
                  <a:pt x="365724" y="96229"/>
                </a:lnTo>
                <a:cubicBezTo>
                  <a:pt x="362050" y="105259"/>
                  <a:pt x="353100" y="111655"/>
                  <a:pt x="342737" y="111655"/>
                </a:cubicBezTo>
                <a:lnTo>
                  <a:pt x="125676" y="111655"/>
                </a:lnTo>
                <a:cubicBezTo>
                  <a:pt x="115219" y="111655"/>
                  <a:pt x="106269" y="105259"/>
                  <a:pt x="102595" y="96229"/>
                </a:cubicBezTo>
                <a:close/>
                <a:moveTo>
                  <a:pt x="18842" y="49760"/>
                </a:moveTo>
                <a:lnTo>
                  <a:pt x="18842" y="588191"/>
                </a:lnTo>
                <a:lnTo>
                  <a:pt x="449571" y="588191"/>
                </a:lnTo>
                <a:lnTo>
                  <a:pt x="449571" y="49760"/>
                </a:lnTo>
                <a:lnTo>
                  <a:pt x="367608" y="49760"/>
                </a:lnTo>
                <a:lnTo>
                  <a:pt x="367608" y="77416"/>
                </a:lnTo>
                <a:lnTo>
                  <a:pt x="414148" y="77416"/>
                </a:lnTo>
                <a:lnTo>
                  <a:pt x="414148" y="552823"/>
                </a:lnTo>
                <a:lnTo>
                  <a:pt x="54171" y="552823"/>
                </a:lnTo>
                <a:lnTo>
                  <a:pt x="54171" y="77416"/>
                </a:lnTo>
                <a:lnTo>
                  <a:pt x="100710" y="77416"/>
                </a:lnTo>
                <a:lnTo>
                  <a:pt x="100710" y="49760"/>
                </a:lnTo>
                <a:close/>
                <a:moveTo>
                  <a:pt x="164417" y="46432"/>
                </a:moveTo>
                <a:lnTo>
                  <a:pt x="303925" y="46432"/>
                </a:lnTo>
                <a:lnTo>
                  <a:pt x="303925" y="65273"/>
                </a:lnTo>
                <a:lnTo>
                  <a:pt x="164417" y="65273"/>
                </a:lnTo>
                <a:close/>
                <a:moveTo>
                  <a:pt x="125676" y="18813"/>
                </a:moveTo>
                <a:cubicBezTo>
                  <a:pt x="122379" y="18813"/>
                  <a:pt x="119552" y="21635"/>
                  <a:pt x="119552" y="24927"/>
                </a:cubicBezTo>
                <a:lnTo>
                  <a:pt x="119552" y="86822"/>
                </a:lnTo>
                <a:cubicBezTo>
                  <a:pt x="119552" y="90114"/>
                  <a:pt x="122379" y="92842"/>
                  <a:pt x="125676" y="92842"/>
                </a:cubicBezTo>
                <a:lnTo>
                  <a:pt x="342737" y="92842"/>
                </a:lnTo>
                <a:cubicBezTo>
                  <a:pt x="346034" y="92842"/>
                  <a:pt x="348766" y="90114"/>
                  <a:pt x="348766" y="86822"/>
                </a:cubicBezTo>
                <a:lnTo>
                  <a:pt x="348766" y="24927"/>
                </a:lnTo>
                <a:cubicBezTo>
                  <a:pt x="348766" y="21635"/>
                  <a:pt x="346034" y="18813"/>
                  <a:pt x="342737" y="18813"/>
                </a:cubicBezTo>
                <a:close/>
                <a:moveTo>
                  <a:pt x="125676" y="0"/>
                </a:moveTo>
                <a:lnTo>
                  <a:pt x="342737" y="0"/>
                </a:lnTo>
                <a:cubicBezTo>
                  <a:pt x="356397" y="0"/>
                  <a:pt x="367608" y="11194"/>
                  <a:pt x="367608" y="24927"/>
                </a:cubicBezTo>
                <a:lnTo>
                  <a:pt x="367608" y="30947"/>
                </a:lnTo>
                <a:lnTo>
                  <a:pt x="468413" y="30947"/>
                </a:lnTo>
                <a:lnTo>
                  <a:pt x="468413" y="607004"/>
                </a:lnTo>
                <a:lnTo>
                  <a:pt x="0" y="607004"/>
                </a:lnTo>
                <a:lnTo>
                  <a:pt x="0" y="30947"/>
                </a:lnTo>
                <a:lnTo>
                  <a:pt x="100710" y="30947"/>
                </a:lnTo>
                <a:lnTo>
                  <a:pt x="100710" y="24927"/>
                </a:lnTo>
                <a:cubicBezTo>
                  <a:pt x="100710" y="11194"/>
                  <a:pt x="111921" y="0"/>
                  <a:pt x="12567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" name="PA-稻壳儿搜索【幻雨工作室】_3"/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3407792" y="2397948"/>
            <a:ext cx="8080648" cy="206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1300">
                <a:solidFill>
                  <a:schemeClr val="tx1"/>
                </a:solidFill>
                <a:latin typeface="Nexa Light" pitchFamily="50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Nexa Light" pitchFamily="50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Nexa Light" pitchFamily="50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Nexa Light" pitchFamily="50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Nexa Light" pitchFamily="50" charset="0"/>
                <a:ea typeface="微软雅黑" panose="020B0503020204020204" pitchFamily="34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itchFamily="50" charset="0"/>
                <a:ea typeface="微软雅黑" panose="020B0503020204020204" pitchFamily="34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itchFamily="50" charset="0"/>
                <a:ea typeface="微软雅黑" panose="020B0503020204020204" pitchFamily="34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itchFamily="50" charset="0"/>
                <a:ea typeface="微软雅黑" panose="020B0503020204020204" pitchFamily="34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itchFamily="50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zh-CN" altLang="en-US" sz="3200" b="1" spc="300" dirty="0">
                <a:solidFill>
                  <a:srgbClr val="123539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目标与动机：刘志威</a:t>
            </a:r>
            <a:endParaRPr lang="en-US" altLang="zh-CN" sz="3200" b="1" spc="300" dirty="0">
              <a:solidFill>
                <a:srgbClr val="123539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algn="ctr" eaLnBrk="1" hangingPunct="1"/>
            <a:r>
              <a:rPr lang="zh-CN" altLang="en-US" sz="3200" b="1" spc="300" dirty="0">
                <a:solidFill>
                  <a:srgbClr val="123539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方法与效果：陆皓喆</a:t>
            </a:r>
            <a:endParaRPr lang="en-US" altLang="zh-CN" sz="3200" b="1" spc="300" dirty="0">
              <a:solidFill>
                <a:srgbClr val="123539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algn="ctr" eaLnBrk="1" hangingPunct="1"/>
            <a:r>
              <a:rPr lang="zh-CN" altLang="en-US" sz="3200" b="1" spc="300" dirty="0">
                <a:solidFill>
                  <a:srgbClr val="123539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思考与未来工作：侯博文</a:t>
            </a:r>
            <a:endParaRPr lang="en-US" altLang="zh-CN" sz="3200" b="1" spc="300" dirty="0">
              <a:solidFill>
                <a:srgbClr val="123539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algn="ctr" eaLnBrk="1" hangingPunct="1"/>
            <a:r>
              <a:rPr lang="en-US" altLang="zh-CN" sz="3200" b="1" spc="300" dirty="0">
                <a:solidFill>
                  <a:srgbClr val="123539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PPT</a:t>
            </a:r>
            <a:r>
              <a:rPr lang="zh-CN" altLang="en-US" sz="3200" b="1" spc="300" dirty="0">
                <a:solidFill>
                  <a:srgbClr val="123539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制作：陆皓喆 董瑞昕 李晨阳</a:t>
            </a:r>
            <a:endParaRPr lang="zh-CN" altLang="en-US" sz="3200" spc="300" dirty="0">
              <a:solidFill>
                <a:srgbClr val="123539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: 圆角 21"/>
          <p:cNvSpPr/>
          <p:nvPr/>
        </p:nvSpPr>
        <p:spPr>
          <a:xfrm>
            <a:off x="433393" y="3955679"/>
            <a:ext cx="3804016" cy="850077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: 圆角 20"/>
          <p:cNvSpPr/>
          <p:nvPr/>
        </p:nvSpPr>
        <p:spPr>
          <a:xfrm>
            <a:off x="7040192" y="1850898"/>
            <a:ext cx="4551375" cy="1805588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PA-稻壳儿搜索【幻雨工作室】_1_1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33393" y="470730"/>
            <a:ext cx="821577" cy="819415"/>
          </a:xfrm>
          <a:prstGeom prst="ellipse">
            <a:avLst/>
          </a:prstGeom>
          <a:solidFill>
            <a:srgbClr val="123539"/>
          </a:solidFill>
          <a:ln w="508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02</a:t>
            </a:r>
            <a:endParaRPr lang="zh-CN" altLang="en-US" sz="2400" b="1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46" name="PA-稻壳儿搜索【幻雨工作室】_2_1"/>
          <p:cNvSpPr txBox="1"/>
          <p:nvPr>
            <p:custDataLst>
              <p:tags r:id="rId2"/>
            </p:custDataLst>
          </p:nvPr>
        </p:nvSpPr>
        <p:spPr>
          <a:xfrm>
            <a:off x="1366462" y="445249"/>
            <a:ext cx="3101877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3200" b="1" noProof="0" dirty="0">
                <a:solidFill>
                  <a:srgbClr val="123339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Arial" panose="020B0604020202020204" pitchFamily="34" charset="0"/>
              </a:rPr>
              <a:t>方法与效果</a:t>
            </a:r>
            <a:endParaRPr lang="zh-CN" altLang="en-US" sz="3200" b="1" noProof="0" dirty="0">
              <a:solidFill>
                <a:srgbClr val="123339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47" name="PA-矩形 5_1"/>
          <p:cNvSpPr/>
          <p:nvPr>
            <p:custDataLst>
              <p:tags r:id="rId3"/>
            </p:custDataLst>
          </p:nvPr>
        </p:nvSpPr>
        <p:spPr>
          <a:xfrm>
            <a:off x="0" y="6501008"/>
            <a:ext cx="12192000" cy="35699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" name="PA-文本框 1164" descr="e7d195523061f1c03a90ee8e42cb24248e56383cd534985688F9F494128731F165EE95AB4B0C0A38076AAEA07667B1565C446FC45FF01DFB0E885BCDBDF3A284F3DB14DA61DD97F0BAB2E6C668FB4931659DCAC52277681B35A97A58EB1CDE1A30E511E1F70EEB23193653529328E29B82636547E25AC41088D20F0A52114429D13EF1D12E4FBA26373564D4CAB325C9"/>
          <p:cNvSpPr txBox="1"/>
          <p:nvPr>
            <p:custDataLst>
              <p:tags r:id="rId4"/>
            </p:custDataLst>
          </p:nvPr>
        </p:nvSpPr>
        <p:spPr>
          <a:xfrm>
            <a:off x="1366462" y="1028814"/>
            <a:ext cx="39509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300" normalizeH="0" baseline="0" noProof="0" dirty="0">
                <a:ln>
                  <a:noFill/>
                </a:ln>
                <a:solidFill>
                  <a:srgbClr val="123339"/>
                </a:solidFill>
                <a:effectLst/>
                <a:uLnTx/>
                <a:uFillTx/>
                <a:latin typeface="Arial" panose="020B0604020202020204" pitchFamily="34" charset="0"/>
                <a:ea typeface="思源黑体 CN Light" panose="020B0300000000000000" pitchFamily="34" charset="-122"/>
                <a:sym typeface="Arial" panose="020B0604020202020204" pitchFamily="34" charset="0"/>
              </a:rPr>
              <a:t>Methods and Result </a:t>
            </a:r>
            <a:endParaRPr kumimoji="0" sz="1600" b="0" i="0" u="none" strike="noStrike" kern="1200" cap="none" spc="300" normalizeH="0" baseline="0" noProof="0" dirty="0">
              <a:ln>
                <a:noFill/>
              </a:ln>
              <a:solidFill>
                <a:srgbClr val="123339"/>
              </a:solidFill>
              <a:effectLst/>
              <a:uLnTx/>
              <a:uFillTx/>
              <a:latin typeface="Arial" panose="020B0604020202020204" pitchFamily="34" charset="0"/>
              <a:ea typeface="思源黑体 CN Light" panose="020B03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73598" y="1367368"/>
            <a:ext cx="3525253" cy="4589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与其他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DBMS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模糊处理器的对比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698851" y="1460778"/>
            <a:ext cx="7204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DynSQL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与两个主流处理器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SQLsmith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SQUIRREL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进行对比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5475" y="1873710"/>
            <a:ext cx="6703955" cy="1867824"/>
          </a:xfrm>
          <a:prstGeom prst="rect">
            <a:avLst/>
          </a:prstGeom>
        </p:spPr>
      </p:pic>
      <p:cxnSp>
        <p:nvCxnSpPr>
          <p:cNvPr id="9" name="直接箭头连接符 8"/>
          <p:cNvCxnSpPr/>
          <p:nvPr/>
        </p:nvCxnSpPr>
        <p:spPr>
          <a:xfrm flipH="1">
            <a:off x="2674448" y="3656486"/>
            <a:ext cx="123753" cy="256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572073" y="4058742"/>
            <a:ext cx="34221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可以看出我们的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DynSQL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相比于前两者，发现了更多的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bug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61331" y="4439480"/>
            <a:ext cx="7225366" cy="1915483"/>
          </a:xfrm>
          <a:prstGeom prst="rect">
            <a:avLst/>
          </a:prstGeom>
        </p:spPr>
      </p:pic>
      <p:cxnSp>
        <p:nvCxnSpPr>
          <p:cNvPr id="15" name="直接箭头连接符 14"/>
          <p:cNvCxnSpPr/>
          <p:nvPr/>
        </p:nvCxnSpPr>
        <p:spPr>
          <a:xfrm flipV="1">
            <a:off x="7954592" y="3741534"/>
            <a:ext cx="371261" cy="782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7040192" y="1923520"/>
            <a:ext cx="442762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在代码覆盖率方面，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DynSQL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相比于另外两者的优势：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DynSQL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比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SQUIRREL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生成的语句更复杂；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DynSQL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比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SQLsmith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生成的语句长度更长；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sp>
        <p:nvSpPr>
          <p:cNvPr id="17" name="Rectangle 1"/>
          <p:cNvSpPr>
            <a:spLocks noChangeArrowheads="1"/>
          </p:cNvSpPr>
          <p:nvPr/>
        </p:nvSpPr>
        <p:spPr bwMode="auto">
          <a:xfrm>
            <a:off x="6003634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箭头: 右 18"/>
          <p:cNvSpPr/>
          <p:nvPr/>
        </p:nvSpPr>
        <p:spPr>
          <a:xfrm>
            <a:off x="7205197" y="3293215"/>
            <a:ext cx="343759" cy="21313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7649718" y="3191781"/>
            <a:ext cx="3818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DynSQL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所涵盖的代码分支最广！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圆角 17"/>
          <p:cNvSpPr/>
          <p:nvPr/>
        </p:nvSpPr>
        <p:spPr>
          <a:xfrm>
            <a:off x="7960323" y="3200337"/>
            <a:ext cx="4138864" cy="1920642"/>
          </a:xfrm>
          <a:prstGeom prst="roundRect">
            <a:avLst/>
          </a:prstGeom>
          <a:solidFill>
            <a:srgbClr val="F0F38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: 圆角 14"/>
          <p:cNvSpPr/>
          <p:nvPr/>
        </p:nvSpPr>
        <p:spPr>
          <a:xfrm>
            <a:off x="6297671" y="1087254"/>
            <a:ext cx="5568903" cy="1920642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PA-稻壳儿搜索【幻雨工作室】_1_1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33393" y="470730"/>
            <a:ext cx="821577" cy="819415"/>
          </a:xfrm>
          <a:prstGeom prst="ellipse">
            <a:avLst/>
          </a:prstGeom>
          <a:solidFill>
            <a:srgbClr val="123539"/>
          </a:solidFill>
          <a:ln w="508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02</a:t>
            </a:r>
            <a:endParaRPr lang="zh-CN" altLang="en-US" sz="2400" b="1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46" name="PA-稻壳儿搜索【幻雨工作室】_2_1"/>
          <p:cNvSpPr txBox="1"/>
          <p:nvPr>
            <p:custDataLst>
              <p:tags r:id="rId2"/>
            </p:custDataLst>
          </p:nvPr>
        </p:nvSpPr>
        <p:spPr>
          <a:xfrm>
            <a:off x="1366462" y="445249"/>
            <a:ext cx="3101877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3200" b="1" noProof="0" dirty="0">
                <a:solidFill>
                  <a:srgbClr val="123339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Arial" panose="020B0604020202020204" pitchFamily="34" charset="0"/>
              </a:rPr>
              <a:t>方法与效果</a:t>
            </a:r>
            <a:endParaRPr lang="zh-CN" altLang="en-US" sz="3200" b="1" noProof="0" dirty="0">
              <a:solidFill>
                <a:srgbClr val="123339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47" name="PA-矩形 5_1"/>
          <p:cNvSpPr/>
          <p:nvPr>
            <p:custDataLst>
              <p:tags r:id="rId3"/>
            </p:custDataLst>
          </p:nvPr>
        </p:nvSpPr>
        <p:spPr>
          <a:xfrm>
            <a:off x="0" y="6501008"/>
            <a:ext cx="12192000" cy="35699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" name="PA-文本框 1164" descr="e7d195523061f1c03a90ee8e42cb24248e56383cd534985688F9F494128731F165EE95AB4B0C0A38076AAEA07667B1565C446FC45FF01DFB0E885BCDBDF3A284F3DB14DA61DD97F0BAB2E6C668FB4931659DCAC52277681B35A97A58EB1CDE1A30E511E1F70EEB23193653529328E29B82636547E25AC41088D20F0A52114429D13EF1D12E4FBA26373564D4CAB325C9"/>
          <p:cNvSpPr txBox="1"/>
          <p:nvPr>
            <p:custDataLst>
              <p:tags r:id="rId4"/>
            </p:custDataLst>
          </p:nvPr>
        </p:nvSpPr>
        <p:spPr>
          <a:xfrm>
            <a:off x="1366462" y="1028814"/>
            <a:ext cx="39509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300" normalizeH="0" baseline="0" noProof="0" dirty="0">
                <a:ln>
                  <a:noFill/>
                </a:ln>
                <a:solidFill>
                  <a:srgbClr val="123339"/>
                </a:solidFill>
                <a:effectLst/>
                <a:uLnTx/>
                <a:uFillTx/>
                <a:latin typeface="Arial" panose="020B0604020202020204" pitchFamily="34" charset="0"/>
                <a:ea typeface="思源黑体 CN Light" panose="020B0300000000000000" pitchFamily="34" charset="-122"/>
                <a:sym typeface="Arial" panose="020B0604020202020204" pitchFamily="34" charset="0"/>
              </a:rPr>
              <a:t>Methods and Result </a:t>
            </a:r>
            <a:endParaRPr kumimoji="0" sz="1600" b="0" i="0" u="none" strike="noStrike" kern="1200" cap="none" spc="300" normalizeH="0" baseline="0" noProof="0" dirty="0">
              <a:ln>
                <a:noFill/>
              </a:ln>
              <a:solidFill>
                <a:srgbClr val="123339"/>
              </a:solidFill>
              <a:effectLst/>
              <a:uLnTx/>
              <a:uFillTx/>
              <a:latin typeface="Arial" panose="020B0604020202020204" pitchFamily="34" charset="0"/>
              <a:ea typeface="思源黑体 CN Light" panose="020B0300000000000000" pitchFamily="34" charset="-122"/>
              <a:sym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733" y="3086421"/>
            <a:ext cx="7528331" cy="2415304"/>
          </a:xfrm>
          <a:prstGeom prst="rect">
            <a:avLst/>
          </a:prstGeom>
        </p:spPr>
      </p:pic>
      <p:cxnSp>
        <p:nvCxnSpPr>
          <p:cNvPr id="6" name="直接箭头连接符 5"/>
          <p:cNvCxnSpPr/>
          <p:nvPr/>
        </p:nvCxnSpPr>
        <p:spPr>
          <a:xfrm flipV="1">
            <a:off x="3238214" y="1698171"/>
            <a:ext cx="2990706" cy="1698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6338923" y="1158874"/>
            <a:ext cx="42488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DynSQL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不仅找出了另外两种处理器所发现的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bug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，还找到了其他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bug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直接箭头连接符 8"/>
          <p:cNvCxnSpPr/>
          <p:nvPr/>
        </p:nvCxnSpPr>
        <p:spPr>
          <a:xfrm flipV="1">
            <a:off x="3578534" y="4005854"/>
            <a:ext cx="4417309" cy="127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8153973" y="3169462"/>
            <a:ext cx="375385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SQUIRREL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SQLsmith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各有自己的优点，但是也有不足之处，比如说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SQLsmith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在每个查询中只能生成一个语句；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SQUIRREL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无法生成逻辑复杂的语句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箭头: 右 10"/>
          <p:cNvSpPr/>
          <p:nvPr/>
        </p:nvSpPr>
        <p:spPr>
          <a:xfrm>
            <a:off x="7995843" y="4708540"/>
            <a:ext cx="316259" cy="23375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8312102" y="4646790"/>
            <a:ext cx="3886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导致了两种方法的查询结果均有遗漏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箭头: 右 12"/>
          <p:cNvSpPr/>
          <p:nvPr/>
        </p:nvSpPr>
        <p:spPr>
          <a:xfrm>
            <a:off x="6428301" y="1950933"/>
            <a:ext cx="268132" cy="24225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6737684" y="1883730"/>
            <a:ext cx="51701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DynSQL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不仅涵盖了另外两者的全部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bug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，还有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bug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都是需要三个以上的复杂语句，对于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SQUIRREL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SQLsmith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来说几乎不可能完成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34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_PA-矩形 10"/>
          <p:cNvSpPr/>
          <p:nvPr>
            <p:custDataLst>
              <p:tags r:id="rId1"/>
            </p:custDataLst>
          </p:nvPr>
        </p:nvSpPr>
        <p:spPr>
          <a:xfrm>
            <a:off x="1243899" y="1823389"/>
            <a:ext cx="9704201" cy="3434708"/>
          </a:xfrm>
          <a:prstGeom prst="rect">
            <a:avLst/>
          </a:prstGeom>
          <a:solidFill>
            <a:schemeClr val="bg1"/>
          </a:solidFill>
          <a:ln w="50800">
            <a:solidFill>
              <a:srgbClr val="A0C7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grpSp>
        <p:nvGrpSpPr>
          <p:cNvPr id="4" name="PA-组合 3"/>
          <p:cNvGrpSpPr/>
          <p:nvPr>
            <p:custDataLst>
              <p:tags r:id="rId2"/>
            </p:custDataLst>
          </p:nvPr>
        </p:nvGrpSpPr>
        <p:grpSpPr>
          <a:xfrm>
            <a:off x="10497250" y="3008930"/>
            <a:ext cx="901700" cy="695326"/>
            <a:chOff x="10866438" y="3185886"/>
            <a:chExt cx="901700" cy="695326"/>
          </a:xfrm>
          <a:solidFill>
            <a:srgbClr val="92D050"/>
          </a:solidFill>
        </p:grpSpPr>
        <p:sp>
          <p:nvSpPr>
            <p:cNvPr id="5" name="PA-矩形 4"/>
            <p:cNvSpPr/>
            <p:nvPr>
              <p:custDataLst>
                <p:tags r:id="rId3"/>
              </p:custDataLst>
            </p:nvPr>
          </p:nvSpPr>
          <p:spPr>
            <a:xfrm rot="5400000">
              <a:off x="10969625" y="3082699"/>
              <a:ext cx="695326" cy="901700"/>
            </a:xfrm>
            <a:prstGeom prst="rect">
              <a:avLst/>
            </a:prstGeom>
            <a:solidFill>
              <a:srgbClr val="A2BFC1"/>
            </a:solidFill>
            <a:ln>
              <a:noFill/>
            </a:ln>
            <a:effectLst>
              <a:outerShdw blurRad="406400" dist="63500" dir="5400000" algn="t" rotWithShape="0">
                <a:prstClr val="black">
                  <a:alpha val="6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6" name="PA-燕尾形 5"/>
            <p:cNvSpPr/>
            <p:nvPr>
              <p:custDataLst>
                <p:tags r:id="rId4"/>
              </p:custDataLst>
            </p:nvPr>
          </p:nvSpPr>
          <p:spPr>
            <a:xfrm>
              <a:off x="11171238" y="3349399"/>
              <a:ext cx="292100" cy="368300"/>
            </a:xfrm>
            <a:prstGeom prst="chevr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</p:grpSp>
      <p:grpSp>
        <p:nvGrpSpPr>
          <p:cNvPr id="7" name="PA-组合 6"/>
          <p:cNvGrpSpPr/>
          <p:nvPr>
            <p:custDataLst>
              <p:tags r:id="rId5"/>
            </p:custDataLst>
          </p:nvPr>
        </p:nvGrpSpPr>
        <p:grpSpPr>
          <a:xfrm>
            <a:off x="770343" y="2959944"/>
            <a:ext cx="901700" cy="695326"/>
            <a:chOff x="423863" y="3185886"/>
            <a:chExt cx="901700" cy="695326"/>
          </a:xfrm>
          <a:solidFill>
            <a:srgbClr val="92D050"/>
          </a:solidFill>
        </p:grpSpPr>
        <p:sp>
          <p:nvSpPr>
            <p:cNvPr id="8" name="PA-矩形 7"/>
            <p:cNvSpPr/>
            <p:nvPr>
              <p:custDataLst>
                <p:tags r:id="rId6"/>
              </p:custDataLst>
            </p:nvPr>
          </p:nvSpPr>
          <p:spPr>
            <a:xfrm rot="5400000">
              <a:off x="527050" y="3082699"/>
              <a:ext cx="695326" cy="901700"/>
            </a:xfrm>
            <a:prstGeom prst="rect">
              <a:avLst/>
            </a:prstGeom>
            <a:solidFill>
              <a:srgbClr val="A2BFC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dirty="0">
                <a:latin typeface="思源黑体 CN Normal" panose="020B04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9" name="PA-燕尾形 8"/>
            <p:cNvSpPr/>
            <p:nvPr>
              <p:custDataLst>
                <p:tags r:id="rId7"/>
              </p:custDataLst>
            </p:nvPr>
          </p:nvSpPr>
          <p:spPr>
            <a:xfrm flipH="1">
              <a:off x="728663" y="3349399"/>
              <a:ext cx="292100" cy="368300"/>
            </a:xfrm>
            <a:prstGeom prst="chevron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dirty="0">
                <a:latin typeface="思源黑体 CN Normal" panose="020B0400000000000000" pitchFamily="34" charset="-122"/>
                <a:ea typeface="思源黑体 CN Medium" panose="020B0600000000000000" pitchFamily="34" charset="-122"/>
              </a:endParaRPr>
            </a:p>
          </p:txBody>
        </p:sp>
      </p:grpSp>
      <p:sp>
        <p:nvSpPr>
          <p:cNvPr id="10" name="PA-文本框 9"/>
          <p:cNvSpPr txBox="1"/>
          <p:nvPr>
            <p:custDataLst>
              <p:tags r:id="rId8"/>
            </p:custDataLst>
          </p:nvPr>
        </p:nvSpPr>
        <p:spPr>
          <a:xfrm>
            <a:off x="4975860" y="2879090"/>
            <a:ext cx="4954905" cy="70675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>
                <a:rot lat="0" lon="0" rev="0"/>
              </a:lightRig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4000" b="1" noProof="0" dirty="0">
                <a:solidFill>
                  <a:srgbClr val="123339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Arial" panose="020B0604020202020204" pitchFamily="34" charset="0"/>
              </a:rPr>
              <a:t>思考与未来工作</a:t>
            </a:r>
            <a:endParaRPr lang="zh-CN" altLang="en-US" sz="4000" b="1" noProof="0" dirty="0">
              <a:solidFill>
                <a:srgbClr val="123339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11" name="PA-文本框 1164" descr="e7d195523061f1c03a90ee8e42cb24248e56383cd534985688F9F494128731F165EE95AB4B0C0A38076AAEA07667B1565C446FC45FF01DFB0E885BCDBDF3A284F3DB14DA61DD97F0BAB2E6C668FB4931659DCAC52277681B35A97A58EB1CDE1A30E511E1F70EEB23193653529328E29B82636547E25AC41088D20F0A52114429D13EF1D12E4FBA26373564D4CAB325C9"/>
          <p:cNvSpPr txBox="1"/>
          <p:nvPr>
            <p:custDataLst>
              <p:tags r:id="rId9"/>
            </p:custDataLst>
          </p:nvPr>
        </p:nvSpPr>
        <p:spPr>
          <a:xfrm>
            <a:off x="5131942" y="3585845"/>
            <a:ext cx="50088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600" b="0" i="0" u="none" strike="noStrike" kern="1200" cap="none" spc="300" normalizeH="0" baseline="0" noProof="0" dirty="0">
                <a:ln>
                  <a:noFill/>
                </a:ln>
                <a:solidFill>
                  <a:srgbClr val="123339"/>
                </a:solidFill>
                <a:effectLst/>
                <a:uLnTx/>
                <a:uFillTx/>
                <a:latin typeface="Arial" panose="020B0604020202020204" pitchFamily="34" charset="0"/>
                <a:ea typeface="思源黑体 CN Light" panose="020B0300000000000000" pitchFamily="34" charset="-122"/>
                <a:sym typeface="Arial" panose="020B0604020202020204" pitchFamily="34" charset="0"/>
              </a:rPr>
              <a:t>T</a:t>
            </a:r>
            <a:r>
              <a:rPr kumimoji="0" lang="en-US" altLang="zh-CN" sz="1600" b="0" i="0" u="none" strike="noStrike" kern="1200" cap="none" spc="300" normalizeH="0" baseline="0" noProof="0" dirty="0">
                <a:ln>
                  <a:noFill/>
                </a:ln>
                <a:solidFill>
                  <a:srgbClr val="123339"/>
                </a:solidFill>
                <a:effectLst/>
                <a:uLnTx/>
                <a:uFillTx/>
                <a:latin typeface="Arial" panose="020B0604020202020204" pitchFamily="34" charset="0"/>
                <a:ea typeface="思源黑体 CN Light" panose="020B0300000000000000" pitchFamily="34" charset="-122"/>
                <a:sym typeface="Arial" panose="020B0604020202020204" pitchFamily="34" charset="0"/>
              </a:rPr>
              <a:t>hinking and Future Work</a:t>
            </a:r>
            <a:endParaRPr kumimoji="0" sz="1600" b="0" i="0" u="none" strike="noStrike" kern="1200" cap="none" spc="300" normalizeH="0" baseline="0" noProof="0" dirty="0">
              <a:ln>
                <a:noFill/>
              </a:ln>
              <a:solidFill>
                <a:srgbClr val="123339"/>
              </a:solidFill>
              <a:effectLst/>
              <a:uLnTx/>
              <a:uFillTx/>
              <a:latin typeface="Arial" panose="020B0604020202020204" pitchFamily="34" charset="0"/>
              <a:ea typeface="思源黑体 CN Light" panose="020B03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13" name="PA-文本框 11"/>
          <p:cNvSpPr txBox="1"/>
          <p:nvPr>
            <p:custDataLst>
              <p:tags r:id="rId10"/>
            </p:custDataLst>
          </p:nvPr>
        </p:nvSpPr>
        <p:spPr>
          <a:xfrm flipH="1">
            <a:off x="2291106" y="2633318"/>
            <a:ext cx="2672080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>
                <a:solidFill>
                  <a:srgbClr val="123439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03</a:t>
            </a:r>
            <a:endParaRPr lang="id-ID" sz="8800" dirty="0">
              <a:solidFill>
                <a:srgbClr val="123439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0" presetClass="entr" presetSubtype="0" repeatCount="2000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>
                                          <p:cBhvr>
                                            <p:cTn id="10" dur="35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 fmla="#ppt_x-0.03*(sin(16*$^2)*(1-$))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2" presetID="2" presetClass="entr" presetSubtype="2" fill="hold" nodeType="afterEffect" p14:presetBounceEnd="51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1000">
                                          <p:cBhvr additive="base">
                                            <p:cTn id="14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1000">
                                          <p:cBhvr additive="base">
                                            <p:cTn id="15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" presetID="2" presetClass="entr" presetSubtype="8" fill="hold" nodeType="withEffect" p14:presetBounceEnd="51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1000">
                                          <p:cBhvr additive="base">
                                            <p:cTn id="18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1000">
                                          <p:cBhvr additive="base">
                                            <p:cTn id="19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2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4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6" dur="10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7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bldLvl="0" animBg="1"/>
          <p:bldP spid="3" grpId="1" bldLvl="0" animBg="1"/>
          <p:bldP spid="10" grpId="0"/>
          <p:bldP spid="13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0" presetClass="entr" presetSubtype="0" repeatCount="2000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>
                                          <p:cBhvr>
                                            <p:cTn id="10" dur="35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 fmla="#ppt_x-0.03*(sin(16*$^2)*(1-$))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2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2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4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6" dur="10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7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bldLvl="0" animBg="1"/>
          <p:bldP spid="3" grpId="1" bldLvl="0" animBg="1"/>
          <p:bldP spid="10" grpId="0"/>
          <p:bldP spid="13" grpId="0"/>
        </p:bldLst>
      </p:timing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A-稻壳儿搜索【幻雨工作室】_1_1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33393" y="470730"/>
            <a:ext cx="821577" cy="819415"/>
          </a:xfrm>
          <a:prstGeom prst="ellipse">
            <a:avLst/>
          </a:prstGeom>
          <a:solidFill>
            <a:srgbClr val="123539"/>
          </a:solidFill>
          <a:ln w="508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03</a:t>
            </a:r>
            <a:endParaRPr lang="zh-CN" altLang="en-US" sz="2400" b="1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46" name="PA-稻壳儿搜索【幻雨工作室】_2_1"/>
          <p:cNvSpPr txBox="1"/>
          <p:nvPr>
            <p:custDataLst>
              <p:tags r:id="rId2"/>
            </p:custDataLst>
          </p:nvPr>
        </p:nvSpPr>
        <p:spPr>
          <a:xfrm>
            <a:off x="1366520" y="445135"/>
            <a:ext cx="444881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3200" b="1" noProof="0" dirty="0">
                <a:solidFill>
                  <a:srgbClr val="123339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Arial" panose="020B0604020202020204" pitchFamily="34" charset="0"/>
              </a:rPr>
              <a:t>思考与未来工作</a:t>
            </a:r>
            <a:endParaRPr lang="en-US" altLang="zh-CN" sz="3200" dirty="0">
              <a:solidFill>
                <a:schemeClr val="accent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47" name="PA-矩形 5_1"/>
          <p:cNvSpPr/>
          <p:nvPr>
            <p:custDataLst>
              <p:tags r:id="rId3"/>
            </p:custDataLst>
          </p:nvPr>
        </p:nvSpPr>
        <p:spPr>
          <a:xfrm>
            <a:off x="0" y="6501008"/>
            <a:ext cx="12192000" cy="35699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" name="PA-文本框 1164" descr="e7d195523061f1c03a90ee8e42cb24248e56383cd534985688F9F494128731F165EE95AB4B0C0A38076AAEA07667B1565C446FC45FF01DFB0E885BCDBDF3A284F3DB14DA61DD97F0BAB2E6C668FB4931659DCAC52277681B35A97A58EB1CDE1A30E511E1F70EEB23193653529328E29B82636547E25AC41088D20F0A52114429D13EF1D12E4FBA26373564D4CAB325C9"/>
          <p:cNvSpPr txBox="1"/>
          <p:nvPr>
            <p:custDataLst>
              <p:tags r:id="rId4"/>
            </p:custDataLst>
          </p:nvPr>
        </p:nvSpPr>
        <p:spPr>
          <a:xfrm>
            <a:off x="1367792" y="1028700"/>
            <a:ext cx="50088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600" b="0" i="0" u="none" strike="noStrike" kern="1200" cap="none" spc="300" normalizeH="0" baseline="0" noProof="0" dirty="0">
                <a:ln>
                  <a:noFill/>
                </a:ln>
                <a:solidFill>
                  <a:srgbClr val="123339"/>
                </a:solidFill>
                <a:effectLst/>
                <a:uLnTx/>
                <a:uFillTx/>
                <a:latin typeface="Arial" panose="020B0604020202020204" pitchFamily="34" charset="0"/>
                <a:ea typeface="思源黑体 CN Light" panose="020B0300000000000000" pitchFamily="34" charset="-122"/>
                <a:sym typeface="Arial" panose="020B0604020202020204" pitchFamily="34" charset="0"/>
              </a:rPr>
              <a:t>T</a:t>
            </a:r>
            <a:r>
              <a:rPr kumimoji="0" lang="en-US" altLang="zh-CN" sz="1600" b="0" i="0" u="none" strike="noStrike" kern="1200" cap="none" spc="300" normalizeH="0" baseline="0" noProof="0" dirty="0">
                <a:ln>
                  <a:noFill/>
                </a:ln>
                <a:solidFill>
                  <a:srgbClr val="123339"/>
                </a:solidFill>
                <a:effectLst/>
                <a:uLnTx/>
                <a:uFillTx/>
                <a:latin typeface="Arial" panose="020B0604020202020204" pitchFamily="34" charset="0"/>
                <a:ea typeface="思源黑体 CN Light" panose="020B0300000000000000" pitchFamily="34" charset="-122"/>
                <a:sym typeface="Arial" panose="020B0604020202020204" pitchFamily="34" charset="0"/>
              </a:rPr>
              <a:t>hinking and Future Work</a:t>
            </a:r>
            <a:endParaRPr kumimoji="0" sz="1600" b="0" i="0" u="none" strike="noStrike" kern="1200" cap="none" spc="300" normalizeH="0" baseline="0" noProof="0" dirty="0">
              <a:ln>
                <a:noFill/>
              </a:ln>
              <a:solidFill>
                <a:srgbClr val="123339"/>
              </a:solidFill>
              <a:effectLst/>
              <a:uLnTx/>
              <a:uFillTx/>
              <a:latin typeface="Arial" panose="020B0604020202020204" pitchFamily="34" charset="0"/>
              <a:ea typeface="思源黑体 CN Light" panose="020B03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31240" y="1565275"/>
            <a:ext cx="9890125" cy="3199765"/>
          </a:xfrm>
          <a:prstGeom prst="rect">
            <a:avLst/>
          </a:prstGeom>
        </p:spPr>
        <p:txBody>
          <a:bodyPr wrap="square">
            <a:sp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lstStyle/>
          <a:p>
            <a:pPr algn="l"/>
            <a:r>
              <a:rPr lang="zh-CN" altLang="en-US" sz="2400" b="1">
                <a:latin typeface="Arial" panose="020B0604020202020204" pitchFamily="34" charset="0"/>
                <a:ea typeface="微软雅黑" panose="020B0503020204020204" pitchFamily="34" charset="-122"/>
              </a:rPr>
              <a:t>无效查询</a:t>
            </a:r>
            <a:endParaRPr lang="zh-CN" altLang="en-US" sz="2400" b="1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algn="l"/>
            <a:endParaRPr lang="zh-CN" altLang="en-US" sz="180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algn="l"/>
            <a:r>
              <a:rPr lang="zh-CN" altLang="en-US" sz="2000">
                <a:latin typeface="Arial" panose="020B0604020202020204" pitchFamily="34" charset="0"/>
                <a:ea typeface="微软雅黑" panose="020B0503020204020204" pitchFamily="34" charset="-122"/>
              </a:rPr>
              <a:t>DynSQL 在实验中仍然生成 3% 的无效语句和 22% 的无效查询</a:t>
            </a:r>
            <a:endParaRPr lang="zh-CN" altLang="en-US" sz="200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algn="l"/>
            <a:endParaRPr lang="zh-CN" altLang="en-US" sz="200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algn="l"/>
            <a:r>
              <a:rPr lang="zh-CN" altLang="en-US" sz="2000">
                <a:latin typeface="Arial" panose="020B0604020202020204" pitchFamily="34" charset="0"/>
                <a:ea typeface="微软雅黑" panose="020B0503020204020204" pitchFamily="34" charset="-122"/>
              </a:rPr>
              <a:t>1. DynSQL 在语句中随机生成表达式，可能</a:t>
            </a:r>
            <a:r>
              <a:rPr lang="zh-CN" altLang="en-US" sz="2000" b="1">
                <a:latin typeface="Arial" panose="020B0604020202020204" pitchFamily="34" charset="0"/>
                <a:ea typeface="微软雅黑" panose="020B0503020204020204" pitchFamily="34" charset="-122"/>
              </a:rPr>
              <a:t>违反</a:t>
            </a:r>
            <a:r>
              <a:rPr lang="zh-CN" altLang="en-US" sz="2000">
                <a:latin typeface="Arial" panose="020B0604020202020204" pitchFamily="34" charset="0"/>
                <a:ea typeface="微软雅黑" panose="020B0503020204020204" pitchFamily="34" charset="-122"/>
              </a:rPr>
              <a:t>了相关的数据类型所对应的</a:t>
            </a:r>
            <a:r>
              <a:rPr lang="zh-CN" altLang="en-US" sz="2000" b="1">
                <a:latin typeface="Arial" panose="020B0604020202020204" pitchFamily="34" charset="0"/>
                <a:ea typeface="微软雅黑" panose="020B0503020204020204" pitchFamily="34" charset="-122"/>
              </a:rPr>
              <a:t>约束</a:t>
            </a:r>
            <a:r>
              <a:rPr lang="zh-CN" altLang="en-US" sz="2000">
                <a:latin typeface="Arial" panose="020B0604020202020204" pitchFamily="34" charset="0"/>
                <a:ea typeface="微软雅黑" panose="020B0503020204020204" pitchFamily="34" charset="-122"/>
              </a:rPr>
              <a:t>条件</a:t>
            </a:r>
            <a:endParaRPr lang="zh-CN" altLang="en-US" sz="200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algn="l"/>
            <a:endParaRPr lang="zh-CN" altLang="en-US" sz="200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algn="l"/>
            <a:r>
              <a:rPr lang="zh-CN" altLang="en-US" sz="2000">
                <a:latin typeface="Arial" panose="020B0604020202020204" pitchFamily="34" charset="0"/>
                <a:ea typeface="微软雅黑" panose="020B0503020204020204" pitchFamily="34" charset="-122"/>
              </a:rPr>
              <a:t>2. 后续生成的语句违背了前面语句的约束，从而导致</a:t>
            </a:r>
            <a:r>
              <a:rPr lang="zh-CN" altLang="en-US" sz="2000" b="1">
                <a:latin typeface="Arial" panose="020B0604020202020204" pitchFamily="34" charset="0"/>
                <a:ea typeface="微软雅黑" panose="020B0503020204020204" pitchFamily="34" charset="-122"/>
              </a:rPr>
              <a:t>语义错误</a:t>
            </a:r>
            <a:endParaRPr lang="zh-CN" altLang="en-US" sz="200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algn="l"/>
            <a:endParaRPr lang="zh-CN" altLang="en-US" sz="200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algn="l"/>
            <a:r>
              <a:rPr lang="zh-CN" altLang="en-US" sz="2000">
                <a:latin typeface="Arial" panose="020B0604020202020204" pitchFamily="34" charset="0"/>
                <a:ea typeface="微软雅黑" panose="020B0503020204020204" pitchFamily="34" charset="-122"/>
              </a:rPr>
              <a:t>为了缓解这个问题，在论文中，作者计划在</a:t>
            </a:r>
            <a:r>
              <a:rPr lang="zh-CN" altLang="en-US" sz="2000" b="1">
                <a:latin typeface="Arial" panose="020B0604020202020204" pitchFamily="34" charset="0"/>
                <a:ea typeface="微软雅黑" panose="020B0503020204020204" pitchFamily="34" charset="-122"/>
              </a:rPr>
              <a:t>生成表达式</a:t>
            </a:r>
            <a:r>
              <a:rPr lang="zh-CN" altLang="en-US" sz="2000">
                <a:latin typeface="Arial" panose="020B0604020202020204" pitchFamily="34" charset="0"/>
                <a:ea typeface="微软雅黑" panose="020B0503020204020204" pitchFamily="34" charset="-122"/>
              </a:rPr>
              <a:t>时利用</a:t>
            </a:r>
            <a:r>
              <a:rPr lang="zh-CN" altLang="en-US" sz="2000" b="1">
                <a:latin typeface="Arial" panose="020B0604020202020204" pitchFamily="34" charset="0"/>
                <a:ea typeface="微软雅黑" panose="020B0503020204020204" pitchFamily="34" charset="-122"/>
              </a:rPr>
              <a:t>约束求解器</a:t>
            </a:r>
            <a:r>
              <a:rPr lang="zh-CN" altLang="en-US" sz="2000">
                <a:latin typeface="Arial" panose="020B0604020202020204" pitchFamily="34" charset="0"/>
                <a:ea typeface="微软雅黑" panose="020B0503020204020204" pitchFamily="34" charset="-122"/>
              </a:rPr>
              <a:t>（例如 SAT 求解器）</a:t>
            </a:r>
            <a:endParaRPr lang="zh-CN" altLang="en-US" sz="200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A-稻壳儿搜索【幻雨工作室】_1_1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33393" y="470730"/>
            <a:ext cx="821577" cy="819415"/>
          </a:xfrm>
          <a:prstGeom prst="ellipse">
            <a:avLst/>
          </a:prstGeom>
          <a:solidFill>
            <a:srgbClr val="123539"/>
          </a:solidFill>
          <a:ln w="508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03</a:t>
            </a:r>
            <a:endParaRPr lang="zh-CN" altLang="en-US" sz="2400" b="1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46" name="PA-稻壳儿搜索【幻雨工作室】_2_1"/>
          <p:cNvSpPr txBox="1"/>
          <p:nvPr>
            <p:custDataLst>
              <p:tags r:id="rId2"/>
            </p:custDataLst>
          </p:nvPr>
        </p:nvSpPr>
        <p:spPr>
          <a:xfrm>
            <a:off x="1366520" y="445135"/>
            <a:ext cx="444881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3200" b="1" noProof="0" dirty="0">
                <a:solidFill>
                  <a:srgbClr val="123339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Arial" panose="020B0604020202020204" pitchFamily="34" charset="0"/>
              </a:rPr>
              <a:t>思考与未来工作</a:t>
            </a:r>
            <a:endParaRPr lang="en-US" altLang="zh-CN" sz="3200" dirty="0">
              <a:solidFill>
                <a:schemeClr val="accent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47" name="PA-矩形 5_1"/>
          <p:cNvSpPr/>
          <p:nvPr>
            <p:custDataLst>
              <p:tags r:id="rId3"/>
            </p:custDataLst>
          </p:nvPr>
        </p:nvSpPr>
        <p:spPr>
          <a:xfrm>
            <a:off x="0" y="6501008"/>
            <a:ext cx="12192000" cy="35699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" name="PA-文本框 1164" descr="e7d195523061f1c03a90ee8e42cb24248e56383cd534985688F9F494128731F165EE95AB4B0C0A38076AAEA07667B1565C446FC45FF01DFB0E885BCDBDF3A284F3DB14DA61DD97F0BAB2E6C668FB4931659DCAC52277681B35A97A58EB1CDE1A30E511E1F70EEB23193653529328E29B82636547E25AC41088D20F0A52114429D13EF1D12E4FBA26373564D4CAB325C9"/>
          <p:cNvSpPr txBox="1"/>
          <p:nvPr>
            <p:custDataLst>
              <p:tags r:id="rId4"/>
            </p:custDataLst>
          </p:nvPr>
        </p:nvSpPr>
        <p:spPr>
          <a:xfrm>
            <a:off x="1367792" y="1028700"/>
            <a:ext cx="50088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600" b="0" i="0" u="none" strike="noStrike" kern="1200" cap="none" spc="300" normalizeH="0" baseline="0" noProof="0" dirty="0">
                <a:ln>
                  <a:noFill/>
                </a:ln>
                <a:solidFill>
                  <a:srgbClr val="123339"/>
                </a:solidFill>
                <a:effectLst/>
                <a:uLnTx/>
                <a:uFillTx/>
                <a:latin typeface="Arial" panose="020B0604020202020204" pitchFamily="34" charset="0"/>
                <a:ea typeface="思源黑体 CN Light" panose="020B0300000000000000" pitchFamily="34" charset="-122"/>
                <a:sym typeface="Arial" panose="020B0604020202020204" pitchFamily="34" charset="0"/>
              </a:rPr>
              <a:t>T</a:t>
            </a:r>
            <a:r>
              <a:rPr kumimoji="0" lang="en-US" altLang="zh-CN" sz="1600" b="0" i="0" u="none" strike="noStrike" kern="1200" cap="none" spc="300" normalizeH="0" baseline="0" noProof="0" dirty="0">
                <a:ln>
                  <a:noFill/>
                </a:ln>
                <a:solidFill>
                  <a:srgbClr val="123339"/>
                </a:solidFill>
                <a:effectLst/>
                <a:uLnTx/>
                <a:uFillTx/>
                <a:latin typeface="Arial" panose="020B0604020202020204" pitchFamily="34" charset="0"/>
                <a:ea typeface="思源黑体 CN Light" panose="020B0300000000000000" pitchFamily="34" charset="-122"/>
                <a:sym typeface="Arial" panose="020B0604020202020204" pitchFamily="34" charset="0"/>
              </a:rPr>
              <a:t>hinking and Future Work</a:t>
            </a:r>
            <a:endParaRPr kumimoji="0" sz="1600" b="0" i="0" u="none" strike="noStrike" kern="1200" cap="none" spc="300" normalizeH="0" baseline="0" noProof="0" dirty="0">
              <a:ln>
                <a:noFill/>
              </a:ln>
              <a:solidFill>
                <a:srgbClr val="123339"/>
              </a:solidFill>
              <a:effectLst/>
              <a:uLnTx/>
              <a:uFillTx/>
              <a:latin typeface="Arial" panose="020B0604020202020204" pitchFamily="34" charset="0"/>
              <a:ea typeface="思源黑体 CN Light" panose="020B03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31240" y="1565275"/>
            <a:ext cx="9890125" cy="4184650"/>
          </a:xfrm>
          <a:prstGeom prst="rect">
            <a:avLst/>
          </a:prstGeom>
        </p:spPr>
        <p:txBody>
          <a:bodyPr wrap="square">
            <a:sp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lstStyle/>
          <a:p>
            <a:pPr algn="l"/>
            <a:r>
              <a:rPr lang="zh-CN" altLang="en-US" sz="2400" b="1" dirty="0"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其他类型的错误</a:t>
            </a:r>
            <a:endParaRPr lang="zh-CN" altLang="en-US" sz="2400" b="1" dirty="0"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  <a:p>
            <a:pPr algn="l"/>
            <a:endParaRPr lang="zh-CN" altLang="en-US" sz="24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algn="l"/>
            <a:r>
              <a:rPr lang="zh-CN" altLang="en-US" sz="2000" dirty="0"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DynSQL主要是针对内存检测和导致部分语义错误的检测，但是很多语义错误会在另一方面去影响DBMS，而且这种情况不会有明显的错误发生。</a:t>
            </a:r>
            <a:endParaRPr lang="zh-CN" altLang="en-US" sz="2000" dirty="0"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  <a:p>
            <a:pPr algn="l"/>
            <a:r>
              <a:rPr lang="zh-CN" altLang="en-US" sz="2000" dirty="0"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性能的 bug 不会直接使 DBMS 崩溃，但可能会减慢其执行速度。</a:t>
            </a:r>
            <a:endParaRPr lang="zh-CN" altLang="en-US" sz="2000" dirty="0"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  <a:p>
            <a:pPr algn="l"/>
            <a:endParaRPr lang="zh-CN" altLang="en-US" sz="2000" b="1" dirty="0"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  <a:p>
            <a:pPr algn="l"/>
            <a:r>
              <a:rPr lang="zh-CN" altLang="en-US" sz="2400" b="1" dirty="0"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AST规则构建</a:t>
            </a:r>
            <a:endParaRPr lang="zh-CN" altLang="en-US" sz="2400" b="1" dirty="0"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  <a:p>
            <a:pPr algn="l"/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  <a:p>
            <a:pPr algn="l"/>
            <a:r>
              <a:rPr lang="zh-CN" altLang="en-US" sz="2000" dirty="0"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为了测试某些特定用法的代码，使用者需要</a:t>
            </a:r>
            <a:r>
              <a:rPr lang="zh-CN" altLang="en-US" sz="2000" b="1" dirty="0"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编写额外的 AST 规则</a:t>
            </a:r>
            <a:r>
              <a:rPr lang="zh-CN" altLang="en-US" sz="2000" dirty="0"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来针对特定的sql功能。</a:t>
            </a:r>
            <a:endParaRPr lang="zh-CN" altLang="en-US" sz="2000" dirty="0"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  <a:p>
            <a:pPr algn="l"/>
            <a:r>
              <a:rPr lang="zh-CN" altLang="en-US" sz="2000" dirty="0"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为了减少这些重复性的工作，可以采用</a:t>
            </a:r>
            <a:r>
              <a:rPr lang="zh-CN" altLang="en-US" sz="2000" b="1" dirty="0"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机器学习</a:t>
            </a:r>
            <a:r>
              <a:rPr lang="zh-CN" altLang="en-US" sz="2000" dirty="0"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的方法来从有效查询中</a:t>
            </a:r>
            <a:r>
              <a:rPr lang="zh-CN" altLang="en-US" sz="2000" b="1" dirty="0"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自动化提取AST规则</a:t>
            </a:r>
            <a:r>
              <a:rPr lang="zh-CN" altLang="en-US" sz="2000" dirty="0"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。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  <a:p>
            <a:pPr algn="l"/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algn="l"/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A-稻壳儿搜索【幻雨工作室】_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781739" y="3663541"/>
            <a:ext cx="7431780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1300">
                <a:solidFill>
                  <a:schemeClr val="tx1"/>
                </a:solidFill>
                <a:latin typeface="Nexa Light" pitchFamily="50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Nexa Light" pitchFamily="50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Nexa Light" pitchFamily="50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Nexa Light" pitchFamily="50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Nexa Light" pitchFamily="50" charset="0"/>
                <a:ea typeface="微软雅黑" panose="020B0503020204020204" pitchFamily="34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itchFamily="50" charset="0"/>
                <a:ea typeface="微软雅黑" panose="020B0503020204020204" pitchFamily="34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itchFamily="50" charset="0"/>
                <a:ea typeface="微软雅黑" panose="020B0503020204020204" pitchFamily="34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itchFamily="50" charset="0"/>
                <a:ea typeface="微软雅黑" panose="020B0503020204020204" pitchFamily="34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itchFamily="50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sz="6600" spc="300" dirty="0">
                <a:solidFill>
                  <a:srgbClr val="123539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欢迎批评指正</a:t>
            </a:r>
            <a:endParaRPr lang="zh-CN" altLang="en-US" sz="6600" spc="300" dirty="0">
              <a:solidFill>
                <a:srgbClr val="123539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37" name="PA-稻壳儿搜索【幻雨工作室】_11"/>
          <p:cNvSpPr/>
          <p:nvPr>
            <p:custDataLst>
              <p:tags r:id="rId2"/>
            </p:custDataLst>
          </p:nvPr>
        </p:nvSpPr>
        <p:spPr>
          <a:xfrm rot="17378366" flipH="1">
            <a:off x="8739368" y="2126174"/>
            <a:ext cx="6572855" cy="2624503"/>
          </a:xfrm>
          <a:custGeom>
            <a:avLst/>
            <a:gdLst>
              <a:gd name="connsiteX0" fmla="*/ 0 w 6572855"/>
              <a:gd name="connsiteY0" fmla="*/ 319530 h 2624503"/>
              <a:gd name="connsiteX1" fmla="*/ 113707 w 6572855"/>
              <a:gd name="connsiteY1" fmla="*/ 896 h 2624503"/>
              <a:gd name="connsiteX2" fmla="*/ 3753137 w 6572855"/>
              <a:gd name="connsiteY2" fmla="*/ 896 h 2624503"/>
              <a:gd name="connsiteX3" fmla="*/ 3753871 w 6572855"/>
              <a:gd name="connsiteY3" fmla="*/ 0 h 2624503"/>
              <a:gd name="connsiteX4" fmla="*/ 3754965 w 6572855"/>
              <a:gd name="connsiteY4" fmla="*/ 896 h 2624503"/>
              <a:gd name="connsiteX5" fmla="*/ 3759714 w 6572855"/>
              <a:gd name="connsiteY5" fmla="*/ 896 h 2624503"/>
              <a:gd name="connsiteX6" fmla="*/ 3759714 w 6572855"/>
              <a:gd name="connsiteY6" fmla="*/ 4781 h 2624503"/>
              <a:gd name="connsiteX7" fmla="*/ 6572855 w 6572855"/>
              <a:gd name="connsiteY7" fmla="*/ 2305578 h 2624503"/>
              <a:gd name="connsiteX8" fmla="*/ 6459044 w 6572855"/>
              <a:gd name="connsiteY8" fmla="*/ 2624503 h 2624503"/>
              <a:gd name="connsiteX9" fmla="*/ 6052997 w 6572855"/>
              <a:gd name="connsiteY9" fmla="*/ 2479601 h 2624503"/>
              <a:gd name="connsiteX10" fmla="*/ 3589444 w 6572855"/>
              <a:gd name="connsiteY10" fmla="*/ 464722 h 2624503"/>
              <a:gd name="connsiteX11" fmla="*/ 406860 w 6572855"/>
              <a:gd name="connsiteY11" fmla="*/ 464722 h 26245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572855" h="2624503">
                <a:moveTo>
                  <a:pt x="0" y="319530"/>
                </a:moveTo>
                <a:lnTo>
                  <a:pt x="113707" y="896"/>
                </a:lnTo>
                <a:lnTo>
                  <a:pt x="3753137" y="896"/>
                </a:lnTo>
                <a:lnTo>
                  <a:pt x="3753871" y="0"/>
                </a:lnTo>
                <a:lnTo>
                  <a:pt x="3754965" y="896"/>
                </a:lnTo>
                <a:lnTo>
                  <a:pt x="3759714" y="896"/>
                </a:lnTo>
                <a:lnTo>
                  <a:pt x="3759714" y="4781"/>
                </a:lnTo>
                <a:lnTo>
                  <a:pt x="6572855" y="2305578"/>
                </a:lnTo>
                <a:lnTo>
                  <a:pt x="6459044" y="2624503"/>
                </a:lnTo>
                <a:lnTo>
                  <a:pt x="6052997" y="2479601"/>
                </a:lnTo>
                <a:lnTo>
                  <a:pt x="3589444" y="464722"/>
                </a:lnTo>
                <a:lnTo>
                  <a:pt x="406860" y="464722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" name="PA-矩形 2"/>
          <p:cNvSpPr/>
          <p:nvPr>
            <p:custDataLst>
              <p:tags r:id="rId3"/>
            </p:custDataLst>
          </p:nvPr>
        </p:nvSpPr>
        <p:spPr>
          <a:xfrm>
            <a:off x="1408386" y="943303"/>
            <a:ext cx="1860331" cy="4971394"/>
          </a:xfrm>
          <a:prstGeom prst="rect">
            <a:avLst/>
          </a:prstGeom>
          <a:solidFill>
            <a:srgbClr val="39595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4" name="PA-矩形 3"/>
          <p:cNvSpPr/>
          <p:nvPr>
            <p:custDataLst>
              <p:tags r:id="rId4"/>
            </p:custDataLst>
          </p:nvPr>
        </p:nvSpPr>
        <p:spPr>
          <a:xfrm>
            <a:off x="9889184" y="6106510"/>
            <a:ext cx="325821" cy="325821"/>
          </a:xfrm>
          <a:prstGeom prst="rect">
            <a:avLst/>
          </a:prstGeom>
          <a:solidFill>
            <a:srgbClr val="3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9" name="PA-矩形 38"/>
          <p:cNvSpPr/>
          <p:nvPr>
            <p:custDataLst>
              <p:tags r:id="rId5"/>
            </p:custDataLst>
          </p:nvPr>
        </p:nvSpPr>
        <p:spPr>
          <a:xfrm>
            <a:off x="10388441" y="6106508"/>
            <a:ext cx="325821" cy="325821"/>
          </a:xfrm>
          <a:prstGeom prst="rect">
            <a:avLst/>
          </a:prstGeom>
          <a:solidFill>
            <a:srgbClr val="A0C7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40" name="PA-矩形 39"/>
          <p:cNvSpPr/>
          <p:nvPr>
            <p:custDataLst>
              <p:tags r:id="rId6"/>
            </p:custDataLst>
          </p:nvPr>
        </p:nvSpPr>
        <p:spPr>
          <a:xfrm>
            <a:off x="10887698" y="6106509"/>
            <a:ext cx="325821" cy="325821"/>
          </a:xfrm>
          <a:prstGeom prst="rect">
            <a:avLst/>
          </a:prstGeom>
          <a:solidFill>
            <a:srgbClr val="D6F1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41" name="PA-矩形 40"/>
          <p:cNvSpPr/>
          <p:nvPr>
            <p:custDataLst>
              <p:tags r:id="rId7"/>
            </p:custDataLst>
          </p:nvPr>
        </p:nvSpPr>
        <p:spPr>
          <a:xfrm>
            <a:off x="11386955" y="6106508"/>
            <a:ext cx="325821" cy="325821"/>
          </a:xfrm>
          <a:prstGeom prst="rect">
            <a:avLst/>
          </a:prstGeom>
          <a:solidFill>
            <a:srgbClr val="A2BF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42" name="PA-稻壳儿搜索【幻雨工作室】_3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3949904" y="2875620"/>
            <a:ext cx="1956909" cy="707886"/>
          </a:xfrm>
          <a:prstGeom prst="rect">
            <a:avLst/>
          </a:prstGeom>
          <a:solidFill>
            <a:srgbClr val="123539"/>
          </a:solidFill>
          <a:ln>
            <a:noFill/>
          </a:ln>
        </p:spPr>
        <p:txBody>
          <a:bodyPr wrap="square" anchor="ctr">
            <a:spAutoFit/>
          </a:bodyPr>
          <a:lstStyle>
            <a:lvl1pPr>
              <a:defRPr sz="1300">
                <a:solidFill>
                  <a:schemeClr val="tx1"/>
                </a:solidFill>
                <a:latin typeface="Nexa Light" pitchFamily="50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Nexa Light" pitchFamily="50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Nexa Light" pitchFamily="50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Nexa Light" pitchFamily="50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Nexa Light" pitchFamily="50" charset="0"/>
                <a:ea typeface="微软雅黑" panose="020B0503020204020204" pitchFamily="34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itchFamily="50" charset="0"/>
                <a:ea typeface="微软雅黑" panose="020B0503020204020204" pitchFamily="34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itchFamily="50" charset="0"/>
                <a:ea typeface="微软雅黑" panose="020B0503020204020204" pitchFamily="34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itchFamily="50" charset="0"/>
                <a:ea typeface="微软雅黑" panose="020B0503020204020204" pitchFamily="34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itchFamily="50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4000" spc="300" dirty="0">
                <a:solidFill>
                  <a:srgbClr val="FFFFFF"/>
                </a:solidFill>
                <a:latin typeface="思源黑体 CN Light" panose="020B0300000000000000" pitchFamily="34" charset="-122"/>
                <a:ea typeface="思源黑体 CN Medium" panose="020B0600000000000000" pitchFamily="34" charset="-122"/>
              </a:rPr>
              <a:t>2024</a:t>
            </a:r>
            <a:endParaRPr lang="zh-CN" altLang="en-US" sz="4000" spc="300" dirty="0">
              <a:solidFill>
                <a:srgbClr val="FFFFFF"/>
              </a:solidFill>
              <a:latin typeface="思源黑体 CN Light" panose="020B03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43" name="PA-research_180415"/>
          <p:cNvSpPr>
            <a:spLocks noChangeAspect="1"/>
          </p:cNvSpPr>
          <p:nvPr>
            <p:custDataLst>
              <p:tags r:id="rId9"/>
            </p:custDataLst>
          </p:nvPr>
        </p:nvSpPr>
        <p:spPr bwMode="auto">
          <a:xfrm>
            <a:off x="2529378" y="1305526"/>
            <a:ext cx="470481" cy="609684"/>
          </a:xfrm>
          <a:custGeom>
            <a:avLst/>
            <a:gdLst>
              <a:gd name="connsiteX0" fmla="*/ 187633 w 468413"/>
              <a:gd name="connsiteY0" fmla="*/ 448867 h 607004"/>
              <a:gd name="connsiteX1" fmla="*/ 358190 w 468413"/>
              <a:gd name="connsiteY1" fmla="*/ 448867 h 607004"/>
              <a:gd name="connsiteX2" fmla="*/ 358190 w 468413"/>
              <a:gd name="connsiteY2" fmla="*/ 467708 h 607004"/>
              <a:gd name="connsiteX3" fmla="*/ 187633 w 468413"/>
              <a:gd name="connsiteY3" fmla="*/ 467708 h 607004"/>
              <a:gd name="connsiteX4" fmla="*/ 110153 w 468413"/>
              <a:gd name="connsiteY4" fmla="*/ 448867 h 607004"/>
              <a:gd name="connsiteX5" fmla="*/ 156656 w 468413"/>
              <a:gd name="connsiteY5" fmla="*/ 448867 h 607004"/>
              <a:gd name="connsiteX6" fmla="*/ 156656 w 468413"/>
              <a:gd name="connsiteY6" fmla="*/ 467708 h 607004"/>
              <a:gd name="connsiteX7" fmla="*/ 110153 w 468413"/>
              <a:gd name="connsiteY7" fmla="*/ 467708 h 607004"/>
              <a:gd name="connsiteX8" fmla="*/ 187633 w 468413"/>
              <a:gd name="connsiteY8" fmla="*/ 356003 h 607004"/>
              <a:gd name="connsiteX9" fmla="*/ 358190 w 468413"/>
              <a:gd name="connsiteY9" fmla="*/ 356003 h 607004"/>
              <a:gd name="connsiteX10" fmla="*/ 358190 w 468413"/>
              <a:gd name="connsiteY10" fmla="*/ 374844 h 607004"/>
              <a:gd name="connsiteX11" fmla="*/ 187633 w 468413"/>
              <a:gd name="connsiteY11" fmla="*/ 374844 h 607004"/>
              <a:gd name="connsiteX12" fmla="*/ 110153 w 468413"/>
              <a:gd name="connsiteY12" fmla="*/ 356003 h 607004"/>
              <a:gd name="connsiteX13" fmla="*/ 156656 w 468413"/>
              <a:gd name="connsiteY13" fmla="*/ 356003 h 607004"/>
              <a:gd name="connsiteX14" fmla="*/ 156656 w 468413"/>
              <a:gd name="connsiteY14" fmla="*/ 374844 h 607004"/>
              <a:gd name="connsiteX15" fmla="*/ 110153 w 468413"/>
              <a:gd name="connsiteY15" fmla="*/ 374844 h 607004"/>
              <a:gd name="connsiteX16" fmla="*/ 187633 w 468413"/>
              <a:gd name="connsiteY16" fmla="*/ 263209 h 607004"/>
              <a:gd name="connsiteX17" fmla="*/ 358190 w 468413"/>
              <a:gd name="connsiteY17" fmla="*/ 263209 h 607004"/>
              <a:gd name="connsiteX18" fmla="*/ 358190 w 468413"/>
              <a:gd name="connsiteY18" fmla="*/ 281979 h 607004"/>
              <a:gd name="connsiteX19" fmla="*/ 187633 w 468413"/>
              <a:gd name="connsiteY19" fmla="*/ 281979 h 607004"/>
              <a:gd name="connsiteX20" fmla="*/ 110153 w 468413"/>
              <a:gd name="connsiteY20" fmla="*/ 263209 h 607004"/>
              <a:gd name="connsiteX21" fmla="*/ 156656 w 468413"/>
              <a:gd name="connsiteY21" fmla="*/ 263209 h 607004"/>
              <a:gd name="connsiteX22" fmla="*/ 156656 w 468413"/>
              <a:gd name="connsiteY22" fmla="*/ 281979 h 607004"/>
              <a:gd name="connsiteX23" fmla="*/ 110153 w 468413"/>
              <a:gd name="connsiteY23" fmla="*/ 281979 h 607004"/>
              <a:gd name="connsiteX24" fmla="*/ 187633 w 468413"/>
              <a:gd name="connsiteY24" fmla="*/ 170274 h 607004"/>
              <a:gd name="connsiteX25" fmla="*/ 358190 w 468413"/>
              <a:gd name="connsiteY25" fmla="*/ 170274 h 607004"/>
              <a:gd name="connsiteX26" fmla="*/ 358190 w 468413"/>
              <a:gd name="connsiteY26" fmla="*/ 189044 h 607004"/>
              <a:gd name="connsiteX27" fmla="*/ 187633 w 468413"/>
              <a:gd name="connsiteY27" fmla="*/ 189044 h 607004"/>
              <a:gd name="connsiteX28" fmla="*/ 110153 w 468413"/>
              <a:gd name="connsiteY28" fmla="*/ 170274 h 607004"/>
              <a:gd name="connsiteX29" fmla="*/ 156656 w 468413"/>
              <a:gd name="connsiteY29" fmla="*/ 170274 h 607004"/>
              <a:gd name="connsiteX30" fmla="*/ 156656 w 468413"/>
              <a:gd name="connsiteY30" fmla="*/ 189044 h 607004"/>
              <a:gd name="connsiteX31" fmla="*/ 110153 w 468413"/>
              <a:gd name="connsiteY31" fmla="*/ 189044 h 607004"/>
              <a:gd name="connsiteX32" fmla="*/ 73013 w 468413"/>
              <a:gd name="connsiteY32" fmla="*/ 96229 h 607004"/>
              <a:gd name="connsiteX33" fmla="*/ 73013 w 468413"/>
              <a:gd name="connsiteY33" fmla="*/ 534009 h 607004"/>
              <a:gd name="connsiteX34" fmla="*/ 395306 w 468413"/>
              <a:gd name="connsiteY34" fmla="*/ 534009 h 607004"/>
              <a:gd name="connsiteX35" fmla="*/ 395306 w 468413"/>
              <a:gd name="connsiteY35" fmla="*/ 96229 h 607004"/>
              <a:gd name="connsiteX36" fmla="*/ 365724 w 468413"/>
              <a:gd name="connsiteY36" fmla="*/ 96229 h 607004"/>
              <a:gd name="connsiteX37" fmla="*/ 342737 w 468413"/>
              <a:gd name="connsiteY37" fmla="*/ 111655 h 607004"/>
              <a:gd name="connsiteX38" fmla="*/ 125676 w 468413"/>
              <a:gd name="connsiteY38" fmla="*/ 111655 h 607004"/>
              <a:gd name="connsiteX39" fmla="*/ 102595 w 468413"/>
              <a:gd name="connsiteY39" fmla="*/ 96229 h 607004"/>
              <a:gd name="connsiteX40" fmla="*/ 18842 w 468413"/>
              <a:gd name="connsiteY40" fmla="*/ 49760 h 607004"/>
              <a:gd name="connsiteX41" fmla="*/ 18842 w 468413"/>
              <a:gd name="connsiteY41" fmla="*/ 588191 h 607004"/>
              <a:gd name="connsiteX42" fmla="*/ 449571 w 468413"/>
              <a:gd name="connsiteY42" fmla="*/ 588191 h 607004"/>
              <a:gd name="connsiteX43" fmla="*/ 449571 w 468413"/>
              <a:gd name="connsiteY43" fmla="*/ 49760 h 607004"/>
              <a:gd name="connsiteX44" fmla="*/ 367608 w 468413"/>
              <a:gd name="connsiteY44" fmla="*/ 49760 h 607004"/>
              <a:gd name="connsiteX45" fmla="*/ 367608 w 468413"/>
              <a:gd name="connsiteY45" fmla="*/ 77416 h 607004"/>
              <a:gd name="connsiteX46" fmla="*/ 414148 w 468413"/>
              <a:gd name="connsiteY46" fmla="*/ 77416 h 607004"/>
              <a:gd name="connsiteX47" fmla="*/ 414148 w 468413"/>
              <a:gd name="connsiteY47" fmla="*/ 552823 h 607004"/>
              <a:gd name="connsiteX48" fmla="*/ 54171 w 468413"/>
              <a:gd name="connsiteY48" fmla="*/ 552823 h 607004"/>
              <a:gd name="connsiteX49" fmla="*/ 54171 w 468413"/>
              <a:gd name="connsiteY49" fmla="*/ 77416 h 607004"/>
              <a:gd name="connsiteX50" fmla="*/ 100710 w 468413"/>
              <a:gd name="connsiteY50" fmla="*/ 77416 h 607004"/>
              <a:gd name="connsiteX51" fmla="*/ 100710 w 468413"/>
              <a:gd name="connsiteY51" fmla="*/ 49760 h 607004"/>
              <a:gd name="connsiteX52" fmla="*/ 164417 w 468413"/>
              <a:gd name="connsiteY52" fmla="*/ 46432 h 607004"/>
              <a:gd name="connsiteX53" fmla="*/ 303925 w 468413"/>
              <a:gd name="connsiteY53" fmla="*/ 46432 h 607004"/>
              <a:gd name="connsiteX54" fmla="*/ 303925 w 468413"/>
              <a:gd name="connsiteY54" fmla="*/ 65273 h 607004"/>
              <a:gd name="connsiteX55" fmla="*/ 164417 w 468413"/>
              <a:gd name="connsiteY55" fmla="*/ 65273 h 607004"/>
              <a:gd name="connsiteX56" fmla="*/ 125676 w 468413"/>
              <a:gd name="connsiteY56" fmla="*/ 18813 h 607004"/>
              <a:gd name="connsiteX57" fmla="*/ 119552 w 468413"/>
              <a:gd name="connsiteY57" fmla="*/ 24927 h 607004"/>
              <a:gd name="connsiteX58" fmla="*/ 119552 w 468413"/>
              <a:gd name="connsiteY58" fmla="*/ 86822 h 607004"/>
              <a:gd name="connsiteX59" fmla="*/ 125676 w 468413"/>
              <a:gd name="connsiteY59" fmla="*/ 92842 h 607004"/>
              <a:gd name="connsiteX60" fmla="*/ 342737 w 468413"/>
              <a:gd name="connsiteY60" fmla="*/ 92842 h 607004"/>
              <a:gd name="connsiteX61" fmla="*/ 348766 w 468413"/>
              <a:gd name="connsiteY61" fmla="*/ 86822 h 607004"/>
              <a:gd name="connsiteX62" fmla="*/ 348766 w 468413"/>
              <a:gd name="connsiteY62" fmla="*/ 24927 h 607004"/>
              <a:gd name="connsiteX63" fmla="*/ 342737 w 468413"/>
              <a:gd name="connsiteY63" fmla="*/ 18813 h 607004"/>
              <a:gd name="connsiteX64" fmla="*/ 125676 w 468413"/>
              <a:gd name="connsiteY64" fmla="*/ 0 h 607004"/>
              <a:gd name="connsiteX65" fmla="*/ 342737 w 468413"/>
              <a:gd name="connsiteY65" fmla="*/ 0 h 607004"/>
              <a:gd name="connsiteX66" fmla="*/ 367608 w 468413"/>
              <a:gd name="connsiteY66" fmla="*/ 24927 h 607004"/>
              <a:gd name="connsiteX67" fmla="*/ 367608 w 468413"/>
              <a:gd name="connsiteY67" fmla="*/ 30947 h 607004"/>
              <a:gd name="connsiteX68" fmla="*/ 468413 w 468413"/>
              <a:gd name="connsiteY68" fmla="*/ 30947 h 607004"/>
              <a:gd name="connsiteX69" fmla="*/ 468413 w 468413"/>
              <a:gd name="connsiteY69" fmla="*/ 607004 h 607004"/>
              <a:gd name="connsiteX70" fmla="*/ 0 w 468413"/>
              <a:gd name="connsiteY70" fmla="*/ 607004 h 607004"/>
              <a:gd name="connsiteX71" fmla="*/ 0 w 468413"/>
              <a:gd name="connsiteY71" fmla="*/ 30947 h 607004"/>
              <a:gd name="connsiteX72" fmla="*/ 100710 w 468413"/>
              <a:gd name="connsiteY72" fmla="*/ 30947 h 607004"/>
              <a:gd name="connsiteX73" fmla="*/ 100710 w 468413"/>
              <a:gd name="connsiteY73" fmla="*/ 24927 h 607004"/>
              <a:gd name="connsiteX74" fmla="*/ 125676 w 468413"/>
              <a:gd name="connsiteY74" fmla="*/ 0 h 607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468413" h="607004">
                <a:moveTo>
                  <a:pt x="187633" y="448867"/>
                </a:moveTo>
                <a:lnTo>
                  <a:pt x="358190" y="448867"/>
                </a:lnTo>
                <a:lnTo>
                  <a:pt x="358190" y="467708"/>
                </a:lnTo>
                <a:lnTo>
                  <a:pt x="187633" y="467708"/>
                </a:lnTo>
                <a:close/>
                <a:moveTo>
                  <a:pt x="110153" y="448867"/>
                </a:moveTo>
                <a:lnTo>
                  <a:pt x="156656" y="448867"/>
                </a:lnTo>
                <a:lnTo>
                  <a:pt x="156656" y="467708"/>
                </a:lnTo>
                <a:lnTo>
                  <a:pt x="110153" y="467708"/>
                </a:lnTo>
                <a:close/>
                <a:moveTo>
                  <a:pt x="187633" y="356003"/>
                </a:moveTo>
                <a:lnTo>
                  <a:pt x="358190" y="356003"/>
                </a:lnTo>
                <a:lnTo>
                  <a:pt x="358190" y="374844"/>
                </a:lnTo>
                <a:lnTo>
                  <a:pt x="187633" y="374844"/>
                </a:lnTo>
                <a:close/>
                <a:moveTo>
                  <a:pt x="110153" y="356003"/>
                </a:moveTo>
                <a:lnTo>
                  <a:pt x="156656" y="356003"/>
                </a:lnTo>
                <a:lnTo>
                  <a:pt x="156656" y="374844"/>
                </a:lnTo>
                <a:lnTo>
                  <a:pt x="110153" y="374844"/>
                </a:lnTo>
                <a:close/>
                <a:moveTo>
                  <a:pt x="187633" y="263209"/>
                </a:moveTo>
                <a:lnTo>
                  <a:pt x="358190" y="263209"/>
                </a:lnTo>
                <a:lnTo>
                  <a:pt x="358190" y="281979"/>
                </a:lnTo>
                <a:lnTo>
                  <a:pt x="187633" y="281979"/>
                </a:lnTo>
                <a:close/>
                <a:moveTo>
                  <a:pt x="110153" y="263209"/>
                </a:moveTo>
                <a:lnTo>
                  <a:pt x="156656" y="263209"/>
                </a:lnTo>
                <a:lnTo>
                  <a:pt x="156656" y="281979"/>
                </a:lnTo>
                <a:lnTo>
                  <a:pt x="110153" y="281979"/>
                </a:lnTo>
                <a:close/>
                <a:moveTo>
                  <a:pt x="187633" y="170274"/>
                </a:moveTo>
                <a:lnTo>
                  <a:pt x="358190" y="170274"/>
                </a:lnTo>
                <a:lnTo>
                  <a:pt x="358190" y="189044"/>
                </a:lnTo>
                <a:lnTo>
                  <a:pt x="187633" y="189044"/>
                </a:lnTo>
                <a:close/>
                <a:moveTo>
                  <a:pt x="110153" y="170274"/>
                </a:moveTo>
                <a:lnTo>
                  <a:pt x="156656" y="170274"/>
                </a:lnTo>
                <a:lnTo>
                  <a:pt x="156656" y="189044"/>
                </a:lnTo>
                <a:lnTo>
                  <a:pt x="110153" y="189044"/>
                </a:lnTo>
                <a:close/>
                <a:moveTo>
                  <a:pt x="73013" y="96229"/>
                </a:moveTo>
                <a:lnTo>
                  <a:pt x="73013" y="534009"/>
                </a:lnTo>
                <a:lnTo>
                  <a:pt x="395306" y="534009"/>
                </a:lnTo>
                <a:lnTo>
                  <a:pt x="395306" y="96229"/>
                </a:lnTo>
                <a:lnTo>
                  <a:pt x="365724" y="96229"/>
                </a:lnTo>
                <a:cubicBezTo>
                  <a:pt x="362050" y="105259"/>
                  <a:pt x="353100" y="111655"/>
                  <a:pt x="342737" y="111655"/>
                </a:cubicBezTo>
                <a:lnTo>
                  <a:pt x="125676" y="111655"/>
                </a:lnTo>
                <a:cubicBezTo>
                  <a:pt x="115219" y="111655"/>
                  <a:pt x="106269" y="105259"/>
                  <a:pt x="102595" y="96229"/>
                </a:cubicBezTo>
                <a:close/>
                <a:moveTo>
                  <a:pt x="18842" y="49760"/>
                </a:moveTo>
                <a:lnTo>
                  <a:pt x="18842" y="588191"/>
                </a:lnTo>
                <a:lnTo>
                  <a:pt x="449571" y="588191"/>
                </a:lnTo>
                <a:lnTo>
                  <a:pt x="449571" y="49760"/>
                </a:lnTo>
                <a:lnTo>
                  <a:pt x="367608" y="49760"/>
                </a:lnTo>
                <a:lnTo>
                  <a:pt x="367608" y="77416"/>
                </a:lnTo>
                <a:lnTo>
                  <a:pt x="414148" y="77416"/>
                </a:lnTo>
                <a:lnTo>
                  <a:pt x="414148" y="552823"/>
                </a:lnTo>
                <a:lnTo>
                  <a:pt x="54171" y="552823"/>
                </a:lnTo>
                <a:lnTo>
                  <a:pt x="54171" y="77416"/>
                </a:lnTo>
                <a:lnTo>
                  <a:pt x="100710" y="77416"/>
                </a:lnTo>
                <a:lnTo>
                  <a:pt x="100710" y="49760"/>
                </a:lnTo>
                <a:close/>
                <a:moveTo>
                  <a:pt x="164417" y="46432"/>
                </a:moveTo>
                <a:lnTo>
                  <a:pt x="303925" y="46432"/>
                </a:lnTo>
                <a:lnTo>
                  <a:pt x="303925" y="65273"/>
                </a:lnTo>
                <a:lnTo>
                  <a:pt x="164417" y="65273"/>
                </a:lnTo>
                <a:close/>
                <a:moveTo>
                  <a:pt x="125676" y="18813"/>
                </a:moveTo>
                <a:cubicBezTo>
                  <a:pt x="122379" y="18813"/>
                  <a:pt x="119552" y="21635"/>
                  <a:pt x="119552" y="24927"/>
                </a:cubicBezTo>
                <a:lnTo>
                  <a:pt x="119552" y="86822"/>
                </a:lnTo>
                <a:cubicBezTo>
                  <a:pt x="119552" y="90114"/>
                  <a:pt x="122379" y="92842"/>
                  <a:pt x="125676" y="92842"/>
                </a:cubicBezTo>
                <a:lnTo>
                  <a:pt x="342737" y="92842"/>
                </a:lnTo>
                <a:cubicBezTo>
                  <a:pt x="346034" y="92842"/>
                  <a:pt x="348766" y="90114"/>
                  <a:pt x="348766" y="86822"/>
                </a:cubicBezTo>
                <a:lnTo>
                  <a:pt x="348766" y="24927"/>
                </a:lnTo>
                <a:cubicBezTo>
                  <a:pt x="348766" y="21635"/>
                  <a:pt x="346034" y="18813"/>
                  <a:pt x="342737" y="18813"/>
                </a:cubicBezTo>
                <a:close/>
                <a:moveTo>
                  <a:pt x="125676" y="0"/>
                </a:moveTo>
                <a:lnTo>
                  <a:pt x="342737" y="0"/>
                </a:lnTo>
                <a:cubicBezTo>
                  <a:pt x="356397" y="0"/>
                  <a:pt x="367608" y="11194"/>
                  <a:pt x="367608" y="24927"/>
                </a:cubicBezTo>
                <a:lnTo>
                  <a:pt x="367608" y="30947"/>
                </a:lnTo>
                <a:lnTo>
                  <a:pt x="468413" y="30947"/>
                </a:lnTo>
                <a:lnTo>
                  <a:pt x="468413" y="607004"/>
                </a:lnTo>
                <a:lnTo>
                  <a:pt x="0" y="607004"/>
                </a:lnTo>
                <a:lnTo>
                  <a:pt x="0" y="30947"/>
                </a:lnTo>
                <a:lnTo>
                  <a:pt x="100710" y="30947"/>
                </a:lnTo>
                <a:lnTo>
                  <a:pt x="100710" y="24927"/>
                </a:lnTo>
                <a:cubicBezTo>
                  <a:pt x="100710" y="11194"/>
                  <a:pt x="111921" y="0"/>
                  <a:pt x="12567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-任意多边形 3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4" fmla="*/ 0 w 12192000"/>
              <a:gd name="connsiteY4" fmla="*/ 0 h 6858000"/>
              <a:gd name="connsiteX5" fmla="*/ 6096000 w 12192000"/>
              <a:gd name="connsiteY5" fmla="*/ 600075 h 6858000"/>
              <a:gd name="connsiteX6" fmla="*/ 5386387 w 12192000"/>
              <a:gd name="connsiteY6" fmla="*/ 1309688 h 6858000"/>
              <a:gd name="connsiteX7" fmla="*/ 6096000 w 12192000"/>
              <a:gd name="connsiteY7" fmla="*/ 2019301 h 6858000"/>
              <a:gd name="connsiteX8" fmla="*/ 6805613 w 12192000"/>
              <a:gd name="connsiteY8" fmla="*/ 1309688 h 6858000"/>
              <a:gd name="connsiteX9" fmla="*/ 6096000 w 12192000"/>
              <a:gd name="connsiteY9" fmla="*/ 60007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0"/>
                </a:lnTo>
                <a:close/>
                <a:moveTo>
                  <a:pt x="6096000" y="600075"/>
                </a:moveTo>
                <a:cubicBezTo>
                  <a:pt x="5704092" y="600075"/>
                  <a:pt x="5386387" y="917780"/>
                  <a:pt x="5386387" y="1309688"/>
                </a:cubicBezTo>
                <a:cubicBezTo>
                  <a:pt x="5386387" y="1701596"/>
                  <a:pt x="5704092" y="2019301"/>
                  <a:pt x="6096000" y="2019301"/>
                </a:cubicBezTo>
                <a:cubicBezTo>
                  <a:pt x="6487908" y="2019301"/>
                  <a:pt x="6805613" y="1701596"/>
                  <a:pt x="6805613" y="1309688"/>
                </a:cubicBezTo>
                <a:cubicBezTo>
                  <a:pt x="6805613" y="917780"/>
                  <a:pt x="6487908" y="600075"/>
                  <a:pt x="6096000" y="600075"/>
                </a:cubicBezTo>
                <a:close/>
              </a:path>
            </a:pathLst>
          </a:custGeom>
          <a:solidFill>
            <a:srgbClr val="3958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5" name="PA-文本框 4"/>
          <p:cNvSpPr txBox="1"/>
          <p:nvPr>
            <p:custDataLst>
              <p:tags r:id="rId2"/>
            </p:custDataLst>
          </p:nvPr>
        </p:nvSpPr>
        <p:spPr>
          <a:xfrm>
            <a:off x="5274151" y="1159879"/>
            <a:ext cx="1643697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2000" dirty="0">
                <a:solidFill>
                  <a:srgbClr val="123539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CONTENT</a:t>
            </a:r>
            <a:endParaRPr lang="zh-CN" altLang="en-US" sz="2000" dirty="0">
              <a:solidFill>
                <a:srgbClr val="123539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6" name="PA-稻壳儿搜索【幻雨工作室】_9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537711" y="2934513"/>
            <a:ext cx="373560" cy="351427"/>
          </a:xfrm>
          <a:prstGeom prst="ellipse">
            <a:avLst/>
          </a:prstGeom>
          <a:solidFill>
            <a:srgbClr val="123539"/>
          </a:solidFill>
          <a:ln w="762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/>
            <a:r>
              <a:rPr lang="en-US" altLang="zh-CN" b="1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1</a:t>
            </a:r>
            <a:endParaRPr lang="zh-CN" altLang="en-US" b="1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7" name="PA-稻壳儿搜索【幻雨工作室】_10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5086440" y="2845435"/>
            <a:ext cx="4168775" cy="583565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5pPr>
            <a:lvl6pPr marL="25146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6pPr>
            <a:lvl7pPr marL="29718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7pPr>
            <a:lvl8pPr marL="34290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8pPr>
            <a:lvl9pPr marL="38862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9pPr>
          </a:lstStyle>
          <a:p>
            <a:pPr defTabSz="685800">
              <a:defRPr/>
            </a:pPr>
            <a:r>
              <a:rPr lang="zh-CN" altLang="en-US" sz="3200" dirty="0">
                <a:solidFill>
                  <a:srgbClr val="FFFFFF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目标与动机</a:t>
            </a:r>
            <a:endParaRPr lang="zh-CN" altLang="en-US" sz="3200" dirty="0">
              <a:solidFill>
                <a:srgbClr val="FFFFFF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8" name="PA-稻壳儿搜索【幻雨工作室】_11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537713" y="3876333"/>
            <a:ext cx="373558" cy="351425"/>
          </a:xfrm>
          <a:prstGeom prst="ellipse">
            <a:avLst/>
          </a:prstGeom>
          <a:solidFill>
            <a:srgbClr val="123539"/>
          </a:solidFill>
          <a:ln w="762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/>
            <a:r>
              <a:rPr lang="en-US" altLang="zh-CN" b="1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2</a:t>
            </a:r>
            <a:endParaRPr lang="zh-CN" altLang="en-US" b="1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9" name="PA-稻壳儿搜索【幻雨工作室】_12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5095330" y="4692332"/>
            <a:ext cx="4159885" cy="583565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5pPr>
            <a:lvl6pPr marL="25146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6pPr>
            <a:lvl7pPr marL="29718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7pPr>
            <a:lvl8pPr marL="34290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8pPr>
            <a:lvl9pPr marL="38862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9pPr>
          </a:lstStyle>
          <a:p>
            <a:pPr defTabSz="685800">
              <a:defRPr/>
            </a:pPr>
            <a:r>
              <a:rPr lang="zh-CN" altLang="en-US" sz="3200" dirty="0">
                <a:solidFill>
                  <a:srgbClr val="FFFFFF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思考与未来工作</a:t>
            </a:r>
            <a:endParaRPr lang="en-US" altLang="zh-CN" sz="3200" dirty="0">
              <a:solidFill>
                <a:srgbClr val="FFFFFF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5" name="PA-稻壳儿搜索【幻雨工作室】_11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4537713" y="4808401"/>
            <a:ext cx="373558" cy="351425"/>
          </a:xfrm>
          <a:prstGeom prst="ellipse">
            <a:avLst/>
          </a:prstGeom>
          <a:solidFill>
            <a:srgbClr val="123539"/>
          </a:solidFill>
          <a:ln w="762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/>
            <a:r>
              <a:rPr lang="en-US" altLang="zh-CN" b="1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3</a:t>
            </a:r>
            <a:endParaRPr lang="zh-CN" altLang="en-US" b="1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6" name="PA-稻壳儿搜索【幻雨工作室】_12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5095330" y="3760264"/>
            <a:ext cx="3213735" cy="583565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5pPr>
            <a:lvl6pPr marL="25146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6pPr>
            <a:lvl7pPr marL="29718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7pPr>
            <a:lvl8pPr marL="34290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8pPr>
            <a:lvl9pPr marL="38862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9pPr>
          </a:lstStyle>
          <a:p>
            <a:pPr defTabSz="685800">
              <a:defRPr/>
            </a:pPr>
            <a:r>
              <a:rPr lang="zh-CN" altLang="en-US" sz="3200" dirty="0">
                <a:solidFill>
                  <a:srgbClr val="FFFFFF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方法与效果</a:t>
            </a:r>
            <a:endParaRPr lang="en-US" altLang="zh-CN" sz="3200" dirty="0">
              <a:solidFill>
                <a:srgbClr val="FFFFFF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bldLvl="0" animBg="1"/>
      <p:bldP spid="7" grpId="0"/>
      <p:bldP spid="8" grpId="0" bldLvl="0" animBg="1"/>
      <p:bldP spid="9" grpId="0"/>
      <p:bldP spid="15" grpId="0" bldLvl="0" animBg="1"/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34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_PA-矩形 10"/>
          <p:cNvSpPr/>
          <p:nvPr>
            <p:custDataLst>
              <p:tags r:id="rId1"/>
            </p:custDataLst>
          </p:nvPr>
        </p:nvSpPr>
        <p:spPr>
          <a:xfrm>
            <a:off x="1243899" y="1823389"/>
            <a:ext cx="9704201" cy="3434708"/>
          </a:xfrm>
          <a:prstGeom prst="rect">
            <a:avLst/>
          </a:prstGeom>
          <a:solidFill>
            <a:schemeClr val="bg1"/>
          </a:solidFill>
          <a:ln w="50800">
            <a:solidFill>
              <a:srgbClr val="A0C7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grpSp>
        <p:nvGrpSpPr>
          <p:cNvPr id="4" name="PA-组合 3"/>
          <p:cNvGrpSpPr/>
          <p:nvPr>
            <p:custDataLst>
              <p:tags r:id="rId2"/>
            </p:custDataLst>
          </p:nvPr>
        </p:nvGrpSpPr>
        <p:grpSpPr>
          <a:xfrm>
            <a:off x="10497250" y="3008930"/>
            <a:ext cx="901700" cy="695326"/>
            <a:chOff x="10866438" y="3185886"/>
            <a:chExt cx="901700" cy="695326"/>
          </a:xfrm>
          <a:solidFill>
            <a:srgbClr val="92D050"/>
          </a:solidFill>
        </p:grpSpPr>
        <p:sp>
          <p:nvSpPr>
            <p:cNvPr id="5" name="PA-矩形 4"/>
            <p:cNvSpPr/>
            <p:nvPr>
              <p:custDataLst>
                <p:tags r:id="rId3"/>
              </p:custDataLst>
            </p:nvPr>
          </p:nvSpPr>
          <p:spPr>
            <a:xfrm rot="5400000">
              <a:off x="10969625" y="3082699"/>
              <a:ext cx="695326" cy="901700"/>
            </a:xfrm>
            <a:prstGeom prst="rect">
              <a:avLst/>
            </a:prstGeom>
            <a:solidFill>
              <a:srgbClr val="A2BFC1"/>
            </a:solidFill>
            <a:ln>
              <a:noFill/>
            </a:ln>
            <a:effectLst>
              <a:outerShdw blurRad="406400" dist="63500" dir="5400000" algn="t" rotWithShape="0">
                <a:prstClr val="black">
                  <a:alpha val="6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6" name="PA-燕尾形 5"/>
            <p:cNvSpPr/>
            <p:nvPr>
              <p:custDataLst>
                <p:tags r:id="rId4"/>
              </p:custDataLst>
            </p:nvPr>
          </p:nvSpPr>
          <p:spPr>
            <a:xfrm>
              <a:off x="11171238" y="3349399"/>
              <a:ext cx="292100" cy="368300"/>
            </a:xfrm>
            <a:prstGeom prst="chevr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</p:grpSp>
      <p:grpSp>
        <p:nvGrpSpPr>
          <p:cNvPr id="7" name="PA-组合 6"/>
          <p:cNvGrpSpPr/>
          <p:nvPr>
            <p:custDataLst>
              <p:tags r:id="rId5"/>
            </p:custDataLst>
          </p:nvPr>
        </p:nvGrpSpPr>
        <p:grpSpPr>
          <a:xfrm>
            <a:off x="770343" y="2959944"/>
            <a:ext cx="901700" cy="695326"/>
            <a:chOff x="423863" y="3185886"/>
            <a:chExt cx="901700" cy="695326"/>
          </a:xfrm>
          <a:solidFill>
            <a:srgbClr val="92D050"/>
          </a:solidFill>
        </p:grpSpPr>
        <p:sp>
          <p:nvSpPr>
            <p:cNvPr id="8" name="PA-矩形 7"/>
            <p:cNvSpPr/>
            <p:nvPr>
              <p:custDataLst>
                <p:tags r:id="rId6"/>
              </p:custDataLst>
            </p:nvPr>
          </p:nvSpPr>
          <p:spPr>
            <a:xfrm rot="5400000">
              <a:off x="527050" y="3082699"/>
              <a:ext cx="695326" cy="901700"/>
            </a:xfrm>
            <a:prstGeom prst="rect">
              <a:avLst/>
            </a:prstGeom>
            <a:solidFill>
              <a:srgbClr val="A2BFC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dirty="0">
                <a:latin typeface="思源黑体 CN Normal" panose="020B04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9" name="PA-燕尾形 8"/>
            <p:cNvSpPr/>
            <p:nvPr>
              <p:custDataLst>
                <p:tags r:id="rId7"/>
              </p:custDataLst>
            </p:nvPr>
          </p:nvSpPr>
          <p:spPr>
            <a:xfrm flipH="1">
              <a:off x="728663" y="3349399"/>
              <a:ext cx="292100" cy="368300"/>
            </a:xfrm>
            <a:prstGeom prst="chevron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dirty="0">
                <a:latin typeface="思源黑体 CN Normal" panose="020B0400000000000000" pitchFamily="34" charset="-122"/>
                <a:ea typeface="思源黑体 CN Medium" panose="020B0600000000000000" pitchFamily="34" charset="-122"/>
              </a:endParaRPr>
            </a:p>
          </p:txBody>
        </p:sp>
      </p:grpSp>
      <p:sp>
        <p:nvSpPr>
          <p:cNvPr id="10" name="PA-文本框 9"/>
          <p:cNvSpPr txBox="1"/>
          <p:nvPr>
            <p:custDataLst>
              <p:tags r:id="rId8"/>
            </p:custDataLst>
          </p:nvPr>
        </p:nvSpPr>
        <p:spPr>
          <a:xfrm>
            <a:off x="5046980" y="2909570"/>
            <a:ext cx="5141595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>
                <a:rot lat="0" lon="0" rev="0"/>
              </a:lightRig>
            </a:scene3d>
            <a:sp3d contourW="12700"/>
          </a:bodyPr>
          <a:lstStyle/>
          <a:p>
            <a:pPr defTabSz="685800">
              <a:defRPr/>
            </a:pPr>
            <a:r>
              <a:rPr lang="zh-CN" altLang="en-US" sz="4000" b="1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目标与动机</a:t>
            </a:r>
            <a:endParaRPr lang="zh-CN" altLang="en-US" sz="4000" b="1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1" name="PA-文本框 1164" descr="e7d195523061f1c03a90ee8e42cb24248e56383cd534985688F9F494128731F165EE95AB4B0C0A38076AAEA07667B1565C446FC45FF01DFB0E885BCDBDF3A284F3DB14DA61DD97F0BAB2E6C668FB4931659DCAC52277681B35A97A58EB1CDE1A30E511E1F70EEB23193653529328E29B82636547E25AC41088D20F0A52114429D13EF1D12E4FBA26373564D4CAB325C9"/>
          <p:cNvSpPr txBox="1"/>
          <p:nvPr>
            <p:custDataLst>
              <p:tags r:id="rId9"/>
            </p:custDataLst>
          </p:nvPr>
        </p:nvSpPr>
        <p:spPr>
          <a:xfrm>
            <a:off x="5036295" y="3632314"/>
            <a:ext cx="39898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600" spc="300" dirty="0">
                <a:solidFill>
                  <a:srgbClr val="123339"/>
                </a:solidFill>
                <a:latin typeface="Arial" panose="020B0604020202020204" pitchFamily="34" charset="0"/>
                <a:ea typeface="思源黑体 CN Light" panose="020B0300000000000000" pitchFamily="34" charset="-122"/>
                <a:sym typeface="Arial" panose="020B0604020202020204" pitchFamily="34" charset="0"/>
              </a:rPr>
              <a:t>Target and Motivation</a:t>
            </a:r>
            <a:endParaRPr kumimoji="0" sz="1600" i="0" u="none" strike="noStrike" kern="1200" cap="none" spc="300" normalizeH="0" baseline="0" noProof="0" dirty="0">
              <a:ln>
                <a:noFill/>
              </a:ln>
              <a:solidFill>
                <a:srgbClr val="123339"/>
              </a:solidFill>
              <a:effectLst/>
              <a:uLnTx/>
              <a:uFillTx/>
              <a:latin typeface="Arial" panose="020B0604020202020204" pitchFamily="34" charset="0"/>
              <a:ea typeface="思源黑体 CN Light" panose="020B03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13" name="PA-文本框 11"/>
          <p:cNvSpPr txBox="1"/>
          <p:nvPr>
            <p:custDataLst>
              <p:tags r:id="rId10"/>
            </p:custDataLst>
          </p:nvPr>
        </p:nvSpPr>
        <p:spPr>
          <a:xfrm flipH="1">
            <a:off x="2291106" y="2633318"/>
            <a:ext cx="267208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>
                <a:solidFill>
                  <a:srgbClr val="123439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0</a:t>
            </a:r>
            <a:r>
              <a:rPr lang="en-US" altLang="zh-CN" sz="8800" dirty="0">
                <a:solidFill>
                  <a:srgbClr val="123439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1</a:t>
            </a:r>
            <a:endParaRPr lang="id-ID" sz="8800" dirty="0">
              <a:solidFill>
                <a:srgbClr val="123439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0" presetClass="entr" presetSubtype="0" repeatCount="2000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>
                                          <p:cBhvr>
                                            <p:cTn id="10" dur="35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 fmla="#ppt_x-0.03*(sin(16*$^2)*(1-$))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2" presetID="2" presetClass="entr" presetSubtype="2" fill="hold" nodeType="afterEffect" p14:presetBounceEnd="51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1000">
                                          <p:cBhvr additive="base">
                                            <p:cTn id="14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1000">
                                          <p:cBhvr additive="base">
                                            <p:cTn id="15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" presetID="2" presetClass="entr" presetSubtype="8" fill="hold" nodeType="withEffect" p14:presetBounceEnd="51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1000">
                                          <p:cBhvr additive="base">
                                            <p:cTn id="18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1000">
                                          <p:cBhvr additive="base">
                                            <p:cTn id="19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2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4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6" dur="10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7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animBg="1"/>
          <p:bldP spid="3" grpId="1" animBg="1"/>
          <p:bldP spid="10" grpId="0"/>
          <p:bldP spid="13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0" presetClass="entr" presetSubtype="0" repeatCount="2000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>
                                          <p:cBhvr>
                                            <p:cTn id="10" dur="35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 fmla="#ppt_x-0.03*(sin(16*$^2)*(1-$))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2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2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4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6" dur="10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7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animBg="1"/>
          <p:bldP spid="3" grpId="1" animBg="1"/>
          <p:bldP spid="10" grpId="0"/>
          <p:bldP spid="13" grpId="0"/>
        </p:bldLst>
      </p:timing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A-稻壳儿搜索【幻雨工作室】_1_1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33393" y="470730"/>
            <a:ext cx="821577" cy="819415"/>
          </a:xfrm>
          <a:prstGeom prst="ellipse">
            <a:avLst/>
          </a:prstGeom>
          <a:solidFill>
            <a:srgbClr val="123539"/>
          </a:solidFill>
          <a:ln w="508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01</a:t>
            </a:r>
            <a:endParaRPr lang="zh-CN" altLang="en-US" sz="2400" b="1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45" name="PA-稻壳儿搜索【幻雨工作室】_3_1"/>
          <p:cNvSpPr/>
          <p:nvPr>
            <p:custDataLst>
              <p:tags r:id="rId2"/>
            </p:custDataLst>
          </p:nvPr>
        </p:nvSpPr>
        <p:spPr>
          <a:xfrm>
            <a:off x="1366520" y="977265"/>
            <a:ext cx="3572510" cy="470535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600" spc="300" dirty="0">
                <a:solidFill>
                  <a:srgbClr val="123339"/>
                </a:solidFill>
                <a:latin typeface="Arial" panose="020B0604020202020204" pitchFamily="34" charset="0"/>
                <a:ea typeface="思源黑体 CN Light" panose="020B0300000000000000" pitchFamily="34" charset="-122"/>
                <a:sym typeface="Arial" panose="020B0604020202020204" pitchFamily="34" charset="0"/>
              </a:rPr>
              <a:t>Target and Motivation</a:t>
            </a:r>
            <a:endParaRPr kumimoji="0" lang="en-US" altLang="zh-CN" sz="1600" i="0" u="none" strike="noStrike" kern="1200" cap="none" spc="300" normalizeH="0" baseline="0" noProof="0" dirty="0">
              <a:ln>
                <a:noFill/>
              </a:ln>
              <a:solidFill>
                <a:srgbClr val="123339"/>
              </a:solidFill>
              <a:effectLst/>
              <a:uLnTx/>
              <a:uFillTx/>
              <a:latin typeface="Arial" panose="020B0604020202020204" pitchFamily="34" charset="0"/>
              <a:ea typeface="思源黑体 CN Light" panose="020B03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46" name="PA-稻壳儿搜索【幻雨工作室】_2_1"/>
          <p:cNvSpPr txBox="1"/>
          <p:nvPr>
            <p:custDataLst>
              <p:tags r:id="rId3"/>
            </p:custDataLst>
          </p:nvPr>
        </p:nvSpPr>
        <p:spPr>
          <a:xfrm>
            <a:off x="1366462" y="445249"/>
            <a:ext cx="3101877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3200" b="1" noProof="0" dirty="0">
                <a:solidFill>
                  <a:srgbClr val="123339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Arial" panose="020B0604020202020204" pitchFamily="34" charset="0"/>
              </a:rPr>
              <a:t>目标与动机</a:t>
            </a:r>
            <a:endParaRPr lang="zh-CN" altLang="en-US" sz="3200" b="1" noProof="0" dirty="0">
              <a:solidFill>
                <a:srgbClr val="123339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47" name="PA-矩形 5_1"/>
          <p:cNvSpPr/>
          <p:nvPr>
            <p:custDataLst>
              <p:tags r:id="rId4"/>
            </p:custDataLst>
          </p:nvPr>
        </p:nvSpPr>
        <p:spPr>
          <a:xfrm>
            <a:off x="0" y="6501008"/>
            <a:ext cx="12192000" cy="35699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8" name="文本框 17"/>
          <p:cNvSpPr txBox="1"/>
          <p:nvPr>
            <p:custDataLst>
              <p:tags r:id="rId5"/>
            </p:custDataLst>
          </p:nvPr>
        </p:nvSpPr>
        <p:spPr>
          <a:xfrm>
            <a:off x="1366520" y="1447800"/>
            <a:ext cx="9291320" cy="46774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indent="5080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endParaRPr lang="zh-CN" altLang="en-US" sz="2000" dirty="0">
              <a:solidFill>
                <a:srgbClr val="123339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4386" y="1429311"/>
            <a:ext cx="5691856" cy="4451424"/>
          </a:xfrm>
          <a:prstGeom prst="rect">
            <a:avLst/>
          </a:prstGeom>
          <a:ln w="12700">
            <a:solidFill>
              <a:srgbClr val="434D5E"/>
            </a:solidFill>
          </a:ln>
        </p:spPr>
      </p:pic>
      <p:sp>
        <p:nvSpPr>
          <p:cNvPr id="10" name="矩形: 圆角 9"/>
          <p:cNvSpPr/>
          <p:nvPr/>
        </p:nvSpPr>
        <p:spPr>
          <a:xfrm>
            <a:off x="1254970" y="3184525"/>
            <a:ext cx="2923817" cy="269621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箭头连接符 10"/>
          <p:cNvCxnSpPr>
            <a:endCxn id="10" idx="0"/>
          </p:cNvCxnSpPr>
          <p:nvPr/>
        </p:nvCxnSpPr>
        <p:spPr>
          <a:xfrm flipH="1">
            <a:off x="2716879" y="2220686"/>
            <a:ext cx="2127507" cy="9638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1390948" y="3440595"/>
            <a:ext cx="269230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最小恶意查询示例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MariaDB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崩溃并触发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denial-of-service (DoS)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状态。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其他模糊测试工具难以生成类似复杂查询。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A-稻壳儿搜索【幻雨工作室】_1_1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33393" y="470730"/>
            <a:ext cx="821577" cy="819415"/>
          </a:xfrm>
          <a:prstGeom prst="ellipse">
            <a:avLst/>
          </a:prstGeom>
          <a:solidFill>
            <a:srgbClr val="123539"/>
          </a:solidFill>
          <a:ln w="508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01</a:t>
            </a:r>
            <a:endParaRPr lang="zh-CN" altLang="en-US" sz="2400" b="1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45" name="PA-稻壳儿搜索【幻雨工作室】_3_1"/>
          <p:cNvSpPr/>
          <p:nvPr>
            <p:custDataLst>
              <p:tags r:id="rId2"/>
            </p:custDataLst>
          </p:nvPr>
        </p:nvSpPr>
        <p:spPr>
          <a:xfrm>
            <a:off x="1366520" y="977265"/>
            <a:ext cx="3572510" cy="470535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600" spc="300" dirty="0">
                <a:solidFill>
                  <a:srgbClr val="123339"/>
                </a:solidFill>
                <a:latin typeface="Arial" panose="020B0604020202020204" pitchFamily="34" charset="0"/>
                <a:ea typeface="思源黑体 CN Light" panose="020B0300000000000000" pitchFamily="34" charset="-122"/>
                <a:sym typeface="Arial" panose="020B0604020202020204" pitchFamily="34" charset="0"/>
              </a:rPr>
              <a:t>Target and Motivation</a:t>
            </a:r>
            <a:endParaRPr kumimoji="0" lang="en-US" altLang="zh-CN" sz="1600" i="0" u="none" strike="noStrike" kern="1200" cap="none" spc="300" normalizeH="0" baseline="0" noProof="0" dirty="0">
              <a:ln>
                <a:noFill/>
              </a:ln>
              <a:solidFill>
                <a:srgbClr val="123339"/>
              </a:solidFill>
              <a:effectLst/>
              <a:uLnTx/>
              <a:uFillTx/>
              <a:latin typeface="Arial" panose="020B0604020202020204" pitchFamily="34" charset="0"/>
              <a:ea typeface="思源黑体 CN Light" panose="020B03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46" name="PA-稻壳儿搜索【幻雨工作室】_2_1"/>
          <p:cNvSpPr txBox="1"/>
          <p:nvPr>
            <p:custDataLst>
              <p:tags r:id="rId3"/>
            </p:custDataLst>
          </p:nvPr>
        </p:nvSpPr>
        <p:spPr>
          <a:xfrm>
            <a:off x="1366462" y="445249"/>
            <a:ext cx="3101877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3200" b="1" noProof="0" dirty="0">
                <a:solidFill>
                  <a:srgbClr val="123339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Arial" panose="020B0604020202020204" pitchFamily="34" charset="0"/>
              </a:rPr>
              <a:t>目标与动机</a:t>
            </a:r>
            <a:endParaRPr lang="zh-CN" altLang="en-US" sz="3200" b="1" noProof="0" dirty="0">
              <a:solidFill>
                <a:srgbClr val="123339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47" name="PA-矩形 5_1"/>
          <p:cNvSpPr/>
          <p:nvPr>
            <p:custDataLst>
              <p:tags r:id="rId4"/>
            </p:custDataLst>
          </p:nvPr>
        </p:nvSpPr>
        <p:spPr>
          <a:xfrm>
            <a:off x="0" y="6501008"/>
            <a:ext cx="12192000" cy="35699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8" name="文本框 17"/>
          <p:cNvSpPr txBox="1"/>
          <p:nvPr>
            <p:custDataLst>
              <p:tags r:id="rId5"/>
            </p:custDataLst>
          </p:nvPr>
        </p:nvSpPr>
        <p:spPr>
          <a:xfrm>
            <a:off x="1366520" y="1447800"/>
            <a:ext cx="9291320" cy="46774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indent="5080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endParaRPr lang="zh-CN" altLang="en-US" sz="2000" dirty="0">
              <a:solidFill>
                <a:srgbClr val="123339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66462" y="2374700"/>
            <a:ext cx="8952415" cy="3035500"/>
          </a:xfrm>
          <a:prstGeom prst="rect">
            <a:avLst/>
          </a:prstGeom>
        </p:spPr>
      </p:pic>
      <p:cxnSp>
        <p:nvCxnSpPr>
          <p:cNvPr id="5" name="直接连接符 4"/>
          <p:cNvCxnSpPr/>
          <p:nvPr/>
        </p:nvCxnSpPr>
        <p:spPr>
          <a:xfrm>
            <a:off x="1456402" y="3494312"/>
            <a:ext cx="7507715" cy="0"/>
          </a:xfrm>
          <a:prstGeom prst="line">
            <a:avLst/>
          </a:prstGeom>
          <a:ln w="38100" cap="flat" cmpd="sng" algn="ctr">
            <a:solidFill>
              <a:srgbClr val="FFC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" name="矩形: 圆角 14"/>
          <p:cNvSpPr/>
          <p:nvPr/>
        </p:nvSpPr>
        <p:spPr>
          <a:xfrm>
            <a:off x="5681272" y="599607"/>
            <a:ext cx="4527253" cy="177509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箭头连接符 15"/>
          <p:cNvCxnSpPr/>
          <p:nvPr/>
        </p:nvCxnSpPr>
        <p:spPr>
          <a:xfrm flipV="1">
            <a:off x="3432748" y="1378601"/>
            <a:ext cx="2248524" cy="18742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5903133" y="776649"/>
            <a:ext cx="41279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DBMS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状态捕获：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现有的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DBMS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模糊测试工具严重依赖于它们预定义的语法模型和关于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DBMS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的固定知识，不能准确捕获由生成的语句引起的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DBMS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状态变化。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A-稻壳儿搜索【幻雨工作室】_1_1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33393" y="470730"/>
            <a:ext cx="821577" cy="819415"/>
          </a:xfrm>
          <a:prstGeom prst="ellipse">
            <a:avLst/>
          </a:prstGeom>
          <a:solidFill>
            <a:srgbClr val="123539"/>
          </a:solidFill>
          <a:ln w="508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01</a:t>
            </a:r>
            <a:endParaRPr lang="zh-CN" altLang="en-US" sz="2400" b="1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45" name="PA-稻壳儿搜索【幻雨工作室】_3_1"/>
          <p:cNvSpPr/>
          <p:nvPr>
            <p:custDataLst>
              <p:tags r:id="rId2"/>
            </p:custDataLst>
          </p:nvPr>
        </p:nvSpPr>
        <p:spPr>
          <a:xfrm>
            <a:off x="1366520" y="977265"/>
            <a:ext cx="3572510" cy="470535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600" spc="300" dirty="0">
                <a:solidFill>
                  <a:srgbClr val="123339"/>
                </a:solidFill>
                <a:latin typeface="Arial" panose="020B0604020202020204" pitchFamily="34" charset="0"/>
                <a:ea typeface="思源黑体 CN Light" panose="020B0300000000000000" pitchFamily="34" charset="-122"/>
                <a:sym typeface="Arial" panose="020B0604020202020204" pitchFamily="34" charset="0"/>
              </a:rPr>
              <a:t>Target and Motivation</a:t>
            </a:r>
            <a:endParaRPr kumimoji="0" lang="en-US" altLang="zh-CN" sz="1600" i="0" u="none" strike="noStrike" kern="1200" cap="none" spc="300" normalizeH="0" baseline="0" noProof="0" dirty="0">
              <a:ln>
                <a:noFill/>
              </a:ln>
              <a:solidFill>
                <a:srgbClr val="123339"/>
              </a:solidFill>
              <a:effectLst/>
              <a:uLnTx/>
              <a:uFillTx/>
              <a:latin typeface="Arial" panose="020B0604020202020204" pitchFamily="34" charset="0"/>
              <a:ea typeface="思源黑体 CN Light" panose="020B03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46" name="PA-稻壳儿搜索【幻雨工作室】_2_1"/>
          <p:cNvSpPr txBox="1"/>
          <p:nvPr>
            <p:custDataLst>
              <p:tags r:id="rId3"/>
            </p:custDataLst>
          </p:nvPr>
        </p:nvSpPr>
        <p:spPr>
          <a:xfrm>
            <a:off x="1366462" y="445249"/>
            <a:ext cx="3101877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3200" b="1" noProof="0" dirty="0">
                <a:solidFill>
                  <a:srgbClr val="123339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Arial" panose="020B0604020202020204" pitchFamily="34" charset="0"/>
              </a:rPr>
              <a:t>目标与动机</a:t>
            </a:r>
            <a:endParaRPr lang="zh-CN" altLang="en-US" sz="3200" b="1" noProof="0" dirty="0">
              <a:solidFill>
                <a:srgbClr val="123339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47" name="PA-矩形 5_1"/>
          <p:cNvSpPr/>
          <p:nvPr>
            <p:custDataLst>
              <p:tags r:id="rId4"/>
            </p:custDataLst>
          </p:nvPr>
        </p:nvSpPr>
        <p:spPr>
          <a:xfrm>
            <a:off x="0" y="6501008"/>
            <a:ext cx="12192000" cy="35699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8" name="文本框 17"/>
          <p:cNvSpPr txBox="1"/>
          <p:nvPr>
            <p:custDataLst>
              <p:tags r:id="rId5"/>
            </p:custDataLst>
          </p:nvPr>
        </p:nvSpPr>
        <p:spPr>
          <a:xfrm>
            <a:off x="1366520" y="1447800"/>
            <a:ext cx="9291320" cy="46774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indent="5080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endParaRPr lang="zh-CN" altLang="en-US" sz="2000" dirty="0">
              <a:solidFill>
                <a:srgbClr val="123339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366462" y="1846945"/>
            <a:ext cx="10161479" cy="3693319"/>
          </a:xfrm>
          <a:prstGeom prst="rect">
            <a:avLst/>
          </a:prstGeom>
        </p:spPr>
        <p:txBody>
          <a:bodyPr wrap="square">
            <a:sp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lstStyle/>
          <a:p>
            <a:pPr algn="l"/>
            <a:r>
              <a:rPr lang="zh-CN" altLang="en-US" sz="2400" b="1" dirty="0"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现有工具的局限性</a:t>
            </a:r>
            <a:endParaRPr lang="en-US" altLang="zh-CN" sz="2400" b="1" dirty="0"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  <a:p>
            <a:pPr algn="l"/>
            <a:endParaRPr lang="zh-CN" altLang="en-US" sz="24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algn="l"/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无法准确捕获 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DBMS 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的状态变化，难以生成 </a:t>
            </a:r>
            <a:r>
              <a:rPr lang="zh-CN" altLang="en-US" b="1" dirty="0"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复杂且有效 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的 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SQL 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查询。</a:t>
            </a:r>
            <a:endParaRPr lang="en-US" altLang="zh-CN" dirty="0"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  <a:p>
            <a:pPr algn="l"/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  <a:p>
            <a:pPr algn="l"/>
            <a:r>
              <a:rPr lang="zh-CN" altLang="en-US" sz="2400" b="1" dirty="0"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解决方案</a:t>
            </a:r>
            <a:endParaRPr lang="en-US" altLang="zh-CN" sz="2400" b="1" dirty="0"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  <a:p>
            <a:pPr algn="l"/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  <a:p>
            <a:pPr algn="l"/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提出了一种新的有状态模糊方法来解决现有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DBMS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模糊测试工具的局限性。</a:t>
            </a:r>
            <a:endParaRPr lang="en-US" altLang="zh-CN" dirty="0"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  <a:p>
            <a:pPr algn="l"/>
            <a:endParaRPr lang="en-US" altLang="zh-CN" dirty="0"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  <a:p>
            <a:pPr algn="l"/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引入 </a:t>
            </a:r>
            <a:r>
              <a:rPr lang="zh-CN" altLang="en-US" b="1" dirty="0"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动态查询交互 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，合并查询生成和查询执行，以有效地生成复杂而有效的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SQL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查询。</a:t>
            </a:r>
            <a:endParaRPr lang="en-US" altLang="zh-CN" dirty="0"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  <a:p>
            <a:pPr algn="l"/>
            <a:endParaRPr lang="en-US" altLang="zh-CN" dirty="0"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  <a:p>
            <a:pPr algn="l"/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使用 </a:t>
            </a:r>
            <a:r>
              <a:rPr lang="zh-CN" altLang="en-US" b="1" dirty="0"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错误反馈 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，根据</a:t>
            </a:r>
            <a:r>
              <a:rPr lang="zh-CN" altLang="en-US" dirty="0">
                <a:effectLst/>
              </a:rPr>
              <a:t>代码覆盖率是否增加和是否引起</a:t>
            </a:r>
            <a:r>
              <a:rPr lang="en-US" altLang="zh-CN" dirty="0">
                <a:effectLst/>
              </a:rPr>
              <a:t>DBMS</a:t>
            </a:r>
            <a:r>
              <a:rPr lang="zh-CN" altLang="en-US" dirty="0"/>
              <a:t>执行异常</a:t>
            </a:r>
            <a:r>
              <a:rPr lang="zh-CN" altLang="en-US" dirty="0">
                <a:effectLst/>
              </a:rPr>
              <a:t>过滤掉种子池中的输入文件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。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algn="l"/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34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_PA-矩形 10"/>
          <p:cNvSpPr/>
          <p:nvPr>
            <p:custDataLst>
              <p:tags r:id="rId1"/>
            </p:custDataLst>
          </p:nvPr>
        </p:nvSpPr>
        <p:spPr>
          <a:xfrm>
            <a:off x="1243899" y="1823389"/>
            <a:ext cx="9704201" cy="3434708"/>
          </a:xfrm>
          <a:prstGeom prst="rect">
            <a:avLst/>
          </a:prstGeom>
          <a:solidFill>
            <a:schemeClr val="bg1"/>
          </a:solidFill>
          <a:ln w="50800">
            <a:solidFill>
              <a:srgbClr val="A0C7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grpSp>
        <p:nvGrpSpPr>
          <p:cNvPr id="4" name="PA-组合 3"/>
          <p:cNvGrpSpPr/>
          <p:nvPr>
            <p:custDataLst>
              <p:tags r:id="rId2"/>
            </p:custDataLst>
          </p:nvPr>
        </p:nvGrpSpPr>
        <p:grpSpPr>
          <a:xfrm>
            <a:off x="10497250" y="3008930"/>
            <a:ext cx="901700" cy="695326"/>
            <a:chOff x="10866438" y="3185886"/>
            <a:chExt cx="901700" cy="695326"/>
          </a:xfrm>
          <a:solidFill>
            <a:srgbClr val="92D050"/>
          </a:solidFill>
        </p:grpSpPr>
        <p:sp>
          <p:nvSpPr>
            <p:cNvPr id="5" name="PA-矩形 4"/>
            <p:cNvSpPr/>
            <p:nvPr>
              <p:custDataLst>
                <p:tags r:id="rId3"/>
              </p:custDataLst>
            </p:nvPr>
          </p:nvSpPr>
          <p:spPr>
            <a:xfrm rot="5400000">
              <a:off x="10969625" y="3082699"/>
              <a:ext cx="695326" cy="901700"/>
            </a:xfrm>
            <a:prstGeom prst="rect">
              <a:avLst/>
            </a:prstGeom>
            <a:solidFill>
              <a:srgbClr val="A2BFC1"/>
            </a:solidFill>
            <a:ln>
              <a:noFill/>
            </a:ln>
            <a:effectLst>
              <a:outerShdw blurRad="406400" dist="63500" dir="5400000" algn="t" rotWithShape="0">
                <a:prstClr val="black">
                  <a:alpha val="6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6" name="PA-燕尾形 5"/>
            <p:cNvSpPr/>
            <p:nvPr>
              <p:custDataLst>
                <p:tags r:id="rId4"/>
              </p:custDataLst>
            </p:nvPr>
          </p:nvSpPr>
          <p:spPr>
            <a:xfrm>
              <a:off x="11171238" y="3349399"/>
              <a:ext cx="292100" cy="368300"/>
            </a:xfrm>
            <a:prstGeom prst="chevr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</p:grpSp>
      <p:grpSp>
        <p:nvGrpSpPr>
          <p:cNvPr id="7" name="PA-组合 6"/>
          <p:cNvGrpSpPr/>
          <p:nvPr>
            <p:custDataLst>
              <p:tags r:id="rId5"/>
            </p:custDataLst>
          </p:nvPr>
        </p:nvGrpSpPr>
        <p:grpSpPr>
          <a:xfrm>
            <a:off x="770343" y="2959944"/>
            <a:ext cx="901700" cy="695326"/>
            <a:chOff x="423863" y="3185886"/>
            <a:chExt cx="901700" cy="695326"/>
          </a:xfrm>
          <a:solidFill>
            <a:srgbClr val="92D050"/>
          </a:solidFill>
        </p:grpSpPr>
        <p:sp>
          <p:nvSpPr>
            <p:cNvPr id="8" name="PA-矩形 7"/>
            <p:cNvSpPr/>
            <p:nvPr>
              <p:custDataLst>
                <p:tags r:id="rId6"/>
              </p:custDataLst>
            </p:nvPr>
          </p:nvSpPr>
          <p:spPr>
            <a:xfrm rot="5400000">
              <a:off x="527050" y="3082699"/>
              <a:ext cx="695326" cy="901700"/>
            </a:xfrm>
            <a:prstGeom prst="rect">
              <a:avLst/>
            </a:prstGeom>
            <a:solidFill>
              <a:srgbClr val="A2BFC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dirty="0">
                <a:latin typeface="思源黑体 CN Normal" panose="020B04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9" name="PA-燕尾形 8"/>
            <p:cNvSpPr/>
            <p:nvPr>
              <p:custDataLst>
                <p:tags r:id="rId7"/>
              </p:custDataLst>
            </p:nvPr>
          </p:nvSpPr>
          <p:spPr>
            <a:xfrm flipH="1">
              <a:off x="728663" y="3349399"/>
              <a:ext cx="292100" cy="368300"/>
            </a:xfrm>
            <a:prstGeom prst="chevron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dirty="0">
                <a:latin typeface="思源黑体 CN Normal" panose="020B0400000000000000" pitchFamily="34" charset="-122"/>
                <a:ea typeface="思源黑体 CN Medium" panose="020B0600000000000000" pitchFamily="34" charset="-122"/>
              </a:endParaRPr>
            </a:p>
          </p:txBody>
        </p:sp>
      </p:grpSp>
      <p:sp>
        <p:nvSpPr>
          <p:cNvPr id="10" name="PA-文本框 9"/>
          <p:cNvSpPr txBox="1"/>
          <p:nvPr>
            <p:custDataLst>
              <p:tags r:id="rId8"/>
            </p:custDataLst>
          </p:nvPr>
        </p:nvSpPr>
        <p:spPr>
          <a:xfrm>
            <a:off x="4975860" y="2879090"/>
            <a:ext cx="4954905" cy="70675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>
                <a:rot lat="0" lon="0" rev="0"/>
              </a:lightRig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4000" b="1" noProof="0" dirty="0">
                <a:solidFill>
                  <a:srgbClr val="123339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Arial" panose="020B0604020202020204" pitchFamily="34" charset="0"/>
              </a:rPr>
              <a:t>方法与效果</a:t>
            </a:r>
            <a:endParaRPr lang="en-US" altLang="zh-CN" sz="4000" b="1" noProof="0" dirty="0">
              <a:solidFill>
                <a:srgbClr val="123339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11" name="PA-文本框 1164" descr="e7d195523061f1c03a90ee8e42cb24248e56383cd534985688F9F494128731F165EE95AB4B0C0A38076AAEA07667B1565C446FC45FF01DFB0E885BCDBDF3A284F3DB14DA61DD97F0BAB2E6C668FB4931659DCAC52277681B35A97A58EB1CDE1A30E511E1F70EEB23193653529328E29B82636547E25AC41088D20F0A52114429D13EF1D12E4FBA26373564D4CAB325C9"/>
          <p:cNvSpPr txBox="1"/>
          <p:nvPr>
            <p:custDataLst>
              <p:tags r:id="rId9"/>
            </p:custDataLst>
          </p:nvPr>
        </p:nvSpPr>
        <p:spPr>
          <a:xfrm>
            <a:off x="5027982" y="3585845"/>
            <a:ext cx="39509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300" normalizeH="0" baseline="0" noProof="0" dirty="0">
                <a:ln>
                  <a:noFill/>
                </a:ln>
                <a:solidFill>
                  <a:srgbClr val="123339"/>
                </a:solidFill>
                <a:effectLst/>
                <a:uLnTx/>
                <a:uFillTx/>
                <a:latin typeface="Arial" panose="020B0604020202020204" pitchFamily="34" charset="0"/>
                <a:ea typeface="思源黑体 CN Light" panose="020B0300000000000000" pitchFamily="34" charset="-122"/>
                <a:sym typeface="Arial" panose="020B0604020202020204" pitchFamily="34" charset="0"/>
              </a:rPr>
              <a:t>Methods and Result </a:t>
            </a:r>
            <a:endParaRPr kumimoji="0" sz="1600" b="0" i="0" u="none" strike="noStrike" kern="1200" cap="none" spc="300" normalizeH="0" baseline="0" noProof="0" dirty="0">
              <a:ln>
                <a:noFill/>
              </a:ln>
              <a:solidFill>
                <a:srgbClr val="123339"/>
              </a:solidFill>
              <a:effectLst/>
              <a:uLnTx/>
              <a:uFillTx/>
              <a:latin typeface="Arial" panose="020B0604020202020204" pitchFamily="34" charset="0"/>
              <a:ea typeface="思源黑体 CN Light" panose="020B03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13" name="PA-文本框 11"/>
          <p:cNvSpPr txBox="1"/>
          <p:nvPr>
            <p:custDataLst>
              <p:tags r:id="rId10"/>
            </p:custDataLst>
          </p:nvPr>
        </p:nvSpPr>
        <p:spPr>
          <a:xfrm flipH="1">
            <a:off x="2291106" y="2633318"/>
            <a:ext cx="2672080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>
                <a:solidFill>
                  <a:srgbClr val="123439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02</a:t>
            </a:r>
            <a:endParaRPr lang="id-ID" sz="8800" dirty="0">
              <a:solidFill>
                <a:srgbClr val="123439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0" presetClass="entr" presetSubtype="0" repeatCount="2000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>
                                          <p:cBhvr>
                                            <p:cTn id="10" dur="35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 fmla="#ppt_x-0.03*(sin(16*$^2)*(1-$))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2" presetID="2" presetClass="entr" presetSubtype="2" fill="hold" nodeType="afterEffect" p14:presetBounceEnd="51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1000">
                                          <p:cBhvr additive="base">
                                            <p:cTn id="14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1000">
                                          <p:cBhvr additive="base">
                                            <p:cTn id="15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" presetID="2" presetClass="entr" presetSubtype="8" fill="hold" nodeType="withEffect" p14:presetBounceEnd="51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1000">
                                          <p:cBhvr additive="base">
                                            <p:cTn id="18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1000">
                                          <p:cBhvr additive="base">
                                            <p:cTn id="19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2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4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6" dur="10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7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bldLvl="0" animBg="1"/>
          <p:bldP spid="3" grpId="1" bldLvl="0" animBg="1"/>
          <p:bldP spid="10" grpId="0"/>
          <p:bldP spid="13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0" presetClass="entr" presetSubtype="0" repeatCount="2000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>
                                          <p:cBhvr>
                                            <p:cTn id="10" dur="35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 fmla="#ppt_x-0.03*(sin(16*$^2)*(1-$))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2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2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4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6" dur="10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7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bldLvl="0" animBg="1"/>
          <p:bldP spid="3" grpId="1" bldLvl="0" animBg="1"/>
          <p:bldP spid="10" grpId="0"/>
          <p:bldP spid="13" grpId="0"/>
        </p:bldLst>
      </p:timing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: 圆角 24"/>
          <p:cNvSpPr/>
          <p:nvPr/>
        </p:nvSpPr>
        <p:spPr>
          <a:xfrm>
            <a:off x="3662678" y="353554"/>
            <a:ext cx="2576746" cy="730191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: 圆角 15"/>
          <p:cNvSpPr/>
          <p:nvPr/>
        </p:nvSpPr>
        <p:spPr>
          <a:xfrm>
            <a:off x="425148" y="3744692"/>
            <a:ext cx="5075002" cy="1863175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: 圆角 7"/>
          <p:cNvSpPr/>
          <p:nvPr/>
        </p:nvSpPr>
        <p:spPr>
          <a:xfrm>
            <a:off x="294520" y="1995610"/>
            <a:ext cx="4861871" cy="1256354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PA-稻壳儿搜索【幻雨工作室】_1_1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33393" y="470730"/>
            <a:ext cx="821577" cy="819415"/>
          </a:xfrm>
          <a:prstGeom prst="ellipse">
            <a:avLst/>
          </a:prstGeom>
          <a:solidFill>
            <a:srgbClr val="123539"/>
          </a:solidFill>
          <a:ln w="508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02</a:t>
            </a:r>
            <a:endParaRPr lang="zh-CN" altLang="en-US" sz="2400" b="1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46" name="PA-稻壳儿搜索【幻雨工作室】_2_1"/>
          <p:cNvSpPr txBox="1"/>
          <p:nvPr>
            <p:custDataLst>
              <p:tags r:id="rId2"/>
            </p:custDataLst>
          </p:nvPr>
        </p:nvSpPr>
        <p:spPr>
          <a:xfrm>
            <a:off x="1366462" y="445249"/>
            <a:ext cx="3101877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3200" b="1" noProof="0" dirty="0">
                <a:solidFill>
                  <a:srgbClr val="123339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Arial" panose="020B0604020202020204" pitchFamily="34" charset="0"/>
              </a:rPr>
              <a:t>方法与效果</a:t>
            </a:r>
            <a:endParaRPr lang="zh-CN" altLang="en-US" sz="3200" b="1" noProof="0" dirty="0">
              <a:solidFill>
                <a:srgbClr val="123339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47" name="PA-矩形 5_1"/>
          <p:cNvSpPr/>
          <p:nvPr>
            <p:custDataLst>
              <p:tags r:id="rId3"/>
            </p:custDataLst>
          </p:nvPr>
        </p:nvSpPr>
        <p:spPr>
          <a:xfrm>
            <a:off x="0" y="6501008"/>
            <a:ext cx="12192000" cy="35699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" name="PA-文本框 1164" descr="e7d195523061f1c03a90ee8e42cb24248e56383cd534985688F9F494128731F165EE95AB4B0C0A38076AAEA07667B1565C446FC45FF01DFB0E885BCDBDF3A284F3DB14DA61DD97F0BAB2E6C668FB4931659DCAC52277681B35A97A58EB1CDE1A30E511E1F70EEB23193653529328E29B82636547E25AC41088D20F0A52114429D13EF1D12E4FBA26373564D4CAB325C9"/>
          <p:cNvSpPr txBox="1"/>
          <p:nvPr>
            <p:custDataLst>
              <p:tags r:id="rId4"/>
            </p:custDataLst>
          </p:nvPr>
        </p:nvSpPr>
        <p:spPr>
          <a:xfrm>
            <a:off x="1366462" y="1028814"/>
            <a:ext cx="39509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300" normalizeH="0" baseline="0" noProof="0" dirty="0">
                <a:ln>
                  <a:noFill/>
                </a:ln>
                <a:solidFill>
                  <a:srgbClr val="123339"/>
                </a:solidFill>
                <a:effectLst/>
                <a:uLnTx/>
                <a:uFillTx/>
                <a:latin typeface="Arial" panose="020B0604020202020204" pitchFamily="34" charset="0"/>
                <a:ea typeface="思源黑体 CN Light" panose="020B0300000000000000" pitchFamily="34" charset="-122"/>
                <a:sym typeface="Arial" panose="020B0604020202020204" pitchFamily="34" charset="0"/>
              </a:rPr>
              <a:t>Methods and Result </a:t>
            </a:r>
            <a:endParaRPr kumimoji="0" sz="1600" b="0" i="0" u="none" strike="noStrike" kern="1200" cap="none" spc="300" normalizeH="0" baseline="0" noProof="0" dirty="0">
              <a:ln>
                <a:noFill/>
              </a:ln>
              <a:solidFill>
                <a:srgbClr val="123339"/>
              </a:solidFill>
              <a:effectLst/>
              <a:uLnTx/>
              <a:uFillTx/>
              <a:latin typeface="Arial" panose="020B0604020202020204" pitchFamily="34" charset="0"/>
              <a:ea typeface="思源黑体 CN Light" panose="020B03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94520" y="1412045"/>
            <a:ext cx="60948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Stateful DBMS Fuzzing主要流程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33393" y="2193185"/>
            <a:ext cx="46061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首先，将初始的输入传送到我们的种子池中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从种子池中筛选出符合要求的种子，进行种子变异，并生成对应的随机文件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" name="直接箭头连接符 9"/>
          <p:cNvCxnSpPr>
            <a:endCxn id="8" idx="3"/>
          </p:cNvCxnSpPr>
          <p:nvPr/>
        </p:nvCxnSpPr>
        <p:spPr>
          <a:xfrm flipH="1" flipV="1">
            <a:off x="5156391" y="2623787"/>
            <a:ext cx="1113780" cy="305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70171" y="375266"/>
            <a:ext cx="5493032" cy="5753396"/>
          </a:xfrm>
          <a:prstGeom prst="rect">
            <a:avLst/>
          </a:prstGeom>
        </p:spPr>
      </p:pic>
      <p:cxnSp>
        <p:nvCxnSpPr>
          <p:cNvPr id="14" name="直接箭头连接符 13"/>
          <p:cNvCxnSpPr/>
          <p:nvPr/>
        </p:nvCxnSpPr>
        <p:spPr>
          <a:xfrm flipH="1">
            <a:off x="5500150" y="4468872"/>
            <a:ext cx="2653823" cy="1925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531714" y="3918396"/>
            <a:ext cx="486187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进入核心步骤：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动态查询交互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翻译器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将文件翻译成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查询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调度器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对每个单独的查询向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DBMS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提供输入，每次执行后更新状态信息，翻译器将为调度器提供有状态的查询。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8" name="直接箭头连接符 17"/>
          <p:cNvCxnSpPr>
            <a:endCxn id="20" idx="2"/>
          </p:cNvCxnSpPr>
          <p:nvPr/>
        </p:nvCxnSpPr>
        <p:spPr>
          <a:xfrm flipH="1" flipV="1">
            <a:off x="10450286" y="1290145"/>
            <a:ext cx="103128" cy="11436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: 圆角 19"/>
          <p:cNvSpPr/>
          <p:nvPr/>
        </p:nvSpPr>
        <p:spPr>
          <a:xfrm>
            <a:off x="8903368" y="171880"/>
            <a:ext cx="3093835" cy="1118265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8986911" y="302508"/>
            <a:ext cx="30102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进入核心步骤：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错误反馈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过滤掉了部分无效测试用例，来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提升我们的查询有效性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3" name="直接箭头连接符 22"/>
          <p:cNvCxnSpPr/>
          <p:nvPr/>
        </p:nvCxnSpPr>
        <p:spPr>
          <a:xfrm flipH="1" flipV="1">
            <a:off x="6194544" y="1028814"/>
            <a:ext cx="2413191" cy="5181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3719477" y="399131"/>
            <a:ext cx="25781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有效的种子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返回到种子池中，在下一轮使用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tags/tag1.xml><?xml version="1.0" encoding="utf-8"?>
<p:tagLst xmlns:p="http://schemas.openxmlformats.org/presentationml/2006/main">
  <p:tag name="PA" val="v5.2.4"/>
</p:tagLst>
</file>

<file path=ppt/tags/tag10.xml><?xml version="1.0" encoding="utf-8"?>
<p:tagLst xmlns:p="http://schemas.openxmlformats.org/presentationml/2006/main">
  <p:tag name="PA" val="v5.2.4"/>
</p:tagLst>
</file>

<file path=ppt/tags/tag100.xml><?xml version="1.0" encoding="utf-8"?>
<p:tagLst xmlns:p="http://schemas.openxmlformats.org/presentationml/2006/main">
  <p:tag name="PA" val="v5.2.4"/>
</p:tagLst>
</file>

<file path=ppt/tags/tag101.xml><?xml version="1.0" encoding="utf-8"?>
<p:tagLst xmlns:p="http://schemas.openxmlformats.org/presentationml/2006/main">
  <p:tag name="PA" val="v5.2.4"/>
</p:tagLst>
</file>

<file path=ppt/tags/tag102.xml><?xml version="1.0" encoding="utf-8"?>
<p:tagLst xmlns:p="http://schemas.openxmlformats.org/presentationml/2006/main">
  <p:tag name="PA" val="v5.2.4"/>
</p:tagLst>
</file>

<file path=ppt/tags/tag103.xml><?xml version="1.0" encoding="utf-8"?>
<p:tagLst xmlns:p="http://schemas.openxmlformats.org/presentationml/2006/main">
  <p:tag name="PA" val="v5.2.4"/>
</p:tagLst>
</file>

<file path=ppt/tags/tag104.xml><?xml version="1.0" encoding="utf-8"?>
<p:tagLst xmlns:p="http://schemas.openxmlformats.org/presentationml/2006/main">
  <p:tag name="PA" val="v5.2.4"/>
</p:tagLst>
</file>

<file path=ppt/tags/tag105.xml><?xml version="1.0" encoding="utf-8"?>
<p:tagLst xmlns:p="http://schemas.openxmlformats.org/presentationml/2006/main">
  <p:tag name="PA" val="v5.2.4"/>
</p:tagLst>
</file>

<file path=ppt/tags/tag106.xml><?xml version="1.0" encoding="utf-8"?>
<p:tagLst xmlns:p="http://schemas.openxmlformats.org/presentationml/2006/main">
  <p:tag name="PA" val="v5.2.4"/>
</p:tagLst>
</file>

<file path=ppt/tags/tag107.xml><?xml version="1.0" encoding="utf-8"?>
<p:tagLst xmlns:p="http://schemas.openxmlformats.org/presentationml/2006/main">
  <p:tag name="PA" val="v5.2.4"/>
</p:tagLst>
</file>

<file path=ppt/tags/tag108.xml><?xml version="1.0" encoding="utf-8"?>
<p:tagLst xmlns:p="http://schemas.openxmlformats.org/presentationml/2006/main">
  <p:tag name="PA" val="v5.2.4"/>
</p:tagLst>
</file>

<file path=ppt/tags/tag109.xml><?xml version="1.0" encoding="utf-8"?>
<p:tagLst xmlns:p="http://schemas.openxmlformats.org/presentationml/2006/main">
  <p:tag name="PA" val="v5.2.4"/>
</p:tagLst>
</file>

<file path=ppt/tags/tag11.xml><?xml version="1.0" encoding="utf-8"?>
<p:tagLst xmlns:p="http://schemas.openxmlformats.org/presentationml/2006/main">
  <p:tag name="PA" val="v5.2.4"/>
</p:tagLst>
</file>

<file path=ppt/tags/tag110.xml><?xml version="1.0" encoding="utf-8"?>
<p:tagLst xmlns:p="http://schemas.openxmlformats.org/presentationml/2006/main">
  <p:tag name="PA" val="v5.2.4"/>
</p:tagLst>
</file>

<file path=ppt/tags/tag111.xml><?xml version="1.0" encoding="utf-8"?>
<p:tagLst xmlns:p="http://schemas.openxmlformats.org/presentationml/2006/main">
  <p:tag name="PA" val="v5.2.4"/>
</p:tagLst>
</file>

<file path=ppt/tags/tag112.xml><?xml version="1.0" encoding="utf-8"?>
<p:tagLst xmlns:p="http://schemas.openxmlformats.org/presentationml/2006/main">
  <p:tag name="PA" val="v5.2.4"/>
</p:tagLst>
</file>

<file path=ppt/tags/tag113.xml><?xml version="1.0" encoding="utf-8"?>
<p:tagLst xmlns:p="http://schemas.openxmlformats.org/presentationml/2006/main">
  <p:tag name="PA" val="v5.2.4"/>
</p:tagLst>
</file>

<file path=ppt/tags/tag114.xml><?xml version="1.0" encoding="utf-8"?>
<p:tagLst xmlns:p="http://schemas.openxmlformats.org/presentationml/2006/main">
  <p:tag name="PA" val="v5.2.4"/>
</p:tagLst>
</file>

<file path=ppt/tags/tag115.xml><?xml version="1.0" encoding="utf-8"?>
<p:tagLst xmlns:p="http://schemas.openxmlformats.org/presentationml/2006/main">
  <p:tag name="PA" val="v5.2.4"/>
</p:tagLst>
</file>

<file path=ppt/tags/tag116.xml><?xml version="1.0" encoding="utf-8"?>
<p:tagLst xmlns:p="http://schemas.openxmlformats.org/presentationml/2006/main">
  <p:tag name="PA" val="v5.2.4"/>
</p:tagLst>
</file>

<file path=ppt/tags/tag117.xml><?xml version="1.0" encoding="utf-8"?>
<p:tagLst xmlns:p="http://schemas.openxmlformats.org/presentationml/2006/main">
  <p:tag name="PA" val="v5.2.4"/>
</p:tagLst>
</file>

<file path=ppt/tags/tag118.xml><?xml version="1.0" encoding="utf-8"?>
<p:tagLst xmlns:p="http://schemas.openxmlformats.org/presentationml/2006/main">
  <p:tag name="PA" val="v5.2.4"/>
</p:tagLst>
</file>

<file path=ppt/tags/tag119.xml><?xml version="1.0" encoding="utf-8"?>
<p:tagLst xmlns:p="http://schemas.openxmlformats.org/presentationml/2006/main">
  <p:tag name="PA" val="v5.2.4"/>
</p:tagLst>
</file>

<file path=ppt/tags/tag12.xml><?xml version="1.0" encoding="utf-8"?>
<p:tagLst xmlns:p="http://schemas.openxmlformats.org/presentationml/2006/main">
  <p:tag name="PA" val="v5.2.4"/>
</p:tagLst>
</file>

<file path=ppt/tags/tag120.xml><?xml version="1.0" encoding="utf-8"?>
<p:tagLst xmlns:p="http://schemas.openxmlformats.org/presentationml/2006/main">
  <p:tag name="PA" val="v5.2.4"/>
</p:tagLst>
</file>

<file path=ppt/tags/tag121.xml><?xml version="1.0" encoding="utf-8"?>
<p:tagLst xmlns:p="http://schemas.openxmlformats.org/presentationml/2006/main">
  <p:tag name="PA" val="v5.2.4"/>
</p:tagLst>
</file>

<file path=ppt/tags/tag122.xml><?xml version="1.0" encoding="utf-8"?>
<p:tagLst xmlns:p="http://schemas.openxmlformats.org/presentationml/2006/main">
  <p:tag name="PA" val="v5.2.4"/>
</p:tagLst>
</file>

<file path=ppt/tags/tag123.xml><?xml version="1.0" encoding="utf-8"?>
<p:tagLst xmlns:p="http://schemas.openxmlformats.org/presentationml/2006/main">
  <p:tag name="PA" val="v5.2.4"/>
</p:tagLst>
</file>

<file path=ppt/tags/tag124.xml><?xml version="1.0" encoding="utf-8"?>
<p:tagLst xmlns:p="http://schemas.openxmlformats.org/presentationml/2006/main">
  <p:tag name="PA" val="v5.2.4"/>
</p:tagLst>
</file>

<file path=ppt/tags/tag125.xml><?xml version="1.0" encoding="utf-8"?>
<p:tagLst xmlns:p="http://schemas.openxmlformats.org/presentationml/2006/main">
  <p:tag name="PA" val="v5.2.4"/>
</p:tagLst>
</file>

<file path=ppt/tags/tag126.xml><?xml version="1.0" encoding="utf-8"?>
<p:tagLst xmlns:p="http://schemas.openxmlformats.org/presentationml/2006/main">
  <p:tag name="PA" val="v5.2.4"/>
</p:tagLst>
</file>

<file path=ppt/tags/tag127.xml><?xml version="1.0" encoding="utf-8"?>
<p:tagLst xmlns:p="http://schemas.openxmlformats.org/presentationml/2006/main">
  <p:tag name="PA" val="v5.2.4"/>
</p:tagLst>
</file>

<file path=ppt/tags/tag128.xml><?xml version="1.0" encoding="utf-8"?>
<p:tagLst xmlns:p="http://schemas.openxmlformats.org/presentationml/2006/main">
  <p:tag name="PA" val="v5.2.4"/>
</p:tagLst>
</file>

<file path=ppt/tags/tag129.xml><?xml version="1.0" encoding="utf-8"?>
<p:tagLst xmlns:p="http://schemas.openxmlformats.org/presentationml/2006/main">
  <p:tag name="PA" val="v5.2.4"/>
</p:tagLst>
</file>

<file path=ppt/tags/tag13.xml><?xml version="1.0" encoding="utf-8"?>
<p:tagLst xmlns:p="http://schemas.openxmlformats.org/presentationml/2006/main">
  <p:tag name="PA" val="v5.2.4"/>
</p:tagLst>
</file>

<file path=ppt/tags/tag130.xml><?xml version="1.0" encoding="utf-8"?>
<p:tagLst xmlns:p="http://schemas.openxmlformats.org/presentationml/2006/main">
  <p:tag name="PA" val="v5.2.4"/>
</p:tagLst>
</file>

<file path=ppt/tags/tag131.xml><?xml version="1.0" encoding="utf-8"?>
<p:tagLst xmlns:p="http://schemas.openxmlformats.org/presentationml/2006/main">
  <p:tag name="PA" val="v5.2.4"/>
</p:tagLst>
</file>

<file path=ppt/tags/tag132.xml><?xml version="1.0" encoding="utf-8"?>
<p:tagLst xmlns:p="http://schemas.openxmlformats.org/presentationml/2006/main">
  <p:tag name="PA" val="v5.2.4"/>
</p:tagLst>
</file>

<file path=ppt/tags/tag133.xml><?xml version="1.0" encoding="utf-8"?>
<p:tagLst xmlns:p="http://schemas.openxmlformats.org/presentationml/2006/main">
  <p:tag name="PA" val="v5.2.4"/>
</p:tagLst>
</file>

<file path=ppt/tags/tag134.xml><?xml version="1.0" encoding="utf-8"?>
<p:tagLst xmlns:p="http://schemas.openxmlformats.org/presentationml/2006/main">
  <p:tag name="PA" val="v5.2.4"/>
</p:tagLst>
</file>

<file path=ppt/tags/tag135.xml><?xml version="1.0" encoding="utf-8"?>
<p:tagLst xmlns:p="http://schemas.openxmlformats.org/presentationml/2006/main">
  <p:tag name="PA" val="v5.2.4"/>
</p:tagLst>
</file>

<file path=ppt/tags/tag136.xml><?xml version="1.0" encoding="utf-8"?>
<p:tagLst xmlns:p="http://schemas.openxmlformats.org/presentationml/2006/main">
  <p:tag name="PA" val="v5.2.4"/>
</p:tagLst>
</file>

<file path=ppt/tags/tag137.xml><?xml version="1.0" encoding="utf-8"?>
<p:tagLst xmlns:p="http://schemas.openxmlformats.org/presentationml/2006/main">
  <p:tag name="PA" val="v5.2.4"/>
</p:tagLst>
</file>

<file path=ppt/tags/tag138.xml><?xml version="1.0" encoding="utf-8"?>
<p:tagLst xmlns:p="http://schemas.openxmlformats.org/presentationml/2006/main">
  <p:tag name="PA" val="v5.2.4"/>
</p:tagLst>
</file>

<file path=ppt/tags/tag139.xml><?xml version="1.0" encoding="utf-8"?>
<p:tagLst xmlns:p="http://schemas.openxmlformats.org/presentationml/2006/main">
  <p:tag name="PA" val="v5.2.4"/>
</p:tagLst>
</file>

<file path=ppt/tags/tag14.xml><?xml version="1.0" encoding="utf-8"?>
<p:tagLst xmlns:p="http://schemas.openxmlformats.org/presentationml/2006/main">
  <p:tag name="PA" val="v5.2.4"/>
</p:tagLst>
</file>

<file path=ppt/tags/tag140.xml><?xml version="1.0" encoding="utf-8"?>
<p:tagLst xmlns:p="http://schemas.openxmlformats.org/presentationml/2006/main">
  <p:tag name="PA" val="v5.2.4"/>
</p:tagLst>
</file>

<file path=ppt/tags/tag141.xml><?xml version="1.0" encoding="utf-8"?>
<p:tagLst xmlns:p="http://schemas.openxmlformats.org/presentationml/2006/main">
  <p:tag name="PA" val="v5.2.4"/>
</p:tagLst>
</file>

<file path=ppt/tags/tag142.xml><?xml version="1.0" encoding="utf-8"?>
<p:tagLst xmlns:p="http://schemas.openxmlformats.org/presentationml/2006/main">
  <p:tag name="PA" val="v5.2.4"/>
</p:tagLst>
</file>

<file path=ppt/tags/tag143.xml><?xml version="1.0" encoding="utf-8"?>
<p:tagLst xmlns:p="http://schemas.openxmlformats.org/presentationml/2006/main">
  <p:tag name="PA" val="v5.2.4"/>
</p:tagLst>
</file>

<file path=ppt/tags/tag144.xml><?xml version="1.0" encoding="utf-8"?>
<p:tagLst xmlns:p="http://schemas.openxmlformats.org/presentationml/2006/main">
  <p:tag name="PA" val="v5.2.4"/>
</p:tagLst>
</file>

<file path=ppt/tags/tag145.xml><?xml version="1.0" encoding="utf-8"?>
<p:tagLst xmlns:p="http://schemas.openxmlformats.org/presentationml/2006/main">
  <p:tag name="PA" val="v5.2.4"/>
</p:tagLst>
</file>

<file path=ppt/tags/tag146.xml><?xml version="1.0" encoding="utf-8"?>
<p:tagLst xmlns:p="http://schemas.openxmlformats.org/presentationml/2006/main">
  <p:tag name="PA" val="v5.2.4"/>
</p:tagLst>
</file>

<file path=ppt/tags/tag147.xml><?xml version="1.0" encoding="utf-8"?>
<p:tagLst xmlns:p="http://schemas.openxmlformats.org/presentationml/2006/main">
  <p:tag name="PA" val="v5.2.4"/>
</p:tagLst>
</file>

<file path=ppt/tags/tag148.xml><?xml version="1.0" encoding="utf-8"?>
<p:tagLst xmlns:p="http://schemas.openxmlformats.org/presentationml/2006/main">
  <p:tag name="PA" val="v5.2.4"/>
</p:tagLst>
</file>

<file path=ppt/tags/tag149.xml><?xml version="1.0" encoding="utf-8"?>
<p:tagLst xmlns:p="http://schemas.openxmlformats.org/presentationml/2006/main">
  <p:tag name="PA" val="v5.2.4"/>
</p:tagLst>
</file>

<file path=ppt/tags/tag15.xml><?xml version="1.0" encoding="utf-8"?>
<p:tagLst xmlns:p="http://schemas.openxmlformats.org/presentationml/2006/main">
  <p:tag name="PA" val="v5.2.4"/>
</p:tagLst>
</file>

<file path=ppt/tags/tag150.xml><?xml version="1.0" encoding="utf-8"?>
<p:tagLst xmlns:p="http://schemas.openxmlformats.org/presentationml/2006/main">
  <p:tag name="PA" val="v5.2.4"/>
</p:tagLst>
</file>

<file path=ppt/tags/tag151.xml><?xml version="1.0" encoding="utf-8"?>
<p:tagLst xmlns:p="http://schemas.openxmlformats.org/presentationml/2006/main">
  <p:tag name="PA" val="v5.2.4"/>
</p:tagLst>
</file>

<file path=ppt/tags/tag152.xml><?xml version="1.0" encoding="utf-8"?>
<p:tagLst xmlns:p="http://schemas.openxmlformats.org/presentationml/2006/main">
  <p:tag name="PA" val="v5.2.4"/>
</p:tagLst>
</file>

<file path=ppt/tags/tag153.xml><?xml version="1.0" encoding="utf-8"?>
<p:tagLst xmlns:p="http://schemas.openxmlformats.org/presentationml/2006/main">
  <p:tag name="ISPRING_PRESENTATION_TITLE" val="147"/>
  <p:tag name="COMMONDATA" val="eyJoZGlkIjoiZjMzOTdjZjE3OWNmNzMwNGQzOWNhYjc3NjBlZDZkMzYifQ=="/>
</p:tagLst>
</file>

<file path=ppt/tags/tag16.xml><?xml version="1.0" encoding="utf-8"?>
<p:tagLst xmlns:p="http://schemas.openxmlformats.org/presentationml/2006/main">
  <p:tag name="PA" val="v5.2.4"/>
</p:tagLst>
</file>

<file path=ppt/tags/tag17.xml><?xml version="1.0" encoding="utf-8"?>
<p:tagLst xmlns:p="http://schemas.openxmlformats.org/presentationml/2006/main">
  <p:tag name="PA" val="v5.2.4"/>
</p:tagLst>
</file>

<file path=ppt/tags/tag18.xml><?xml version="1.0" encoding="utf-8"?>
<p:tagLst xmlns:p="http://schemas.openxmlformats.org/presentationml/2006/main">
  <p:tag name="PA" val="v5.2.4"/>
</p:tagLst>
</file>

<file path=ppt/tags/tag19.xml><?xml version="1.0" encoding="utf-8"?>
<p:tagLst xmlns:p="http://schemas.openxmlformats.org/presentationml/2006/main">
  <p:tag name="PA" val="v5.2.4"/>
</p:tagLst>
</file>

<file path=ppt/tags/tag2.xml><?xml version="1.0" encoding="utf-8"?>
<p:tagLst xmlns:p="http://schemas.openxmlformats.org/presentationml/2006/main">
  <p:tag name="PA" val="v5.2.4"/>
</p:tagLst>
</file>

<file path=ppt/tags/tag20.xml><?xml version="1.0" encoding="utf-8"?>
<p:tagLst xmlns:p="http://schemas.openxmlformats.org/presentationml/2006/main">
  <p:tag name="PA" val="v5.2.4"/>
</p:tagLst>
</file>

<file path=ppt/tags/tag21.xml><?xml version="1.0" encoding="utf-8"?>
<p:tagLst xmlns:p="http://schemas.openxmlformats.org/presentationml/2006/main">
  <p:tag name="PA" val="v5.2.4"/>
</p:tagLst>
</file>

<file path=ppt/tags/tag22.xml><?xml version="1.0" encoding="utf-8"?>
<p:tagLst xmlns:p="http://schemas.openxmlformats.org/presentationml/2006/main">
  <p:tag name="PA" val="v5.2.4"/>
</p:tagLst>
</file>

<file path=ppt/tags/tag23.xml><?xml version="1.0" encoding="utf-8"?>
<p:tagLst xmlns:p="http://schemas.openxmlformats.org/presentationml/2006/main">
  <p:tag name="PA" val="v5.2.4"/>
</p:tagLst>
</file>

<file path=ppt/tags/tag24.xml><?xml version="1.0" encoding="utf-8"?>
<p:tagLst xmlns:p="http://schemas.openxmlformats.org/presentationml/2006/main">
  <p:tag name="PA" val="v5.2.4"/>
</p:tagLst>
</file>

<file path=ppt/tags/tag25.xml><?xml version="1.0" encoding="utf-8"?>
<p:tagLst xmlns:p="http://schemas.openxmlformats.org/presentationml/2006/main">
  <p:tag name="PA" val="v5.2.4"/>
  <p:tag name="KSO_WM_BEAUTIFY_FLAG" val=""/>
</p:tagLst>
</file>

<file path=ppt/tags/tag26.xml><?xml version="1.0" encoding="utf-8"?>
<p:tagLst xmlns:p="http://schemas.openxmlformats.org/presentationml/2006/main">
  <p:tag name="PA" val="v5.2.4"/>
  <p:tag name="KSO_WM_BEAUTIFY_FLAG" val=""/>
</p:tagLst>
</file>

<file path=ppt/tags/tag27.xml><?xml version="1.0" encoding="utf-8"?>
<p:tagLst xmlns:p="http://schemas.openxmlformats.org/presentationml/2006/main">
  <p:tag name="PA" val="v5.2.4"/>
</p:tagLst>
</file>

<file path=ppt/tags/tag28.xml><?xml version="1.0" encoding="utf-8"?>
<p:tagLst xmlns:p="http://schemas.openxmlformats.org/presentationml/2006/main">
  <p:tag name="PA" val="v5.2.4"/>
</p:tagLst>
</file>

<file path=ppt/tags/tag29.xml><?xml version="1.0" encoding="utf-8"?>
<p:tagLst xmlns:p="http://schemas.openxmlformats.org/presentationml/2006/main">
  <p:tag name="PA" val="v5.2.4"/>
</p:tagLst>
</file>

<file path=ppt/tags/tag3.xml><?xml version="1.0" encoding="utf-8"?>
<p:tagLst xmlns:p="http://schemas.openxmlformats.org/presentationml/2006/main">
  <p:tag name="PA" val="v5.2.4"/>
</p:tagLst>
</file>

<file path=ppt/tags/tag30.xml><?xml version="1.0" encoding="utf-8"?>
<p:tagLst xmlns:p="http://schemas.openxmlformats.org/presentationml/2006/main">
  <p:tag name="PA" val="v5.2.4"/>
</p:tagLst>
</file>

<file path=ppt/tags/tag31.xml><?xml version="1.0" encoding="utf-8"?>
<p:tagLst xmlns:p="http://schemas.openxmlformats.org/presentationml/2006/main">
  <p:tag name="PA" val="v5.2.4"/>
</p:tagLst>
</file>

<file path=ppt/tags/tag32.xml><?xml version="1.0" encoding="utf-8"?>
<p:tagLst xmlns:p="http://schemas.openxmlformats.org/presentationml/2006/main">
  <p:tag name="PA" val="v5.2.4"/>
</p:tagLst>
</file>

<file path=ppt/tags/tag33.xml><?xml version="1.0" encoding="utf-8"?>
<p:tagLst xmlns:p="http://schemas.openxmlformats.org/presentationml/2006/main">
  <p:tag name="PA" val="v5.2.4"/>
</p:tagLst>
</file>

<file path=ppt/tags/tag34.xml><?xml version="1.0" encoding="utf-8"?>
<p:tagLst xmlns:p="http://schemas.openxmlformats.org/presentationml/2006/main">
  <p:tag name="PA" val="v5.2.4"/>
</p:tagLst>
</file>

<file path=ppt/tags/tag35.xml><?xml version="1.0" encoding="utf-8"?>
<p:tagLst xmlns:p="http://schemas.openxmlformats.org/presentationml/2006/main">
  <p:tag name="PA" val="v5.2.4"/>
</p:tagLst>
</file>

<file path=ppt/tags/tag36.xml><?xml version="1.0" encoding="utf-8"?>
<p:tagLst xmlns:p="http://schemas.openxmlformats.org/presentationml/2006/main">
  <p:tag name="PA" val="v5.2.4"/>
</p:tagLst>
</file>

<file path=ppt/tags/tag37.xml><?xml version="1.0" encoding="utf-8"?>
<p:tagLst xmlns:p="http://schemas.openxmlformats.org/presentationml/2006/main">
  <p:tag name="PA" val="v5.2.4"/>
</p:tagLst>
</file>

<file path=ppt/tags/tag38.xml><?xml version="1.0" encoding="utf-8"?>
<p:tagLst xmlns:p="http://schemas.openxmlformats.org/presentationml/2006/main">
  <p:tag name="PA" val="v5.2.4"/>
</p:tagLst>
</file>

<file path=ppt/tags/tag39.xml><?xml version="1.0" encoding="utf-8"?>
<p:tagLst xmlns:p="http://schemas.openxmlformats.org/presentationml/2006/main">
  <p:tag name="PA" val="v5.2.4"/>
</p:tagLst>
</file>

<file path=ppt/tags/tag4.xml><?xml version="1.0" encoding="utf-8"?>
<p:tagLst xmlns:p="http://schemas.openxmlformats.org/presentationml/2006/main">
  <p:tag name="PA" val="v5.2.4"/>
</p:tagLst>
</file>

<file path=ppt/tags/tag40.xml><?xml version="1.0" encoding="utf-8"?>
<p:tagLst xmlns:p="http://schemas.openxmlformats.org/presentationml/2006/main">
  <p:tag name="PA" val="v5.2.4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PA" val="v5.2.4"/>
</p:tagLst>
</file>

<file path=ppt/tags/tag43.xml><?xml version="1.0" encoding="utf-8"?>
<p:tagLst xmlns:p="http://schemas.openxmlformats.org/presentationml/2006/main">
  <p:tag name="PA" val="v5.2.4"/>
</p:tagLst>
</file>

<file path=ppt/tags/tag44.xml><?xml version="1.0" encoding="utf-8"?>
<p:tagLst xmlns:p="http://schemas.openxmlformats.org/presentationml/2006/main">
  <p:tag name="PA" val="v5.2.4"/>
</p:tagLst>
</file>

<file path=ppt/tags/tag45.xml><?xml version="1.0" encoding="utf-8"?>
<p:tagLst xmlns:p="http://schemas.openxmlformats.org/presentationml/2006/main">
  <p:tag name="PA" val="v5.2.4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PA" val="v5.2.4"/>
</p:tagLst>
</file>

<file path=ppt/tags/tag48.xml><?xml version="1.0" encoding="utf-8"?>
<p:tagLst xmlns:p="http://schemas.openxmlformats.org/presentationml/2006/main">
  <p:tag name="PA" val="v5.2.4"/>
</p:tagLst>
</file>

<file path=ppt/tags/tag49.xml><?xml version="1.0" encoding="utf-8"?>
<p:tagLst xmlns:p="http://schemas.openxmlformats.org/presentationml/2006/main">
  <p:tag name="PA" val="v5.2.4"/>
</p:tagLst>
</file>

<file path=ppt/tags/tag5.xml><?xml version="1.0" encoding="utf-8"?>
<p:tagLst xmlns:p="http://schemas.openxmlformats.org/presentationml/2006/main">
  <p:tag name="PA" val="v5.2.4"/>
</p:tagLst>
</file>

<file path=ppt/tags/tag50.xml><?xml version="1.0" encoding="utf-8"?>
<p:tagLst xmlns:p="http://schemas.openxmlformats.org/presentationml/2006/main">
  <p:tag name="PA" val="v5.2.4"/>
</p:tagLst>
</file>

<file path=ppt/tags/tag51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PA" val="v5.2.4"/>
</p:tagLst>
</file>

<file path=ppt/tags/tag53.xml><?xml version="1.0" encoding="utf-8"?>
<p:tagLst xmlns:p="http://schemas.openxmlformats.org/presentationml/2006/main">
  <p:tag name="PA" val="v5.2.4"/>
</p:tagLst>
</file>

<file path=ppt/tags/tag54.xml><?xml version="1.0" encoding="utf-8"?>
<p:tagLst xmlns:p="http://schemas.openxmlformats.org/presentationml/2006/main">
  <p:tag name="PA" val="v5.2.4"/>
</p:tagLst>
</file>

<file path=ppt/tags/tag55.xml><?xml version="1.0" encoding="utf-8"?>
<p:tagLst xmlns:p="http://schemas.openxmlformats.org/presentationml/2006/main">
  <p:tag name="PA" val="v5.2.4"/>
</p:tagLst>
</file>

<file path=ppt/tags/tag56.xml><?xml version="1.0" encoding="utf-8"?>
<p:tagLst xmlns:p="http://schemas.openxmlformats.org/presentationml/2006/main">
  <p:tag name="PA" val="v5.2.4"/>
</p:tagLst>
</file>

<file path=ppt/tags/tag57.xml><?xml version="1.0" encoding="utf-8"?>
<p:tagLst xmlns:p="http://schemas.openxmlformats.org/presentationml/2006/main">
  <p:tag name="PA" val="v5.2.4"/>
</p:tagLst>
</file>

<file path=ppt/tags/tag58.xml><?xml version="1.0" encoding="utf-8"?>
<p:tagLst xmlns:p="http://schemas.openxmlformats.org/presentationml/2006/main">
  <p:tag name="PA" val="v5.2.4"/>
</p:tagLst>
</file>

<file path=ppt/tags/tag59.xml><?xml version="1.0" encoding="utf-8"?>
<p:tagLst xmlns:p="http://schemas.openxmlformats.org/presentationml/2006/main">
  <p:tag name="PA" val="v5.2.4"/>
</p:tagLst>
</file>

<file path=ppt/tags/tag6.xml><?xml version="1.0" encoding="utf-8"?>
<p:tagLst xmlns:p="http://schemas.openxmlformats.org/presentationml/2006/main">
  <p:tag name="PA" val="v5.2.4"/>
</p:tagLst>
</file>

<file path=ppt/tags/tag60.xml><?xml version="1.0" encoding="utf-8"?>
<p:tagLst xmlns:p="http://schemas.openxmlformats.org/presentationml/2006/main">
  <p:tag name="PA" val="v5.2.4"/>
</p:tagLst>
</file>

<file path=ppt/tags/tag61.xml><?xml version="1.0" encoding="utf-8"?>
<p:tagLst xmlns:p="http://schemas.openxmlformats.org/presentationml/2006/main">
  <p:tag name="PA" val="v5.2.4"/>
</p:tagLst>
</file>

<file path=ppt/tags/tag62.xml><?xml version="1.0" encoding="utf-8"?>
<p:tagLst xmlns:p="http://schemas.openxmlformats.org/presentationml/2006/main">
  <p:tag name="PA" val="v5.2.4"/>
</p:tagLst>
</file>

<file path=ppt/tags/tag63.xml><?xml version="1.0" encoding="utf-8"?>
<p:tagLst xmlns:p="http://schemas.openxmlformats.org/presentationml/2006/main">
  <p:tag name="PA" val="v5.2.4"/>
</p:tagLst>
</file>

<file path=ppt/tags/tag64.xml><?xml version="1.0" encoding="utf-8"?>
<p:tagLst xmlns:p="http://schemas.openxmlformats.org/presentationml/2006/main">
  <p:tag name="PA" val="v5.2.4"/>
</p:tagLst>
</file>

<file path=ppt/tags/tag65.xml><?xml version="1.0" encoding="utf-8"?>
<p:tagLst xmlns:p="http://schemas.openxmlformats.org/presentationml/2006/main">
  <p:tag name="PA" val="v5.2.4"/>
</p:tagLst>
</file>

<file path=ppt/tags/tag66.xml><?xml version="1.0" encoding="utf-8"?>
<p:tagLst xmlns:p="http://schemas.openxmlformats.org/presentationml/2006/main">
  <p:tag name="PA" val="v5.2.4"/>
</p:tagLst>
</file>

<file path=ppt/tags/tag67.xml><?xml version="1.0" encoding="utf-8"?>
<p:tagLst xmlns:p="http://schemas.openxmlformats.org/presentationml/2006/main">
  <p:tag name="PA" val="v5.2.4"/>
</p:tagLst>
</file>

<file path=ppt/tags/tag68.xml><?xml version="1.0" encoding="utf-8"?>
<p:tagLst xmlns:p="http://schemas.openxmlformats.org/presentationml/2006/main">
  <p:tag name="PA" val="v5.2.4"/>
</p:tagLst>
</file>

<file path=ppt/tags/tag69.xml><?xml version="1.0" encoding="utf-8"?>
<p:tagLst xmlns:p="http://schemas.openxmlformats.org/presentationml/2006/main">
  <p:tag name="PA" val="v5.2.4"/>
</p:tagLst>
</file>

<file path=ppt/tags/tag7.xml><?xml version="1.0" encoding="utf-8"?>
<p:tagLst xmlns:p="http://schemas.openxmlformats.org/presentationml/2006/main">
  <p:tag name="PA" val="v5.2.4"/>
</p:tagLst>
</file>

<file path=ppt/tags/tag70.xml><?xml version="1.0" encoding="utf-8"?>
<p:tagLst xmlns:p="http://schemas.openxmlformats.org/presentationml/2006/main">
  <p:tag name="PA" val="v5.2.4"/>
</p:tagLst>
</file>

<file path=ppt/tags/tag71.xml><?xml version="1.0" encoding="utf-8"?>
<p:tagLst xmlns:p="http://schemas.openxmlformats.org/presentationml/2006/main">
  <p:tag name="PA" val="v5.2.4"/>
</p:tagLst>
</file>

<file path=ppt/tags/tag72.xml><?xml version="1.0" encoding="utf-8"?>
<p:tagLst xmlns:p="http://schemas.openxmlformats.org/presentationml/2006/main">
  <p:tag name="PA" val="v5.2.4"/>
</p:tagLst>
</file>

<file path=ppt/tags/tag73.xml><?xml version="1.0" encoding="utf-8"?>
<p:tagLst xmlns:p="http://schemas.openxmlformats.org/presentationml/2006/main">
  <p:tag name="PA" val="v5.2.4"/>
</p:tagLst>
</file>

<file path=ppt/tags/tag74.xml><?xml version="1.0" encoding="utf-8"?>
<p:tagLst xmlns:p="http://schemas.openxmlformats.org/presentationml/2006/main">
  <p:tag name="PA" val="v5.2.4"/>
</p:tagLst>
</file>

<file path=ppt/tags/tag75.xml><?xml version="1.0" encoding="utf-8"?>
<p:tagLst xmlns:p="http://schemas.openxmlformats.org/presentationml/2006/main">
  <p:tag name="PA" val="v5.2.4"/>
</p:tagLst>
</file>

<file path=ppt/tags/tag76.xml><?xml version="1.0" encoding="utf-8"?>
<p:tagLst xmlns:p="http://schemas.openxmlformats.org/presentationml/2006/main">
  <p:tag name="PA" val="v5.2.4"/>
</p:tagLst>
</file>

<file path=ppt/tags/tag77.xml><?xml version="1.0" encoding="utf-8"?>
<p:tagLst xmlns:p="http://schemas.openxmlformats.org/presentationml/2006/main">
  <p:tag name="PA" val="v5.2.4"/>
</p:tagLst>
</file>

<file path=ppt/tags/tag78.xml><?xml version="1.0" encoding="utf-8"?>
<p:tagLst xmlns:p="http://schemas.openxmlformats.org/presentationml/2006/main">
  <p:tag name="PA" val="v5.2.4"/>
</p:tagLst>
</file>

<file path=ppt/tags/tag79.xml><?xml version="1.0" encoding="utf-8"?>
<p:tagLst xmlns:p="http://schemas.openxmlformats.org/presentationml/2006/main">
  <p:tag name="PA" val="v5.2.4"/>
</p:tagLst>
</file>

<file path=ppt/tags/tag8.xml><?xml version="1.0" encoding="utf-8"?>
<p:tagLst xmlns:p="http://schemas.openxmlformats.org/presentationml/2006/main">
  <p:tag name="PA" val="v5.2.4"/>
</p:tagLst>
</file>

<file path=ppt/tags/tag80.xml><?xml version="1.0" encoding="utf-8"?>
<p:tagLst xmlns:p="http://schemas.openxmlformats.org/presentationml/2006/main">
  <p:tag name="PA" val="v5.2.4"/>
</p:tagLst>
</file>

<file path=ppt/tags/tag81.xml><?xml version="1.0" encoding="utf-8"?>
<p:tagLst xmlns:p="http://schemas.openxmlformats.org/presentationml/2006/main">
  <p:tag name="PA" val="v5.2.4"/>
</p:tagLst>
</file>

<file path=ppt/tags/tag82.xml><?xml version="1.0" encoding="utf-8"?>
<p:tagLst xmlns:p="http://schemas.openxmlformats.org/presentationml/2006/main">
  <p:tag name="PA" val="v5.2.4"/>
</p:tagLst>
</file>

<file path=ppt/tags/tag83.xml><?xml version="1.0" encoding="utf-8"?>
<p:tagLst xmlns:p="http://schemas.openxmlformats.org/presentationml/2006/main">
  <p:tag name="PA" val="v5.2.4"/>
</p:tagLst>
</file>

<file path=ppt/tags/tag84.xml><?xml version="1.0" encoding="utf-8"?>
<p:tagLst xmlns:p="http://schemas.openxmlformats.org/presentationml/2006/main">
  <p:tag name="PA" val="v5.2.4"/>
</p:tagLst>
</file>

<file path=ppt/tags/tag85.xml><?xml version="1.0" encoding="utf-8"?>
<p:tagLst xmlns:p="http://schemas.openxmlformats.org/presentationml/2006/main">
  <p:tag name="PA" val="v5.2.4"/>
</p:tagLst>
</file>

<file path=ppt/tags/tag86.xml><?xml version="1.0" encoding="utf-8"?>
<p:tagLst xmlns:p="http://schemas.openxmlformats.org/presentationml/2006/main">
  <p:tag name="PA" val="v5.2.4"/>
</p:tagLst>
</file>

<file path=ppt/tags/tag87.xml><?xml version="1.0" encoding="utf-8"?>
<p:tagLst xmlns:p="http://schemas.openxmlformats.org/presentationml/2006/main">
  <p:tag name="PA" val="v5.2.4"/>
</p:tagLst>
</file>

<file path=ppt/tags/tag88.xml><?xml version="1.0" encoding="utf-8"?>
<p:tagLst xmlns:p="http://schemas.openxmlformats.org/presentationml/2006/main">
  <p:tag name="PA" val="v5.2.4"/>
</p:tagLst>
</file>

<file path=ppt/tags/tag89.xml><?xml version="1.0" encoding="utf-8"?>
<p:tagLst xmlns:p="http://schemas.openxmlformats.org/presentationml/2006/main">
  <p:tag name="PA" val="v5.2.4"/>
</p:tagLst>
</file>

<file path=ppt/tags/tag9.xml><?xml version="1.0" encoding="utf-8"?>
<p:tagLst xmlns:p="http://schemas.openxmlformats.org/presentationml/2006/main">
  <p:tag name="PA" val="v5.2.4"/>
</p:tagLst>
</file>

<file path=ppt/tags/tag90.xml><?xml version="1.0" encoding="utf-8"?>
<p:tagLst xmlns:p="http://schemas.openxmlformats.org/presentationml/2006/main">
  <p:tag name="PA" val="v5.2.4"/>
</p:tagLst>
</file>

<file path=ppt/tags/tag91.xml><?xml version="1.0" encoding="utf-8"?>
<p:tagLst xmlns:p="http://schemas.openxmlformats.org/presentationml/2006/main">
  <p:tag name="PA" val="v5.2.4"/>
</p:tagLst>
</file>

<file path=ppt/tags/tag92.xml><?xml version="1.0" encoding="utf-8"?>
<p:tagLst xmlns:p="http://schemas.openxmlformats.org/presentationml/2006/main">
  <p:tag name="PA" val="v5.2.4"/>
  <p:tag name="KSO_WM_BEAUTIFY_FLAG" val=""/>
</p:tagLst>
</file>

<file path=ppt/tags/tag93.xml><?xml version="1.0" encoding="utf-8"?>
<p:tagLst xmlns:p="http://schemas.openxmlformats.org/presentationml/2006/main">
  <p:tag name="PA" val="v5.2.4"/>
  <p:tag name="KSO_WM_BEAUTIFY_FLAG" val=""/>
</p:tagLst>
</file>

<file path=ppt/tags/tag94.xml><?xml version="1.0" encoding="utf-8"?>
<p:tagLst xmlns:p="http://schemas.openxmlformats.org/presentationml/2006/main">
  <p:tag name="PA" val="v5.2.4"/>
</p:tagLst>
</file>

<file path=ppt/tags/tag95.xml><?xml version="1.0" encoding="utf-8"?>
<p:tagLst xmlns:p="http://schemas.openxmlformats.org/presentationml/2006/main">
  <p:tag name="PA" val="v5.2.4"/>
</p:tagLst>
</file>

<file path=ppt/tags/tag96.xml><?xml version="1.0" encoding="utf-8"?>
<p:tagLst xmlns:p="http://schemas.openxmlformats.org/presentationml/2006/main">
  <p:tag name="PA" val="v5.2.4"/>
</p:tagLst>
</file>

<file path=ppt/tags/tag97.xml><?xml version="1.0" encoding="utf-8"?>
<p:tagLst xmlns:p="http://schemas.openxmlformats.org/presentationml/2006/main">
  <p:tag name="PA" val="v5.2.4"/>
</p:tagLst>
</file>

<file path=ppt/tags/tag98.xml><?xml version="1.0" encoding="utf-8"?>
<p:tagLst xmlns:p="http://schemas.openxmlformats.org/presentationml/2006/main">
  <p:tag name="PA" val="v5.2.4"/>
</p:tagLst>
</file>

<file path=ppt/tags/tag99.xml><?xml version="1.0" encoding="utf-8"?>
<p:tagLst xmlns:p="http://schemas.openxmlformats.org/presentationml/2006/main">
  <p:tag name="PA" val="v5.2.4"/>
</p:tagLst>
</file>

<file path=ppt/theme/theme1.xml><?xml version="1.0" encoding="utf-8"?>
<a:theme xmlns:a="http://schemas.openxmlformats.org/drawingml/2006/main" name="Office 主题​​">
  <a:themeElements>
    <a:clrScheme name="经典论文答辩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33E50"/>
      </a:accent1>
      <a:accent2>
        <a:srgbClr val="333E50"/>
      </a:accent2>
      <a:accent3>
        <a:srgbClr val="333E50"/>
      </a:accent3>
      <a:accent4>
        <a:srgbClr val="333E50"/>
      </a:accent4>
      <a:accent5>
        <a:srgbClr val="333E50"/>
      </a:accent5>
      <a:accent6>
        <a:srgbClr val="333E50"/>
      </a:accent6>
      <a:hlink>
        <a:srgbClr val="0563C1"/>
      </a:hlink>
      <a:folHlink>
        <a:srgbClr val="954F72"/>
      </a:folHlink>
    </a:clrScheme>
    <a:fontScheme name="自定义 2">
      <a:majorFont>
        <a:latin typeface="思源黑体 CN Normal"/>
        <a:ea typeface="思源黑体 CN Medium"/>
        <a:cs typeface=""/>
      </a:majorFont>
      <a:minorFont>
        <a:latin typeface="思源黑体 CN Regular"/>
        <a:ea typeface="思源黑体 CN Norm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3842</Words>
  <Application>WPS 演示</Application>
  <PresentationFormat>宽屏</PresentationFormat>
  <Paragraphs>356</Paragraphs>
  <Slides>25</Slides>
  <Notes>25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40" baseType="lpstr">
      <vt:lpstr>Arial</vt:lpstr>
      <vt:lpstr>宋体</vt:lpstr>
      <vt:lpstr>Wingdings</vt:lpstr>
      <vt:lpstr>思源黑体 CN Normal</vt:lpstr>
      <vt:lpstr>黑体</vt:lpstr>
      <vt:lpstr>思源黑体 CN Light</vt:lpstr>
      <vt:lpstr>Nexa Light</vt:lpstr>
      <vt:lpstr>Segoe Print</vt:lpstr>
      <vt:lpstr>微软雅黑</vt:lpstr>
      <vt:lpstr>思源黑体 CN Medium</vt:lpstr>
      <vt:lpstr>华文细黑</vt:lpstr>
      <vt:lpstr>思源黑体 CN Regular</vt:lpstr>
      <vt:lpstr>Arial Unicode MS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147</dc:title>
  <dc:creator>19940802</dc:creator>
  <cp:lastModifiedBy>李晨阳</cp:lastModifiedBy>
  <cp:revision>362</cp:revision>
  <dcterms:created xsi:type="dcterms:W3CDTF">2019-05-23T01:39:00Z</dcterms:created>
  <dcterms:modified xsi:type="dcterms:W3CDTF">2024-07-12T12:05:33Z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2052-12.1.0.17133</vt:lpwstr>
  </property>
  <property fmtid="{D5CDD505-2E9C-101B-9397-08002B2CF9AE}" pid="3" name="ICV">
    <vt:lpwstr>762545E76E6E451889B86B96063CEA42_13</vt:lpwstr>
  </property>
</Properties>
</file>