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ansformer 代码从零解读"/>
          <p:cNvSpPr txBox="1"/>
          <p:nvPr/>
        </p:nvSpPr>
        <p:spPr>
          <a:xfrm>
            <a:off x="1942592" y="4696007"/>
            <a:ext cx="91196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Transformer 代码从零解读</a:t>
            </a:r>
          </a:p>
        </p:txBody>
      </p:sp>
      <p:sp>
        <p:nvSpPr>
          <p:cNvPr id="120" name="火"/>
          <p:cNvSpPr/>
          <p:nvPr/>
        </p:nvSpPr>
        <p:spPr>
          <a:xfrm>
            <a:off x="5920599" y="2062130"/>
            <a:ext cx="1163602" cy="1360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8" h="21600" fill="norm" stroke="1" extrusionOk="0">
                <a:moveTo>
                  <a:pt x="11239" y="0"/>
                </a:moveTo>
                <a:cubicBezTo>
                  <a:pt x="2970" y="4003"/>
                  <a:pt x="2989" y="11005"/>
                  <a:pt x="3722" y="14791"/>
                </a:cubicBezTo>
                <a:cubicBezTo>
                  <a:pt x="2739" y="13911"/>
                  <a:pt x="1717" y="12459"/>
                  <a:pt x="1372" y="10120"/>
                </a:cubicBezTo>
                <a:cubicBezTo>
                  <a:pt x="-1043" y="14091"/>
                  <a:pt x="-153" y="18364"/>
                  <a:pt x="3127" y="21600"/>
                </a:cubicBezTo>
                <a:cubicBezTo>
                  <a:pt x="4667" y="20445"/>
                  <a:pt x="8635" y="16716"/>
                  <a:pt x="8134" y="10564"/>
                </a:cubicBezTo>
                <a:cubicBezTo>
                  <a:pt x="10070" y="11636"/>
                  <a:pt x="11307" y="14756"/>
                  <a:pt x="11441" y="17747"/>
                </a:cubicBezTo>
                <a:cubicBezTo>
                  <a:pt x="12400" y="16981"/>
                  <a:pt x="13309" y="15598"/>
                  <a:pt x="13699" y="14116"/>
                </a:cubicBezTo>
                <a:cubicBezTo>
                  <a:pt x="15274" y="15860"/>
                  <a:pt x="16001" y="18709"/>
                  <a:pt x="15599" y="21600"/>
                </a:cubicBezTo>
                <a:cubicBezTo>
                  <a:pt x="15613" y="21600"/>
                  <a:pt x="15624" y="21600"/>
                  <a:pt x="15637" y="21600"/>
                </a:cubicBezTo>
                <a:cubicBezTo>
                  <a:pt x="20557" y="18093"/>
                  <a:pt x="19757" y="8611"/>
                  <a:pt x="13922" y="5682"/>
                </a:cubicBezTo>
                <a:cubicBezTo>
                  <a:pt x="14632" y="7271"/>
                  <a:pt x="14621" y="8912"/>
                  <a:pt x="14346" y="10290"/>
                </a:cubicBezTo>
                <a:cubicBezTo>
                  <a:pt x="12223" y="8105"/>
                  <a:pt x="9861" y="5847"/>
                  <a:pt x="11239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4827" y="1057903"/>
            <a:ext cx="4740834" cy="6722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位置编码公式"/>
          <p:cNvSpPr txBox="1"/>
          <p:nvPr/>
        </p:nvSpPr>
        <p:spPr>
          <a:xfrm>
            <a:off x="1549534" y="140893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位置编码公式</a:t>
            </a:r>
          </a:p>
        </p:txBody>
      </p:sp>
      <p:pic>
        <p:nvPicPr>
          <p:cNvPr id="2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979" y="3496859"/>
            <a:ext cx="9440842" cy="208161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两个共有的部分：e^(-(2i)/dmodel*log(10000))"/>
          <p:cNvSpPr txBox="1"/>
          <p:nvPr/>
        </p:nvSpPr>
        <p:spPr>
          <a:xfrm>
            <a:off x="1393805" y="6051720"/>
            <a:ext cx="64480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两个共有的部分：e^(-(2i)/dmodel*log(10000))</a:t>
            </a:r>
          </a:p>
        </p:txBody>
      </p:sp>
      <p:sp>
        <p:nvSpPr>
          <p:cNvPr id="300" name="512个维度"/>
          <p:cNvSpPr txBox="1"/>
          <p:nvPr/>
        </p:nvSpPr>
        <p:spPr>
          <a:xfrm>
            <a:off x="5263946" y="2502908"/>
            <a:ext cx="15371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512个维度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屏幕快照 2020-12-26 上午10.11.31.png" descr="屏幕快照 2020-12-26 上午10.11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339" y="3946723"/>
            <a:ext cx="8423033" cy="1413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为什么需要告诉后面模型哪些位置被PAD填充"/>
          <p:cNvSpPr txBox="1"/>
          <p:nvPr/>
        </p:nvSpPr>
        <p:spPr>
          <a:xfrm>
            <a:off x="511332" y="1253196"/>
            <a:ext cx="62160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为什么需要告诉后面模型哪些位置被PAD填充</a:t>
            </a:r>
          </a:p>
        </p:txBody>
      </p:sp>
      <p:sp>
        <p:nvSpPr>
          <p:cNvPr id="305" name="矩形"/>
          <p:cNvSpPr/>
          <p:nvPr/>
        </p:nvSpPr>
        <p:spPr>
          <a:xfrm>
            <a:off x="3330257" y="2846817"/>
            <a:ext cx="2613137" cy="39052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线条"/>
          <p:cNvSpPr/>
          <p:nvPr/>
        </p:nvSpPr>
        <p:spPr>
          <a:xfrm flipV="1">
            <a:off x="3869429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线条"/>
          <p:cNvSpPr/>
          <p:nvPr/>
        </p:nvSpPr>
        <p:spPr>
          <a:xfrm flipV="1">
            <a:off x="4533095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线条"/>
          <p:cNvSpPr/>
          <p:nvPr/>
        </p:nvSpPr>
        <p:spPr>
          <a:xfrm flipV="1">
            <a:off x="5229377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线条"/>
          <p:cNvSpPr/>
          <p:nvPr/>
        </p:nvSpPr>
        <p:spPr>
          <a:xfrm flipV="1">
            <a:off x="5925659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线条"/>
          <p:cNvSpPr/>
          <p:nvPr/>
        </p:nvSpPr>
        <p:spPr>
          <a:xfrm flipH="1">
            <a:off x="3347437" y="3664376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线条"/>
          <p:cNvSpPr/>
          <p:nvPr/>
        </p:nvSpPr>
        <p:spPr>
          <a:xfrm flipH="1">
            <a:off x="3347437" y="4989515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卷"/>
          <p:cNvSpPr txBox="1"/>
          <p:nvPr/>
        </p:nvSpPr>
        <p:spPr>
          <a:xfrm>
            <a:off x="2672239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313" name="起"/>
          <p:cNvSpPr txBox="1"/>
          <p:nvPr/>
        </p:nvSpPr>
        <p:spPr>
          <a:xfrm>
            <a:off x="2673813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314" name="来"/>
          <p:cNvSpPr txBox="1"/>
          <p:nvPr/>
        </p:nvSpPr>
        <p:spPr>
          <a:xfrm>
            <a:off x="2686976" y="538771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315" name="卷"/>
          <p:cNvSpPr txBox="1"/>
          <p:nvPr/>
        </p:nvSpPr>
        <p:spPr>
          <a:xfrm>
            <a:off x="3403520" y="218610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316" name="起"/>
          <p:cNvSpPr txBox="1"/>
          <p:nvPr/>
        </p:nvSpPr>
        <p:spPr>
          <a:xfrm>
            <a:off x="4009129" y="218610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317" name="来"/>
          <p:cNvSpPr txBox="1"/>
          <p:nvPr/>
        </p:nvSpPr>
        <p:spPr>
          <a:xfrm>
            <a:off x="4735612" y="229505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318" name="线条"/>
          <p:cNvSpPr/>
          <p:nvPr/>
        </p:nvSpPr>
        <p:spPr>
          <a:xfrm flipH="1">
            <a:off x="3314903" y="6016545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PAD"/>
          <p:cNvSpPr txBox="1"/>
          <p:nvPr/>
        </p:nvSpPr>
        <p:spPr>
          <a:xfrm>
            <a:off x="2516943" y="6237466"/>
            <a:ext cx="72969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</a:t>
            </a:r>
          </a:p>
        </p:txBody>
      </p:sp>
      <p:sp>
        <p:nvSpPr>
          <p:cNvPr id="320" name="PAD"/>
          <p:cNvSpPr txBox="1"/>
          <p:nvPr/>
        </p:nvSpPr>
        <p:spPr>
          <a:xfrm>
            <a:off x="5196364" y="2193275"/>
            <a:ext cx="7296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</a:t>
            </a:r>
          </a:p>
        </p:txBody>
      </p:sp>
      <p:sp>
        <p:nvSpPr>
          <p:cNvPr id="321" name="20"/>
          <p:cNvSpPr txBox="1"/>
          <p:nvPr/>
        </p:nvSpPr>
        <p:spPr>
          <a:xfrm>
            <a:off x="3392759" y="3073713"/>
            <a:ext cx="4532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</a:t>
            </a:r>
          </a:p>
        </p:txBody>
      </p:sp>
      <p:sp>
        <p:nvSpPr>
          <p:cNvPr id="322" name="5"/>
          <p:cNvSpPr txBox="1"/>
          <p:nvPr/>
        </p:nvSpPr>
        <p:spPr>
          <a:xfrm>
            <a:off x="4154008" y="3073713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23" name="4"/>
          <p:cNvSpPr txBox="1"/>
          <p:nvPr/>
        </p:nvSpPr>
        <p:spPr>
          <a:xfrm>
            <a:off x="4803278" y="307371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24" name="9"/>
          <p:cNvSpPr txBox="1"/>
          <p:nvPr/>
        </p:nvSpPr>
        <p:spPr>
          <a:xfrm>
            <a:off x="5500003" y="307371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325" name="5"/>
          <p:cNvSpPr txBox="1"/>
          <p:nvPr/>
        </p:nvSpPr>
        <p:spPr>
          <a:xfrm>
            <a:off x="3477493" y="412479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26" name="30"/>
          <p:cNvSpPr txBox="1"/>
          <p:nvPr/>
        </p:nvSpPr>
        <p:spPr>
          <a:xfrm>
            <a:off x="4069273" y="4124793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</a:t>
            </a:r>
          </a:p>
        </p:txBody>
      </p:sp>
      <p:sp>
        <p:nvSpPr>
          <p:cNvPr id="327" name="4"/>
          <p:cNvSpPr txBox="1"/>
          <p:nvPr/>
        </p:nvSpPr>
        <p:spPr>
          <a:xfrm>
            <a:off x="3463028" y="528679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28" name="9"/>
          <p:cNvSpPr txBox="1"/>
          <p:nvPr/>
        </p:nvSpPr>
        <p:spPr>
          <a:xfrm>
            <a:off x="3477493" y="623746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329" name="15"/>
          <p:cNvSpPr txBox="1"/>
          <p:nvPr/>
        </p:nvSpPr>
        <p:spPr>
          <a:xfrm>
            <a:off x="4718544" y="5393178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</a:t>
            </a:r>
          </a:p>
        </p:txBody>
      </p:sp>
      <p:sp>
        <p:nvSpPr>
          <p:cNvPr id="330" name="40"/>
          <p:cNvSpPr txBox="1"/>
          <p:nvPr/>
        </p:nvSpPr>
        <p:spPr>
          <a:xfrm>
            <a:off x="5330091" y="6180563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</a:t>
            </a:r>
          </a:p>
        </p:txBody>
      </p:sp>
      <p:sp>
        <p:nvSpPr>
          <p:cNvPr id="331" name="8"/>
          <p:cNvSpPr txBox="1"/>
          <p:nvPr/>
        </p:nvSpPr>
        <p:spPr>
          <a:xfrm>
            <a:off x="4718544" y="4245471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332" name="12"/>
          <p:cNvSpPr txBox="1"/>
          <p:nvPr/>
        </p:nvSpPr>
        <p:spPr>
          <a:xfrm>
            <a:off x="5334591" y="4245471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</a:t>
            </a:r>
          </a:p>
        </p:txBody>
      </p:sp>
      <p:sp>
        <p:nvSpPr>
          <p:cNvPr id="333" name="8"/>
          <p:cNvSpPr txBox="1"/>
          <p:nvPr/>
        </p:nvSpPr>
        <p:spPr>
          <a:xfrm>
            <a:off x="4069273" y="5391468"/>
            <a:ext cx="3260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334" name="12"/>
          <p:cNvSpPr txBox="1"/>
          <p:nvPr/>
        </p:nvSpPr>
        <p:spPr>
          <a:xfrm>
            <a:off x="4005672" y="6180563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</a:t>
            </a:r>
          </a:p>
        </p:txBody>
      </p:sp>
      <p:sp>
        <p:nvSpPr>
          <p:cNvPr id="335" name="14"/>
          <p:cNvSpPr txBox="1"/>
          <p:nvPr/>
        </p:nvSpPr>
        <p:spPr>
          <a:xfrm>
            <a:off x="4636825" y="6180563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</a:t>
            </a:r>
          </a:p>
        </p:txBody>
      </p:sp>
      <p:sp>
        <p:nvSpPr>
          <p:cNvPr id="336" name="14"/>
          <p:cNvSpPr txBox="1"/>
          <p:nvPr/>
        </p:nvSpPr>
        <p:spPr>
          <a:xfrm>
            <a:off x="5286084" y="5334566"/>
            <a:ext cx="4532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</a:t>
            </a:r>
          </a:p>
        </p:txBody>
      </p:sp>
      <p:sp>
        <p:nvSpPr>
          <p:cNvPr id="337" name="softmax"/>
          <p:cNvSpPr txBox="1"/>
          <p:nvPr/>
        </p:nvSpPr>
        <p:spPr>
          <a:xfrm>
            <a:off x="6196728" y="3073713"/>
            <a:ext cx="12877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softmax</a:t>
            </a:r>
          </a:p>
        </p:txBody>
      </p:sp>
      <p:sp>
        <p:nvSpPr>
          <p:cNvPr id="338" name="softmax"/>
          <p:cNvSpPr txBox="1"/>
          <p:nvPr/>
        </p:nvSpPr>
        <p:spPr>
          <a:xfrm>
            <a:off x="6196728" y="4245471"/>
            <a:ext cx="12877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softmax</a:t>
            </a:r>
          </a:p>
        </p:txBody>
      </p:sp>
      <p:sp>
        <p:nvSpPr>
          <p:cNvPr id="339" name="softmax"/>
          <p:cNvSpPr txBox="1"/>
          <p:nvPr/>
        </p:nvSpPr>
        <p:spPr>
          <a:xfrm>
            <a:off x="6196728" y="5334566"/>
            <a:ext cx="12877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softmax</a:t>
            </a:r>
          </a:p>
        </p:txBody>
      </p:sp>
      <p:sp>
        <p:nvSpPr>
          <p:cNvPr id="340" name="softmax"/>
          <p:cNvSpPr txBox="1"/>
          <p:nvPr/>
        </p:nvSpPr>
        <p:spPr>
          <a:xfrm>
            <a:off x="6196728" y="6180563"/>
            <a:ext cx="12877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softmax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矩形"/>
          <p:cNvSpPr/>
          <p:nvPr/>
        </p:nvSpPr>
        <p:spPr>
          <a:xfrm>
            <a:off x="1675034" y="2381310"/>
            <a:ext cx="2613137" cy="39052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线条"/>
          <p:cNvSpPr/>
          <p:nvPr/>
        </p:nvSpPr>
        <p:spPr>
          <a:xfrm flipV="1">
            <a:off x="2197026" y="2426601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线条"/>
          <p:cNvSpPr/>
          <p:nvPr/>
        </p:nvSpPr>
        <p:spPr>
          <a:xfrm flipV="1">
            <a:off x="2860693" y="2426601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线条"/>
          <p:cNvSpPr/>
          <p:nvPr/>
        </p:nvSpPr>
        <p:spPr>
          <a:xfrm flipV="1">
            <a:off x="3556974" y="242660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线条"/>
          <p:cNvSpPr/>
          <p:nvPr/>
        </p:nvSpPr>
        <p:spPr>
          <a:xfrm flipV="1">
            <a:off x="4253256" y="242660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线条"/>
          <p:cNvSpPr/>
          <p:nvPr/>
        </p:nvSpPr>
        <p:spPr>
          <a:xfrm flipH="1" flipV="1">
            <a:off x="1675034" y="3240035"/>
            <a:ext cx="26131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线条"/>
          <p:cNvSpPr/>
          <p:nvPr/>
        </p:nvSpPr>
        <p:spPr>
          <a:xfrm flipH="1">
            <a:off x="1675034" y="4565174"/>
            <a:ext cx="26131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卷"/>
          <p:cNvSpPr txBox="1"/>
          <p:nvPr/>
        </p:nvSpPr>
        <p:spPr>
          <a:xfrm>
            <a:off x="999836" y="2619551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350" name="起"/>
          <p:cNvSpPr txBox="1"/>
          <p:nvPr/>
        </p:nvSpPr>
        <p:spPr>
          <a:xfrm>
            <a:off x="1001411" y="379131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351" name="来"/>
          <p:cNvSpPr txBox="1"/>
          <p:nvPr/>
        </p:nvSpPr>
        <p:spPr>
          <a:xfrm>
            <a:off x="1014574" y="4963373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352" name="卷"/>
          <p:cNvSpPr txBox="1"/>
          <p:nvPr/>
        </p:nvSpPr>
        <p:spPr>
          <a:xfrm>
            <a:off x="1731118" y="1761759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353" name="起"/>
          <p:cNvSpPr txBox="1"/>
          <p:nvPr/>
        </p:nvSpPr>
        <p:spPr>
          <a:xfrm>
            <a:off x="2336726" y="1761759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354" name="来"/>
          <p:cNvSpPr txBox="1"/>
          <p:nvPr/>
        </p:nvSpPr>
        <p:spPr>
          <a:xfrm>
            <a:off x="3063210" y="187071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355" name="线条"/>
          <p:cNvSpPr/>
          <p:nvPr/>
        </p:nvSpPr>
        <p:spPr>
          <a:xfrm flipH="1">
            <a:off x="1642500" y="5592204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PAD"/>
          <p:cNvSpPr txBox="1"/>
          <p:nvPr/>
        </p:nvSpPr>
        <p:spPr>
          <a:xfrm>
            <a:off x="844541" y="5813125"/>
            <a:ext cx="7296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</a:t>
            </a:r>
          </a:p>
        </p:txBody>
      </p:sp>
      <p:sp>
        <p:nvSpPr>
          <p:cNvPr id="357" name="PAD"/>
          <p:cNvSpPr txBox="1"/>
          <p:nvPr/>
        </p:nvSpPr>
        <p:spPr>
          <a:xfrm>
            <a:off x="3523962" y="1768934"/>
            <a:ext cx="7296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PAD</a:t>
            </a:r>
          </a:p>
        </p:txBody>
      </p:sp>
      <p:sp>
        <p:nvSpPr>
          <p:cNvPr id="358" name="20"/>
          <p:cNvSpPr txBox="1"/>
          <p:nvPr/>
        </p:nvSpPr>
        <p:spPr>
          <a:xfrm>
            <a:off x="1720357" y="2649372"/>
            <a:ext cx="4532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</a:t>
            </a:r>
          </a:p>
        </p:txBody>
      </p:sp>
      <p:sp>
        <p:nvSpPr>
          <p:cNvPr id="359" name="5"/>
          <p:cNvSpPr txBox="1"/>
          <p:nvPr/>
        </p:nvSpPr>
        <p:spPr>
          <a:xfrm>
            <a:off x="2481605" y="264937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60" name="4"/>
          <p:cNvSpPr txBox="1"/>
          <p:nvPr/>
        </p:nvSpPr>
        <p:spPr>
          <a:xfrm>
            <a:off x="3130876" y="264937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61" name="9"/>
          <p:cNvSpPr txBox="1"/>
          <p:nvPr/>
        </p:nvSpPr>
        <p:spPr>
          <a:xfrm>
            <a:off x="3827601" y="264937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362" name="5"/>
          <p:cNvSpPr txBox="1"/>
          <p:nvPr/>
        </p:nvSpPr>
        <p:spPr>
          <a:xfrm>
            <a:off x="1805091" y="370045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63" name="30"/>
          <p:cNvSpPr txBox="1"/>
          <p:nvPr/>
        </p:nvSpPr>
        <p:spPr>
          <a:xfrm>
            <a:off x="2396871" y="3700452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</a:t>
            </a:r>
          </a:p>
        </p:txBody>
      </p:sp>
      <p:sp>
        <p:nvSpPr>
          <p:cNvPr id="364" name="4"/>
          <p:cNvSpPr txBox="1"/>
          <p:nvPr/>
        </p:nvSpPr>
        <p:spPr>
          <a:xfrm>
            <a:off x="1790626" y="4862455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65" name="9"/>
          <p:cNvSpPr txBox="1"/>
          <p:nvPr/>
        </p:nvSpPr>
        <p:spPr>
          <a:xfrm>
            <a:off x="1805091" y="581312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366" name="15"/>
          <p:cNvSpPr txBox="1"/>
          <p:nvPr/>
        </p:nvSpPr>
        <p:spPr>
          <a:xfrm>
            <a:off x="3046141" y="4968838"/>
            <a:ext cx="4532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</a:t>
            </a:r>
          </a:p>
        </p:txBody>
      </p:sp>
      <p:sp>
        <p:nvSpPr>
          <p:cNvPr id="367" name="40"/>
          <p:cNvSpPr txBox="1"/>
          <p:nvPr/>
        </p:nvSpPr>
        <p:spPr>
          <a:xfrm>
            <a:off x="3657689" y="5756222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</a:t>
            </a:r>
          </a:p>
        </p:txBody>
      </p:sp>
      <p:sp>
        <p:nvSpPr>
          <p:cNvPr id="368" name="8"/>
          <p:cNvSpPr txBox="1"/>
          <p:nvPr/>
        </p:nvSpPr>
        <p:spPr>
          <a:xfrm>
            <a:off x="3046141" y="38211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369" name="12"/>
          <p:cNvSpPr txBox="1"/>
          <p:nvPr/>
        </p:nvSpPr>
        <p:spPr>
          <a:xfrm>
            <a:off x="3662189" y="3821130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</a:t>
            </a:r>
          </a:p>
        </p:txBody>
      </p:sp>
      <p:sp>
        <p:nvSpPr>
          <p:cNvPr id="370" name="8"/>
          <p:cNvSpPr txBox="1"/>
          <p:nvPr/>
        </p:nvSpPr>
        <p:spPr>
          <a:xfrm>
            <a:off x="2396871" y="4967128"/>
            <a:ext cx="32603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371" name="12"/>
          <p:cNvSpPr txBox="1"/>
          <p:nvPr/>
        </p:nvSpPr>
        <p:spPr>
          <a:xfrm>
            <a:off x="2333269" y="5756222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</a:t>
            </a:r>
          </a:p>
        </p:txBody>
      </p:sp>
      <p:sp>
        <p:nvSpPr>
          <p:cNvPr id="372" name="14"/>
          <p:cNvSpPr txBox="1"/>
          <p:nvPr/>
        </p:nvSpPr>
        <p:spPr>
          <a:xfrm>
            <a:off x="2964423" y="5756222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</a:t>
            </a:r>
          </a:p>
        </p:txBody>
      </p:sp>
      <p:sp>
        <p:nvSpPr>
          <p:cNvPr id="373" name="14"/>
          <p:cNvSpPr txBox="1"/>
          <p:nvPr/>
        </p:nvSpPr>
        <p:spPr>
          <a:xfrm>
            <a:off x="3613682" y="4910225"/>
            <a:ext cx="4532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</a:t>
            </a:r>
          </a:p>
        </p:txBody>
      </p:sp>
      <p:sp>
        <p:nvSpPr>
          <p:cNvPr id="374" name="矩形"/>
          <p:cNvSpPr/>
          <p:nvPr/>
        </p:nvSpPr>
        <p:spPr>
          <a:xfrm>
            <a:off x="5513773" y="2381310"/>
            <a:ext cx="2613136" cy="39052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线条"/>
          <p:cNvSpPr/>
          <p:nvPr/>
        </p:nvSpPr>
        <p:spPr>
          <a:xfrm flipV="1">
            <a:off x="6035764" y="2426601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线条"/>
          <p:cNvSpPr/>
          <p:nvPr/>
        </p:nvSpPr>
        <p:spPr>
          <a:xfrm flipV="1">
            <a:off x="6699431" y="2426601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线条"/>
          <p:cNvSpPr/>
          <p:nvPr/>
        </p:nvSpPr>
        <p:spPr>
          <a:xfrm flipV="1">
            <a:off x="7395713" y="242660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线条"/>
          <p:cNvSpPr/>
          <p:nvPr/>
        </p:nvSpPr>
        <p:spPr>
          <a:xfrm flipV="1">
            <a:off x="8091995" y="242660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线条"/>
          <p:cNvSpPr/>
          <p:nvPr/>
        </p:nvSpPr>
        <p:spPr>
          <a:xfrm flipH="1" flipV="1">
            <a:off x="5513773" y="3240035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线条"/>
          <p:cNvSpPr/>
          <p:nvPr/>
        </p:nvSpPr>
        <p:spPr>
          <a:xfrm flipH="1">
            <a:off x="5513773" y="4565174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线条"/>
          <p:cNvSpPr/>
          <p:nvPr/>
        </p:nvSpPr>
        <p:spPr>
          <a:xfrm flipH="1">
            <a:off x="5481238" y="5592204"/>
            <a:ext cx="26131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0"/>
          <p:cNvSpPr txBox="1"/>
          <p:nvPr/>
        </p:nvSpPr>
        <p:spPr>
          <a:xfrm>
            <a:off x="5643829" y="264937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3" name="0"/>
          <p:cNvSpPr txBox="1"/>
          <p:nvPr/>
        </p:nvSpPr>
        <p:spPr>
          <a:xfrm>
            <a:off x="6320344" y="2649372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4" name="0"/>
          <p:cNvSpPr txBox="1"/>
          <p:nvPr/>
        </p:nvSpPr>
        <p:spPr>
          <a:xfrm>
            <a:off x="6969614" y="264937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5" name="1"/>
          <p:cNvSpPr txBox="1"/>
          <p:nvPr/>
        </p:nvSpPr>
        <p:spPr>
          <a:xfrm>
            <a:off x="7666339" y="264937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6" name="0"/>
          <p:cNvSpPr txBox="1"/>
          <p:nvPr/>
        </p:nvSpPr>
        <p:spPr>
          <a:xfrm>
            <a:off x="5643829" y="370045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7" name="0"/>
          <p:cNvSpPr txBox="1"/>
          <p:nvPr/>
        </p:nvSpPr>
        <p:spPr>
          <a:xfrm>
            <a:off x="6320344" y="3700452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8" name="0"/>
          <p:cNvSpPr txBox="1"/>
          <p:nvPr/>
        </p:nvSpPr>
        <p:spPr>
          <a:xfrm>
            <a:off x="5629364" y="4862455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9" name="0"/>
          <p:cNvSpPr txBox="1"/>
          <p:nvPr/>
        </p:nvSpPr>
        <p:spPr>
          <a:xfrm>
            <a:off x="5643829" y="581312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0" name="0"/>
          <p:cNvSpPr txBox="1"/>
          <p:nvPr/>
        </p:nvSpPr>
        <p:spPr>
          <a:xfrm>
            <a:off x="6969614" y="4968838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1" name="1"/>
          <p:cNvSpPr txBox="1"/>
          <p:nvPr/>
        </p:nvSpPr>
        <p:spPr>
          <a:xfrm>
            <a:off x="7581162" y="5756222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2" name="0"/>
          <p:cNvSpPr txBox="1"/>
          <p:nvPr/>
        </p:nvSpPr>
        <p:spPr>
          <a:xfrm>
            <a:off x="6884879" y="38211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3" name="1"/>
          <p:cNvSpPr txBox="1"/>
          <p:nvPr/>
        </p:nvSpPr>
        <p:spPr>
          <a:xfrm>
            <a:off x="7585662" y="382113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4" name="0"/>
          <p:cNvSpPr txBox="1"/>
          <p:nvPr/>
        </p:nvSpPr>
        <p:spPr>
          <a:xfrm>
            <a:off x="6235609" y="4967128"/>
            <a:ext cx="32603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5" name="0"/>
          <p:cNvSpPr txBox="1"/>
          <p:nvPr/>
        </p:nvSpPr>
        <p:spPr>
          <a:xfrm>
            <a:off x="6256742" y="575622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6" name="0"/>
          <p:cNvSpPr txBox="1"/>
          <p:nvPr/>
        </p:nvSpPr>
        <p:spPr>
          <a:xfrm>
            <a:off x="6887895" y="575622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7" name="1"/>
          <p:cNvSpPr txBox="1"/>
          <p:nvPr/>
        </p:nvSpPr>
        <p:spPr>
          <a:xfrm>
            <a:off x="7537155" y="491022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8" name="线条"/>
          <p:cNvSpPr/>
          <p:nvPr/>
        </p:nvSpPr>
        <p:spPr>
          <a:xfrm flipV="1">
            <a:off x="4377811" y="4461962"/>
            <a:ext cx="8920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符号矩阵"/>
          <p:cNvSpPr txBox="1"/>
          <p:nvPr/>
        </p:nvSpPr>
        <p:spPr>
          <a:xfrm>
            <a:off x="6259990" y="119676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符号矩阵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屏幕快照 2021-10-15 上午10.30.49.png" descr="屏幕快照 2021-10-15 上午10.3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850" y="1866900"/>
            <a:ext cx="95631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自注意力的mask"/>
          <p:cNvSpPr txBox="1"/>
          <p:nvPr/>
        </p:nvSpPr>
        <p:spPr>
          <a:xfrm>
            <a:off x="995050" y="1110969"/>
            <a:ext cx="2428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自注意力的mask</a:t>
            </a:r>
          </a:p>
        </p:txBody>
      </p:sp>
      <p:sp>
        <p:nvSpPr>
          <p:cNvPr id="404" name="矩形"/>
          <p:cNvSpPr/>
          <p:nvPr/>
        </p:nvSpPr>
        <p:spPr>
          <a:xfrm>
            <a:off x="3330257" y="2846817"/>
            <a:ext cx="2613137" cy="39052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" name="线条"/>
          <p:cNvSpPr/>
          <p:nvPr/>
        </p:nvSpPr>
        <p:spPr>
          <a:xfrm flipV="1">
            <a:off x="3869429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线条"/>
          <p:cNvSpPr/>
          <p:nvPr/>
        </p:nvSpPr>
        <p:spPr>
          <a:xfrm flipV="1">
            <a:off x="4533095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线条"/>
          <p:cNvSpPr/>
          <p:nvPr/>
        </p:nvSpPr>
        <p:spPr>
          <a:xfrm flipV="1">
            <a:off x="5229377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线条"/>
          <p:cNvSpPr/>
          <p:nvPr/>
        </p:nvSpPr>
        <p:spPr>
          <a:xfrm flipV="1">
            <a:off x="5925659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线条"/>
          <p:cNvSpPr/>
          <p:nvPr/>
        </p:nvSpPr>
        <p:spPr>
          <a:xfrm flipH="1">
            <a:off x="3347437" y="3664376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线条"/>
          <p:cNvSpPr/>
          <p:nvPr/>
        </p:nvSpPr>
        <p:spPr>
          <a:xfrm flipH="1">
            <a:off x="3347437" y="4989515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卷"/>
          <p:cNvSpPr txBox="1"/>
          <p:nvPr/>
        </p:nvSpPr>
        <p:spPr>
          <a:xfrm>
            <a:off x="2673813" y="409497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412" name="起"/>
          <p:cNvSpPr txBox="1"/>
          <p:nvPr/>
        </p:nvSpPr>
        <p:spPr>
          <a:xfrm>
            <a:off x="2673813" y="515169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413" name="来"/>
          <p:cNvSpPr txBox="1"/>
          <p:nvPr/>
        </p:nvSpPr>
        <p:spPr>
          <a:xfrm>
            <a:off x="2673813" y="615074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414" name="卷"/>
          <p:cNvSpPr txBox="1"/>
          <p:nvPr/>
        </p:nvSpPr>
        <p:spPr>
          <a:xfrm>
            <a:off x="3991712" y="218610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415" name="起"/>
          <p:cNvSpPr txBox="1"/>
          <p:nvPr/>
        </p:nvSpPr>
        <p:spPr>
          <a:xfrm>
            <a:off x="4735612" y="218610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416" name="来"/>
          <p:cNvSpPr txBox="1"/>
          <p:nvPr/>
        </p:nvSpPr>
        <p:spPr>
          <a:xfrm>
            <a:off x="5447007" y="229505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417" name="线条"/>
          <p:cNvSpPr/>
          <p:nvPr/>
        </p:nvSpPr>
        <p:spPr>
          <a:xfrm flipH="1">
            <a:off x="3314903" y="6016545"/>
            <a:ext cx="2613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S"/>
          <p:cNvSpPr txBox="1"/>
          <p:nvPr/>
        </p:nvSpPr>
        <p:spPr>
          <a:xfrm>
            <a:off x="2727305" y="2917029"/>
            <a:ext cx="31211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419" name="0"/>
          <p:cNvSpPr txBox="1"/>
          <p:nvPr/>
        </p:nvSpPr>
        <p:spPr>
          <a:xfrm>
            <a:off x="3498079" y="2948709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0" name="1"/>
          <p:cNvSpPr txBox="1"/>
          <p:nvPr/>
        </p:nvSpPr>
        <p:spPr>
          <a:xfrm>
            <a:off x="4059377" y="305074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1" name="1"/>
          <p:cNvSpPr txBox="1"/>
          <p:nvPr/>
        </p:nvSpPr>
        <p:spPr>
          <a:xfrm>
            <a:off x="4803278" y="317774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2" name="1"/>
          <p:cNvSpPr txBox="1"/>
          <p:nvPr/>
        </p:nvSpPr>
        <p:spPr>
          <a:xfrm>
            <a:off x="5371707" y="3177747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3" name="0"/>
          <p:cNvSpPr txBox="1"/>
          <p:nvPr/>
        </p:nvSpPr>
        <p:spPr>
          <a:xfrm>
            <a:off x="3498079" y="4124793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4" name="S"/>
          <p:cNvSpPr txBox="1"/>
          <p:nvPr/>
        </p:nvSpPr>
        <p:spPr>
          <a:xfrm>
            <a:off x="3354796" y="2245741"/>
            <a:ext cx="3121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</a:t>
            </a:r>
          </a:p>
        </p:txBody>
      </p:sp>
      <p:sp>
        <p:nvSpPr>
          <p:cNvPr id="425" name="卷"/>
          <p:cNvSpPr txBox="1"/>
          <p:nvPr/>
        </p:nvSpPr>
        <p:spPr>
          <a:xfrm>
            <a:off x="3301304" y="161484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426" name="起"/>
          <p:cNvSpPr txBox="1"/>
          <p:nvPr/>
        </p:nvSpPr>
        <p:spPr>
          <a:xfrm>
            <a:off x="3991712" y="161484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427" name="来"/>
          <p:cNvSpPr txBox="1"/>
          <p:nvPr/>
        </p:nvSpPr>
        <p:spPr>
          <a:xfrm>
            <a:off x="4735612" y="161484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428" name="E"/>
          <p:cNvSpPr txBox="1"/>
          <p:nvPr/>
        </p:nvSpPr>
        <p:spPr>
          <a:xfrm>
            <a:off x="5500652" y="1644666"/>
            <a:ext cx="3118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429" name="0"/>
          <p:cNvSpPr txBox="1"/>
          <p:nvPr/>
        </p:nvSpPr>
        <p:spPr>
          <a:xfrm>
            <a:off x="4059378" y="4124793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0" name="1"/>
          <p:cNvSpPr txBox="1"/>
          <p:nvPr/>
        </p:nvSpPr>
        <p:spPr>
          <a:xfrm>
            <a:off x="4739352" y="4124793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1" name="1"/>
          <p:cNvSpPr txBox="1"/>
          <p:nvPr/>
        </p:nvSpPr>
        <p:spPr>
          <a:xfrm>
            <a:off x="5371707" y="4179271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2" name="1"/>
          <p:cNvSpPr txBox="1"/>
          <p:nvPr/>
        </p:nvSpPr>
        <p:spPr>
          <a:xfrm>
            <a:off x="5514673" y="5272501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3" name="0"/>
          <p:cNvSpPr txBox="1"/>
          <p:nvPr/>
        </p:nvSpPr>
        <p:spPr>
          <a:xfrm>
            <a:off x="3498079" y="5302737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4" name="0"/>
          <p:cNvSpPr txBox="1"/>
          <p:nvPr/>
        </p:nvSpPr>
        <p:spPr>
          <a:xfrm>
            <a:off x="4058935" y="5332557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5" name="0"/>
          <p:cNvSpPr txBox="1"/>
          <p:nvPr/>
        </p:nvSpPr>
        <p:spPr>
          <a:xfrm>
            <a:off x="4698401" y="5393178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6" name="0"/>
          <p:cNvSpPr txBox="1"/>
          <p:nvPr/>
        </p:nvSpPr>
        <p:spPr>
          <a:xfrm>
            <a:off x="3498079" y="6178853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7" name="0"/>
          <p:cNvSpPr txBox="1"/>
          <p:nvPr/>
        </p:nvSpPr>
        <p:spPr>
          <a:xfrm>
            <a:off x="4084021" y="617885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8" name="0"/>
          <p:cNvSpPr txBox="1"/>
          <p:nvPr/>
        </p:nvSpPr>
        <p:spPr>
          <a:xfrm>
            <a:off x="4746465" y="618056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9" name="0"/>
          <p:cNvSpPr txBox="1"/>
          <p:nvPr/>
        </p:nvSpPr>
        <p:spPr>
          <a:xfrm>
            <a:off x="5514673" y="618056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939" y="3482255"/>
            <a:ext cx="9828661" cy="483370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【代码解析】"/>
          <p:cNvSpPr txBox="1"/>
          <p:nvPr/>
        </p:nvSpPr>
        <p:spPr>
          <a:xfrm>
            <a:off x="1733550" y="17843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【代码解析】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三类应用"/>
          <p:cNvSpPr txBox="1"/>
          <p:nvPr/>
        </p:nvSpPr>
        <p:spPr>
          <a:xfrm>
            <a:off x="972793" y="1243832"/>
            <a:ext cx="22479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三类应用</a:t>
            </a:r>
          </a:p>
        </p:txBody>
      </p:sp>
      <p:sp>
        <p:nvSpPr>
          <p:cNvPr id="126" name="1. 机器翻译类应用-Encoder和Decoder共同使用"/>
          <p:cNvSpPr txBox="1"/>
          <p:nvPr/>
        </p:nvSpPr>
        <p:spPr>
          <a:xfrm>
            <a:off x="674055" y="3101262"/>
            <a:ext cx="83412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1. 机器翻译类应用-Encoder和Decoder共同使用</a:t>
            </a:r>
          </a:p>
        </p:txBody>
      </p:sp>
      <p:sp>
        <p:nvSpPr>
          <p:cNvPr id="127" name="2. 只使用Encoder端-文本分类BERT和图片分类VIT"/>
          <p:cNvSpPr txBox="1"/>
          <p:nvPr/>
        </p:nvSpPr>
        <p:spPr>
          <a:xfrm>
            <a:off x="947919" y="4559300"/>
            <a:ext cx="877138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2. 只使用Encoder端-文本分类BERT和图片分类VIT</a:t>
            </a:r>
          </a:p>
        </p:txBody>
      </p:sp>
      <p:sp>
        <p:nvSpPr>
          <p:cNvPr id="128" name="3. 只使用Decoder端-生成类模型"/>
          <p:cNvSpPr txBox="1"/>
          <p:nvPr/>
        </p:nvSpPr>
        <p:spPr>
          <a:xfrm>
            <a:off x="961378" y="6017337"/>
            <a:ext cx="56742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3. 只使用Decoder端-生成类模型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9012" y="563308"/>
            <a:ext cx="6084294" cy="862698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整体看是这样的"/>
          <p:cNvSpPr txBox="1"/>
          <p:nvPr/>
        </p:nvSpPr>
        <p:spPr>
          <a:xfrm>
            <a:off x="1484498" y="1009552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整体看是这样的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我们抽离出来看"/>
          <p:cNvSpPr txBox="1"/>
          <p:nvPr/>
        </p:nvSpPr>
        <p:spPr>
          <a:xfrm>
            <a:off x="1546901" y="897226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我们抽离出来看</a:t>
            </a:r>
          </a:p>
        </p:txBody>
      </p:sp>
      <p:sp>
        <p:nvSpPr>
          <p:cNvPr id="134" name="我  爱  你"/>
          <p:cNvSpPr/>
          <p:nvPr/>
        </p:nvSpPr>
        <p:spPr>
          <a:xfrm>
            <a:off x="3484404" y="8460175"/>
            <a:ext cx="2428355" cy="819802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我  爱  你</a:t>
            </a:r>
          </a:p>
        </p:txBody>
      </p:sp>
      <p:sp>
        <p:nvSpPr>
          <p:cNvPr id="135" name="输入"/>
          <p:cNvSpPr txBox="1"/>
          <p:nvPr/>
        </p:nvSpPr>
        <p:spPr>
          <a:xfrm>
            <a:off x="3716066" y="7704610"/>
            <a:ext cx="542571" cy="403774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/>
            </a:pPr>
            <a:r>
              <a:rPr sz="1500"/>
              <a:t>输</a:t>
            </a:r>
            <a:r>
              <a:t>入</a:t>
            </a:r>
          </a:p>
        </p:txBody>
      </p:sp>
      <p:sp>
        <p:nvSpPr>
          <p:cNvPr id="136" name="I  LOVE  YOU  E"/>
          <p:cNvSpPr/>
          <p:nvPr/>
        </p:nvSpPr>
        <p:spPr>
          <a:xfrm>
            <a:off x="7598781" y="116393"/>
            <a:ext cx="2241091" cy="640715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I  LOVE  YOU  E</a:t>
            </a:r>
          </a:p>
        </p:txBody>
      </p:sp>
      <p:sp>
        <p:nvSpPr>
          <p:cNvPr id="137" name="线条"/>
          <p:cNvSpPr/>
          <p:nvPr/>
        </p:nvSpPr>
        <p:spPr>
          <a:xfrm flipV="1">
            <a:off x="8507383" y="1766586"/>
            <a:ext cx="1" cy="767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3" name="成组"/>
          <p:cNvGrpSpPr/>
          <p:nvPr/>
        </p:nvGrpSpPr>
        <p:grpSpPr>
          <a:xfrm>
            <a:off x="3582292" y="2389807"/>
            <a:ext cx="6198859" cy="5123468"/>
            <a:chOff x="0" y="0"/>
            <a:chExt cx="6198857" cy="5123467"/>
          </a:xfrm>
        </p:grpSpPr>
        <p:grpSp>
          <p:nvGrpSpPr>
            <p:cNvPr id="151" name="成组"/>
            <p:cNvGrpSpPr/>
            <p:nvPr/>
          </p:nvGrpSpPr>
          <p:grpSpPr>
            <a:xfrm>
              <a:off x="0" y="0"/>
              <a:ext cx="6198858" cy="5123468"/>
              <a:chOff x="0" y="0"/>
              <a:chExt cx="6198857" cy="5123467"/>
            </a:xfrm>
          </p:grpSpPr>
          <p:sp>
            <p:nvSpPr>
              <p:cNvPr id="138" name="圆角矩形"/>
              <p:cNvSpPr/>
              <p:nvPr/>
            </p:nvSpPr>
            <p:spPr>
              <a:xfrm>
                <a:off x="0" y="0"/>
                <a:ext cx="6198858" cy="5123468"/>
              </a:xfrm>
              <a:prstGeom prst="roundRect">
                <a:avLst>
                  <a:gd name="adj" fmla="val 10378"/>
                </a:avLst>
              </a:prstGeom>
              <a:solidFill>
                <a:srgbClr val="FFFFFF"/>
              </a:solidFill>
              <a:ln w="25400" cap="flat">
                <a:solidFill>
                  <a:srgbClr val="AEAEA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9" name="Encoder"/>
              <p:cNvSpPr/>
              <p:nvPr/>
            </p:nvSpPr>
            <p:spPr>
              <a:xfrm>
                <a:off x="53191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40" name="Encoder"/>
              <p:cNvSpPr/>
              <p:nvPr/>
            </p:nvSpPr>
            <p:spPr>
              <a:xfrm>
                <a:off x="53191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41" name="Encoder"/>
              <p:cNvSpPr/>
              <p:nvPr/>
            </p:nvSpPr>
            <p:spPr>
              <a:xfrm>
                <a:off x="53191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42" name="Encoder"/>
              <p:cNvSpPr/>
              <p:nvPr/>
            </p:nvSpPr>
            <p:spPr>
              <a:xfrm>
                <a:off x="53191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43" name="Encoder"/>
              <p:cNvSpPr/>
              <p:nvPr/>
            </p:nvSpPr>
            <p:spPr>
              <a:xfrm>
                <a:off x="53191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44" name="Encoder"/>
              <p:cNvSpPr/>
              <p:nvPr/>
            </p:nvSpPr>
            <p:spPr>
              <a:xfrm>
                <a:off x="53191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45" name="Decoder"/>
              <p:cNvSpPr/>
              <p:nvPr/>
            </p:nvSpPr>
            <p:spPr>
              <a:xfrm>
                <a:off x="437976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46" name="Decoder"/>
              <p:cNvSpPr/>
              <p:nvPr/>
            </p:nvSpPr>
            <p:spPr>
              <a:xfrm>
                <a:off x="437976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47" name="Decoder"/>
              <p:cNvSpPr/>
              <p:nvPr/>
            </p:nvSpPr>
            <p:spPr>
              <a:xfrm>
                <a:off x="437976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48" name="Decoder"/>
              <p:cNvSpPr/>
              <p:nvPr/>
            </p:nvSpPr>
            <p:spPr>
              <a:xfrm>
                <a:off x="437976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49" name="Decoder"/>
              <p:cNvSpPr/>
              <p:nvPr/>
            </p:nvSpPr>
            <p:spPr>
              <a:xfrm>
                <a:off x="437976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50" name="Decoder"/>
              <p:cNvSpPr/>
              <p:nvPr/>
            </p:nvSpPr>
            <p:spPr>
              <a:xfrm>
                <a:off x="437976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</p:grpSp>
        <p:sp>
          <p:nvSpPr>
            <p:cNvPr id="152" name="线条"/>
            <p:cNvSpPr/>
            <p:nvPr/>
          </p:nvSpPr>
          <p:spPr>
            <a:xfrm flipV="1">
              <a:off x="2596206" y="2561733"/>
              <a:ext cx="7410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4" name="线条"/>
          <p:cNvSpPr/>
          <p:nvPr/>
        </p:nvSpPr>
        <p:spPr>
          <a:xfrm flipV="1">
            <a:off x="4698581" y="7571118"/>
            <a:ext cx="1" cy="767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S  I  LOVE  YOU"/>
          <p:cNvSpPr/>
          <p:nvPr/>
        </p:nvSpPr>
        <p:spPr>
          <a:xfrm>
            <a:off x="7598781" y="8548655"/>
            <a:ext cx="2241091" cy="640715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600">
                <a:latin typeface="+mn-lt"/>
                <a:ea typeface="+mn-ea"/>
                <a:cs typeface="+mn-cs"/>
                <a:sym typeface="Helvetica Neue Medium"/>
              </a:defRPr>
            </a:pPr>
            <a:r>
              <a:t>S  I  LOVE  YOU</a:t>
            </a:r>
          </a:p>
        </p:txBody>
      </p:sp>
      <p:sp>
        <p:nvSpPr>
          <p:cNvPr id="156" name="线条"/>
          <p:cNvSpPr/>
          <p:nvPr/>
        </p:nvSpPr>
        <p:spPr>
          <a:xfrm flipV="1">
            <a:off x="8719326" y="7571118"/>
            <a:ext cx="1" cy="7677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输入"/>
          <p:cNvSpPr txBox="1"/>
          <p:nvPr/>
        </p:nvSpPr>
        <p:spPr>
          <a:xfrm>
            <a:off x="8847792" y="7785734"/>
            <a:ext cx="542571" cy="403774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/>
            </a:pPr>
            <a:r>
              <a:rPr sz="1500"/>
              <a:t>输</a:t>
            </a:r>
            <a:r>
              <a:t>入</a:t>
            </a:r>
          </a:p>
        </p:txBody>
      </p:sp>
      <p:sp>
        <p:nvSpPr>
          <p:cNvPr id="158" name="Teacher forcing"/>
          <p:cNvSpPr txBox="1"/>
          <p:nvPr/>
        </p:nvSpPr>
        <p:spPr>
          <a:xfrm>
            <a:off x="4809048" y="992976"/>
            <a:ext cx="1823564" cy="500731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/>
            </a:lvl1pPr>
          </a:lstStyle>
          <a:p>
            <a:pPr/>
            <a:r>
              <a:t>Teacher forcing</a:t>
            </a:r>
          </a:p>
        </p:txBody>
      </p:sp>
      <p:sp>
        <p:nvSpPr>
          <p:cNvPr id="159" name="输出"/>
          <p:cNvSpPr txBox="1"/>
          <p:nvPr/>
        </p:nvSpPr>
        <p:spPr>
          <a:xfrm>
            <a:off x="7646858" y="1344857"/>
            <a:ext cx="172105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输出</a:t>
            </a:r>
          </a:p>
        </p:txBody>
      </p:sp>
      <p:sp>
        <p:nvSpPr>
          <p:cNvPr id="160" name="线条"/>
          <p:cNvSpPr/>
          <p:nvPr/>
        </p:nvSpPr>
        <p:spPr>
          <a:xfrm flipV="1">
            <a:off x="8507383" y="853413"/>
            <a:ext cx="1" cy="458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计算损失"/>
          <p:cNvSpPr txBox="1"/>
          <p:nvPr/>
        </p:nvSpPr>
        <p:spPr>
          <a:xfrm>
            <a:off x="8680450" y="85341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计算损失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ch mochte ein bier P"/>
          <p:cNvSpPr/>
          <p:nvPr/>
        </p:nvSpPr>
        <p:spPr>
          <a:xfrm>
            <a:off x="3484404" y="8460175"/>
            <a:ext cx="2428354" cy="640715"/>
          </a:xfrm>
          <a:prstGeom prst="roundRect">
            <a:avLst>
              <a:gd name="adj" fmla="val 3488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sz="12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ich mochte ein bier P</a:t>
            </a:r>
          </a:p>
        </p:txBody>
      </p:sp>
      <p:sp>
        <p:nvSpPr>
          <p:cNvPr id="164" name="输入"/>
          <p:cNvSpPr txBox="1"/>
          <p:nvPr/>
        </p:nvSpPr>
        <p:spPr>
          <a:xfrm>
            <a:off x="3716066" y="7704610"/>
            <a:ext cx="542571" cy="403774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/>
            </a:pPr>
            <a:r>
              <a:rPr sz="1500"/>
              <a:t>输</a:t>
            </a:r>
            <a:r>
              <a:t>入</a:t>
            </a:r>
          </a:p>
        </p:txBody>
      </p:sp>
      <p:sp>
        <p:nvSpPr>
          <p:cNvPr id="165" name="i want a beer E"/>
          <p:cNvSpPr/>
          <p:nvPr/>
        </p:nvSpPr>
        <p:spPr>
          <a:xfrm>
            <a:off x="7858345" y="802193"/>
            <a:ext cx="1915218" cy="552234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sz="12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 want a beer E</a:t>
            </a:r>
          </a:p>
        </p:txBody>
      </p:sp>
      <p:sp>
        <p:nvSpPr>
          <p:cNvPr id="166" name="线条"/>
          <p:cNvSpPr/>
          <p:nvPr/>
        </p:nvSpPr>
        <p:spPr>
          <a:xfrm flipV="1">
            <a:off x="8719326" y="1436386"/>
            <a:ext cx="1" cy="767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输出"/>
          <p:cNvSpPr txBox="1"/>
          <p:nvPr/>
        </p:nvSpPr>
        <p:spPr>
          <a:xfrm>
            <a:off x="9101708" y="1616618"/>
            <a:ext cx="687049" cy="500730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/>
            </a:lvl1pPr>
          </a:lstStyle>
          <a:p>
            <a:pPr/>
            <a:r>
              <a:t>输出</a:t>
            </a:r>
          </a:p>
        </p:txBody>
      </p:sp>
      <p:grpSp>
        <p:nvGrpSpPr>
          <p:cNvPr id="183" name="成组"/>
          <p:cNvGrpSpPr/>
          <p:nvPr/>
        </p:nvGrpSpPr>
        <p:grpSpPr>
          <a:xfrm>
            <a:off x="3582292" y="2389807"/>
            <a:ext cx="6198859" cy="5123468"/>
            <a:chOff x="0" y="0"/>
            <a:chExt cx="6198857" cy="5123467"/>
          </a:xfrm>
        </p:grpSpPr>
        <p:grpSp>
          <p:nvGrpSpPr>
            <p:cNvPr id="181" name="成组"/>
            <p:cNvGrpSpPr/>
            <p:nvPr/>
          </p:nvGrpSpPr>
          <p:grpSpPr>
            <a:xfrm>
              <a:off x="0" y="0"/>
              <a:ext cx="6198858" cy="5123468"/>
              <a:chOff x="0" y="0"/>
              <a:chExt cx="6198857" cy="5123467"/>
            </a:xfrm>
          </p:grpSpPr>
          <p:sp>
            <p:nvSpPr>
              <p:cNvPr id="168" name="圆角矩形"/>
              <p:cNvSpPr/>
              <p:nvPr/>
            </p:nvSpPr>
            <p:spPr>
              <a:xfrm>
                <a:off x="0" y="0"/>
                <a:ext cx="6198858" cy="5123468"/>
              </a:xfrm>
              <a:prstGeom prst="roundRect">
                <a:avLst>
                  <a:gd name="adj" fmla="val 10378"/>
                </a:avLst>
              </a:prstGeom>
              <a:solidFill>
                <a:srgbClr val="FFFFFF"/>
              </a:solidFill>
              <a:ln w="25400" cap="flat">
                <a:solidFill>
                  <a:srgbClr val="AEAEA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9" name="Encoder"/>
              <p:cNvSpPr/>
              <p:nvPr/>
            </p:nvSpPr>
            <p:spPr>
              <a:xfrm>
                <a:off x="53191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70" name="Encoder"/>
              <p:cNvSpPr/>
              <p:nvPr/>
            </p:nvSpPr>
            <p:spPr>
              <a:xfrm>
                <a:off x="53191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71" name="Encoder"/>
              <p:cNvSpPr/>
              <p:nvPr/>
            </p:nvSpPr>
            <p:spPr>
              <a:xfrm>
                <a:off x="53191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72" name="Encoder"/>
              <p:cNvSpPr/>
              <p:nvPr/>
            </p:nvSpPr>
            <p:spPr>
              <a:xfrm>
                <a:off x="53191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73" name="Encoder"/>
              <p:cNvSpPr/>
              <p:nvPr/>
            </p:nvSpPr>
            <p:spPr>
              <a:xfrm>
                <a:off x="53191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74" name="Encoder"/>
              <p:cNvSpPr/>
              <p:nvPr/>
            </p:nvSpPr>
            <p:spPr>
              <a:xfrm>
                <a:off x="53191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Encoder</a:t>
                </a:r>
              </a:p>
            </p:txBody>
          </p:sp>
          <p:sp>
            <p:nvSpPr>
              <p:cNvPr id="175" name="Decoder"/>
              <p:cNvSpPr/>
              <p:nvPr/>
            </p:nvSpPr>
            <p:spPr>
              <a:xfrm>
                <a:off x="437976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6" name="Decoder"/>
              <p:cNvSpPr/>
              <p:nvPr/>
            </p:nvSpPr>
            <p:spPr>
              <a:xfrm>
                <a:off x="437976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7" name="Decoder"/>
              <p:cNvSpPr/>
              <p:nvPr/>
            </p:nvSpPr>
            <p:spPr>
              <a:xfrm>
                <a:off x="437976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8" name="Decoder"/>
              <p:cNvSpPr/>
              <p:nvPr/>
            </p:nvSpPr>
            <p:spPr>
              <a:xfrm>
                <a:off x="437976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79" name="Decoder"/>
              <p:cNvSpPr/>
              <p:nvPr/>
            </p:nvSpPr>
            <p:spPr>
              <a:xfrm>
                <a:off x="437976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  <p:sp>
            <p:nvSpPr>
              <p:cNvPr id="180" name="Decoder"/>
              <p:cNvSpPr/>
              <p:nvPr/>
            </p:nvSpPr>
            <p:spPr>
              <a:xfrm>
                <a:off x="437976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50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Decoder</a:t>
                </a:r>
              </a:p>
            </p:txBody>
          </p:sp>
        </p:grpSp>
        <p:sp>
          <p:nvSpPr>
            <p:cNvPr id="182" name="线条"/>
            <p:cNvSpPr/>
            <p:nvPr/>
          </p:nvSpPr>
          <p:spPr>
            <a:xfrm flipV="1">
              <a:off x="2596206" y="2561733"/>
              <a:ext cx="7410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4" name="线条"/>
          <p:cNvSpPr/>
          <p:nvPr/>
        </p:nvSpPr>
        <p:spPr>
          <a:xfrm flipV="1">
            <a:off x="4698581" y="7571118"/>
            <a:ext cx="1" cy="767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S i want a beer"/>
          <p:cNvSpPr/>
          <p:nvPr/>
        </p:nvSpPr>
        <p:spPr>
          <a:xfrm>
            <a:off x="7858345" y="8548655"/>
            <a:ext cx="1721964" cy="640715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defRPr sz="12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 i want a beer</a:t>
            </a:r>
          </a:p>
        </p:txBody>
      </p:sp>
      <p:sp>
        <p:nvSpPr>
          <p:cNvPr id="186" name="线条"/>
          <p:cNvSpPr/>
          <p:nvPr/>
        </p:nvSpPr>
        <p:spPr>
          <a:xfrm flipV="1">
            <a:off x="8719326" y="7571118"/>
            <a:ext cx="1" cy="7677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输入"/>
          <p:cNvSpPr txBox="1"/>
          <p:nvPr/>
        </p:nvSpPr>
        <p:spPr>
          <a:xfrm>
            <a:off x="8847792" y="7785734"/>
            <a:ext cx="542571" cy="403774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/>
            </a:pPr>
            <a:r>
              <a:rPr sz="1500"/>
              <a:t>输</a:t>
            </a:r>
            <a:r>
              <a:t>入</a:t>
            </a:r>
          </a:p>
        </p:txBody>
      </p:sp>
      <p:sp>
        <p:nvSpPr>
          <p:cNvPr id="188" name="线条"/>
          <p:cNvSpPr/>
          <p:nvPr/>
        </p:nvSpPr>
        <p:spPr>
          <a:xfrm flipV="1">
            <a:off x="8085008" y="1414767"/>
            <a:ext cx="1" cy="70735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Teacher forcing"/>
          <p:cNvSpPr txBox="1"/>
          <p:nvPr/>
        </p:nvSpPr>
        <p:spPr>
          <a:xfrm>
            <a:off x="6370647" y="6999845"/>
            <a:ext cx="1823564" cy="500731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/>
            </a:lvl1pPr>
          </a:lstStyle>
          <a:p>
            <a:pPr/>
            <a:r>
              <a:t>Teacher forcing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/>
          <p:nvPr/>
        </p:nvSpPr>
        <p:spPr>
          <a:xfrm>
            <a:off x="3321354" y="2805651"/>
            <a:ext cx="5872276" cy="39052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线条"/>
          <p:cNvSpPr/>
          <p:nvPr/>
        </p:nvSpPr>
        <p:spPr>
          <a:xfrm flipV="1">
            <a:off x="3869429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线条"/>
          <p:cNvSpPr/>
          <p:nvPr/>
        </p:nvSpPr>
        <p:spPr>
          <a:xfrm flipV="1">
            <a:off x="4533095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线条"/>
          <p:cNvSpPr/>
          <p:nvPr/>
        </p:nvSpPr>
        <p:spPr>
          <a:xfrm flipV="1">
            <a:off x="5229377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线条"/>
          <p:cNvSpPr/>
          <p:nvPr/>
        </p:nvSpPr>
        <p:spPr>
          <a:xfrm flipV="1">
            <a:off x="5925659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线条"/>
          <p:cNvSpPr/>
          <p:nvPr/>
        </p:nvSpPr>
        <p:spPr>
          <a:xfrm flipV="1">
            <a:off x="6589325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线条"/>
          <p:cNvSpPr/>
          <p:nvPr/>
        </p:nvSpPr>
        <p:spPr>
          <a:xfrm flipV="1">
            <a:off x="7318222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线条"/>
          <p:cNvSpPr/>
          <p:nvPr/>
        </p:nvSpPr>
        <p:spPr>
          <a:xfrm flipV="1">
            <a:off x="7836722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线条"/>
          <p:cNvSpPr/>
          <p:nvPr/>
        </p:nvSpPr>
        <p:spPr>
          <a:xfrm flipV="1">
            <a:off x="8470826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线条"/>
          <p:cNvSpPr/>
          <p:nvPr/>
        </p:nvSpPr>
        <p:spPr>
          <a:xfrm flipH="1" flipV="1">
            <a:off x="3347437" y="3664376"/>
            <a:ext cx="57104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线条"/>
          <p:cNvSpPr/>
          <p:nvPr/>
        </p:nvSpPr>
        <p:spPr>
          <a:xfrm flipH="1" flipV="1">
            <a:off x="3347437" y="4989515"/>
            <a:ext cx="57104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别"/>
          <p:cNvSpPr txBox="1"/>
          <p:nvPr/>
        </p:nvSpPr>
        <p:spPr>
          <a:xfrm>
            <a:off x="3310629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别</a:t>
            </a:r>
          </a:p>
        </p:txBody>
      </p:sp>
      <p:sp>
        <p:nvSpPr>
          <p:cNvPr id="203" name="休"/>
          <p:cNvSpPr txBox="1"/>
          <p:nvPr/>
        </p:nvSpPr>
        <p:spPr>
          <a:xfrm>
            <a:off x="3915512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休</a:t>
            </a:r>
          </a:p>
        </p:txBody>
      </p:sp>
      <p:sp>
        <p:nvSpPr>
          <p:cNvPr id="204" name="息"/>
          <p:cNvSpPr txBox="1"/>
          <p:nvPr/>
        </p:nvSpPr>
        <p:spPr>
          <a:xfrm>
            <a:off x="4611794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息</a:t>
            </a:r>
          </a:p>
        </p:txBody>
      </p:sp>
      <p:sp>
        <p:nvSpPr>
          <p:cNvPr id="205" name="，"/>
          <p:cNvSpPr txBox="1"/>
          <p:nvPr/>
        </p:nvSpPr>
        <p:spPr>
          <a:xfrm>
            <a:off x="5308075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，</a:t>
            </a:r>
          </a:p>
        </p:txBody>
      </p:sp>
      <p:sp>
        <p:nvSpPr>
          <p:cNvPr id="206" name="卷"/>
          <p:cNvSpPr txBox="1"/>
          <p:nvPr/>
        </p:nvSpPr>
        <p:spPr>
          <a:xfrm>
            <a:off x="6047942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207" name="起"/>
          <p:cNvSpPr txBox="1"/>
          <p:nvPr/>
        </p:nvSpPr>
        <p:spPr>
          <a:xfrm>
            <a:off x="6675580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208" name="来"/>
          <p:cNvSpPr txBox="1"/>
          <p:nvPr/>
        </p:nvSpPr>
        <p:spPr>
          <a:xfrm>
            <a:off x="7371862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209" name="今"/>
          <p:cNvSpPr txBox="1"/>
          <p:nvPr/>
        </p:nvSpPr>
        <p:spPr>
          <a:xfrm>
            <a:off x="3403520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今</a:t>
            </a:r>
          </a:p>
        </p:txBody>
      </p:sp>
      <p:sp>
        <p:nvSpPr>
          <p:cNvPr id="210" name="天"/>
          <p:cNvSpPr txBox="1"/>
          <p:nvPr/>
        </p:nvSpPr>
        <p:spPr>
          <a:xfrm>
            <a:off x="3961958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天</a:t>
            </a:r>
          </a:p>
        </p:txBody>
      </p:sp>
      <p:sp>
        <p:nvSpPr>
          <p:cNvPr id="211" name="天"/>
          <p:cNvSpPr txBox="1"/>
          <p:nvPr/>
        </p:nvSpPr>
        <p:spPr>
          <a:xfrm>
            <a:off x="4685133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天</a:t>
            </a:r>
          </a:p>
        </p:txBody>
      </p:sp>
      <p:sp>
        <p:nvSpPr>
          <p:cNvPr id="212" name="气"/>
          <p:cNvSpPr txBox="1"/>
          <p:nvPr/>
        </p:nvSpPr>
        <p:spPr>
          <a:xfrm>
            <a:off x="5351660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气</a:t>
            </a:r>
          </a:p>
        </p:txBody>
      </p:sp>
      <p:sp>
        <p:nvSpPr>
          <p:cNvPr id="213" name="不"/>
          <p:cNvSpPr txBox="1"/>
          <p:nvPr/>
        </p:nvSpPr>
        <p:spPr>
          <a:xfrm>
            <a:off x="6638803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</a:t>
            </a:r>
          </a:p>
        </p:txBody>
      </p:sp>
      <p:sp>
        <p:nvSpPr>
          <p:cNvPr id="214" name="错"/>
          <p:cNvSpPr txBox="1"/>
          <p:nvPr/>
        </p:nvSpPr>
        <p:spPr>
          <a:xfrm>
            <a:off x="7368144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错</a:t>
            </a:r>
          </a:p>
        </p:txBody>
      </p:sp>
      <p:sp>
        <p:nvSpPr>
          <p:cNvPr id="215" name="啊"/>
          <p:cNvSpPr txBox="1"/>
          <p:nvPr/>
        </p:nvSpPr>
        <p:spPr>
          <a:xfrm>
            <a:off x="7894524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啊</a:t>
            </a:r>
          </a:p>
        </p:txBody>
      </p:sp>
      <p:sp>
        <p:nvSpPr>
          <p:cNvPr id="216" name="真"/>
          <p:cNvSpPr txBox="1"/>
          <p:nvPr/>
        </p:nvSpPr>
        <p:spPr>
          <a:xfrm>
            <a:off x="5960578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真</a:t>
            </a:r>
          </a:p>
        </p:txBody>
      </p:sp>
      <p:sp>
        <p:nvSpPr>
          <p:cNvPr id="217" name="大"/>
          <p:cNvSpPr txBox="1"/>
          <p:nvPr/>
        </p:nvSpPr>
        <p:spPr>
          <a:xfrm>
            <a:off x="3420574" y="524268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</a:t>
            </a:r>
          </a:p>
        </p:txBody>
      </p:sp>
      <p:sp>
        <p:nvSpPr>
          <p:cNvPr id="218" name="家"/>
          <p:cNvSpPr txBox="1"/>
          <p:nvPr/>
        </p:nvSpPr>
        <p:spPr>
          <a:xfrm>
            <a:off x="3957785" y="5274924"/>
            <a:ext cx="3345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家</a:t>
            </a:r>
          </a:p>
        </p:txBody>
      </p:sp>
      <p:sp>
        <p:nvSpPr>
          <p:cNvPr id="219" name="好"/>
          <p:cNvSpPr txBox="1"/>
          <p:nvPr/>
        </p:nvSpPr>
        <p:spPr>
          <a:xfrm>
            <a:off x="4654067" y="5274924"/>
            <a:ext cx="4274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好</a:t>
            </a:r>
          </a:p>
        </p:txBody>
      </p:sp>
      <p:sp>
        <p:nvSpPr>
          <p:cNvPr id="220" name="，"/>
          <p:cNvSpPr txBox="1"/>
          <p:nvPr/>
        </p:nvSpPr>
        <p:spPr>
          <a:xfrm>
            <a:off x="5353369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，</a:t>
            </a:r>
          </a:p>
        </p:txBody>
      </p:sp>
      <p:sp>
        <p:nvSpPr>
          <p:cNvPr id="221" name="都"/>
          <p:cNvSpPr txBox="1"/>
          <p:nvPr/>
        </p:nvSpPr>
        <p:spPr>
          <a:xfrm>
            <a:off x="6052672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都</a:t>
            </a:r>
          </a:p>
        </p:txBody>
      </p:sp>
      <p:sp>
        <p:nvSpPr>
          <p:cNvPr id="222" name="吃"/>
          <p:cNvSpPr txBox="1"/>
          <p:nvPr/>
        </p:nvSpPr>
        <p:spPr>
          <a:xfrm>
            <a:off x="6848353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吃</a:t>
            </a:r>
          </a:p>
        </p:txBody>
      </p:sp>
      <p:sp>
        <p:nvSpPr>
          <p:cNvPr id="223" name="饭"/>
          <p:cNvSpPr txBox="1"/>
          <p:nvPr/>
        </p:nvSpPr>
        <p:spPr>
          <a:xfrm>
            <a:off x="7371862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饭</a:t>
            </a:r>
          </a:p>
        </p:txBody>
      </p:sp>
      <p:sp>
        <p:nvSpPr>
          <p:cNvPr id="224" name="了"/>
          <p:cNvSpPr txBox="1"/>
          <p:nvPr/>
        </p:nvSpPr>
        <p:spPr>
          <a:xfrm>
            <a:off x="7894524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了</a:t>
            </a:r>
          </a:p>
        </p:txBody>
      </p:sp>
      <p:sp>
        <p:nvSpPr>
          <p:cNvPr id="225" name="吗"/>
          <p:cNvSpPr txBox="1"/>
          <p:nvPr/>
        </p:nvSpPr>
        <p:spPr>
          <a:xfrm>
            <a:off x="8569145" y="5242680"/>
            <a:ext cx="4274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吗</a:t>
            </a:r>
          </a:p>
        </p:txBody>
      </p:sp>
      <p:sp>
        <p:nvSpPr>
          <p:cNvPr id="226" name="句子真实长度为"/>
          <p:cNvSpPr txBox="1"/>
          <p:nvPr/>
        </p:nvSpPr>
        <p:spPr>
          <a:xfrm>
            <a:off x="9423278" y="1908156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句子真实长度为</a:t>
            </a:r>
          </a:p>
        </p:txBody>
      </p:sp>
      <p:sp>
        <p:nvSpPr>
          <p:cNvPr id="227" name="7"/>
          <p:cNvSpPr txBox="1"/>
          <p:nvPr/>
        </p:nvSpPr>
        <p:spPr>
          <a:xfrm>
            <a:off x="10572553" y="2913659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28" name="8"/>
          <p:cNvSpPr txBox="1"/>
          <p:nvPr/>
        </p:nvSpPr>
        <p:spPr>
          <a:xfrm>
            <a:off x="10447126" y="424547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229" name="9"/>
          <p:cNvSpPr txBox="1"/>
          <p:nvPr/>
        </p:nvSpPr>
        <p:spPr>
          <a:xfrm>
            <a:off x="10461534" y="527250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230" name="线条"/>
          <p:cNvSpPr/>
          <p:nvPr/>
        </p:nvSpPr>
        <p:spPr>
          <a:xfrm flipH="1" flipV="1">
            <a:off x="3314903" y="6016545"/>
            <a:ext cx="57104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真"/>
          <p:cNvSpPr txBox="1"/>
          <p:nvPr/>
        </p:nvSpPr>
        <p:spPr>
          <a:xfrm>
            <a:off x="3403520" y="600384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真</a:t>
            </a:r>
          </a:p>
        </p:txBody>
      </p:sp>
      <p:sp>
        <p:nvSpPr>
          <p:cNvPr id="232" name="不"/>
          <p:cNvSpPr txBox="1"/>
          <p:nvPr/>
        </p:nvSpPr>
        <p:spPr>
          <a:xfrm>
            <a:off x="4009129" y="606833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</a:t>
            </a:r>
          </a:p>
        </p:txBody>
      </p:sp>
      <p:sp>
        <p:nvSpPr>
          <p:cNvPr id="233" name="错"/>
          <p:cNvSpPr txBox="1"/>
          <p:nvPr/>
        </p:nvSpPr>
        <p:spPr>
          <a:xfrm>
            <a:off x="4735612" y="606833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错</a:t>
            </a:r>
          </a:p>
        </p:txBody>
      </p:sp>
      <p:sp>
        <p:nvSpPr>
          <p:cNvPr id="234" name="哈"/>
          <p:cNvSpPr txBox="1"/>
          <p:nvPr/>
        </p:nvSpPr>
        <p:spPr>
          <a:xfrm>
            <a:off x="5351660" y="606833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哈</a:t>
            </a:r>
          </a:p>
        </p:txBody>
      </p:sp>
      <p:sp>
        <p:nvSpPr>
          <p:cNvPr id="235" name="4"/>
          <p:cNvSpPr txBox="1"/>
          <p:nvPr/>
        </p:nvSpPr>
        <p:spPr>
          <a:xfrm>
            <a:off x="10511649" y="6301954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"/>
          <p:cNvSpPr/>
          <p:nvPr/>
        </p:nvSpPr>
        <p:spPr>
          <a:xfrm>
            <a:off x="3321354" y="2805651"/>
            <a:ext cx="5872276" cy="3905203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线条"/>
          <p:cNvSpPr/>
          <p:nvPr/>
        </p:nvSpPr>
        <p:spPr>
          <a:xfrm flipV="1">
            <a:off x="3869429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线条"/>
          <p:cNvSpPr/>
          <p:nvPr/>
        </p:nvSpPr>
        <p:spPr>
          <a:xfrm flipV="1">
            <a:off x="4533095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线条"/>
          <p:cNvSpPr/>
          <p:nvPr/>
        </p:nvSpPr>
        <p:spPr>
          <a:xfrm flipV="1">
            <a:off x="5229377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线条"/>
          <p:cNvSpPr/>
          <p:nvPr/>
        </p:nvSpPr>
        <p:spPr>
          <a:xfrm flipV="1">
            <a:off x="5925659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线条"/>
          <p:cNvSpPr/>
          <p:nvPr/>
        </p:nvSpPr>
        <p:spPr>
          <a:xfrm flipV="1">
            <a:off x="6589325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线条"/>
          <p:cNvSpPr/>
          <p:nvPr/>
        </p:nvSpPr>
        <p:spPr>
          <a:xfrm flipV="1">
            <a:off x="7318222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线条"/>
          <p:cNvSpPr/>
          <p:nvPr/>
        </p:nvSpPr>
        <p:spPr>
          <a:xfrm flipV="1">
            <a:off x="7836722" y="2850943"/>
            <a:ext cx="1" cy="381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线条"/>
          <p:cNvSpPr/>
          <p:nvPr/>
        </p:nvSpPr>
        <p:spPr>
          <a:xfrm flipV="1">
            <a:off x="8470826" y="2850942"/>
            <a:ext cx="1" cy="38146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线条"/>
          <p:cNvSpPr/>
          <p:nvPr/>
        </p:nvSpPr>
        <p:spPr>
          <a:xfrm flipH="1" flipV="1">
            <a:off x="3347437" y="3664376"/>
            <a:ext cx="57104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线条"/>
          <p:cNvSpPr/>
          <p:nvPr/>
        </p:nvSpPr>
        <p:spPr>
          <a:xfrm flipH="1" flipV="1">
            <a:off x="3347437" y="4989515"/>
            <a:ext cx="57104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别"/>
          <p:cNvSpPr txBox="1"/>
          <p:nvPr/>
        </p:nvSpPr>
        <p:spPr>
          <a:xfrm>
            <a:off x="3310629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别</a:t>
            </a:r>
          </a:p>
        </p:txBody>
      </p:sp>
      <p:sp>
        <p:nvSpPr>
          <p:cNvPr id="249" name="休"/>
          <p:cNvSpPr txBox="1"/>
          <p:nvPr/>
        </p:nvSpPr>
        <p:spPr>
          <a:xfrm>
            <a:off x="3915512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休</a:t>
            </a:r>
          </a:p>
        </p:txBody>
      </p:sp>
      <p:sp>
        <p:nvSpPr>
          <p:cNvPr id="250" name="息"/>
          <p:cNvSpPr txBox="1"/>
          <p:nvPr/>
        </p:nvSpPr>
        <p:spPr>
          <a:xfrm>
            <a:off x="4611794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息</a:t>
            </a:r>
          </a:p>
        </p:txBody>
      </p:sp>
      <p:sp>
        <p:nvSpPr>
          <p:cNvPr id="251" name="，"/>
          <p:cNvSpPr txBox="1"/>
          <p:nvPr/>
        </p:nvSpPr>
        <p:spPr>
          <a:xfrm>
            <a:off x="5308075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，</a:t>
            </a:r>
          </a:p>
        </p:txBody>
      </p:sp>
      <p:sp>
        <p:nvSpPr>
          <p:cNvPr id="252" name="卷"/>
          <p:cNvSpPr txBox="1"/>
          <p:nvPr/>
        </p:nvSpPr>
        <p:spPr>
          <a:xfrm>
            <a:off x="6047942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卷</a:t>
            </a:r>
          </a:p>
        </p:txBody>
      </p:sp>
      <p:sp>
        <p:nvSpPr>
          <p:cNvPr id="253" name="起"/>
          <p:cNvSpPr txBox="1"/>
          <p:nvPr/>
        </p:nvSpPr>
        <p:spPr>
          <a:xfrm>
            <a:off x="6675580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起</a:t>
            </a:r>
          </a:p>
        </p:txBody>
      </p:sp>
      <p:sp>
        <p:nvSpPr>
          <p:cNvPr id="254" name="来"/>
          <p:cNvSpPr txBox="1"/>
          <p:nvPr/>
        </p:nvSpPr>
        <p:spPr>
          <a:xfrm>
            <a:off x="7371862" y="3043892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来</a:t>
            </a:r>
          </a:p>
        </p:txBody>
      </p:sp>
      <p:sp>
        <p:nvSpPr>
          <p:cNvPr id="255" name="今"/>
          <p:cNvSpPr txBox="1"/>
          <p:nvPr/>
        </p:nvSpPr>
        <p:spPr>
          <a:xfrm>
            <a:off x="3403520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今</a:t>
            </a:r>
          </a:p>
        </p:txBody>
      </p:sp>
      <p:sp>
        <p:nvSpPr>
          <p:cNvPr id="256" name="天"/>
          <p:cNvSpPr txBox="1"/>
          <p:nvPr/>
        </p:nvSpPr>
        <p:spPr>
          <a:xfrm>
            <a:off x="3961958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天</a:t>
            </a:r>
          </a:p>
        </p:txBody>
      </p:sp>
      <p:sp>
        <p:nvSpPr>
          <p:cNvPr id="257" name="天"/>
          <p:cNvSpPr txBox="1"/>
          <p:nvPr/>
        </p:nvSpPr>
        <p:spPr>
          <a:xfrm>
            <a:off x="4685133" y="42156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天</a:t>
            </a:r>
          </a:p>
        </p:txBody>
      </p:sp>
      <p:sp>
        <p:nvSpPr>
          <p:cNvPr id="258" name="气"/>
          <p:cNvSpPr txBox="1"/>
          <p:nvPr/>
        </p:nvSpPr>
        <p:spPr>
          <a:xfrm>
            <a:off x="5351660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气</a:t>
            </a:r>
          </a:p>
        </p:txBody>
      </p:sp>
      <p:sp>
        <p:nvSpPr>
          <p:cNvPr id="259" name="不"/>
          <p:cNvSpPr txBox="1"/>
          <p:nvPr/>
        </p:nvSpPr>
        <p:spPr>
          <a:xfrm>
            <a:off x="6638803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</a:t>
            </a:r>
          </a:p>
        </p:txBody>
      </p:sp>
      <p:sp>
        <p:nvSpPr>
          <p:cNvPr id="260" name="错"/>
          <p:cNvSpPr txBox="1"/>
          <p:nvPr/>
        </p:nvSpPr>
        <p:spPr>
          <a:xfrm>
            <a:off x="7368144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错</a:t>
            </a:r>
          </a:p>
        </p:txBody>
      </p:sp>
      <p:sp>
        <p:nvSpPr>
          <p:cNvPr id="261" name="啊"/>
          <p:cNvSpPr txBox="1"/>
          <p:nvPr/>
        </p:nvSpPr>
        <p:spPr>
          <a:xfrm>
            <a:off x="7894524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啊</a:t>
            </a:r>
          </a:p>
        </p:txBody>
      </p:sp>
      <p:sp>
        <p:nvSpPr>
          <p:cNvPr id="262" name="真"/>
          <p:cNvSpPr txBox="1"/>
          <p:nvPr/>
        </p:nvSpPr>
        <p:spPr>
          <a:xfrm>
            <a:off x="5960578" y="4326946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真</a:t>
            </a:r>
          </a:p>
        </p:txBody>
      </p:sp>
      <p:sp>
        <p:nvSpPr>
          <p:cNvPr id="263" name="大"/>
          <p:cNvSpPr txBox="1"/>
          <p:nvPr/>
        </p:nvSpPr>
        <p:spPr>
          <a:xfrm>
            <a:off x="3420574" y="524268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</a:t>
            </a:r>
          </a:p>
        </p:txBody>
      </p:sp>
      <p:sp>
        <p:nvSpPr>
          <p:cNvPr id="264" name="家"/>
          <p:cNvSpPr txBox="1"/>
          <p:nvPr/>
        </p:nvSpPr>
        <p:spPr>
          <a:xfrm>
            <a:off x="3957785" y="5274924"/>
            <a:ext cx="3345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家</a:t>
            </a:r>
          </a:p>
        </p:txBody>
      </p:sp>
      <p:sp>
        <p:nvSpPr>
          <p:cNvPr id="265" name="好"/>
          <p:cNvSpPr txBox="1"/>
          <p:nvPr/>
        </p:nvSpPr>
        <p:spPr>
          <a:xfrm>
            <a:off x="4654067" y="5274924"/>
            <a:ext cx="4274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好</a:t>
            </a:r>
          </a:p>
        </p:txBody>
      </p:sp>
      <p:sp>
        <p:nvSpPr>
          <p:cNvPr id="266" name="，"/>
          <p:cNvSpPr txBox="1"/>
          <p:nvPr/>
        </p:nvSpPr>
        <p:spPr>
          <a:xfrm>
            <a:off x="5353369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，</a:t>
            </a:r>
          </a:p>
        </p:txBody>
      </p:sp>
      <p:sp>
        <p:nvSpPr>
          <p:cNvPr id="267" name="都"/>
          <p:cNvSpPr txBox="1"/>
          <p:nvPr/>
        </p:nvSpPr>
        <p:spPr>
          <a:xfrm>
            <a:off x="6052672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都</a:t>
            </a:r>
          </a:p>
        </p:txBody>
      </p:sp>
      <p:sp>
        <p:nvSpPr>
          <p:cNvPr id="268" name="吃"/>
          <p:cNvSpPr txBox="1"/>
          <p:nvPr/>
        </p:nvSpPr>
        <p:spPr>
          <a:xfrm>
            <a:off x="6848353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吃</a:t>
            </a:r>
          </a:p>
        </p:txBody>
      </p:sp>
      <p:sp>
        <p:nvSpPr>
          <p:cNvPr id="269" name="饭"/>
          <p:cNvSpPr txBox="1"/>
          <p:nvPr/>
        </p:nvSpPr>
        <p:spPr>
          <a:xfrm>
            <a:off x="7371862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饭</a:t>
            </a:r>
          </a:p>
        </p:txBody>
      </p:sp>
      <p:sp>
        <p:nvSpPr>
          <p:cNvPr id="270" name="了"/>
          <p:cNvSpPr txBox="1"/>
          <p:nvPr/>
        </p:nvSpPr>
        <p:spPr>
          <a:xfrm>
            <a:off x="7894524" y="5274924"/>
            <a:ext cx="427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了</a:t>
            </a:r>
          </a:p>
        </p:txBody>
      </p:sp>
      <p:sp>
        <p:nvSpPr>
          <p:cNvPr id="271" name="吗"/>
          <p:cNvSpPr txBox="1"/>
          <p:nvPr/>
        </p:nvSpPr>
        <p:spPr>
          <a:xfrm>
            <a:off x="8569145" y="5242680"/>
            <a:ext cx="4274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吗</a:t>
            </a:r>
          </a:p>
        </p:txBody>
      </p:sp>
      <p:sp>
        <p:nvSpPr>
          <p:cNvPr id="272" name="句子真实长度为"/>
          <p:cNvSpPr txBox="1"/>
          <p:nvPr/>
        </p:nvSpPr>
        <p:spPr>
          <a:xfrm>
            <a:off x="9423278" y="1908156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句子真实长度为</a:t>
            </a:r>
          </a:p>
        </p:txBody>
      </p:sp>
      <p:sp>
        <p:nvSpPr>
          <p:cNvPr id="273" name="7"/>
          <p:cNvSpPr txBox="1"/>
          <p:nvPr/>
        </p:nvSpPr>
        <p:spPr>
          <a:xfrm>
            <a:off x="10572553" y="2913659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74" name="8"/>
          <p:cNvSpPr txBox="1"/>
          <p:nvPr/>
        </p:nvSpPr>
        <p:spPr>
          <a:xfrm>
            <a:off x="10447126" y="424547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275" name="9"/>
          <p:cNvSpPr txBox="1"/>
          <p:nvPr/>
        </p:nvSpPr>
        <p:spPr>
          <a:xfrm>
            <a:off x="10461534" y="527250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276" name="线条"/>
          <p:cNvSpPr/>
          <p:nvPr/>
        </p:nvSpPr>
        <p:spPr>
          <a:xfrm flipH="1" flipV="1">
            <a:off x="3314903" y="6016545"/>
            <a:ext cx="57104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真"/>
          <p:cNvSpPr txBox="1"/>
          <p:nvPr/>
        </p:nvSpPr>
        <p:spPr>
          <a:xfrm>
            <a:off x="3403520" y="6003845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真</a:t>
            </a:r>
          </a:p>
        </p:txBody>
      </p:sp>
      <p:sp>
        <p:nvSpPr>
          <p:cNvPr id="278" name="不"/>
          <p:cNvSpPr txBox="1"/>
          <p:nvPr/>
        </p:nvSpPr>
        <p:spPr>
          <a:xfrm>
            <a:off x="4009129" y="606833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</a:t>
            </a:r>
          </a:p>
        </p:txBody>
      </p:sp>
      <p:sp>
        <p:nvSpPr>
          <p:cNvPr id="279" name="错"/>
          <p:cNvSpPr txBox="1"/>
          <p:nvPr/>
        </p:nvSpPr>
        <p:spPr>
          <a:xfrm>
            <a:off x="4735612" y="606833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错</a:t>
            </a:r>
          </a:p>
        </p:txBody>
      </p:sp>
      <p:sp>
        <p:nvSpPr>
          <p:cNvPr id="280" name="哈"/>
          <p:cNvSpPr txBox="1"/>
          <p:nvPr/>
        </p:nvSpPr>
        <p:spPr>
          <a:xfrm>
            <a:off x="5351660" y="6068334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哈</a:t>
            </a:r>
          </a:p>
        </p:txBody>
      </p:sp>
      <p:sp>
        <p:nvSpPr>
          <p:cNvPr id="281" name="4"/>
          <p:cNvSpPr txBox="1"/>
          <p:nvPr/>
        </p:nvSpPr>
        <p:spPr>
          <a:xfrm>
            <a:off x="10511649" y="6301954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82" name="假设max_len=8"/>
          <p:cNvSpPr txBox="1"/>
          <p:nvPr/>
        </p:nvSpPr>
        <p:spPr>
          <a:xfrm>
            <a:off x="4090492" y="1073150"/>
            <a:ext cx="227777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假设max_len=8</a:t>
            </a:r>
          </a:p>
        </p:txBody>
      </p:sp>
      <p:sp>
        <p:nvSpPr>
          <p:cNvPr id="283" name="线条"/>
          <p:cNvSpPr/>
          <p:nvPr/>
        </p:nvSpPr>
        <p:spPr>
          <a:xfrm flipH="1" flipV="1">
            <a:off x="8483278" y="2790708"/>
            <a:ext cx="599180" cy="381041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线条"/>
          <p:cNvSpPr/>
          <p:nvPr/>
        </p:nvSpPr>
        <p:spPr>
          <a:xfrm flipV="1">
            <a:off x="8499463" y="2917708"/>
            <a:ext cx="668308" cy="368109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P"/>
          <p:cNvSpPr txBox="1"/>
          <p:nvPr/>
        </p:nvSpPr>
        <p:spPr>
          <a:xfrm>
            <a:off x="8025735" y="6098154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86" name="P"/>
          <p:cNvSpPr txBox="1"/>
          <p:nvPr/>
        </p:nvSpPr>
        <p:spPr>
          <a:xfrm>
            <a:off x="8028697" y="3073713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87" name="P"/>
          <p:cNvSpPr txBox="1"/>
          <p:nvPr/>
        </p:nvSpPr>
        <p:spPr>
          <a:xfrm>
            <a:off x="6184798" y="6098154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88" name="P"/>
          <p:cNvSpPr txBox="1"/>
          <p:nvPr/>
        </p:nvSpPr>
        <p:spPr>
          <a:xfrm>
            <a:off x="6784249" y="6098154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89" name="P"/>
          <p:cNvSpPr txBox="1"/>
          <p:nvPr/>
        </p:nvSpPr>
        <p:spPr>
          <a:xfrm>
            <a:off x="7440963" y="623746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复现代码心得体会"/>
          <p:cNvSpPr txBox="1"/>
          <p:nvPr/>
        </p:nvSpPr>
        <p:spPr>
          <a:xfrm>
            <a:off x="1469385" y="1271645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复现代码心得体会</a:t>
            </a:r>
          </a:p>
        </p:txBody>
      </p:sp>
      <p:sp>
        <p:nvSpPr>
          <p:cNvPr id="292" name="1. 从整体到局部"/>
          <p:cNvSpPr txBox="1"/>
          <p:nvPr/>
        </p:nvSpPr>
        <p:spPr>
          <a:xfrm>
            <a:off x="1779444" y="3106295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从整体到局部</a:t>
            </a:r>
          </a:p>
        </p:txBody>
      </p:sp>
      <p:sp>
        <p:nvSpPr>
          <p:cNvPr id="293" name="2. 搞清楚数据流动形状，非常关键"/>
          <p:cNvSpPr txBox="1"/>
          <p:nvPr/>
        </p:nvSpPr>
        <p:spPr>
          <a:xfrm>
            <a:off x="1683500" y="4481357"/>
            <a:ext cx="4720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搞清楚数据流动形状，非常关键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