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3" r:id="rId8"/>
    <p:sldId id="264" r:id="rId9"/>
    <p:sldId id="265" r:id="rId10"/>
    <p:sldId id="262" r:id="rId11"/>
    <p:sldId id="266" r:id="rId12"/>
    <p:sldId id="268" r:id="rId13"/>
    <p:sldId id="269" r:id="rId14"/>
    <p:sldId id="270" r:id="rId15"/>
    <p:sldId id="267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8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E46C7-E84D-4E2E-BC67-14BFF1523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08A0E3-7D2F-4D9C-9D33-3D58B3383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BBE889-B5D4-4703-A75F-3ABF38D5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5AE5-499D-48CB-B554-F8A58C6B07B5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48AED1-DAFD-4773-84B6-234CC199B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064ED-3EF9-4692-B63E-A5045122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E095-AD6D-4985-A754-24A9C97E4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31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AA88D-3EB2-4198-9408-5DB09AF6F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7B20F7-98FA-4EFF-AF74-1F02551A5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FD6869-ACA3-4D1D-BE5D-001445B3E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5AE5-499D-48CB-B554-F8A58C6B07B5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B89A2A-B9F6-4EF7-9B6F-B4E7AF68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66BE8-EEC8-4F4F-AF10-992CE038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E095-AD6D-4985-A754-24A9C97E4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22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59758D-FC0B-4462-9493-ECFBC569D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55FB3F-3125-487C-BDEE-71DF811E3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48CA6-6464-495D-A18E-5CC819BF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5AE5-499D-48CB-B554-F8A58C6B07B5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52D30D-79F1-4A66-A8C6-20BF4CB1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7CFF75-F1F8-4116-BAE4-756CB42A0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E095-AD6D-4985-A754-24A9C97E4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54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44890-D806-4B5E-A774-789BB609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13D9B-7278-41B3-8ABF-391D08119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D56F96-618C-48F8-85A1-1A4D70D6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5AE5-499D-48CB-B554-F8A58C6B07B5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2A6B8C-D838-494E-AD86-B4F32C36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BFD36-C643-4842-A08A-A7A83A4C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E095-AD6D-4985-A754-24A9C97E4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66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42FC9-144E-45F6-92F2-09B8F4A3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C4513E-5888-40CA-8836-C3EA94DC5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0BB735-A9E0-4197-B5E9-E2AC1A4B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5AE5-499D-48CB-B554-F8A58C6B07B5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474F20-80B3-46B3-AF77-C9940A3B4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2B8101-16B0-4CEE-BA8A-E2E1A35E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E095-AD6D-4985-A754-24A9C97E4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172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482A7-F81E-4C34-9824-1B58FDC9B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7FD8E9-C46D-4827-961E-AA65A7AF3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890916-BE38-4835-BE0A-6ECFA3636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12590A-028B-40EF-895C-874716A39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5AE5-499D-48CB-B554-F8A58C6B07B5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0357B3-1F0E-492E-9694-6DBCE0BD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A54571-07CC-41AF-830A-F2964D9B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E095-AD6D-4985-A754-24A9C97E4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21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690FA-2022-4147-82CF-088A1F3F8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0B1E74-F239-42D7-91A2-32AF34A8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AF9CF7-F0F8-4BB6-BC92-3A5E23FB8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06B638-13DB-4E18-B10A-29D9B2384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75DEA2-173B-494D-A804-1713C5756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93DF95-61B8-4439-B53B-7F97E7237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5AE5-499D-48CB-B554-F8A58C6B07B5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8986EE-79BB-4A2B-9AE2-23F744B7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B6BE10-50E4-4B51-9818-200279D2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E095-AD6D-4985-A754-24A9C97E4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93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B0379-DFE9-48D8-985E-8335BAB4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9794C3-D3F2-4E15-9D0C-98C8C824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5AE5-499D-48CB-B554-F8A58C6B07B5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B9B68F-4A0F-417A-BF10-F48E5A7C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545EE8-F763-4C12-A42D-0C837F57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E095-AD6D-4985-A754-24A9C97E4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33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B62BEE-1C8E-4AC0-A982-2208150E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5AE5-499D-48CB-B554-F8A58C6B07B5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035BA8-2148-49DE-9DEB-2908C635E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1D0FFB-1600-4052-A500-2406766F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E095-AD6D-4985-A754-24A9C97E4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14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1440C-7961-4BE8-9F75-D1020869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9ADDCD-1203-4993-9582-B9029AD15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9C0A80-DB7B-4811-A57C-78FC36E65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05FA75-26DB-4D26-B713-AD00F22C6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5AE5-499D-48CB-B554-F8A58C6B07B5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463EC7-1A88-4776-957D-DD8874D39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004C0D-4E77-4A4C-A4CE-BDD02CF42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E095-AD6D-4985-A754-24A9C97E4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70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1B9A7-A2D0-44ED-930D-0DD4DB205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D6C442-FBD7-40B3-8A9F-7B9352981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040F1E-DD14-418C-818A-D4AA15EF4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B79F6-5677-42D4-AAEF-2DAD23CF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5AE5-499D-48CB-B554-F8A58C6B07B5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1B61E1-FB83-4BFA-B0A4-F333861E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BD6BA1-AEC1-498E-B9C7-729ACACE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E095-AD6D-4985-A754-24A9C97E4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77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63282B-9676-4D29-B36C-B0BBA9065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D52BB2-4D87-4682-80DA-E4DDA9979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35AA06-C4C3-4FF1-8F0F-BE950C33B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5AE5-499D-48CB-B554-F8A58C6B07B5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27EE16-EFBD-4819-B904-C884972BB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B5423B-9CEC-4AC5-B088-4B6A4C8F7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2E095-AD6D-4985-A754-24A9C97E4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66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hyperlink" Target="2023-03-27%2023.59.16.pdf" TargetMode="Externa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6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eg"/><Relationship Id="rId5" Type="http://schemas.openxmlformats.org/officeDocument/2006/relationships/image" Target="../media/image45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616707591" TargetMode="External"/><Relationship Id="rId2" Type="http://schemas.openxmlformats.org/officeDocument/2006/relationships/hyperlink" Target="https://zhuanlan.zhihu.com/p/61638200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huanlan.zhihu.com/p/616835488" TargetMode="External"/><Relationship Id="rId4" Type="http://schemas.openxmlformats.org/officeDocument/2006/relationships/hyperlink" Target="https://zhuanlan.zhihu.com/p/61681916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794904B-66E8-4C12-BE4C-5F43ABE073D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38737" y="1122363"/>
                <a:ext cx="11975487" cy="23876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3600" dirty="0"/>
                  <a:t>Discussion about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zh-CN" sz="36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</m:d>
                    <m:sSub>
                      <m:sSubPr>
                        <m:ctrlP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en-US" altLang="zh-CN" sz="3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3600" dirty="0"/>
                  <a:t> </a:t>
                </a:r>
                <a:r>
                  <a:rPr lang="en-US" altLang="zh-CN" sz="3600" dirty="0"/>
                  <a:t>and constitutive relation</a:t>
                </a:r>
                <a:endParaRPr lang="zh-CN" altLang="en-US" sz="3600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794904B-66E8-4C12-BE4C-5F43ABE073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38737" y="1122363"/>
                <a:ext cx="11975487" cy="2387600"/>
              </a:xfrm>
              <a:blipFill>
                <a:blip r:embed="rId2"/>
                <a:stretch>
                  <a:fillRect b="-79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副标题 2">
            <a:extLst>
              <a:ext uri="{FF2B5EF4-FFF2-40B4-BE49-F238E27FC236}">
                <a16:creationId xmlns:a16="http://schemas.microsoft.com/office/drawing/2014/main" id="{52B3AD9E-2670-47B8-AF44-9D7000D86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418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Haoyu Lu</a:t>
            </a:r>
          </a:p>
          <a:p>
            <a:r>
              <a:rPr lang="en-US" altLang="zh-CN" sz="1800" dirty="0"/>
              <a:t>2023.03.28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85110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FCE9909-C873-49CF-9877-C94050418E0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Part2: Problems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calculations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FCE9909-C873-49CF-9877-C94050418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562B247-A7E3-44BF-9954-1690A7876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5511" y="1690688"/>
            <a:ext cx="9468337" cy="41277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5BFD357-DFEB-4EB6-A052-23FDA0C9B89E}"/>
              </a:ext>
            </a:extLst>
          </p:cNvPr>
          <p:cNvSpPr txBox="1"/>
          <p:nvPr/>
        </p:nvSpPr>
        <p:spPr>
          <a:xfrm>
            <a:off x="6615952" y="182156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7B8143-DA4B-415E-8C1A-03E775E86FE5}"/>
              </a:ext>
            </a:extLst>
          </p:cNvPr>
          <p:cNvSpPr txBox="1"/>
          <p:nvPr/>
        </p:nvSpPr>
        <p:spPr>
          <a:xfrm>
            <a:off x="8406332" y="307505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9F78E8-46BF-4B11-9FE3-3BFECAA18FF5}"/>
              </a:ext>
            </a:extLst>
          </p:cNvPr>
          <p:cNvSpPr txBox="1"/>
          <p:nvPr/>
        </p:nvSpPr>
        <p:spPr>
          <a:xfrm>
            <a:off x="8175811" y="4680021"/>
            <a:ext cx="409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</a:rPr>
              <a:t>?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3C03A3-DB10-45E8-96D0-2BFDF4744C50}"/>
              </a:ext>
            </a:extLst>
          </p:cNvPr>
          <p:cNvSpPr/>
          <p:nvPr/>
        </p:nvSpPr>
        <p:spPr>
          <a:xfrm>
            <a:off x="5166013" y="5915653"/>
            <a:ext cx="4390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Perhaps taking a lot of things for granted !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027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1BC91A8-BC00-4CDD-8C36-7725BF1F76C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Part2: Problems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calculations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1BC91A8-BC00-4CDD-8C36-7725BF1F76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5FA5C9-9668-476E-9E5B-732D6D08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1218" cy="494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Let us see the model from beginning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7EA832D-5FEF-4239-A74C-108A5366E579}"/>
                  </a:ext>
                </a:extLst>
              </p:cNvPr>
              <p:cNvSpPr txBox="1"/>
              <p:nvPr/>
            </p:nvSpPr>
            <p:spPr>
              <a:xfrm>
                <a:off x="4940833" y="2332771"/>
                <a:ext cx="1929374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7EA832D-5FEF-4239-A74C-108A5366E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833" y="2332771"/>
                <a:ext cx="1929374" cy="391646"/>
              </a:xfrm>
              <a:prstGeom prst="rect">
                <a:avLst/>
              </a:prstGeom>
              <a:blipFill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A94B0B3-BB02-4F57-BFB8-F51921B70220}"/>
              </a:ext>
            </a:extLst>
          </p:cNvPr>
          <p:cNvCxnSpPr>
            <a:cxnSpLocks/>
          </p:cNvCxnSpPr>
          <p:nvPr/>
        </p:nvCxnSpPr>
        <p:spPr>
          <a:xfrm flipH="1">
            <a:off x="4541264" y="2736610"/>
            <a:ext cx="560220" cy="2678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E23E6D0-85FA-48E2-BBCD-3C51480D44C0}"/>
              </a:ext>
            </a:extLst>
          </p:cNvPr>
          <p:cNvSpPr txBox="1"/>
          <p:nvPr/>
        </p:nvSpPr>
        <p:spPr>
          <a:xfrm>
            <a:off x="3380975" y="3119718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Strain tensor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ABAA1A-398C-42C0-BFBF-7163BE94B5B4}"/>
              </a:ext>
            </a:extLst>
          </p:cNvPr>
          <p:cNvSpPr txBox="1"/>
          <p:nvPr/>
        </p:nvSpPr>
        <p:spPr>
          <a:xfrm>
            <a:off x="7636649" y="1888435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Deviatoric strain tensor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783E859-8540-4CA3-AD97-D789BDE0C160}"/>
              </a:ext>
            </a:extLst>
          </p:cNvPr>
          <p:cNvCxnSpPr>
            <a:cxnSpLocks/>
          </p:cNvCxnSpPr>
          <p:nvPr/>
        </p:nvCxnSpPr>
        <p:spPr>
          <a:xfrm flipV="1">
            <a:off x="6767639" y="2192751"/>
            <a:ext cx="716610" cy="3019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3C16BAD-EC8E-41F6-8DF0-3699E2607F6E}"/>
              </a:ext>
            </a:extLst>
          </p:cNvPr>
          <p:cNvCxnSpPr>
            <a:cxnSpLocks/>
          </p:cNvCxnSpPr>
          <p:nvPr/>
        </p:nvCxnSpPr>
        <p:spPr>
          <a:xfrm>
            <a:off x="6065263" y="2687331"/>
            <a:ext cx="373957" cy="4323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A03CD21-9B23-4DFC-900D-8AC6159D11A4}"/>
                  </a:ext>
                </a:extLst>
              </p:cNvPr>
              <p:cNvSpPr txBox="1"/>
              <p:nvPr/>
            </p:nvSpPr>
            <p:spPr>
              <a:xfrm>
                <a:off x="6560885" y="3059668"/>
                <a:ext cx="138133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div</m:t>
                          </m:r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A03CD21-9B23-4DFC-900D-8AC6159D1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885" y="3059668"/>
                <a:ext cx="1381339" cy="391646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4AACE4B9-3611-440B-8A69-06F47B17B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5178" y="3523557"/>
            <a:ext cx="7480684" cy="304180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7D4EF83-43E3-4778-9097-F338BE5E65D8}"/>
              </a:ext>
            </a:extLst>
          </p:cNvPr>
          <p:cNvSpPr txBox="1"/>
          <p:nvPr/>
        </p:nvSpPr>
        <p:spPr>
          <a:xfrm>
            <a:off x="6870207" y="355476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1927E85-BC4E-4AE6-88AD-C07ACDCC523E}"/>
              </a:ext>
            </a:extLst>
          </p:cNvPr>
          <p:cNvSpPr txBox="1"/>
          <p:nvPr/>
        </p:nvSpPr>
        <p:spPr>
          <a:xfrm>
            <a:off x="7699402" y="560934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HOWEVER!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AF6680D-A568-4A72-9D49-BD72E630BA5D}"/>
              </a:ext>
            </a:extLst>
          </p:cNvPr>
          <p:cNvCxnSpPr>
            <a:cxnSpLocks/>
          </p:cNvCxnSpPr>
          <p:nvPr/>
        </p:nvCxnSpPr>
        <p:spPr>
          <a:xfrm flipH="1">
            <a:off x="7251554" y="5960899"/>
            <a:ext cx="943107" cy="1940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67DE3D56-D51C-4A4B-9CAA-2DB185375D67}"/>
              </a:ext>
            </a:extLst>
          </p:cNvPr>
          <p:cNvSpPr/>
          <p:nvPr/>
        </p:nvSpPr>
        <p:spPr>
          <a:xfrm>
            <a:off x="6874615" y="6348434"/>
            <a:ext cx="4203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31F20"/>
                </a:solidFill>
                <a:latin typeface="MyriadPro-Cond"/>
              </a:rPr>
              <a:t>http://dx.doi.org/10.1098/rspa.2016.0846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B5FE8F8-4CD8-4E18-BE95-EA0A243E7933}"/>
              </a:ext>
            </a:extLst>
          </p:cNvPr>
          <p:cNvCxnSpPr/>
          <p:nvPr/>
        </p:nvCxnSpPr>
        <p:spPr>
          <a:xfrm>
            <a:off x="222837" y="3489050"/>
            <a:ext cx="11572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180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1BC91A8-BC00-4CDD-8C36-7725BF1F76C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:r>
                  <a:rPr lang="en-US" altLang="zh-CN" dirty="0"/>
                  <a:t>Part2: Problems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calculations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1BC91A8-BC00-4CDD-8C36-7725BF1F76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4AACE4B9-3611-440B-8A69-06F47B17B9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49" t="72865" r="31307" b="2632"/>
          <a:stretch/>
        </p:blipFill>
        <p:spPr>
          <a:xfrm>
            <a:off x="553250" y="1629015"/>
            <a:ext cx="2950669" cy="74535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1927E85-BC4E-4AE6-88AD-C07ACDCC523E}"/>
              </a:ext>
            </a:extLst>
          </p:cNvPr>
          <p:cNvSpPr txBox="1"/>
          <p:nvPr/>
        </p:nvSpPr>
        <p:spPr>
          <a:xfrm>
            <a:off x="3503919" y="1506022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HOWEVER!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BEAF27-8C1D-4019-BC1A-3CFDAC601600}"/>
              </a:ext>
            </a:extLst>
          </p:cNvPr>
          <p:cNvSpPr txBox="1"/>
          <p:nvPr/>
        </p:nvSpPr>
        <p:spPr>
          <a:xfrm>
            <a:off x="683879" y="2520363"/>
            <a:ext cx="59683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Here the writer considered this tensor in simple XOY plane</a:t>
            </a:r>
          </a:p>
          <a:p>
            <a:endParaRPr lang="en-US" altLang="zh-CN" dirty="0"/>
          </a:p>
          <a:p>
            <a:r>
              <a:rPr lang="en-US" altLang="zh-CN" dirty="0"/>
              <a:t>While our case is not a flat plane actually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DA20940-7E81-44EA-BDD6-6A0DBD0CD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682" y="2336742"/>
            <a:ext cx="4648439" cy="163838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3E487BE-095F-49B2-99C5-55953CFB4E40}"/>
              </a:ext>
            </a:extLst>
          </p:cNvPr>
          <p:cNvSpPr txBox="1"/>
          <p:nvPr/>
        </p:nvSpPr>
        <p:spPr>
          <a:xfrm>
            <a:off x="3099226" y="3670157"/>
            <a:ext cx="681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 have </a:t>
            </a:r>
            <a:r>
              <a:rPr lang="en-US" altLang="zh-CN" b="1" dirty="0"/>
              <a:t>two perspectives </a:t>
            </a:r>
            <a:r>
              <a:rPr lang="en-US" altLang="zh-CN" dirty="0"/>
              <a:t>to show that this tensor is not reasonable 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6715F-1A5B-4BB8-A5A8-5BA2870B0F63}"/>
              </a:ext>
            </a:extLst>
          </p:cNvPr>
          <p:cNvSpPr txBox="1"/>
          <p:nvPr/>
        </p:nvSpPr>
        <p:spPr>
          <a:xfrm>
            <a:off x="399569" y="4091989"/>
            <a:ext cx="523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Directly calculating about the mathematical form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9ED7BD7-EAFB-4BFC-8297-4AF1F39C617B}"/>
              </a:ext>
            </a:extLst>
          </p:cNvPr>
          <p:cNvSpPr txBox="1"/>
          <p:nvPr/>
        </p:nvSpPr>
        <p:spPr>
          <a:xfrm>
            <a:off x="399569" y="5475115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Geometry view</a:t>
            </a:r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84F5F923-D3A6-4CC7-A058-238B970EF020}"/>
              </a:ext>
            </a:extLst>
          </p:cNvPr>
          <p:cNvSpPr/>
          <p:nvPr/>
        </p:nvSpPr>
        <p:spPr>
          <a:xfrm rot="2803195">
            <a:off x="2291683" y="5649433"/>
            <a:ext cx="411340" cy="288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06A4E4E-396B-408D-A5B9-DEFC4F4047F8}"/>
                  </a:ext>
                </a:extLst>
              </p:cNvPr>
              <p:cNvSpPr txBox="1"/>
              <p:nvPr/>
            </p:nvSpPr>
            <p:spPr>
              <a:xfrm>
                <a:off x="1107063" y="5983121"/>
                <a:ext cx="6819687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Extreme test: Show that if the plane is plat, what will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be like (2d)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06A4E4E-396B-408D-A5B9-DEFC4F404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063" y="5983121"/>
                <a:ext cx="6819687" cy="391646"/>
              </a:xfrm>
              <a:prstGeom prst="rect">
                <a:avLst/>
              </a:prstGeom>
              <a:blipFill>
                <a:blip r:embed="rId5"/>
                <a:stretch>
                  <a:fillRect l="-805" t="-6154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72A5A0D5-5412-4F30-A5C2-90CA4F00B7C6}"/>
              </a:ext>
            </a:extLst>
          </p:cNvPr>
          <p:cNvSpPr txBox="1"/>
          <p:nvPr/>
        </p:nvSpPr>
        <p:spPr>
          <a:xfrm>
            <a:off x="399569" y="4534946"/>
            <a:ext cx="342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Using Lame notation to express</a:t>
            </a:r>
            <a:endParaRPr lang="zh-CN" altLang="en-US" dirty="0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38A5FB51-B1B3-4628-B97B-8D6C5D96728B}"/>
              </a:ext>
            </a:extLst>
          </p:cNvPr>
          <p:cNvSpPr/>
          <p:nvPr/>
        </p:nvSpPr>
        <p:spPr>
          <a:xfrm>
            <a:off x="3747303" y="4585571"/>
            <a:ext cx="591670" cy="268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84866EB-F45F-4F67-801E-D235E9DDBD43}"/>
                  </a:ext>
                </a:extLst>
              </p:cNvPr>
              <p:cNvSpPr txBox="1"/>
              <p:nvPr/>
            </p:nvSpPr>
            <p:spPr>
              <a:xfrm>
                <a:off x="4338973" y="4491532"/>
                <a:ext cx="795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</a:t>
                </a:r>
                <a:r>
                  <a:rPr lang="en-US" altLang="zh-CN" b="1" dirty="0"/>
                  <a:t>strongly connected </a:t>
                </a:r>
                <a:r>
                  <a:rPr lang="en-US" altLang="zh-CN" dirty="0"/>
                  <a:t>even if we consider the shallow water conditions!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84866EB-F45F-4F67-801E-D235E9DDB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973" y="4491532"/>
                <a:ext cx="7952626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箭头: 右 26">
            <a:extLst>
              <a:ext uri="{FF2B5EF4-FFF2-40B4-BE49-F238E27FC236}">
                <a16:creationId xmlns:a16="http://schemas.microsoft.com/office/drawing/2014/main" id="{37F85BF7-C0FA-49F7-9131-A44AB6EB50EE}"/>
              </a:ext>
            </a:extLst>
          </p:cNvPr>
          <p:cNvSpPr/>
          <p:nvPr/>
        </p:nvSpPr>
        <p:spPr>
          <a:xfrm rot="5242718">
            <a:off x="10257116" y="5191570"/>
            <a:ext cx="902511" cy="342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665E4FE-E642-4C02-A6E3-DC02CAC4AA8C}"/>
                  </a:ext>
                </a:extLst>
              </p:cNvPr>
              <p:cNvSpPr txBox="1"/>
              <p:nvPr/>
            </p:nvSpPr>
            <p:spPr>
              <a:xfrm>
                <a:off x="9405660" y="5936124"/>
                <a:ext cx="2786340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shall be 3x3 tensor</a:t>
                </a:r>
              </a:p>
              <a:p>
                <a:r>
                  <a:rPr lang="en-US" altLang="zh-CN" dirty="0"/>
                  <a:t>If we use this coordination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665E4FE-E642-4C02-A6E3-DC02CAC4A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660" y="5936124"/>
                <a:ext cx="2786340" cy="668645"/>
              </a:xfrm>
              <a:prstGeom prst="rect">
                <a:avLst/>
              </a:prstGeom>
              <a:blipFill>
                <a:blip r:embed="rId7"/>
                <a:stretch>
                  <a:fillRect l="-1969" t="-4587" r="-1532" b="-146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063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1BC91A8-BC00-4CDD-8C36-7725BF1F76C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:r>
                  <a:rPr lang="en-US" altLang="zh-CN" dirty="0"/>
                  <a:t>Part2: Problems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calculations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1BC91A8-BC00-4CDD-8C36-7725BF1F76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80D6715F-1A5B-4BB8-A5A8-5BA2870B0F63}"/>
              </a:ext>
            </a:extLst>
          </p:cNvPr>
          <p:cNvSpPr txBox="1"/>
          <p:nvPr/>
        </p:nvSpPr>
        <p:spPr>
          <a:xfrm>
            <a:off x="422621" y="1594678"/>
            <a:ext cx="523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Directly calculating about the mathematical form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2A5A0D5-5412-4F30-A5C2-90CA4F00B7C6}"/>
              </a:ext>
            </a:extLst>
          </p:cNvPr>
          <p:cNvSpPr txBox="1"/>
          <p:nvPr/>
        </p:nvSpPr>
        <p:spPr>
          <a:xfrm>
            <a:off x="422621" y="2037635"/>
            <a:ext cx="342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Using Lame notation to express</a:t>
            </a:r>
            <a:endParaRPr lang="zh-CN" altLang="en-US" dirty="0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38A5FB51-B1B3-4628-B97B-8D6C5D96728B}"/>
              </a:ext>
            </a:extLst>
          </p:cNvPr>
          <p:cNvSpPr/>
          <p:nvPr/>
        </p:nvSpPr>
        <p:spPr>
          <a:xfrm>
            <a:off x="3770355" y="2088260"/>
            <a:ext cx="591670" cy="268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84866EB-F45F-4F67-801E-D235E9DDBD43}"/>
                  </a:ext>
                </a:extLst>
              </p:cNvPr>
              <p:cNvSpPr txBox="1"/>
              <p:nvPr/>
            </p:nvSpPr>
            <p:spPr>
              <a:xfrm>
                <a:off x="4362025" y="1994221"/>
                <a:ext cx="795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</a:t>
                </a:r>
                <a:r>
                  <a:rPr lang="en-US" altLang="zh-CN" b="1" dirty="0"/>
                  <a:t>strongly connected </a:t>
                </a:r>
                <a:r>
                  <a:rPr lang="en-US" altLang="zh-CN" dirty="0"/>
                  <a:t>even if we consider the shallow water conditions!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84866EB-F45F-4F67-801E-D235E9DDB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025" y="1994221"/>
                <a:ext cx="7952626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箭头: 右 26">
            <a:extLst>
              <a:ext uri="{FF2B5EF4-FFF2-40B4-BE49-F238E27FC236}">
                <a16:creationId xmlns:a16="http://schemas.microsoft.com/office/drawing/2014/main" id="{37F85BF7-C0FA-49F7-9131-A44AB6EB50EE}"/>
              </a:ext>
            </a:extLst>
          </p:cNvPr>
          <p:cNvSpPr/>
          <p:nvPr/>
        </p:nvSpPr>
        <p:spPr>
          <a:xfrm rot="16200000">
            <a:off x="10209747" y="1307834"/>
            <a:ext cx="902511" cy="342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665E4FE-E642-4C02-A6E3-DC02CAC4AA8C}"/>
                  </a:ext>
                </a:extLst>
              </p:cNvPr>
              <p:cNvSpPr txBox="1"/>
              <p:nvPr/>
            </p:nvSpPr>
            <p:spPr>
              <a:xfrm>
                <a:off x="9405660" y="180783"/>
                <a:ext cx="2786340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shall be 3x3 tensor</a:t>
                </a:r>
              </a:p>
              <a:p>
                <a:r>
                  <a:rPr lang="en-US" altLang="zh-CN" dirty="0"/>
                  <a:t>If we use this coordination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665E4FE-E642-4C02-A6E3-DC02CAC4A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660" y="180783"/>
                <a:ext cx="2786340" cy="668645"/>
              </a:xfrm>
              <a:prstGeom prst="rect">
                <a:avLst/>
              </a:prstGeom>
              <a:blipFill>
                <a:blip r:embed="rId4"/>
                <a:stretch>
                  <a:fillRect l="-1969" t="-4587" r="-1532" b="-146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5038FB6E-4CFD-4F3C-9F87-1B8C3CB59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621" y="2704104"/>
            <a:ext cx="7067875" cy="3580687"/>
          </a:xfrm>
          <a:prstGeom prst="rect">
            <a:avLst/>
          </a:prstGeom>
        </p:spPr>
      </p:pic>
      <p:pic>
        <p:nvPicPr>
          <p:cNvPr id="5" name="图片 4">
            <a:hlinkClick r:id="rId6" action="ppaction://hlinkfile"/>
            <a:extLst>
              <a:ext uri="{FF2B5EF4-FFF2-40B4-BE49-F238E27FC236}">
                <a16:creationId xmlns:a16="http://schemas.microsoft.com/office/drawing/2014/main" id="{F00432F3-A27B-43CC-8400-0D915C424E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4819" y="3292922"/>
            <a:ext cx="1060505" cy="130181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8F75F14-8E3E-4E73-B8E3-8542D5855D5C}"/>
              </a:ext>
            </a:extLst>
          </p:cNvPr>
          <p:cNvSpPr txBox="1"/>
          <p:nvPr/>
        </p:nvSpPr>
        <p:spPr>
          <a:xfrm>
            <a:off x="8667590" y="5309667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Approx. conditions?</a:t>
            </a:r>
          </a:p>
        </p:txBody>
      </p:sp>
    </p:spTree>
    <p:extLst>
      <p:ext uri="{BB962C8B-B14F-4D97-AF65-F5344CB8AC3E}">
        <p14:creationId xmlns:p14="http://schemas.microsoft.com/office/powerpoint/2010/main" val="3819589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2E87C32-4096-42C3-B708-5D6781845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035" y="1945209"/>
            <a:ext cx="3510768" cy="42779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568833B-4ACB-4245-9C57-F6A5316B6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09" r="17647"/>
          <a:stretch/>
        </p:blipFill>
        <p:spPr>
          <a:xfrm>
            <a:off x="8490857" y="3372938"/>
            <a:ext cx="3579295" cy="32894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1BC91A8-BC00-4CDD-8C36-7725BF1F76C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:r>
                  <a:rPr lang="en-US" altLang="zh-CN" dirty="0"/>
                  <a:t>Part2: Problems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calculations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1BC91A8-BC00-4CDD-8C36-7725BF1F76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4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F4B03375-65B4-42AD-A4AD-3CDABF605B4B}"/>
              </a:ext>
            </a:extLst>
          </p:cNvPr>
          <p:cNvSpPr txBox="1"/>
          <p:nvPr/>
        </p:nvSpPr>
        <p:spPr>
          <a:xfrm>
            <a:off x="322728" y="1448682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Geometry view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5BC2B51-11B7-47EA-B5A4-F4374599D3FD}"/>
                  </a:ext>
                </a:extLst>
              </p:cNvPr>
              <p:cNvSpPr txBox="1"/>
              <p:nvPr/>
            </p:nvSpPr>
            <p:spPr>
              <a:xfrm>
                <a:off x="2567029" y="1448682"/>
                <a:ext cx="6819687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Extreme test: Show that if the plane is plat, what will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be like (2d)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5BC2B51-11B7-47EA-B5A4-F4374599D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029" y="1448682"/>
                <a:ext cx="6819687" cy="391646"/>
              </a:xfrm>
              <a:prstGeom prst="rect">
                <a:avLst/>
              </a:prstGeom>
              <a:blipFill>
                <a:blip r:embed="rId5"/>
                <a:stretch>
                  <a:fillRect l="-715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3D7F19EF-D77F-4AC3-A90C-76ABB4B39C0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2" t="1" b="41904"/>
          <a:stretch/>
        </p:blipFill>
        <p:spPr>
          <a:xfrm>
            <a:off x="176733" y="2159428"/>
            <a:ext cx="2386558" cy="288056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69F2913-1345-40A1-ADAC-74BB4BD3B21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98" r="10040"/>
          <a:stretch/>
        </p:blipFill>
        <p:spPr>
          <a:xfrm>
            <a:off x="5696431" y="1795569"/>
            <a:ext cx="3244319" cy="204373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EFF67C2-A471-456C-ADD3-A394C3AAC34E}"/>
              </a:ext>
            </a:extLst>
          </p:cNvPr>
          <p:cNvSpPr/>
          <p:nvPr/>
        </p:nvSpPr>
        <p:spPr>
          <a:xfrm>
            <a:off x="3089819" y="6304024"/>
            <a:ext cx="5046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DOI</a:t>
            </a:r>
            <a:r>
              <a:rPr lang="en-US" altLang="zh-CN" dirty="0"/>
              <a:t>: </a:t>
            </a:r>
            <a:r>
              <a:rPr lang="zh-CN" altLang="en-US" dirty="0"/>
              <a:t>10.1007/978-3-319-51624-0     </a:t>
            </a:r>
            <a:r>
              <a:rPr lang="en-US" altLang="zh-CN" dirty="0"/>
              <a:t>CHAPTER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8227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51CD9-E437-459D-A526-30C3141C5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Part3: constitutive relation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76EEDC-FF67-4E6A-9C8A-D5F676A2B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3662"/>
          </a:xfrm>
        </p:spPr>
        <p:txBody>
          <a:bodyPr/>
          <a:lstStyle/>
          <a:p>
            <a:r>
              <a:rPr lang="en-US" altLang="zh-CN" dirty="0"/>
              <a:t>I think the model can be used in this case</a:t>
            </a:r>
          </a:p>
          <a:p>
            <a:endParaRPr lang="en-US" altLang="zh-CN" dirty="0"/>
          </a:p>
          <a:p>
            <a:r>
              <a:rPr lang="en-US" altLang="zh-CN" dirty="0"/>
              <a:t>But still some confusions when be applied in calculating</a:t>
            </a:r>
          </a:p>
          <a:p>
            <a:pPr marL="0" indent="0">
              <a:buNone/>
            </a:pP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ABDA8B3B-5596-42B0-8BF6-DAD0E842EB93}"/>
                  </a:ext>
                </a:extLst>
              </p:cNvPr>
              <p:cNvSpPr/>
              <p:nvPr/>
            </p:nvSpPr>
            <p:spPr>
              <a:xfrm>
                <a:off x="461041" y="4118642"/>
                <a:ext cx="3265715" cy="8452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Incompressible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Const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ABDA8B3B-5596-42B0-8BF6-DAD0E842EB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41" y="4118642"/>
                <a:ext cx="3265715" cy="84524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09628E7A-46C6-4D04-89F3-AAACC400DFAB}"/>
                  </a:ext>
                </a:extLst>
              </p:cNvPr>
              <p:cNvSpPr/>
              <p:nvPr/>
            </p:nvSpPr>
            <p:spPr>
              <a:xfrm>
                <a:off x="4461862" y="4118642"/>
                <a:ext cx="3265715" cy="8452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Incompressible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i="1" dirty="0"/>
              </a:p>
            </p:txBody>
          </p:sp>
        </mc:Choice>
        <mc:Fallback xmlns="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09628E7A-46C6-4D04-89F3-AAACC400D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862" y="4118642"/>
                <a:ext cx="3265715" cy="84524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箭头: 右 5">
            <a:extLst>
              <a:ext uri="{FF2B5EF4-FFF2-40B4-BE49-F238E27FC236}">
                <a16:creationId xmlns:a16="http://schemas.microsoft.com/office/drawing/2014/main" id="{3ABD97A1-CA1E-4E04-90F6-D78E7A92A5E6}"/>
              </a:ext>
            </a:extLst>
          </p:cNvPr>
          <p:cNvSpPr/>
          <p:nvPr/>
        </p:nvSpPr>
        <p:spPr>
          <a:xfrm>
            <a:off x="3932943" y="4383741"/>
            <a:ext cx="367553" cy="315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85D45146-F28B-42A8-A290-0812FD590B0E}"/>
              </a:ext>
            </a:extLst>
          </p:cNvPr>
          <p:cNvSpPr/>
          <p:nvPr/>
        </p:nvSpPr>
        <p:spPr>
          <a:xfrm>
            <a:off x="8004200" y="4383741"/>
            <a:ext cx="367553" cy="315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3AF63396-D277-4154-8B3E-B6DD1C09F283}"/>
                  </a:ext>
                </a:extLst>
              </p:cNvPr>
              <p:cNvSpPr/>
              <p:nvPr/>
            </p:nvSpPr>
            <p:spPr>
              <a:xfrm>
                <a:off x="8563855" y="4118642"/>
                <a:ext cx="3500078" cy="8452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Compressible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i="1" dirty="0"/>
              </a:p>
            </p:txBody>
          </p:sp>
        </mc:Choice>
        <mc:Fallback xmlns="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3AF63396-D277-4154-8B3E-B6DD1C09F2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855" y="4118642"/>
                <a:ext cx="3500078" cy="8452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8C81617-B1FC-49E4-BC50-0840260FA52F}"/>
                  </a:ext>
                </a:extLst>
              </p:cNvPr>
              <p:cNvSpPr txBox="1"/>
              <p:nvPr/>
            </p:nvSpPr>
            <p:spPr>
              <a:xfrm>
                <a:off x="3096666" y="5378575"/>
                <a:ext cx="64406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While we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div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 incompressible condition in calculation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8C81617-B1FC-49E4-BC50-0840260FA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666" y="5378575"/>
                <a:ext cx="6440609" cy="646331"/>
              </a:xfrm>
              <a:prstGeom prst="rect">
                <a:avLst/>
              </a:prstGeom>
              <a:blipFill>
                <a:blip r:embed="rId5"/>
                <a:stretch>
                  <a:fillRect l="-851" t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378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DEFF2-CB8F-4619-B16C-D1A90844F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Result means?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C227911-317B-4895-906F-98807E79B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219" y="1637614"/>
            <a:ext cx="7499863" cy="485526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0E62B1B-5953-47D4-AAF4-9A85B5FE1C0B}"/>
              </a:ext>
            </a:extLst>
          </p:cNvPr>
          <p:cNvSpPr txBox="1"/>
          <p:nvPr/>
        </p:nvSpPr>
        <p:spPr>
          <a:xfrm>
            <a:off x="8875059" y="2866145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IS relationship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1664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BF88E-2132-4682-BE75-346A9D9A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128CF0-6EC2-4C77-BDFA-2ADF78400E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1. </a:t>
                </a:r>
                <a:r>
                  <a:rPr lang="zh-CN" altLang="en-US" dirty="0"/>
                  <a:t>确认推导</a:t>
                </a:r>
                <a:endParaRPr lang="en-US" altLang="zh-CN" dirty="0"/>
              </a:p>
              <a:p>
                <a:r>
                  <a:rPr lang="en-US" altLang="zh-CN" dirty="0"/>
                  <a:t>2.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+ </a:t>
                </a:r>
                <a:r>
                  <a:rPr lang="zh-CN" altLang="en-US" dirty="0"/>
                  <a:t>小量近似 </a:t>
                </a:r>
                <a:r>
                  <a:rPr lang="en-US" altLang="zh-CN" dirty="0">
                    <a:sym typeface="Wingdings" panose="05000000000000000000" pitchFamily="2" charset="2"/>
                  </a:rPr>
                  <a:t> </a:t>
                </a:r>
                <a:r>
                  <a:rPr lang="zh-CN" altLang="en-US" dirty="0">
                    <a:sym typeface="Wingdings" panose="05000000000000000000" pitchFamily="2" charset="2"/>
                  </a:rPr>
                  <a:t>半解析</a:t>
                </a:r>
                <a:r>
                  <a:rPr lang="en-US" altLang="zh-CN" dirty="0">
                    <a:sym typeface="Wingdings" panose="05000000000000000000" pitchFamily="2" charset="2"/>
                  </a:rPr>
                  <a:t> </a:t>
                </a:r>
                <a:r>
                  <a:rPr lang="zh-CN" altLang="en-US" dirty="0">
                    <a:sym typeface="Wingdings" panose="05000000000000000000" pitchFamily="2" charset="2"/>
                  </a:rPr>
                  <a:t>周五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浅水方程，</a:t>
                </a:r>
                <a:r>
                  <a:rPr lang="en-US" altLang="zh-CN" dirty="0" err="1"/>
                  <a:t>u_theta,ua</a:t>
                </a:r>
                <a:r>
                  <a:rPr lang="en-US" altLang="zh-CN" dirty="0"/>
                  <a:t>=0?</a:t>
                </a:r>
                <a:r>
                  <a:rPr lang="zh-CN" altLang="en-US"/>
                  <a:t>主值条件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128CF0-6EC2-4C77-BDFA-2ADF78400E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E79A3856-3B5C-4017-81F8-BC54C2FAED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24"/>
          <a:stretch/>
        </p:blipFill>
        <p:spPr>
          <a:xfrm>
            <a:off x="1303708" y="769982"/>
            <a:ext cx="8562975" cy="255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6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1A5FD-19C1-479A-B61A-78CEBA5D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88A73-B056-4417-8E3A-683A3F70F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To be lazy, I directly use screenshots of my own articles for some formulas.</a:t>
            </a:r>
          </a:p>
          <a:p>
            <a:endParaRPr lang="en-US" altLang="zh-CN" dirty="0"/>
          </a:p>
          <a:p>
            <a:r>
              <a:rPr lang="en-US" altLang="zh-CN" dirty="0"/>
              <a:t>If you want to see details about some critical derivations, here are my blog links in ZHIHU.</a:t>
            </a:r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zh-CN" altLang="en-US" sz="1600" dirty="0">
                <a:hlinkClick r:id="rId2"/>
              </a:rPr>
              <a:t>坐标变换那些事</a:t>
            </a:r>
            <a:r>
              <a:rPr lang="en-US" altLang="zh-CN" sz="1600" dirty="0">
                <a:hlinkClick r:id="rId2"/>
              </a:rPr>
              <a:t>1</a:t>
            </a:r>
            <a:r>
              <a:rPr lang="zh-CN" altLang="en-US" sz="1600" dirty="0">
                <a:hlinkClick r:id="rId2"/>
              </a:rPr>
              <a:t>：引言：简化表达而产生的标注</a:t>
            </a:r>
            <a:r>
              <a:rPr lang="en-US" altLang="zh-CN" sz="1600" dirty="0">
                <a:hlinkClick r:id="rId2"/>
              </a:rPr>
              <a:t>-Lame</a:t>
            </a:r>
            <a:r>
              <a:rPr lang="zh-CN" altLang="en-US" sz="1600" dirty="0">
                <a:hlinkClick r:id="rId2"/>
              </a:rPr>
              <a:t>系数 </a:t>
            </a:r>
            <a:r>
              <a:rPr lang="en-US" altLang="zh-CN" sz="1600" dirty="0">
                <a:hlinkClick r:id="rId2"/>
              </a:rPr>
              <a:t>- </a:t>
            </a:r>
            <a:r>
              <a:rPr lang="zh-CN" altLang="en-US" sz="1600" dirty="0">
                <a:hlinkClick r:id="rId2"/>
              </a:rPr>
              <a:t>知乎 </a:t>
            </a:r>
            <a:r>
              <a:rPr lang="en-US" altLang="zh-CN" sz="1600" dirty="0">
                <a:hlinkClick r:id="rId2"/>
              </a:rPr>
              <a:t>(zhihu.com)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zh-CN" altLang="en-US" sz="1600" dirty="0">
                <a:hlinkClick r:id="rId3"/>
              </a:rPr>
              <a:t>坐标变换那些事</a:t>
            </a:r>
            <a:r>
              <a:rPr lang="en-US" altLang="zh-CN" sz="1600" dirty="0">
                <a:hlinkClick r:id="rId3"/>
              </a:rPr>
              <a:t>2</a:t>
            </a:r>
            <a:r>
              <a:rPr lang="zh-CN" altLang="en-US" sz="1600" dirty="0">
                <a:hlinkClick r:id="rId3"/>
              </a:rPr>
              <a:t>：由</a:t>
            </a:r>
            <a:r>
              <a:rPr lang="en-US" altLang="zh-CN" sz="1600" dirty="0">
                <a:hlinkClick r:id="rId3"/>
              </a:rPr>
              <a:t>Lame</a:t>
            </a:r>
            <a:r>
              <a:rPr lang="zh-CN" altLang="en-US" sz="1600" dirty="0">
                <a:hlinkClick r:id="rId3"/>
              </a:rPr>
              <a:t>系数导出常见微分运算的通用表达 </a:t>
            </a:r>
            <a:r>
              <a:rPr lang="en-US" altLang="zh-CN" sz="1600" dirty="0">
                <a:hlinkClick r:id="rId3"/>
              </a:rPr>
              <a:t>- </a:t>
            </a:r>
            <a:r>
              <a:rPr lang="zh-CN" altLang="en-US" sz="1600" dirty="0">
                <a:hlinkClick r:id="rId3"/>
              </a:rPr>
              <a:t>知乎 </a:t>
            </a:r>
            <a:r>
              <a:rPr lang="en-US" altLang="zh-CN" sz="1600" dirty="0">
                <a:hlinkClick r:id="rId3"/>
              </a:rPr>
              <a:t>(zhihu.com)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zh-CN" altLang="en-US" sz="1600" dirty="0">
                <a:hlinkClick r:id="rId4"/>
              </a:rPr>
              <a:t>坐标变换那些事</a:t>
            </a:r>
            <a:r>
              <a:rPr lang="en-US" altLang="zh-CN" sz="1600" dirty="0">
                <a:hlinkClick r:id="rId4"/>
              </a:rPr>
              <a:t>3</a:t>
            </a:r>
            <a:r>
              <a:rPr lang="zh-CN" altLang="en-US" sz="1600" dirty="0">
                <a:hlinkClick r:id="rId4"/>
              </a:rPr>
              <a:t>：基矢与仿射联络 </a:t>
            </a:r>
            <a:r>
              <a:rPr lang="en-US" altLang="zh-CN" sz="1600" dirty="0">
                <a:hlinkClick r:id="rId4"/>
              </a:rPr>
              <a:t>- </a:t>
            </a:r>
            <a:r>
              <a:rPr lang="zh-CN" altLang="en-US" sz="1600" dirty="0">
                <a:hlinkClick r:id="rId4"/>
              </a:rPr>
              <a:t>知乎 </a:t>
            </a:r>
            <a:r>
              <a:rPr lang="en-US" altLang="zh-CN" sz="1600" dirty="0">
                <a:hlinkClick r:id="rId4"/>
              </a:rPr>
              <a:t>(zhihu.com)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zh-CN" altLang="en-US" sz="1600" dirty="0">
                <a:hlinkClick r:id="rId5"/>
              </a:rPr>
              <a:t>坐标变换那些事</a:t>
            </a:r>
            <a:r>
              <a:rPr lang="en-US" altLang="zh-CN" sz="1600" dirty="0">
                <a:hlinkClick r:id="rId5"/>
              </a:rPr>
              <a:t>4-</a:t>
            </a:r>
            <a:r>
              <a:rPr lang="zh-CN" altLang="en-US" sz="1600" dirty="0">
                <a:hlinkClick r:id="rId5"/>
              </a:rPr>
              <a:t>终章：计算</a:t>
            </a:r>
            <a:r>
              <a:rPr lang="en-US" altLang="zh-CN" sz="1600" dirty="0">
                <a:hlinkClick r:id="rId5"/>
              </a:rPr>
              <a:t>Lame</a:t>
            </a:r>
            <a:r>
              <a:rPr lang="zh-CN" altLang="en-US" sz="1600" dirty="0">
                <a:hlinkClick r:id="rId5"/>
              </a:rPr>
              <a:t>系数格式下的对流项</a:t>
            </a:r>
            <a:r>
              <a:rPr lang="en-US" altLang="zh-CN" sz="1600" dirty="0">
                <a:hlinkClick r:id="rId5"/>
              </a:rPr>
              <a:t>/</a:t>
            </a:r>
            <a:r>
              <a:rPr lang="zh-CN" altLang="en-US" sz="1600" dirty="0">
                <a:hlinkClick r:id="rId5"/>
              </a:rPr>
              <a:t>方向导数 </a:t>
            </a:r>
            <a:r>
              <a:rPr lang="en-US" altLang="zh-CN" sz="1600" dirty="0">
                <a:hlinkClick r:id="rId5"/>
              </a:rPr>
              <a:t>- </a:t>
            </a:r>
            <a:r>
              <a:rPr lang="zh-CN" altLang="en-US" sz="1600" dirty="0">
                <a:hlinkClick r:id="rId5"/>
              </a:rPr>
              <a:t>知乎 </a:t>
            </a:r>
            <a:r>
              <a:rPr lang="en-US" altLang="zh-CN" sz="1600" dirty="0">
                <a:hlinkClick r:id="rId5"/>
              </a:rPr>
              <a:t>(zhihu.com)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3122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7B3EF0D-E74D-4A0D-8C79-196961705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977" y="2559020"/>
            <a:ext cx="6064562" cy="3098959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638FC61D-42A5-4581-BC33-8B75488C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Calculating tools – Lame notation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87CBD4-129A-4472-948E-BC0D7485FF92}"/>
              </a:ext>
            </a:extLst>
          </p:cNvPr>
          <p:cNvSpPr txBox="1"/>
          <p:nvPr/>
        </p:nvSpPr>
        <p:spPr>
          <a:xfrm>
            <a:off x="933319" y="1973843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What is Lame notation?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808108-BD04-49B0-810F-27685A720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808" y="3060695"/>
            <a:ext cx="2051155" cy="104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5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F76D8-175B-4406-9D76-21D76B79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Calculating tools – Lame notation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8C6C33-55CF-4146-88D8-4A954F3EF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65" y="2361673"/>
            <a:ext cx="4527783" cy="30164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C15D62-89D8-49D1-BF09-55C07E52A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333" y="2261195"/>
            <a:ext cx="2209914" cy="4826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6335782-8E5E-42D0-BDDD-D6CDA383F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862" y="2833718"/>
            <a:ext cx="1066855" cy="5143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222588-4E83-4C68-BE44-004EBD5F1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9660" y="2261195"/>
            <a:ext cx="977950" cy="5207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F9568EA-11BF-4F76-932F-74C7F84297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6469" y="3437992"/>
            <a:ext cx="1733639" cy="5842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F4B4A1-AF57-4765-9EC6-3E851F1BE3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9660" y="2971304"/>
            <a:ext cx="1994002" cy="179714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9CA57A3-8589-45C9-87DD-A2AFE8D71D03}"/>
              </a:ext>
            </a:extLst>
          </p:cNvPr>
          <p:cNvSpPr txBox="1"/>
          <p:nvPr/>
        </p:nvSpPr>
        <p:spPr>
          <a:xfrm>
            <a:off x="636927" y="1879250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Basic calculating ‘unit’s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1B5AF7-BC38-4D88-B531-D3913F2C1B29}"/>
              </a:ext>
            </a:extLst>
          </p:cNvPr>
          <p:cNvSpPr/>
          <p:nvPr/>
        </p:nvSpPr>
        <p:spPr>
          <a:xfrm>
            <a:off x="5148025" y="1801965"/>
            <a:ext cx="2869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Diagonal tensor expression</a:t>
            </a:r>
            <a:endParaRPr lang="zh-CN" altLang="en-US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EA58B7D8-ADE7-4FFA-9DDB-A209E128E1DA}"/>
              </a:ext>
            </a:extLst>
          </p:cNvPr>
          <p:cNvSpPr/>
          <p:nvPr/>
        </p:nvSpPr>
        <p:spPr>
          <a:xfrm>
            <a:off x="7884931" y="2641533"/>
            <a:ext cx="346841" cy="204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68B4555-EA0C-45C1-872D-59AFC69082B9}"/>
              </a:ext>
            </a:extLst>
          </p:cNvPr>
          <p:cNvSpPr/>
          <p:nvPr/>
        </p:nvSpPr>
        <p:spPr>
          <a:xfrm>
            <a:off x="5192932" y="4773162"/>
            <a:ext cx="3841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Vector expansion in diagonal tensors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5246030-B3BC-4448-933E-60A6E8E515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6140" y="5202322"/>
            <a:ext cx="927148" cy="53977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6194942-5CAE-4161-AD1C-26EB34781A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5480" y="5202322"/>
            <a:ext cx="920797" cy="47627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34B6CD10-EA9F-4A79-AFCA-DEB99CFF2F68}"/>
              </a:ext>
            </a:extLst>
          </p:cNvPr>
          <p:cNvSpPr txBox="1"/>
          <p:nvPr/>
        </p:nvSpPr>
        <p:spPr>
          <a:xfrm>
            <a:off x="6566253" y="5297507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or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FD04654-3257-4586-9F82-25DFCA1C82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45378" y="5928578"/>
            <a:ext cx="2476627" cy="73663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CFABE2C-763B-484C-8339-888EB4574C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59482" y="5846024"/>
            <a:ext cx="2851297" cy="819192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89AABD3-D1D2-4C32-9E1A-598EE4D52CD2}"/>
              </a:ext>
            </a:extLst>
          </p:cNvPr>
          <p:cNvCxnSpPr/>
          <p:nvPr/>
        </p:nvCxnSpPr>
        <p:spPr>
          <a:xfrm flipV="1">
            <a:off x="10653662" y="5482173"/>
            <a:ext cx="375894" cy="8147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CCC63841-AEF6-456F-B31D-BC898D60BFA4}"/>
              </a:ext>
            </a:extLst>
          </p:cNvPr>
          <p:cNvSpPr txBox="1"/>
          <p:nvPr/>
        </p:nvSpPr>
        <p:spPr>
          <a:xfrm>
            <a:off x="10460053" y="5071127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Always zero!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579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06B8B-E898-473E-AA48-A18AF4FB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Part1: Directly calculate the convection item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4857F9B-4D86-434B-A402-E340F8CF5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289" y="2100591"/>
            <a:ext cx="3721291" cy="83189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1B136FA-63BB-4A38-B55E-193917A90B97}"/>
              </a:ext>
            </a:extLst>
          </p:cNvPr>
          <p:cNvSpPr txBox="1"/>
          <p:nvPr/>
        </p:nvSpPr>
        <p:spPr>
          <a:xfrm>
            <a:off x="662152" y="1690688"/>
            <a:ext cx="334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Expand it in in diagonal tensors 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45E0CED-08FA-419B-9930-98FBF11945CA}"/>
              </a:ext>
            </a:extLst>
          </p:cNvPr>
          <p:cNvCxnSpPr>
            <a:cxnSpLocks/>
          </p:cNvCxnSpPr>
          <p:nvPr/>
        </p:nvCxnSpPr>
        <p:spPr>
          <a:xfrm flipV="1">
            <a:off x="4470552" y="2516537"/>
            <a:ext cx="782519" cy="1171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14B2631-52B7-4E86-97F7-68DACC174F2D}"/>
              </a:ext>
            </a:extLst>
          </p:cNvPr>
          <p:cNvSpPr txBox="1"/>
          <p:nvPr/>
        </p:nvSpPr>
        <p:spPr>
          <a:xfrm>
            <a:off x="5253071" y="2264351"/>
            <a:ext cx="310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Base vectors’ convection item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F2DCBF9-5D53-43AB-8187-82B79AB345A9}"/>
              </a:ext>
            </a:extLst>
          </p:cNvPr>
          <p:cNvCxnSpPr>
            <a:cxnSpLocks/>
          </p:cNvCxnSpPr>
          <p:nvPr/>
        </p:nvCxnSpPr>
        <p:spPr>
          <a:xfrm>
            <a:off x="2516177" y="2774731"/>
            <a:ext cx="460353" cy="3846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FF010-7588-43EB-BCE5-A8C404910B73}"/>
              </a:ext>
            </a:extLst>
          </p:cNvPr>
          <p:cNvSpPr txBox="1"/>
          <p:nvPr/>
        </p:nvSpPr>
        <p:spPr>
          <a:xfrm>
            <a:off x="2976530" y="3000004"/>
            <a:ext cx="294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Simple directional derivative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865805B-0930-4413-B377-A1F7EACDBD3E}"/>
              </a:ext>
            </a:extLst>
          </p:cNvPr>
          <p:cNvSpPr txBox="1"/>
          <p:nvPr/>
        </p:nvSpPr>
        <p:spPr>
          <a:xfrm>
            <a:off x="712601" y="4092728"/>
            <a:ext cx="473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Calculate base vectors’ convection items first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1335C34-3B39-4DF2-8774-BB0D11BB6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768" y="4836694"/>
            <a:ext cx="7976010" cy="50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44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9120B621-3CC2-4259-948B-EFE9079E4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422" y="4978781"/>
            <a:ext cx="4108661" cy="154312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3406B8B-E898-473E-AA48-A18AF4FB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Directly calculate the convection item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F2DCBF9-5D53-43AB-8187-82B79AB345A9}"/>
              </a:ext>
            </a:extLst>
          </p:cNvPr>
          <p:cNvCxnSpPr>
            <a:cxnSpLocks/>
          </p:cNvCxnSpPr>
          <p:nvPr/>
        </p:nvCxnSpPr>
        <p:spPr>
          <a:xfrm flipH="1">
            <a:off x="1573724" y="1983164"/>
            <a:ext cx="468012" cy="6447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E1335C34-3B39-4DF2-8774-BB0D11BB6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72" y="1539987"/>
            <a:ext cx="7976010" cy="50167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7211180-6C16-4D14-8FBF-87A1E7CD4D0F}"/>
              </a:ext>
            </a:extLst>
          </p:cNvPr>
          <p:cNvSpPr/>
          <p:nvPr/>
        </p:nvSpPr>
        <p:spPr>
          <a:xfrm>
            <a:off x="1573724" y="1598485"/>
            <a:ext cx="1147730" cy="3846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06B3B3A-2342-47E8-A20D-D70429388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72" y="2753638"/>
            <a:ext cx="2889398" cy="81284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0010B1B-D0BD-401F-8D4C-34C822734403}"/>
              </a:ext>
            </a:extLst>
          </p:cNvPr>
          <p:cNvSpPr txBox="1"/>
          <p:nvPr/>
        </p:nvSpPr>
        <p:spPr>
          <a:xfrm>
            <a:off x="315046" y="3692179"/>
            <a:ext cx="1161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 order to create a new inverse base vector, thus we can use the conclusion that ‘</a:t>
            </a:r>
            <a:r>
              <a:rPr lang="en-US" altLang="zh-CN" dirty="0">
                <a:solidFill>
                  <a:srgbClr val="FF0000"/>
                </a:solidFill>
              </a:rPr>
              <a:t>its curl is zero</a:t>
            </a:r>
            <a:r>
              <a:rPr lang="en-US" altLang="zh-CN" dirty="0"/>
              <a:t>’ to simplify this term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21E1F18-6343-411C-B9E3-2826B8C24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972" y="4187210"/>
            <a:ext cx="6877403" cy="2165461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3481057-0E60-4E77-96FA-BE794FE6E88F}"/>
              </a:ext>
            </a:extLst>
          </p:cNvPr>
          <p:cNvCxnSpPr>
            <a:cxnSpLocks/>
          </p:cNvCxnSpPr>
          <p:nvPr/>
        </p:nvCxnSpPr>
        <p:spPr>
          <a:xfrm flipH="1" flipV="1">
            <a:off x="6122084" y="5179039"/>
            <a:ext cx="878071" cy="261257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CFD7B75-CE86-4C47-BCBC-933440AD22B8}"/>
              </a:ext>
            </a:extLst>
          </p:cNvPr>
          <p:cNvCxnSpPr>
            <a:cxnSpLocks/>
          </p:cNvCxnSpPr>
          <p:nvPr/>
        </p:nvCxnSpPr>
        <p:spPr>
          <a:xfrm>
            <a:off x="6370064" y="6016598"/>
            <a:ext cx="1805748" cy="1949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6E7F342D-CEE3-42AE-8AF4-FDEFFE603D72}"/>
              </a:ext>
            </a:extLst>
          </p:cNvPr>
          <p:cNvSpPr txBox="1"/>
          <p:nvPr/>
        </p:nvSpPr>
        <p:spPr>
          <a:xfrm>
            <a:off x="6729718" y="63372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Easily get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498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06B8B-E898-473E-AA48-A18AF4FB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Directly calculate the convection item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F2DCBF9-5D53-43AB-8187-82B79AB345A9}"/>
              </a:ext>
            </a:extLst>
          </p:cNvPr>
          <p:cNvCxnSpPr>
            <a:cxnSpLocks/>
          </p:cNvCxnSpPr>
          <p:nvPr/>
        </p:nvCxnSpPr>
        <p:spPr>
          <a:xfrm flipH="1">
            <a:off x="3188874" y="1983164"/>
            <a:ext cx="168334" cy="4373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E1335C34-3B39-4DF2-8774-BB0D11BB6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72" y="1539987"/>
            <a:ext cx="7976010" cy="50167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7211180-6C16-4D14-8FBF-87A1E7CD4D0F}"/>
              </a:ext>
            </a:extLst>
          </p:cNvPr>
          <p:cNvSpPr/>
          <p:nvPr/>
        </p:nvSpPr>
        <p:spPr>
          <a:xfrm>
            <a:off x="2889196" y="1598485"/>
            <a:ext cx="869601" cy="3846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3E1014-8FA3-4955-924E-E27453B71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315" y="2482408"/>
            <a:ext cx="1663786" cy="57152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6174303-484E-4712-9843-87551A192757}"/>
              </a:ext>
            </a:extLst>
          </p:cNvPr>
          <p:cNvSpPr txBox="1"/>
          <p:nvPr/>
        </p:nvSpPr>
        <p:spPr>
          <a:xfrm>
            <a:off x="3273041" y="2017151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From definition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E953C52-C8CF-4C3F-802D-88A700DD47BA}"/>
              </a:ext>
            </a:extLst>
          </p:cNvPr>
          <p:cNvCxnSpPr>
            <a:cxnSpLocks/>
          </p:cNvCxnSpPr>
          <p:nvPr/>
        </p:nvCxnSpPr>
        <p:spPr>
          <a:xfrm>
            <a:off x="5170462" y="2041663"/>
            <a:ext cx="459016" cy="22163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AEEB500-DDCB-4FFD-A52C-4EF5484CB48E}"/>
              </a:ext>
            </a:extLst>
          </p:cNvPr>
          <p:cNvSpPr/>
          <p:nvPr/>
        </p:nvSpPr>
        <p:spPr>
          <a:xfrm>
            <a:off x="3842017" y="1586295"/>
            <a:ext cx="2481943" cy="3846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3BE8E12C-E644-47B2-9CB0-2E46ED58C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874" y="4304361"/>
            <a:ext cx="3149762" cy="590580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B42738C3-06BD-4479-B7D5-85B556C65209}"/>
              </a:ext>
            </a:extLst>
          </p:cNvPr>
          <p:cNvSpPr/>
          <p:nvPr/>
        </p:nvSpPr>
        <p:spPr>
          <a:xfrm>
            <a:off x="6491727" y="1598485"/>
            <a:ext cx="1783978" cy="3846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5AF35D2-3FB4-4AE7-BB62-63F570D596AB}"/>
              </a:ext>
            </a:extLst>
          </p:cNvPr>
          <p:cNvCxnSpPr>
            <a:cxnSpLocks/>
          </p:cNvCxnSpPr>
          <p:nvPr/>
        </p:nvCxnSpPr>
        <p:spPr>
          <a:xfrm>
            <a:off x="7442732" y="1983164"/>
            <a:ext cx="344293" cy="7446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D570F370-F453-4A23-A1D7-5DFBE0917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6250" y="2762216"/>
            <a:ext cx="2032104" cy="66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16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06B8B-E898-473E-AA48-A18AF4FB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Directly calculate the convection item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1335C34-3B39-4DF2-8774-BB0D11BB6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72" y="1539987"/>
            <a:ext cx="7976010" cy="50167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9B6D268-8DA8-418B-8585-D47CEB14BA00}"/>
              </a:ext>
            </a:extLst>
          </p:cNvPr>
          <p:cNvSpPr txBox="1"/>
          <p:nvPr/>
        </p:nvSpPr>
        <p:spPr>
          <a:xfrm>
            <a:off x="416972" y="2233215"/>
            <a:ext cx="310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 list them all, and can find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F96D38C-D4CF-406C-85B9-1F77C4DE2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07733"/>
            <a:ext cx="1816193" cy="60328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2C9037C-B1A9-4927-975C-198C49F02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420" y="2974411"/>
            <a:ext cx="539778" cy="46992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9BE2AEB-E4F0-44B2-A557-11AD33F55C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4977" y="2904648"/>
            <a:ext cx="3149762" cy="59058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41C5FB0-367A-41EA-8408-AE88327991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7518" y="2883133"/>
            <a:ext cx="2032104" cy="666784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2581736-E5DB-4471-AEB6-2EF7EB16EBE8}"/>
              </a:ext>
            </a:extLst>
          </p:cNvPr>
          <p:cNvCxnSpPr>
            <a:cxnSpLocks/>
          </p:cNvCxnSpPr>
          <p:nvPr/>
        </p:nvCxnSpPr>
        <p:spPr>
          <a:xfrm flipH="1" flipV="1">
            <a:off x="838201" y="2905107"/>
            <a:ext cx="1816192" cy="590121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238EC2B-0E5F-4396-B566-FF236388C0D3}"/>
              </a:ext>
            </a:extLst>
          </p:cNvPr>
          <p:cNvCxnSpPr>
            <a:cxnSpLocks/>
          </p:cNvCxnSpPr>
          <p:nvPr/>
        </p:nvCxnSpPr>
        <p:spPr>
          <a:xfrm flipH="1" flipV="1">
            <a:off x="8383430" y="2959796"/>
            <a:ext cx="1816192" cy="590121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箭头: 右 21">
            <a:extLst>
              <a:ext uri="{FF2B5EF4-FFF2-40B4-BE49-F238E27FC236}">
                <a16:creationId xmlns:a16="http://schemas.microsoft.com/office/drawing/2014/main" id="{917511DB-237B-4B44-A2E2-F860829D0273}"/>
              </a:ext>
            </a:extLst>
          </p:cNvPr>
          <p:cNvSpPr/>
          <p:nvPr/>
        </p:nvSpPr>
        <p:spPr>
          <a:xfrm>
            <a:off x="1167973" y="4154223"/>
            <a:ext cx="729983" cy="345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165B4F1F-15F0-464E-83CD-2DF9B3F279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2420" y="4087234"/>
            <a:ext cx="3403775" cy="41277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6FCEA21-8B29-4B11-B575-9D80754672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2798" y="4103020"/>
            <a:ext cx="971600" cy="34291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A57F43CC-CC99-4910-B5B4-C5AB4759CF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496" y="5120932"/>
            <a:ext cx="3962604" cy="736638"/>
          </a:xfrm>
          <a:prstGeom prst="rect">
            <a:avLst/>
          </a:prstGeom>
        </p:spPr>
      </p:pic>
      <p:sp>
        <p:nvSpPr>
          <p:cNvPr id="26" name="箭头: 右 25">
            <a:extLst>
              <a:ext uri="{FF2B5EF4-FFF2-40B4-BE49-F238E27FC236}">
                <a16:creationId xmlns:a16="http://schemas.microsoft.com/office/drawing/2014/main" id="{0ABE81CA-8259-427A-979F-F0B1BB12105C}"/>
              </a:ext>
            </a:extLst>
          </p:cNvPr>
          <p:cNvSpPr/>
          <p:nvPr/>
        </p:nvSpPr>
        <p:spPr>
          <a:xfrm>
            <a:off x="4943209" y="5316360"/>
            <a:ext cx="2225994" cy="345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6854EA9-684C-403F-8291-08138F904DB6}"/>
              </a:ext>
            </a:extLst>
          </p:cNvPr>
          <p:cNvSpPr txBox="1"/>
          <p:nvPr/>
        </p:nvSpPr>
        <p:spPr>
          <a:xfrm>
            <a:off x="4730958" y="4936266"/>
            <a:ext cx="24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Normalize base vectors</a:t>
            </a:r>
            <a:endParaRPr lang="zh-CN" altLang="en-US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F67D1416-8B6D-417A-8A7D-AF04DF07D3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07084" y="5124107"/>
            <a:ext cx="3352972" cy="730288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6010BC9F-D287-4BD6-BFB6-D524BB14C6FA}"/>
              </a:ext>
            </a:extLst>
          </p:cNvPr>
          <p:cNvSpPr txBox="1"/>
          <p:nvPr/>
        </p:nvSpPr>
        <p:spPr>
          <a:xfrm>
            <a:off x="9036423" y="6123543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Equ</a:t>
            </a:r>
            <a:r>
              <a:rPr lang="en-US" altLang="zh-CN" dirty="0"/>
              <a:t>. (7)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8C8F2A2-76D2-4605-A34F-CD152A2541F9}"/>
              </a:ext>
            </a:extLst>
          </p:cNvPr>
          <p:cNvSpPr txBox="1"/>
          <p:nvPr/>
        </p:nvSpPr>
        <p:spPr>
          <a:xfrm>
            <a:off x="9727986" y="60093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2608532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内容占位符 3">
            <a:extLst>
              <a:ext uri="{FF2B5EF4-FFF2-40B4-BE49-F238E27FC236}">
                <a16:creationId xmlns:a16="http://schemas.microsoft.com/office/drawing/2014/main" id="{51F6B27D-C1D3-4C7B-BCC4-75792AC30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176" y="2931526"/>
            <a:ext cx="9360028" cy="354800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3406B8B-E898-473E-AA48-A18AF4FB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Directly calculate the convection item</a:t>
            </a:r>
            <a:endParaRPr lang="zh-CN" altLang="en-US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F67D1416-8B6D-417A-8A7D-AF04DF07D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26" y="4152418"/>
            <a:ext cx="3352972" cy="73028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FD8D61E-14DF-4F4E-852E-BAACAF08D1BA}"/>
              </a:ext>
            </a:extLst>
          </p:cNvPr>
          <p:cNvSpPr txBox="1"/>
          <p:nvPr/>
        </p:nvSpPr>
        <p:spPr>
          <a:xfrm>
            <a:off x="499462" y="1605963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Then return to the convection item</a:t>
            </a:r>
            <a:endParaRPr lang="zh-CN" altLang="en-US" dirty="0"/>
          </a:p>
        </p:txBody>
      </p:sp>
      <p:pic>
        <p:nvPicPr>
          <p:cNvPr id="31" name="内容占位符 3">
            <a:extLst>
              <a:ext uri="{FF2B5EF4-FFF2-40B4-BE49-F238E27FC236}">
                <a16:creationId xmlns:a16="http://schemas.microsoft.com/office/drawing/2014/main" id="{4C4226C3-DC01-4A45-A7B7-7155DD860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29767" y="2186174"/>
            <a:ext cx="3721291" cy="831893"/>
          </a:xfrm>
          <a:prstGeom prst="rect">
            <a:avLst/>
          </a:prstGeom>
        </p:spPr>
      </p:pic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27CC9F0-9D3A-476A-B2D8-75380E879D04}"/>
              </a:ext>
            </a:extLst>
          </p:cNvPr>
          <p:cNvCxnSpPr>
            <a:cxnSpLocks/>
          </p:cNvCxnSpPr>
          <p:nvPr/>
        </p:nvCxnSpPr>
        <p:spPr>
          <a:xfrm flipH="1">
            <a:off x="2990535" y="2931526"/>
            <a:ext cx="966027" cy="11059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55CD5DB7-F18A-41EE-9AB6-A6A5745C5708}"/>
              </a:ext>
            </a:extLst>
          </p:cNvPr>
          <p:cNvSpPr/>
          <p:nvPr/>
        </p:nvSpPr>
        <p:spPr>
          <a:xfrm>
            <a:off x="3488550" y="2546847"/>
            <a:ext cx="869601" cy="3846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E709149-6221-451F-8671-3C72F403CD93}"/>
              </a:ext>
            </a:extLst>
          </p:cNvPr>
          <p:cNvSpPr/>
          <p:nvPr/>
        </p:nvSpPr>
        <p:spPr>
          <a:xfrm>
            <a:off x="6016598" y="5109882"/>
            <a:ext cx="2866145" cy="7877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A3B59669-4EDC-4954-A9BF-889BE96513E0}"/>
              </a:ext>
            </a:extLst>
          </p:cNvPr>
          <p:cNvSpPr/>
          <p:nvPr/>
        </p:nvSpPr>
        <p:spPr>
          <a:xfrm>
            <a:off x="4779469" y="2474259"/>
            <a:ext cx="537882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734DA2-F802-4A1B-88D9-3C3600A01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537" y="1524731"/>
            <a:ext cx="6336297" cy="1572752"/>
          </a:xfrm>
          <a:prstGeom prst="rect">
            <a:avLst/>
          </a:prstGeom>
        </p:spPr>
      </p:pic>
      <p:sp>
        <p:nvSpPr>
          <p:cNvPr id="35" name="椭圆 34">
            <a:extLst>
              <a:ext uri="{FF2B5EF4-FFF2-40B4-BE49-F238E27FC236}">
                <a16:creationId xmlns:a16="http://schemas.microsoft.com/office/drawing/2014/main" id="{C4AD7357-3125-4438-9CF6-BF20E3321415}"/>
              </a:ext>
            </a:extLst>
          </p:cNvPr>
          <p:cNvSpPr/>
          <p:nvPr/>
        </p:nvSpPr>
        <p:spPr>
          <a:xfrm>
            <a:off x="5218392" y="1599755"/>
            <a:ext cx="216552" cy="225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FF99F4-E6AA-4B6A-80F7-BBAF65A3CE1A}"/>
              </a:ext>
            </a:extLst>
          </p:cNvPr>
          <p:cNvSpPr txBox="1"/>
          <p:nvPr/>
        </p:nvSpPr>
        <p:spPr>
          <a:xfrm>
            <a:off x="5363907" y="152863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+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55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5752</TotalTime>
  <Words>620</Words>
  <Application>Microsoft Office PowerPoint</Application>
  <PresentationFormat>宽屏</PresentationFormat>
  <Paragraphs>91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MyriadPro-Cond</vt:lpstr>
      <vt:lpstr>等线</vt:lpstr>
      <vt:lpstr>等线 Light</vt:lpstr>
      <vt:lpstr>Arial</vt:lpstr>
      <vt:lpstr>Cambria Math</vt:lpstr>
      <vt:lpstr>Wingdings</vt:lpstr>
      <vt:lpstr>Office 主题​​</vt:lpstr>
      <vt:lpstr>Discussion about (e ̂_σ⋅∇) e ̂_ρ, D_ij and constitutive relation</vt:lpstr>
      <vt:lpstr>Notice</vt:lpstr>
      <vt:lpstr>Calculating tools – Lame notation </vt:lpstr>
      <vt:lpstr>Calculating tools – Lame notation </vt:lpstr>
      <vt:lpstr>Part1: Directly calculate the convection item</vt:lpstr>
      <vt:lpstr>Directly calculate the convection item</vt:lpstr>
      <vt:lpstr>Directly calculate the convection item</vt:lpstr>
      <vt:lpstr>Directly calculate the convection item</vt:lpstr>
      <vt:lpstr>Directly calculate the convection item</vt:lpstr>
      <vt:lpstr>Part2: Problems in D_ij  calculations</vt:lpstr>
      <vt:lpstr>Part2: Problems in D_ij  calculations</vt:lpstr>
      <vt:lpstr>Part2: Problems in D_ij  calculations</vt:lpstr>
      <vt:lpstr>Part2: Problems in D_ij  calculations</vt:lpstr>
      <vt:lpstr>Part2: Problems in D_ij  calculations</vt:lpstr>
      <vt:lpstr>Part3: constitutive relation </vt:lpstr>
      <vt:lpstr>What is Result means?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luhaoyu</dc:creator>
  <cp:lastModifiedBy>luhaoyu</cp:lastModifiedBy>
  <cp:revision>52</cp:revision>
  <dcterms:created xsi:type="dcterms:W3CDTF">2023-03-27T13:01:13Z</dcterms:created>
  <dcterms:modified xsi:type="dcterms:W3CDTF">2023-04-01T08:32:07Z</dcterms:modified>
</cp:coreProperties>
</file>