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0" r:id="rId5"/>
    <p:sldId id="261" r:id="rId6"/>
    <p:sldId id="262" r:id="rId7"/>
    <p:sldId id="263" r:id="rId8"/>
    <p:sldId id="264" r:id="rId9"/>
    <p:sldId id="266" r:id="rId10"/>
    <p:sldId id="259" r:id="rId11"/>
    <p:sldId id="257"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99" d="100"/>
          <a:sy n="99" d="100"/>
        </p:scale>
        <p:origin x="92"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F4611-4DF3-4C2F-9422-399CDEF76E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68C75D-B026-4DA7-A84A-2DDE3A66C7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DE7AC5-64F3-40A1-9C4A-67C6995D4AD0}"/>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4978E6CE-26CC-4361-BEA8-FAB48C605F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B16D7-58CF-4D21-8DEE-41DFD68AA692}"/>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7844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E99B4-2C9C-482E-BB85-C0D35424E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0CAD62-AEC0-4DF9-B334-92D145E9D7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F0627B-37F7-4909-982A-EF33B50BB0A8}"/>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A7572885-7F49-4B9A-ACCB-5FD7EB27C9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ABB0AE-B453-43D3-8D12-12F65F3EC7F4}"/>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222794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2182D-A5F0-4942-8784-BA9CEE58D1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816AB9-B2F0-4F3F-A0B8-E18D80C8DD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E0F638-9E6B-41C5-9B4F-0D613795425E}"/>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A05F233F-F331-457B-8EFC-A0B8C5423B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513C82-CD6C-40FD-BCCB-D747C143345E}"/>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06288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DC669-7883-4312-9A52-134591E040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C13657-C8BC-4178-AB92-39FDEB0A22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CC0E94-F473-4936-BBEB-DAC246208F29}"/>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97DC6EBB-9116-4DE3-B746-B097E86D86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82E17-EB46-42FF-96A6-CB72985C7524}"/>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242474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F4F25-C6E6-430A-82C3-AB47E8E588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5CFA20-7ABA-40E8-AF6F-42598F6EF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1FB6B24-4915-4776-A49B-A50F2983E1FE}"/>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5A816F99-8589-4671-8F55-FE7EAE533E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81D83D-2D4B-4039-BC78-4E3E75A0689C}"/>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87779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6F8BA-4BF6-4CA5-87DE-8D6EA25810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CECA9A-21B5-46EE-AF69-46F8A4F44D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83DBFB3-63EB-4519-8F16-520A9C8FB64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EDE3121-E600-49D4-AABC-49FE99D6FFC6}"/>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A1AE2076-9BBC-40C5-9A7E-C93F2BBD73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9AA048-8E5C-4D3A-B730-66D89079F3B5}"/>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3856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B6F02-3F76-42BF-9659-B937EE18E6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AE831B-8418-4EAA-8F16-7F2CE723C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0767376-3A36-4B7F-BAE5-FA2329D1CA9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028B75-BB77-4D86-B81B-A39079D40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44FFB9-C10F-4223-9C48-3B8794E339D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0046F90-7A2B-4E24-A9EF-7F8425DE13A9}"/>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8" name="页脚占位符 7">
            <a:extLst>
              <a:ext uri="{FF2B5EF4-FFF2-40B4-BE49-F238E27FC236}">
                <a16:creationId xmlns:a16="http://schemas.microsoft.com/office/drawing/2014/main" id="{0D737C15-3394-44C9-9426-E655139F81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C9E927-3E70-45C9-8BC9-11817E01B57D}"/>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19080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501F9-7640-4BAC-972F-5D891A861F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D9615B-C8F1-48A6-A737-7BCBBFFFB813}"/>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4" name="页脚占位符 3">
            <a:extLst>
              <a:ext uri="{FF2B5EF4-FFF2-40B4-BE49-F238E27FC236}">
                <a16:creationId xmlns:a16="http://schemas.microsoft.com/office/drawing/2014/main" id="{3489BB5E-B252-4BB9-8E1C-3AAF15BBB9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3EB02A-10EC-48D3-8FDB-E7F577AE7AA2}"/>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201687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02D847-EFA1-40E2-944C-5E3616102FFA}"/>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3" name="页脚占位符 2">
            <a:extLst>
              <a:ext uri="{FF2B5EF4-FFF2-40B4-BE49-F238E27FC236}">
                <a16:creationId xmlns:a16="http://schemas.microsoft.com/office/drawing/2014/main" id="{28E85409-C782-4DEF-A661-91D57E55EE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BCD796-CC67-4F94-BFB6-E5AADBFC1E7A}"/>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358495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CD6DC-885A-4D3C-8422-2135326BBB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226353-690A-411A-A25D-CB28ECF43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783FA4A-6435-46C8-9F9D-17D973659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F47FF9-5BE3-4627-A062-62C41DB30CD1}"/>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9755A03A-8CF2-4DD6-8D53-6E7B4B4F12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A8DE16-61DC-4E8A-A76A-F21E4860FE56}"/>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160300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5B8EB-5D0A-408D-898D-2DABBBC426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8D2119-995A-4732-B19C-DB9026820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988619-8C1B-4B4F-86C6-0A1462E14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F475A3C-5783-4C08-950B-6AB4DB5ABE62}"/>
              </a:ext>
            </a:extLst>
          </p:cNvPr>
          <p:cNvSpPr>
            <a:spLocks noGrp="1"/>
          </p:cNvSpPr>
          <p:nvPr>
            <p:ph type="dt" sz="half" idx="10"/>
          </p:nvPr>
        </p:nvSpPr>
        <p:spPr/>
        <p:txBody>
          <a:bodyPr/>
          <a:lstStyle/>
          <a:p>
            <a:fld id="{F1B818B9-B6F5-4FA5-8E27-23A673C28C44}" type="datetimeFigureOut">
              <a:rPr lang="zh-CN" altLang="en-US" smtClean="0"/>
              <a:t>2023/6/15</a:t>
            </a:fld>
            <a:endParaRPr lang="zh-CN" altLang="en-US"/>
          </a:p>
        </p:txBody>
      </p:sp>
      <p:sp>
        <p:nvSpPr>
          <p:cNvPr id="6" name="页脚占位符 5">
            <a:extLst>
              <a:ext uri="{FF2B5EF4-FFF2-40B4-BE49-F238E27FC236}">
                <a16:creationId xmlns:a16="http://schemas.microsoft.com/office/drawing/2014/main" id="{9E96DA40-BA1D-4E37-AC7A-AF3F0F2FB1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DD7155-3F75-4BDD-95DA-E24C3B066763}"/>
              </a:ext>
            </a:extLst>
          </p:cNvPr>
          <p:cNvSpPr>
            <a:spLocks noGrp="1"/>
          </p:cNvSpPr>
          <p:nvPr>
            <p:ph type="sldNum" sz="quarter" idx="12"/>
          </p:nvPr>
        </p:nvSpPr>
        <p:spPr/>
        <p:txBody>
          <a:body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363202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1DE17F-0CD1-4A72-BFCA-6DD15F674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630814-0932-465B-9D32-1353F7813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6CBFDD-40E9-4880-8590-D8491C34A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818B9-B6F5-4FA5-8E27-23A673C28C44}" type="datetimeFigureOut">
              <a:rPr lang="zh-CN" altLang="en-US" smtClean="0"/>
              <a:t>2023/6/15</a:t>
            </a:fld>
            <a:endParaRPr lang="zh-CN" altLang="en-US"/>
          </a:p>
        </p:txBody>
      </p:sp>
      <p:sp>
        <p:nvSpPr>
          <p:cNvPr id="5" name="页脚占位符 4">
            <a:extLst>
              <a:ext uri="{FF2B5EF4-FFF2-40B4-BE49-F238E27FC236}">
                <a16:creationId xmlns:a16="http://schemas.microsoft.com/office/drawing/2014/main" id="{B97BF7EE-0B63-4085-BAAF-95E9BD1A8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65BFD1-5780-4E9C-A292-1E8BD1380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89EE4-0390-4890-BFC6-D1DB85C940EA}" type="slidenum">
              <a:rPr lang="zh-CN" altLang="en-US" smtClean="0"/>
              <a:t>‹#›</a:t>
            </a:fld>
            <a:endParaRPr lang="zh-CN" altLang="en-US"/>
          </a:p>
        </p:txBody>
      </p:sp>
    </p:spTree>
    <p:extLst>
      <p:ext uri="{BB962C8B-B14F-4D97-AF65-F5344CB8AC3E}">
        <p14:creationId xmlns:p14="http://schemas.microsoft.com/office/powerpoint/2010/main" val="380054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4F61D-CB60-4165-91DE-246A0ADD9F89}"/>
              </a:ext>
            </a:extLst>
          </p:cNvPr>
          <p:cNvSpPr>
            <a:spLocks noGrp="1"/>
          </p:cNvSpPr>
          <p:nvPr>
            <p:ph type="ctrTitle"/>
          </p:nvPr>
        </p:nvSpPr>
        <p:spPr/>
        <p:txBody>
          <a:bodyPr/>
          <a:lstStyle/>
          <a:p>
            <a:r>
              <a:rPr lang="zh-CN" altLang="en-US" dirty="0"/>
              <a:t>计算疑问讨论</a:t>
            </a:r>
          </a:p>
        </p:txBody>
      </p:sp>
      <p:sp>
        <p:nvSpPr>
          <p:cNvPr id="3" name="副标题 2">
            <a:extLst>
              <a:ext uri="{FF2B5EF4-FFF2-40B4-BE49-F238E27FC236}">
                <a16:creationId xmlns:a16="http://schemas.microsoft.com/office/drawing/2014/main" id="{6F6D8A00-74CF-426A-88AC-6432A552D048}"/>
              </a:ext>
            </a:extLst>
          </p:cNvPr>
          <p:cNvSpPr>
            <a:spLocks noGrp="1"/>
          </p:cNvSpPr>
          <p:nvPr>
            <p:ph type="subTitle" idx="1"/>
          </p:nvPr>
        </p:nvSpPr>
        <p:spPr/>
        <p:txBody>
          <a:bodyPr/>
          <a:lstStyle/>
          <a:p>
            <a:r>
              <a:rPr lang="en-US" altLang="zh-CN" dirty="0"/>
              <a:t>2023.6.15</a:t>
            </a:r>
          </a:p>
          <a:p>
            <a:r>
              <a:rPr lang="en-US" altLang="zh-CN" dirty="0"/>
              <a:t>Haoyu Lu</a:t>
            </a:r>
            <a:endParaRPr lang="zh-CN" altLang="en-US" dirty="0"/>
          </a:p>
        </p:txBody>
      </p:sp>
    </p:spTree>
    <p:extLst>
      <p:ext uri="{BB962C8B-B14F-4D97-AF65-F5344CB8AC3E}">
        <p14:creationId xmlns:p14="http://schemas.microsoft.com/office/powerpoint/2010/main" val="421249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15361-3C63-474E-B054-DCFB8F69CABD}"/>
              </a:ext>
            </a:extLst>
          </p:cNvPr>
          <p:cNvSpPr>
            <a:spLocks noGrp="1"/>
          </p:cNvSpPr>
          <p:nvPr>
            <p:ph type="title"/>
          </p:nvPr>
        </p:nvSpPr>
        <p:spPr/>
        <p:txBody>
          <a:bodyPr/>
          <a:lstStyle/>
          <a:p>
            <a:r>
              <a:rPr lang="zh-CN" altLang="en-US" dirty="0"/>
              <a:t>附录</a:t>
            </a:r>
          </a:p>
        </p:txBody>
      </p:sp>
      <p:pic>
        <p:nvPicPr>
          <p:cNvPr id="4" name="图片 3">
            <a:extLst>
              <a:ext uri="{FF2B5EF4-FFF2-40B4-BE49-F238E27FC236}">
                <a16:creationId xmlns:a16="http://schemas.microsoft.com/office/drawing/2014/main" id="{A67B2269-686F-46AA-A2B1-DCCAC718B5AB}"/>
              </a:ext>
            </a:extLst>
          </p:cNvPr>
          <p:cNvPicPr>
            <a:picLocks noChangeAspect="1"/>
          </p:cNvPicPr>
          <p:nvPr/>
        </p:nvPicPr>
        <p:blipFill>
          <a:blip r:embed="rId2"/>
          <a:stretch>
            <a:fillRect/>
          </a:stretch>
        </p:blipFill>
        <p:spPr>
          <a:xfrm>
            <a:off x="344462" y="1524146"/>
            <a:ext cx="5346975" cy="4762745"/>
          </a:xfrm>
          <a:prstGeom prst="rect">
            <a:avLst/>
          </a:prstGeom>
        </p:spPr>
      </p:pic>
      <p:pic>
        <p:nvPicPr>
          <p:cNvPr id="5" name="图片 4">
            <a:extLst>
              <a:ext uri="{FF2B5EF4-FFF2-40B4-BE49-F238E27FC236}">
                <a16:creationId xmlns:a16="http://schemas.microsoft.com/office/drawing/2014/main" id="{F9B030D7-4635-4D5B-B83C-07A39EAE5423}"/>
              </a:ext>
            </a:extLst>
          </p:cNvPr>
          <p:cNvPicPr>
            <a:picLocks noChangeAspect="1"/>
          </p:cNvPicPr>
          <p:nvPr/>
        </p:nvPicPr>
        <p:blipFill>
          <a:blip r:embed="rId3"/>
          <a:stretch>
            <a:fillRect/>
          </a:stretch>
        </p:blipFill>
        <p:spPr>
          <a:xfrm>
            <a:off x="6185175" y="1524146"/>
            <a:ext cx="5346975" cy="4762745"/>
          </a:xfrm>
          <a:prstGeom prst="rect">
            <a:avLst/>
          </a:prstGeom>
        </p:spPr>
      </p:pic>
      <p:sp>
        <p:nvSpPr>
          <p:cNvPr id="6" name="文本框 5">
            <a:extLst>
              <a:ext uri="{FF2B5EF4-FFF2-40B4-BE49-F238E27FC236}">
                <a16:creationId xmlns:a16="http://schemas.microsoft.com/office/drawing/2014/main" id="{782EFE91-0E13-474C-8324-F398D9F1B6DD}"/>
              </a:ext>
            </a:extLst>
          </p:cNvPr>
          <p:cNvSpPr txBox="1"/>
          <p:nvPr/>
        </p:nvSpPr>
        <p:spPr>
          <a:xfrm>
            <a:off x="8094372" y="1027906"/>
            <a:ext cx="675185" cy="369332"/>
          </a:xfrm>
          <a:prstGeom prst="rect">
            <a:avLst/>
          </a:prstGeom>
          <a:noFill/>
        </p:spPr>
        <p:txBody>
          <a:bodyPr wrap="none" rtlCol="0">
            <a:spAutoFit/>
          </a:bodyPr>
          <a:lstStyle/>
          <a:p>
            <a:r>
              <a:rPr lang="en-US" altLang="zh-CN" dirty="0" err="1"/>
              <a:t>paua</a:t>
            </a:r>
            <a:endParaRPr lang="zh-CN" altLang="en-US" dirty="0"/>
          </a:p>
        </p:txBody>
      </p:sp>
      <p:sp>
        <p:nvSpPr>
          <p:cNvPr id="7" name="文本框 6">
            <a:extLst>
              <a:ext uri="{FF2B5EF4-FFF2-40B4-BE49-F238E27FC236}">
                <a16:creationId xmlns:a16="http://schemas.microsoft.com/office/drawing/2014/main" id="{6C9A2C62-B8F6-4B1B-B93C-866891DFA433}"/>
              </a:ext>
            </a:extLst>
          </p:cNvPr>
          <p:cNvSpPr txBox="1"/>
          <p:nvPr/>
        </p:nvSpPr>
        <p:spPr>
          <a:xfrm>
            <a:off x="3017949" y="1013027"/>
            <a:ext cx="426720" cy="369332"/>
          </a:xfrm>
          <a:prstGeom prst="rect">
            <a:avLst/>
          </a:prstGeom>
          <a:noFill/>
        </p:spPr>
        <p:txBody>
          <a:bodyPr wrap="none" rtlCol="0">
            <a:spAutoFit/>
          </a:bodyPr>
          <a:lstStyle/>
          <a:p>
            <a:r>
              <a:rPr lang="en-US" altLang="zh-CN" dirty="0" err="1"/>
              <a:t>ua</a:t>
            </a:r>
            <a:endParaRPr lang="zh-CN" altLang="en-US" dirty="0"/>
          </a:p>
        </p:txBody>
      </p:sp>
    </p:spTree>
    <p:extLst>
      <p:ext uri="{BB962C8B-B14F-4D97-AF65-F5344CB8AC3E}">
        <p14:creationId xmlns:p14="http://schemas.microsoft.com/office/powerpoint/2010/main" val="19868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B7F74FFE-BED0-4523-B103-AE40FA18047A}"/>
              </a:ext>
            </a:extLst>
          </p:cNvPr>
          <p:cNvGrpSpPr/>
          <p:nvPr/>
        </p:nvGrpSpPr>
        <p:grpSpPr>
          <a:xfrm>
            <a:off x="197264" y="2003425"/>
            <a:ext cx="5179666" cy="3528051"/>
            <a:chOff x="1034390" y="1520467"/>
            <a:chExt cx="7121071" cy="4274852"/>
          </a:xfrm>
        </p:grpSpPr>
        <p:sp>
          <p:nvSpPr>
            <p:cNvPr id="4" name="等腰三角形 3">
              <a:extLst>
                <a:ext uri="{FF2B5EF4-FFF2-40B4-BE49-F238E27FC236}">
                  <a16:creationId xmlns:a16="http://schemas.microsoft.com/office/drawing/2014/main" id="{1F3DE78F-8C2F-4E0C-B01C-9392C17129BB}"/>
                </a:ext>
              </a:extLst>
            </p:cNvPr>
            <p:cNvSpPr/>
            <p:nvPr/>
          </p:nvSpPr>
          <p:spPr>
            <a:xfrm>
              <a:off x="1149180" y="2879124"/>
              <a:ext cx="7006281" cy="2916195"/>
            </a:xfrm>
            <a:prstGeom prst="triangle">
              <a:avLst>
                <a:gd name="adj" fmla="val 0"/>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CA31818F-303B-45D6-BB73-28B6F878A404}"/>
                </a:ext>
              </a:extLst>
            </p:cNvPr>
            <p:cNvSpPr/>
            <p:nvPr/>
          </p:nvSpPr>
          <p:spPr>
            <a:xfrm>
              <a:off x="1631092" y="2421924"/>
              <a:ext cx="5857103" cy="3015049"/>
            </a:xfrm>
            <a:custGeom>
              <a:avLst/>
              <a:gdLst>
                <a:gd name="connsiteX0" fmla="*/ 0 w 5857103"/>
                <a:gd name="connsiteY0" fmla="*/ 0 h 3015049"/>
                <a:gd name="connsiteX1" fmla="*/ 543697 w 5857103"/>
                <a:gd name="connsiteY1" fmla="*/ 383060 h 3015049"/>
                <a:gd name="connsiteX2" fmla="*/ 1754659 w 5857103"/>
                <a:gd name="connsiteY2" fmla="*/ 593125 h 3015049"/>
                <a:gd name="connsiteX3" fmla="*/ 2792627 w 5857103"/>
                <a:gd name="connsiteY3" fmla="*/ 1544595 h 3015049"/>
                <a:gd name="connsiteX4" fmla="*/ 5016843 w 5857103"/>
                <a:gd name="connsiteY4" fmla="*/ 2681417 h 3015049"/>
                <a:gd name="connsiteX5" fmla="*/ 5857103 w 5857103"/>
                <a:gd name="connsiteY5" fmla="*/ 3015049 h 3015049"/>
                <a:gd name="connsiteX6" fmla="*/ 5857103 w 5857103"/>
                <a:gd name="connsiteY6" fmla="*/ 3015049 h 3015049"/>
                <a:gd name="connsiteX7" fmla="*/ 5857103 w 5857103"/>
                <a:gd name="connsiteY7" fmla="*/ 3015049 h 301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7103" h="3015049">
                  <a:moveTo>
                    <a:pt x="0" y="0"/>
                  </a:moveTo>
                  <a:cubicBezTo>
                    <a:pt x="125627" y="142103"/>
                    <a:pt x="251254" y="284206"/>
                    <a:pt x="543697" y="383060"/>
                  </a:cubicBezTo>
                  <a:cubicBezTo>
                    <a:pt x="836140" y="481914"/>
                    <a:pt x="1379837" y="399536"/>
                    <a:pt x="1754659" y="593125"/>
                  </a:cubicBezTo>
                  <a:cubicBezTo>
                    <a:pt x="2129481" y="786714"/>
                    <a:pt x="2248930" y="1196546"/>
                    <a:pt x="2792627" y="1544595"/>
                  </a:cubicBezTo>
                  <a:cubicBezTo>
                    <a:pt x="3336324" y="1892644"/>
                    <a:pt x="4506097" y="2436341"/>
                    <a:pt x="5016843" y="2681417"/>
                  </a:cubicBezTo>
                  <a:cubicBezTo>
                    <a:pt x="5527589" y="2926493"/>
                    <a:pt x="5857103" y="3015049"/>
                    <a:pt x="5857103" y="3015049"/>
                  </a:cubicBezTo>
                  <a:lnTo>
                    <a:pt x="5857103" y="3015049"/>
                  </a:lnTo>
                  <a:lnTo>
                    <a:pt x="5857103" y="301504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2D5F851A-5D2F-4152-A26C-E7C19824E452}"/>
                </a:ext>
              </a:extLst>
            </p:cNvPr>
            <p:cNvGrpSpPr/>
            <p:nvPr/>
          </p:nvGrpSpPr>
          <p:grpSpPr>
            <a:xfrm>
              <a:off x="1149180" y="4475874"/>
              <a:ext cx="1377375" cy="1195864"/>
              <a:chOff x="1759452" y="897922"/>
              <a:chExt cx="1377375" cy="1195864"/>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AD2F20-5542-45B8-83FB-48B76C32C897}"/>
                      </a:ext>
                    </a:extLst>
                  </p:cNvPr>
                  <p:cNvSpPr txBox="1"/>
                  <p:nvPr/>
                </p:nvSpPr>
                <p:spPr>
                  <a:xfrm>
                    <a:off x="2565228" y="897922"/>
                    <a:ext cx="377283" cy="369332"/>
                  </a:xfrm>
                  <a:prstGeom prst="rect">
                    <a:avLst/>
                  </a:prstGeom>
                  <a:noFill/>
                </p:spPr>
                <p:txBody>
                  <a:bodyPr wrap="none" rtlCol="0">
                    <a:spAutoFit/>
                  </a:bodyPr>
                  <a:lstStyle/>
                  <a:p>
                    <a:r>
                      <a:rPr lang="en-US" altLang="zh-CN" dirty="0"/>
                      <a:t> </a:t>
                    </a:r>
                    <a14:m>
                      <m:oMath xmlns:m="http://schemas.openxmlformats.org/officeDocument/2006/math">
                        <m:r>
                          <a:rPr lang="en-US" altLang="zh-CN" b="0" i="1" smtClean="0">
                            <a:latin typeface="Cambria Math" panose="02040503050406030204" pitchFamily="18" charset="0"/>
                          </a:rPr>
                          <m:t>𝑏</m:t>
                        </m:r>
                      </m:oMath>
                    </a14:m>
                    <a:endParaRPr lang="zh-CN" altLang="en-US" dirty="0"/>
                  </a:p>
                </p:txBody>
              </p:sp>
            </mc:Choice>
            <mc:Fallback xmlns="">
              <p:sp>
                <p:nvSpPr>
                  <p:cNvPr id="5" name="文本框 4">
                    <a:extLst>
                      <a:ext uri="{FF2B5EF4-FFF2-40B4-BE49-F238E27FC236}">
                        <a16:creationId xmlns:a16="http://schemas.microsoft.com/office/drawing/2014/main" id="{C0893001-AFE4-4800-9D44-2D656E94B377}"/>
                      </a:ext>
                    </a:extLst>
                  </p:cNvPr>
                  <p:cNvSpPr txBox="1">
                    <a:spLocks noRot="1" noChangeAspect="1" noMove="1" noResize="1" noEditPoints="1" noAdjustHandles="1" noChangeArrowheads="1" noChangeShapeType="1" noTextEdit="1"/>
                  </p:cNvSpPr>
                  <p:nvPr/>
                </p:nvSpPr>
                <p:spPr>
                  <a:xfrm>
                    <a:off x="2565228" y="897922"/>
                    <a:ext cx="377283" cy="369332"/>
                  </a:xfrm>
                  <a:prstGeom prst="rect">
                    <a:avLst/>
                  </a:prstGeom>
                  <a:blipFill>
                    <a:blip r:embed="rId2"/>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B0AD229D-3332-40A1-BFDB-C5982E598DC9}"/>
                  </a:ext>
                </a:extLst>
              </p:cNvPr>
              <p:cNvCxnSpPr>
                <a:cxnSpLocks/>
              </p:cNvCxnSpPr>
              <p:nvPr/>
            </p:nvCxnSpPr>
            <p:spPr>
              <a:xfrm flipV="1">
                <a:off x="2330107" y="1062681"/>
                <a:ext cx="315097" cy="617839"/>
              </a:xfrm>
              <a:prstGeom prst="straightConnector1">
                <a:avLst/>
              </a:prstGeom>
              <a:ln w="2540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1954A0C3-4B63-4D30-9722-2235C322AD9A}"/>
                  </a:ext>
                </a:extLst>
              </p:cNvPr>
              <p:cNvCxnSpPr>
                <a:cxnSpLocks/>
              </p:cNvCxnSpPr>
              <p:nvPr/>
            </p:nvCxnSpPr>
            <p:spPr>
              <a:xfrm>
                <a:off x="2315474" y="1680520"/>
                <a:ext cx="457404" cy="228600"/>
              </a:xfrm>
              <a:prstGeom prst="straightConnector1">
                <a:avLst/>
              </a:prstGeom>
              <a:ln w="2540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36BD604-5AD2-4208-ABDC-FA679F3B3035}"/>
                      </a:ext>
                    </a:extLst>
                  </p:cNvPr>
                  <p:cNvSpPr txBox="1"/>
                  <p:nvPr/>
                </p:nvSpPr>
                <p:spPr>
                  <a:xfrm>
                    <a:off x="2755761" y="1724454"/>
                    <a:ext cx="381066" cy="369332"/>
                  </a:xfrm>
                  <a:prstGeom prst="rect">
                    <a:avLst/>
                  </a:prstGeom>
                  <a:noFill/>
                </p:spPr>
                <p:txBody>
                  <a:bodyPr wrap="none" rtlCol="0">
                    <a:spAutoFit/>
                  </a:bodyPr>
                  <a:lstStyle/>
                  <a:p>
                    <a:r>
                      <a:rPr lang="en-US" altLang="zh-CN" dirty="0"/>
                      <a:t> </a:t>
                    </a:r>
                    <a14:m>
                      <m:oMath xmlns:m="http://schemas.openxmlformats.org/officeDocument/2006/math">
                        <m:r>
                          <a:rPr lang="en-US" altLang="zh-CN" b="0" i="1" smtClean="0">
                            <a:latin typeface="Cambria Math" panose="02040503050406030204" pitchFamily="18" charset="0"/>
                          </a:rPr>
                          <m:t>𝑎</m:t>
                        </m:r>
                      </m:oMath>
                    </a14:m>
                    <a:endParaRPr lang="zh-CN" altLang="en-US" dirty="0"/>
                  </a:p>
                </p:txBody>
              </p:sp>
            </mc:Choice>
            <mc:Fallback xmlns="">
              <p:sp>
                <p:nvSpPr>
                  <p:cNvPr id="14" name="文本框 13">
                    <a:extLst>
                      <a:ext uri="{FF2B5EF4-FFF2-40B4-BE49-F238E27FC236}">
                        <a16:creationId xmlns:a16="http://schemas.microsoft.com/office/drawing/2014/main" id="{7E043672-A286-4F3A-8C46-07C09038CDD3}"/>
                      </a:ext>
                    </a:extLst>
                  </p:cNvPr>
                  <p:cNvSpPr txBox="1">
                    <a:spLocks noRot="1" noChangeAspect="1" noMove="1" noResize="1" noEditPoints="1" noAdjustHandles="1" noChangeArrowheads="1" noChangeShapeType="1" noTextEdit="1"/>
                  </p:cNvSpPr>
                  <p:nvPr/>
                </p:nvSpPr>
                <p:spPr>
                  <a:xfrm>
                    <a:off x="2755761" y="1724454"/>
                    <a:ext cx="381066"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5F99772-DADE-4B5F-8963-E5636686AE44}"/>
                      </a:ext>
                    </a:extLst>
                  </p:cNvPr>
                  <p:cNvSpPr txBox="1"/>
                  <p:nvPr/>
                </p:nvSpPr>
                <p:spPr>
                  <a:xfrm>
                    <a:off x="1759452" y="1421027"/>
                    <a:ext cx="612988"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𝜃</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endParaRPr lang="en-US" altLang="zh-CN" b="0" dirty="0"/>
                  </a:p>
                </p:txBody>
              </p:sp>
            </mc:Choice>
            <mc:Fallback xmlns="">
              <p:sp>
                <p:nvSpPr>
                  <p:cNvPr id="15" name="文本框 14">
                    <a:extLst>
                      <a:ext uri="{FF2B5EF4-FFF2-40B4-BE49-F238E27FC236}">
                        <a16:creationId xmlns:a16="http://schemas.microsoft.com/office/drawing/2014/main" id="{64740093-66E2-4DFE-9660-A8D5D1D7F837}"/>
                      </a:ext>
                    </a:extLst>
                  </p:cNvPr>
                  <p:cNvSpPr txBox="1">
                    <a:spLocks noRot="1" noChangeAspect="1" noMove="1" noResize="1" noEditPoints="1" noAdjustHandles="1" noChangeArrowheads="1" noChangeShapeType="1" noTextEdit="1"/>
                  </p:cNvSpPr>
                  <p:nvPr/>
                </p:nvSpPr>
                <p:spPr>
                  <a:xfrm>
                    <a:off x="1759452" y="1421027"/>
                    <a:ext cx="612988" cy="369332"/>
                  </a:xfrm>
                  <a:prstGeom prst="rect">
                    <a:avLst/>
                  </a:prstGeom>
                  <a:blipFill>
                    <a:blip r:embed="rId4"/>
                    <a:stretch>
                      <a:fillRect r="-1000" b="-4918"/>
                    </a:stretch>
                  </a:blipFill>
                </p:spPr>
                <p:txBody>
                  <a:bodyPr/>
                  <a:lstStyle/>
                  <a:p>
                    <a:r>
                      <a:rPr lang="zh-CN" altLang="en-US">
                        <a:noFill/>
                      </a:rPr>
                      <a:t> </a:t>
                    </a:r>
                  </a:p>
                </p:txBody>
              </p:sp>
            </mc:Fallback>
          </mc:AlternateContent>
        </p:grpSp>
        <p:cxnSp>
          <p:nvCxnSpPr>
            <p:cNvPr id="12" name="直接箭头连接符 11">
              <a:extLst>
                <a:ext uri="{FF2B5EF4-FFF2-40B4-BE49-F238E27FC236}">
                  <a16:creationId xmlns:a16="http://schemas.microsoft.com/office/drawing/2014/main" id="{30DCFF11-88D5-45F4-A181-268EEB49A5EA}"/>
                </a:ext>
              </a:extLst>
            </p:cNvPr>
            <p:cNvCxnSpPr>
              <a:stCxn id="5" idx="2"/>
            </p:cNvCxnSpPr>
            <p:nvPr/>
          </p:nvCxnSpPr>
          <p:spPr>
            <a:xfrm flipH="1">
              <a:off x="3048000" y="3015049"/>
              <a:ext cx="337751" cy="6235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1CCF0AF-B1D3-4D1F-B0E4-8D9307FADAA7}"/>
                    </a:ext>
                  </a:extLst>
                </p:cNvPr>
                <p:cNvSpPr txBox="1"/>
                <p:nvPr/>
              </p:nvSpPr>
              <p:spPr>
                <a:xfrm>
                  <a:off x="3385751" y="2794686"/>
                  <a:ext cx="1193404" cy="338554"/>
                </a:xfrm>
                <a:prstGeom prst="rect">
                  <a:avLst/>
                </a:prstGeom>
                <a:noFill/>
              </p:spPr>
              <p:txBody>
                <a:bodyPr wrap="none" rtlCol="0">
                  <a:spAutoFit/>
                </a:bodyPr>
                <a:lstStyle/>
                <a:p>
                  <a:r>
                    <a:rPr lang="en-US" altLang="zh-CN" sz="1600" dirty="0"/>
                    <a:t> </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h</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h</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oMath>
                  </a14:m>
                  <a:endParaRPr lang="zh-CN" altLang="en-US" sz="1600" dirty="0"/>
                </a:p>
              </p:txBody>
            </p:sp>
          </mc:Choice>
          <mc:Fallback xmlns="">
            <p:sp>
              <p:nvSpPr>
                <p:cNvPr id="13" name="文本框 12">
                  <a:extLst>
                    <a:ext uri="{FF2B5EF4-FFF2-40B4-BE49-F238E27FC236}">
                      <a16:creationId xmlns:a16="http://schemas.microsoft.com/office/drawing/2014/main" id="{D1CCF0AF-B1D3-4D1F-B0E4-8D9307FADAA7}"/>
                    </a:ext>
                  </a:extLst>
                </p:cNvPr>
                <p:cNvSpPr txBox="1">
                  <a:spLocks noRot="1" noChangeAspect="1" noMove="1" noResize="1" noEditPoints="1" noAdjustHandles="1" noChangeArrowheads="1" noChangeShapeType="1" noTextEdit="1"/>
                </p:cNvSpPr>
                <p:nvPr/>
              </p:nvSpPr>
              <p:spPr>
                <a:xfrm>
                  <a:off x="3385751" y="2794686"/>
                  <a:ext cx="1193404" cy="338554"/>
                </a:xfrm>
                <a:prstGeom prst="rect">
                  <a:avLst/>
                </a:prstGeom>
                <a:blipFill>
                  <a:blip r:embed="rId5"/>
                  <a:stretch>
                    <a:fillRect r="-36620"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B89E37B-392E-4D8C-BE81-8F1C467D23EF}"/>
                    </a:ext>
                  </a:extLst>
                </p:cNvPr>
                <p:cNvSpPr txBox="1"/>
                <p:nvPr/>
              </p:nvSpPr>
              <p:spPr>
                <a:xfrm>
                  <a:off x="5762998" y="5085598"/>
                  <a:ext cx="452047" cy="523220"/>
                </a:xfrm>
                <a:prstGeom prst="rect">
                  <a:avLst/>
                </a:prstGeom>
                <a:noFill/>
              </p:spPr>
              <p:txBody>
                <a:bodyPr wrap="none" rtlCol="0">
                  <a:spAutoFit/>
                </a:bodyPr>
                <a:lstStyle/>
                <a:p>
                  <a:r>
                    <a:rPr lang="en-US" altLang="zh-CN" sz="1200" dirty="0"/>
                    <a:t> </a:t>
                  </a:r>
                  <a14:m>
                    <m:oMath xmlns:m="http://schemas.openxmlformats.org/officeDocument/2006/math">
                      <m:r>
                        <a:rPr lang="en-US" altLang="zh-CN" sz="2800" b="0" i="1" smtClean="0">
                          <a:latin typeface="Cambria Math" panose="02040503050406030204" pitchFamily="18" charset="0"/>
                        </a:rPr>
                        <m:t>𝛼</m:t>
                      </m:r>
                    </m:oMath>
                  </a14:m>
                  <a:endParaRPr lang="zh-CN" altLang="en-US" sz="1200" dirty="0"/>
                </a:p>
              </p:txBody>
            </p:sp>
          </mc:Choice>
          <mc:Fallback xmlns="">
            <p:sp>
              <p:nvSpPr>
                <p:cNvPr id="14" name="文本框 13">
                  <a:extLst>
                    <a:ext uri="{FF2B5EF4-FFF2-40B4-BE49-F238E27FC236}">
                      <a16:creationId xmlns:a16="http://schemas.microsoft.com/office/drawing/2014/main" id="{5B89E37B-392E-4D8C-BE81-8F1C467D23EF}"/>
                    </a:ext>
                  </a:extLst>
                </p:cNvPr>
                <p:cNvSpPr txBox="1">
                  <a:spLocks noRot="1" noChangeAspect="1" noMove="1" noResize="1" noEditPoints="1" noAdjustHandles="1" noChangeArrowheads="1" noChangeShapeType="1" noTextEdit="1"/>
                </p:cNvSpPr>
                <p:nvPr/>
              </p:nvSpPr>
              <p:spPr>
                <a:xfrm>
                  <a:off x="5762998" y="5085598"/>
                  <a:ext cx="452047" cy="523220"/>
                </a:xfrm>
                <a:prstGeom prst="rect">
                  <a:avLst/>
                </a:prstGeom>
                <a:blipFill>
                  <a:blip r:embed="rId6"/>
                  <a:stretch>
                    <a:fillRect r="-3704"/>
                  </a:stretch>
                </a:blipFill>
              </p:spPr>
              <p:txBody>
                <a:bodyPr/>
                <a:lstStyle/>
                <a:p>
                  <a:r>
                    <a:rPr lang="zh-CN" altLang="en-US">
                      <a:noFill/>
                    </a:rPr>
                    <a:t> </a:t>
                  </a:r>
                </a:p>
              </p:txBody>
            </p:sp>
          </mc:Fallback>
        </mc:AlternateContent>
        <p:sp>
          <p:nvSpPr>
            <p:cNvPr id="15" name="箭头: 下 14">
              <a:extLst>
                <a:ext uri="{FF2B5EF4-FFF2-40B4-BE49-F238E27FC236}">
                  <a16:creationId xmlns:a16="http://schemas.microsoft.com/office/drawing/2014/main" id="{31586BAE-EF90-4BDB-8269-B7E56D123821}"/>
                </a:ext>
              </a:extLst>
            </p:cNvPr>
            <p:cNvSpPr/>
            <p:nvPr/>
          </p:nvSpPr>
          <p:spPr>
            <a:xfrm>
              <a:off x="1149180" y="1959878"/>
              <a:ext cx="310786" cy="495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F62BCAD-85AC-4AA9-964B-F66180393F6F}"/>
                    </a:ext>
                  </a:extLst>
                </p:cNvPr>
                <p:cNvSpPr txBox="1"/>
                <p:nvPr/>
              </p:nvSpPr>
              <p:spPr>
                <a:xfrm>
                  <a:off x="1034390" y="1520467"/>
                  <a:ext cx="2909771" cy="338554"/>
                </a:xfrm>
                <a:prstGeom prst="rect">
                  <a:avLst/>
                </a:prstGeom>
                <a:noFill/>
              </p:spPr>
              <p:txBody>
                <a:bodyPr wrap="none" rtlCol="0">
                  <a:spAutoFit/>
                </a:bodyPr>
                <a:lstStyle/>
                <a:p>
                  <a:r>
                    <a:rPr lang="en-US" altLang="zh-CN" sz="1600" dirty="0"/>
                    <a:t> Volumetric flow rate </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𝑄</m:t>
                          </m:r>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𝑢</m:t>
                              </m:r>
                            </m:e>
                            <m:sub>
                              <m:r>
                                <a:rPr lang="en-US" altLang="zh-CN" sz="1600" b="0" i="1" smtClean="0">
                                  <a:latin typeface="Cambria Math" panose="02040503050406030204" pitchFamily="18" charset="0"/>
                                </a:rPr>
                                <m:t>𝑎</m:t>
                              </m:r>
                            </m:sub>
                            <m:sup>
                              <m:r>
                                <a:rPr lang="en-US" altLang="zh-CN" sz="1600" b="0" i="1" smtClean="0">
                                  <a:latin typeface="Cambria Math" panose="02040503050406030204" pitchFamily="18" charset="0"/>
                                </a:rPr>
                                <m:t>∗</m:t>
                              </m:r>
                            </m:sup>
                          </m:sSubSup>
                          <m:r>
                            <a:rPr lang="en-US" altLang="zh-CN" sz="1600" b="0" i="1" smtClean="0">
                              <a:latin typeface="Cambria Math" panose="02040503050406030204" pitchFamily="18" charset="0"/>
                            </a:rPr>
                            <m:t>h</m:t>
                          </m:r>
                        </m:e>
                        <m:sup>
                          <m:r>
                            <a:rPr lang="en-US" altLang="zh-CN" sz="1600" b="0" i="1" smtClean="0">
                              <a:latin typeface="Cambria Math" panose="02040503050406030204" pitchFamily="18" charset="0"/>
                            </a:rPr>
                            <m:t>∗</m:t>
                          </m:r>
                        </m:sup>
                      </m:sSup>
                    </m:oMath>
                  </a14:m>
                  <a:endParaRPr lang="zh-CN" altLang="en-US" sz="1600" dirty="0"/>
                </a:p>
              </p:txBody>
            </p:sp>
          </mc:Choice>
          <mc:Fallback xmlns="">
            <p:sp>
              <p:nvSpPr>
                <p:cNvPr id="16" name="文本框 15">
                  <a:extLst>
                    <a:ext uri="{FF2B5EF4-FFF2-40B4-BE49-F238E27FC236}">
                      <a16:creationId xmlns:a16="http://schemas.microsoft.com/office/drawing/2014/main" id="{6F62BCAD-85AC-4AA9-964B-F66180393F6F}"/>
                    </a:ext>
                  </a:extLst>
                </p:cNvPr>
                <p:cNvSpPr txBox="1">
                  <a:spLocks noRot="1" noChangeAspect="1" noMove="1" noResize="1" noEditPoints="1" noAdjustHandles="1" noChangeArrowheads="1" noChangeShapeType="1" noTextEdit="1"/>
                </p:cNvSpPr>
                <p:nvPr/>
              </p:nvSpPr>
              <p:spPr>
                <a:xfrm>
                  <a:off x="1034390" y="1520467"/>
                  <a:ext cx="2909771" cy="338554"/>
                </a:xfrm>
                <a:prstGeom prst="rect">
                  <a:avLst/>
                </a:prstGeom>
                <a:blipFill>
                  <a:blip r:embed="rId7"/>
                  <a:stretch>
                    <a:fillRect t="-6667" r="-33333" b="-51111"/>
                  </a:stretch>
                </a:blipFill>
              </p:spPr>
              <p:txBody>
                <a:bodyPr/>
                <a:lstStyle/>
                <a:p>
                  <a:r>
                    <a:rPr lang="zh-CN" altLang="en-US">
                      <a:noFill/>
                    </a:rPr>
                    <a:t> </a:t>
                  </a:r>
                </a:p>
              </p:txBody>
            </p:sp>
          </mc:Fallback>
        </mc:AlternateContent>
      </p:grpSp>
      <p:sp>
        <p:nvSpPr>
          <p:cNvPr id="17" name="文本框 16">
            <a:extLst>
              <a:ext uri="{FF2B5EF4-FFF2-40B4-BE49-F238E27FC236}">
                <a16:creationId xmlns:a16="http://schemas.microsoft.com/office/drawing/2014/main" id="{4364A37F-6E4E-4845-A7F3-530A1D2F4B7A}"/>
              </a:ext>
            </a:extLst>
          </p:cNvPr>
          <p:cNvSpPr txBox="1"/>
          <p:nvPr/>
        </p:nvSpPr>
        <p:spPr>
          <a:xfrm>
            <a:off x="794816" y="537426"/>
            <a:ext cx="3661274" cy="584775"/>
          </a:xfrm>
          <a:prstGeom prst="rect">
            <a:avLst/>
          </a:prstGeom>
          <a:noFill/>
        </p:spPr>
        <p:txBody>
          <a:bodyPr wrap="square" rtlCol="0">
            <a:spAutoFit/>
          </a:bodyPr>
          <a:lstStyle/>
          <a:p>
            <a:r>
              <a:rPr lang="zh-CN" altLang="en-US" sz="3200" dirty="0"/>
              <a:t>所应用的边界条件</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160E928-FC79-4553-BF42-D1AE98524BE5}"/>
                  </a:ext>
                </a:extLst>
              </p:cNvPr>
              <p:cNvSpPr txBox="1"/>
              <p:nvPr/>
            </p:nvSpPr>
            <p:spPr>
              <a:xfrm>
                <a:off x="4619268" y="1260314"/>
                <a:ext cx="7191392" cy="3906967"/>
              </a:xfrm>
              <a:prstGeom prst="rect">
                <a:avLst/>
              </a:prstGeom>
              <a:noFill/>
            </p:spPr>
            <p:txBody>
              <a:bodyPr wrap="none" rtlCol="0">
                <a:spAutoFit/>
              </a:bodyPr>
              <a:lstStyle/>
              <a:p>
                <a:r>
                  <a:rPr lang="zh-CN" altLang="en-US" sz="1600" dirty="0"/>
                  <a:t>参考文章 </a:t>
                </a:r>
                <a:endParaRPr lang="en-US" altLang="zh-CN" sz="1600" dirty="0"/>
              </a:p>
              <a:p>
                <a:r>
                  <a:rPr lang="en-US" altLang="zh-CN" sz="1400" dirty="0"/>
                  <a:t>1.Guangzhao Zhou,</a:t>
                </a:r>
                <a:r>
                  <a:rPr lang="zh-CN" altLang="en-US" sz="1400" dirty="0"/>
                  <a:t> </a:t>
                </a:r>
                <a:r>
                  <a:rPr lang="en-US" altLang="zh-CN" sz="1400" dirty="0"/>
                  <a:t>Hydraulic jump on the surface of a cone </a:t>
                </a:r>
                <a:br>
                  <a:rPr lang="en-US" altLang="zh-CN" sz="1400" dirty="0"/>
                </a:br>
                <a:r>
                  <a:rPr lang="en-US" altLang="zh-CN" sz="1400" dirty="0"/>
                  <a:t>2.Takahiro Adachi, Film flow thickness along the outer surface of rotating cones </a:t>
                </a:r>
                <a:br>
                  <a:rPr lang="en-US" altLang="zh-CN" dirty="0"/>
                </a:br>
                <a:endParaRPr lang="en-US" altLang="zh-CN" dirty="0"/>
              </a:p>
              <a:p>
                <a:r>
                  <a:rPr lang="zh-CN" altLang="en-US" sz="1400" dirty="0"/>
                  <a:t>在本模型中应用的边界条件</a:t>
                </a:r>
                <a:endParaRPr lang="en-US" altLang="zh-CN" sz="1400" dirty="0"/>
              </a:p>
              <a:p>
                <a:endParaRPr lang="en-US" altLang="zh-CN" sz="1400" dirty="0"/>
              </a:p>
              <a:p>
                <a:r>
                  <a:rPr lang="en-US" altLang="zh-CN" sz="1400" dirty="0"/>
                  <a:t>1.</a:t>
                </a:r>
                <a:r>
                  <a:rPr lang="zh-CN" altLang="en-US" sz="1400" dirty="0"/>
                  <a:t> 薄层近似的推论：平行于斜面的速度分量在垂直于斜面的方向偏导为可略去的一阶小量</a:t>
                </a:r>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𝑢</m:t>
                              </m:r>
                            </m:e>
                            <m:sub>
                              <m:r>
                                <a:rPr lang="en-US" altLang="zh-CN" sz="1400" b="0" i="1" smtClean="0">
                                  <a:latin typeface="Cambria Math" panose="02040503050406030204" pitchFamily="18" charset="0"/>
                                </a:rPr>
                                <m:t>𝑎</m:t>
                              </m:r>
                            </m:sub>
                          </m:sSub>
                        </m:num>
                        <m:den>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m:t>
                          </m:r>
                        </m:den>
                      </m:f>
                      <m:r>
                        <a:rPr lang="en-US" altLang="zh-CN" sz="1400" b="0" i="1" smtClean="0">
                          <a:latin typeface="Cambria Math" panose="02040503050406030204" pitchFamily="18" charset="0"/>
                        </a:rPr>
                        <m:t>=0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𝑢</m:t>
                              </m:r>
                            </m:e>
                            <m:sub>
                              <m:r>
                                <a:rPr lang="en-US" altLang="zh-CN" sz="1400" b="0" i="1" smtClean="0">
                                  <a:latin typeface="Cambria Math" panose="02040503050406030204" pitchFamily="18" charset="0"/>
                                </a:rPr>
                                <m:t>𝜃</m:t>
                              </m:r>
                            </m:sub>
                          </m:sSub>
                        </m:num>
                        <m:den>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m:t>
                          </m:r>
                        </m:den>
                      </m:f>
                      <m:r>
                        <a:rPr lang="en-US" altLang="zh-CN" sz="1400" b="0" i="1" smtClean="0">
                          <a:latin typeface="Cambria Math" panose="02040503050406030204" pitchFamily="18" charset="0"/>
                        </a:rPr>
                        <m:t>=0</m:t>
                      </m:r>
                    </m:oMath>
                  </m:oMathPara>
                </a14:m>
                <a:endParaRPr lang="en-US" altLang="zh-CN" sz="1400" dirty="0"/>
              </a:p>
              <a:p>
                <a:endParaRPr lang="en-US" altLang="zh-CN" sz="1400" dirty="0"/>
              </a:p>
              <a:p>
                <a:r>
                  <a:rPr lang="zh-CN" altLang="en-US" sz="1400" dirty="0"/>
                  <a:t>因此可以对这两个速度分量在垂直于斜面方向（</a:t>
                </a:r>
                <a14:m>
                  <m:oMath xmlns:m="http://schemas.openxmlformats.org/officeDocument/2006/math">
                    <m:acc>
                      <m:accPr>
                        <m:chr m:val="̂"/>
                        <m:ctrlPr>
                          <a:rPr lang="en-US" altLang="zh-CN" sz="1200" b="0" i="1" smtClean="0">
                            <a:latin typeface="Cambria Math" panose="02040503050406030204" pitchFamily="18" charset="0"/>
                          </a:rPr>
                        </m:ctrlPr>
                      </m:accPr>
                      <m:e>
                        <m:r>
                          <m:rPr>
                            <m:sty m:val="p"/>
                          </m:rPr>
                          <a:rPr lang="en-US" altLang="zh-CN" sz="1200" i="1">
                            <a:latin typeface="Cambria Math" panose="02040503050406030204" pitchFamily="18" charset="0"/>
                          </a:rPr>
                          <m:t>b</m:t>
                        </m:r>
                      </m:e>
                    </m:acc>
                  </m:oMath>
                </a14:m>
                <a:r>
                  <a:rPr lang="zh-CN" altLang="en-US" sz="1400" dirty="0"/>
                  <a:t>）做积分平均处理</a:t>
                </a:r>
                <a:endParaRPr lang="en-US" altLang="zh-CN" sz="1400" dirty="0"/>
              </a:p>
              <a:p>
                <a:endParaRPr lang="en-US" altLang="zh-CN" sz="1400" dirty="0"/>
              </a:p>
              <a:p>
                <a:r>
                  <a:rPr lang="en-US" altLang="zh-CN" sz="1400" dirty="0"/>
                  <a:t>2. </a:t>
                </a:r>
                <a:r>
                  <a:rPr lang="zh-CN" altLang="en-US" sz="1400" dirty="0"/>
                  <a:t>无滑移边界：固液边界上速度为零</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𝑏</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𝑏</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𝑏</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𝜃</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𝑏</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m:t>
                      </m:r>
                    </m:oMath>
                  </m:oMathPara>
                </a14:m>
                <a:br>
                  <a:rPr lang="en-US" altLang="zh-CN" dirty="0"/>
                </a:br>
                <a:r>
                  <a:rPr lang="zh-CN" altLang="en-US" dirty="0"/>
                  <a:t> </a:t>
                </a:r>
              </a:p>
            </p:txBody>
          </p:sp>
        </mc:Choice>
        <mc:Fallback xmlns="">
          <p:sp>
            <p:nvSpPr>
              <p:cNvPr id="20" name="文本框 19">
                <a:extLst>
                  <a:ext uri="{FF2B5EF4-FFF2-40B4-BE49-F238E27FC236}">
                    <a16:creationId xmlns:a16="http://schemas.microsoft.com/office/drawing/2014/main" id="{2160E928-FC79-4553-BF42-D1AE98524BE5}"/>
                  </a:ext>
                </a:extLst>
              </p:cNvPr>
              <p:cNvSpPr txBox="1">
                <a:spLocks noRot="1" noChangeAspect="1" noMove="1" noResize="1" noEditPoints="1" noAdjustHandles="1" noChangeArrowheads="1" noChangeShapeType="1" noTextEdit="1"/>
              </p:cNvSpPr>
              <p:nvPr/>
            </p:nvSpPr>
            <p:spPr>
              <a:xfrm>
                <a:off x="4619268" y="1260314"/>
                <a:ext cx="7191392" cy="3906967"/>
              </a:xfrm>
              <a:prstGeom prst="rect">
                <a:avLst/>
              </a:prstGeom>
              <a:blipFill>
                <a:blip r:embed="rId8"/>
                <a:stretch>
                  <a:fillRect l="-509" t="-468" b="-2386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1F04643-446C-44C7-B5F4-61528E3CEED2}"/>
              </a:ext>
            </a:extLst>
          </p:cNvPr>
          <p:cNvPicPr>
            <a:picLocks noChangeAspect="1"/>
          </p:cNvPicPr>
          <p:nvPr/>
        </p:nvPicPr>
        <p:blipFill>
          <a:blip r:embed="rId9"/>
          <a:stretch>
            <a:fillRect/>
          </a:stretch>
        </p:blipFill>
        <p:spPr>
          <a:xfrm>
            <a:off x="6201411" y="5499279"/>
            <a:ext cx="5467350" cy="942975"/>
          </a:xfrm>
          <a:prstGeom prst="rect">
            <a:avLst/>
          </a:prstGeom>
        </p:spPr>
      </p:pic>
    </p:spTree>
    <p:extLst>
      <p:ext uri="{BB962C8B-B14F-4D97-AF65-F5344CB8AC3E}">
        <p14:creationId xmlns:p14="http://schemas.microsoft.com/office/powerpoint/2010/main" val="141115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C6DC4-6A6A-4873-8B22-F16FE7667F4D}"/>
              </a:ext>
            </a:extLst>
          </p:cNvPr>
          <p:cNvSpPr>
            <a:spLocks noGrp="1"/>
          </p:cNvSpPr>
          <p:nvPr>
            <p:ph type="title"/>
          </p:nvPr>
        </p:nvSpPr>
        <p:spPr/>
        <p:txBody>
          <a:bodyPr/>
          <a:lstStyle/>
          <a:p>
            <a:r>
              <a:rPr lang="zh-CN" altLang="en-US" dirty="0"/>
              <a:t>讨论总结</a:t>
            </a:r>
          </a:p>
        </p:txBody>
      </p:sp>
      <p:sp>
        <p:nvSpPr>
          <p:cNvPr id="3" name="内容占位符 2">
            <a:extLst>
              <a:ext uri="{FF2B5EF4-FFF2-40B4-BE49-F238E27FC236}">
                <a16:creationId xmlns:a16="http://schemas.microsoft.com/office/drawing/2014/main" id="{70A7ADE7-341A-44D0-AAC5-0A44F7239023}"/>
              </a:ext>
            </a:extLst>
          </p:cNvPr>
          <p:cNvSpPr>
            <a:spLocks noGrp="1"/>
          </p:cNvSpPr>
          <p:nvPr>
            <p:ph idx="1"/>
          </p:nvPr>
        </p:nvSpPr>
        <p:spPr/>
        <p:txBody>
          <a:bodyPr/>
          <a:lstStyle/>
          <a:p>
            <a:r>
              <a:rPr lang="en-US" altLang="zh-CN" dirty="0"/>
              <a:t>1. </a:t>
            </a:r>
            <a:r>
              <a:rPr lang="zh-CN" altLang="en-US" dirty="0"/>
              <a:t>复现硅油（周光召）</a:t>
            </a:r>
            <a:endParaRPr lang="en-US" altLang="zh-CN" dirty="0"/>
          </a:p>
          <a:p>
            <a:r>
              <a:rPr lang="en-US" altLang="zh-CN" dirty="0"/>
              <a:t>2.</a:t>
            </a:r>
            <a:r>
              <a:rPr lang="zh-CN" altLang="en-US" dirty="0"/>
              <a:t>讲讲周光召的实现方法</a:t>
            </a:r>
            <a:endParaRPr lang="en-US" altLang="zh-CN" dirty="0"/>
          </a:p>
          <a:p>
            <a:r>
              <a:rPr lang="en-US" altLang="zh-CN" dirty="0"/>
              <a:t>3.a</a:t>
            </a:r>
            <a:r>
              <a:rPr lang="zh-CN" altLang="en-US" dirty="0"/>
              <a:t>取的太大了，需要柱向的流动往下，贴合实际，设置初始流动</a:t>
            </a:r>
            <a:r>
              <a:rPr lang="en-US" altLang="zh-CN" dirty="0"/>
              <a:t>flow rate</a:t>
            </a:r>
            <a:r>
              <a:rPr lang="zh-CN" altLang="en-US" dirty="0"/>
              <a:t>和柱的半径（一个参数而非现在的两个参数）</a:t>
            </a:r>
          </a:p>
        </p:txBody>
      </p:sp>
    </p:spTree>
    <p:extLst>
      <p:ext uri="{BB962C8B-B14F-4D97-AF65-F5344CB8AC3E}">
        <p14:creationId xmlns:p14="http://schemas.microsoft.com/office/powerpoint/2010/main" val="392703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685345" y="505229"/>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1</a:t>
            </a:r>
            <a:r>
              <a:rPr lang="zh-CN" altLang="en-US" sz="2800" dirty="0"/>
              <a:t>：牛顿流下扰动态矩阵的勘误</a:t>
            </a:r>
          </a:p>
        </p:txBody>
      </p:sp>
      <p:pic>
        <p:nvPicPr>
          <p:cNvPr id="34" name="图片 33">
            <a:extLst>
              <a:ext uri="{FF2B5EF4-FFF2-40B4-BE49-F238E27FC236}">
                <a16:creationId xmlns:a16="http://schemas.microsoft.com/office/drawing/2014/main" id="{50209329-5CE7-4B4C-801B-7872508E4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96" y="1592205"/>
            <a:ext cx="7438691" cy="1589638"/>
          </a:xfrm>
          <a:prstGeom prst="rect">
            <a:avLst/>
          </a:prstGeom>
        </p:spPr>
      </p:pic>
      <p:pic>
        <p:nvPicPr>
          <p:cNvPr id="36" name="图片 35">
            <a:extLst>
              <a:ext uri="{FF2B5EF4-FFF2-40B4-BE49-F238E27FC236}">
                <a16:creationId xmlns:a16="http://schemas.microsoft.com/office/drawing/2014/main" id="{9DE7D55D-F440-4297-AF21-D2BE028B5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19" y="3740524"/>
            <a:ext cx="9180376" cy="2612247"/>
          </a:xfrm>
          <a:prstGeom prst="rect">
            <a:avLst/>
          </a:prstGeom>
        </p:spPr>
      </p:pic>
      <p:sp>
        <p:nvSpPr>
          <p:cNvPr id="37" name="椭圆 36">
            <a:extLst>
              <a:ext uri="{FF2B5EF4-FFF2-40B4-BE49-F238E27FC236}">
                <a16:creationId xmlns:a16="http://schemas.microsoft.com/office/drawing/2014/main" id="{9A1B051E-781D-4797-8FF0-8D64079A9C8B}"/>
              </a:ext>
            </a:extLst>
          </p:cNvPr>
          <p:cNvSpPr/>
          <p:nvPr/>
        </p:nvSpPr>
        <p:spPr>
          <a:xfrm>
            <a:off x="7540580" y="2685245"/>
            <a:ext cx="309093" cy="4515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D4B7A12E-D9A0-4A91-A817-6E981C78C1CA}"/>
              </a:ext>
            </a:extLst>
          </p:cNvPr>
          <p:cNvSpPr/>
          <p:nvPr/>
        </p:nvSpPr>
        <p:spPr>
          <a:xfrm rot="13068874">
            <a:off x="7888550" y="3178291"/>
            <a:ext cx="411510" cy="13917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4A4C08E-B422-476B-8F4D-BCCF96062347}"/>
              </a:ext>
            </a:extLst>
          </p:cNvPr>
          <p:cNvSpPr txBox="1"/>
          <p:nvPr/>
        </p:nvSpPr>
        <p:spPr>
          <a:xfrm>
            <a:off x="8214187" y="3306826"/>
            <a:ext cx="1107996" cy="369332"/>
          </a:xfrm>
          <a:prstGeom prst="rect">
            <a:avLst/>
          </a:prstGeom>
          <a:noFill/>
        </p:spPr>
        <p:txBody>
          <a:bodyPr wrap="none" rtlCol="0">
            <a:spAutoFit/>
          </a:bodyPr>
          <a:lstStyle/>
          <a:p>
            <a:r>
              <a:rPr lang="zh-CN" altLang="en-US" dirty="0">
                <a:solidFill>
                  <a:srgbClr val="FF0000"/>
                </a:solidFill>
              </a:rPr>
              <a:t>应为正号</a:t>
            </a:r>
          </a:p>
        </p:txBody>
      </p:sp>
    </p:spTree>
    <p:extLst>
      <p:ext uri="{BB962C8B-B14F-4D97-AF65-F5344CB8AC3E}">
        <p14:creationId xmlns:p14="http://schemas.microsoft.com/office/powerpoint/2010/main" val="186332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9F4CC-E728-48CA-822E-A3F4C9AE35C4}"/>
              </a:ext>
            </a:extLst>
          </p:cNvPr>
          <p:cNvSpPr>
            <a:spLocks noGrp="1"/>
          </p:cNvSpPr>
          <p:nvPr>
            <p:ph type="title"/>
          </p:nvPr>
        </p:nvSpPr>
        <p:spPr/>
        <p:txBody>
          <a:bodyPr/>
          <a:lstStyle/>
          <a:p>
            <a:r>
              <a:rPr lang="zh-CN" altLang="en-US" dirty="0"/>
              <a:t>目前的计算思路</a:t>
            </a:r>
          </a:p>
        </p:txBody>
      </p:sp>
      <p:pic>
        <p:nvPicPr>
          <p:cNvPr id="5" name="图片 4">
            <a:extLst>
              <a:ext uri="{FF2B5EF4-FFF2-40B4-BE49-F238E27FC236}">
                <a16:creationId xmlns:a16="http://schemas.microsoft.com/office/drawing/2014/main" id="{DD9A4E17-5C01-4F62-B44B-7290B9A85506}"/>
              </a:ext>
            </a:extLst>
          </p:cNvPr>
          <p:cNvPicPr>
            <a:picLocks noChangeAspect="1"/>
          </p:cNvPicPr>
          <p:nvPr/>
        </p:nvPicPr>
        <p:blipFill rotWithShape="1">
          <a:blip r:embed="rId2">
            <a:extLst>
              <a:ext uri="{28A0092B-C50C-407E-A947-70E740481C1C}">
                <a14:useLocalDpi xmlns:a14="http://schemas.microsoft.com/office/drawing/2010/main" val="0"/>
              </a:ext>
            </a:extLst>
          </a:blip>
          <a:srcRect l="118" t="44601" b="12113"/>
          <a:stretch/>
        </p:blipFill>
        <p:spPr>
          <a:xfrm rot="10800000">
            <a:off x="1670297" y="3492511"/>
            <a:ext cx="8851406" cy="2876969"/>
          </a:xfrm>
          <a:prstGeom prst="rect">
            <a:avLst/>
          </a:prstGeom>
        </p:spPr>
      </p:pic>
      <p:pic>
        <p:nvPicPr>
          <p:cNvPr id="8" name="图片 7">
            <a:extLst>
              <a:ext uri="{FF2B5EF4-FFF2-40B4-BE49-F238E27FC236}">
                <a16:creationId xmlns:a16="http://schemas.microsoft.com/office/drawing/2014/main" id="{5E1EAD8D-4C72-4718-87C5-28C5F4B8E781}"/>
              </a:ext>
            </a:extLst>
          </p:cNvPr>
          <p:cNvPicPr>
            <a:picLocks noChangeAspect="1"/>
          </p:cNvPicPr>
          <p:nvPr/>
        </p:nvPicPr>
        <p:blipFill rotWithShape="1">
          <a:blip r:embed="rId3">
            <a:extLst>
              <a:ext uri="{28A0092B-C50C-407E-A947-70E740481C1C}">
                <a14:useLocalDpi xmlns:a14="http://schemas.microsoft.com/office/drawing/2010/main" val="0"/>
              </a:ext>
            </a:extLst>
          </a:blip>
          <a:srcRect l="722" t="713" r="-722" b="56520"/>
          <a:stretch/>
        </p:blipFill>
        <p:spPr>
          <a:xfrm>
            <a:off x="362209" y="1417958"/>
            <a:ext cx="6141622" cy="2011042"/>
          </a:xfrm>
          <a:prstGeom prst="rect">
            <a:avLst/>
          </a:prstGeom>
        </p:spPr>
      </p:pic>
      <p:pic>
        <p:nvPicPr>
          <p:cNvPr id="9" name="图片 8">
            <a:extLst>
              <a:ext uri="{FF2B5EF4-FFF2-40B4-BE49-F238E27FC236}">
                <a16:creationId xmlns:a16="http://schemas.microsoft.com/office/drawing/2014/main" id="{3CB590F2-44C1-4B50-9630-3DFD5C9D417C}"/>
              </a:ext>
            </a:extLst>
          </p:cNvPr>
          <p:cNvPicPr>
            <a:picLocks noChangeAspect="1"/>
          </p:cNvPicPr>
          <p:nvPr/>
        </p:nvPicPr>
        <p:blipFill rotWithShape="1">
          <a:blip r:embed="rId3">
            <a:extLst>
              <a:ext uri="{28A0092B-C50C-407E-A947-70E740481C1C}">
                <a14:useLocalDpi xmlns:a14="http://schemas.microsoft.com/office/drawing/2010/main" val="0"/>
              </a:ext>
            </a:extLst>
          </a:blip>
          <a:srcRect l="3843" t="72087" r="14259"/>
          <a:stretch/>
        </p:blipFill>
        <p:spPr>
          <a:xfrm>
            <a:off x="5479961" y="1354447"/>
            <a:ext cx="6220496" cy="1623240"/>
          </a:xfrm>
          <a:prstGeom prst="rect">
            <a:avLst/>
          </a:prstGeom>
        </p:spPr>
      </p:pic>
    </p:spTree>
    <p:extLst>
      <p:ext uri="{BB962C8B-B14F-4D97-AF65-F5344CB8AC3E}">
        <p14:creationId xmlns:p14="http://schemas.microsoft.com/office/powerpoint/2010/main" val="247813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685345" y="505229"/>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2</a:t>
            </a:r>
            <a:r>
              <a:rPr lang="zh-CN" altLang="en-US" sz="2800" dirty="0"/>
              <a:t>：牛顿流下基础态的近似方式</a:t>
            </a:r>
          </a:p>
        </p:txBody>
      </p:sp>
      <p:pic>
        <p:nvPicPr>
          <p:cNvPr id="2" name="图片 1">
            <a:extLst>
              <a:ext uri="{FF2B5EF4-FFF2-40B4-BE49-F238E27FC236}">
                <a16:creationId xmlns:a16="http://schemas.microsoft.com/office/drawing/2014/main" id="{C0A10104-4795-4C0C-B419-AE797693C8B3}"/>
              </a:ext>
            </a:extLst>
          </p:cNvPr>
          <p:cNvPicPr>
            <a:picLocks noChangeAspect="1"/>
          </p:cNvPicPr>
          <p:nvPr/>
        </p:nvPicPr>
        <p:blipFill>
          <a:blip r:embed="rId2"/>
          <a:stretch>
            <a:fillRect/>
          </a:stretch>
        </p:blipFill>
        <p:spPr>
          <a:xfrm>
            <a:off x="575875" y="1125329"/>
            <a:ext cx="6210877" cy="1798175"/>
          </a:xfrm>
          <a:prstGeom prst="rect">
            <a:avLst/>
          </a:prstGeom>
        </p:spPr>
      </p:pic>
      <p:sp>
        <p:nvSpPr>
          <p:cNvPr id="4" name="箭头: 下 3">
            <a:extLst>
              <a:ext uri="{FF2B5EF4-FFF2-40B4-BE49-F238E27FC236}">
                <a16:creationId xmlns:a16="http://schemas.microsoft.com/office/drawing/2014/main" id="{33E266B9-9286-47D9-8613-3F4E1623F71D}"/>
              </a:ext>
            </a:extLst>
          </p:cNvPr>
          <p:cNvSpPr/>
          <p:nvPr/>
        </p:nvSpPr>
        <p:spPr>
          <a:xfrm rot="16200000">
            <a:off x="5979285" y="1398340"/>
            <a:ext cx="233430" cy="634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7C6AFB0-3CD2-45A5-B0E2-0C5DFA933CBA}"/>
                  </a:ext>
                </a:extLst>
              </p:cNvPr>
              <p:cNvSpPr txBox="1"/>
              <p:nvPr/>
            </p:nvSpPr>
            <p:spPr>
              <a:xfrm>
                <a:off x="6563422" y="1325107"/>
                <a:ext cx="125624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𝑎</m:t>
                          </m:r>
                        </m:den>
                      </m:f>
                    </m:oMath>
                  </m:oMathPara>
                </a14:m>
                <a:endParaRPr lang="zh-CN" altLang="en-US" dirty="0"/>
              </a:p>
            </p:txBody>
          </p:sp>
        </mc:Choice>
        <mc:Fallback>
          <p:sp>
            <p:nvSpPr>
              <p:cNvPr id="5" name="文本框 4">
                <a:extLst>
                  <a:ext uri="{FF2B5EF4-FFF2-40B4-BE49-F238E27FC236}">
                    <a16:creationId xmlns:a16="http://schemas.microsoft.com/office/drawing/2014/main" id="{87C6AFB0-3CD2-45A5-B0E2-0C5DFA933CBA}"/>
                  </a:ext>
                </a:extLst>
              </p:cNvPr>
              <p:cNvSpPr txBox="1">
                <a:spLocks noRot="1" noChangeAspect="1" noMove="1" noResize="1" noEditPoints="1" noAdjustHandles="1" noChangeArrowheads="1" noChangeShapeType="1" noTextEdit="1"/>
              </p:cNvSpPr>
              <p:nvPr/>
            </p:nvSpPr>
            <p:spPr>
              <a:xfrm>
                <a:off x="6563422" y="1325107"/>
                <a:ext cx="1256241" cy="612732"/>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FB52791-C9C4-4F34-8834-04E03DBF5230}"/>
              </a:ext>
            </a:extLst>
          </p:cNvPr>
          <p:cNvSpPr txBox="1"/>
          <p:nvPr/>
        </p:nvSpPr>
        <p:spPr>
          <a:xfrm>
            <a:off x="4954742" y="2612689"/>
            <a:ext cx="7132081" cy="369332"/>
          </a:xfrm>
          <a:prstGeom prst="rect">
            <a:avLst/>
          </a:prstGeom>
          <a:noFill/>
        </p:spPr>
        <p:txBody>
          <a:bodyPr wrap="none" rtlCol="0">
            <a:spAutoFit/>
          </a:bodyPr>
          <a:lstStyle/>
          <a:p>
            <a:r>
              <a:rPr lang="zh-CN" altLang="en-US" dirty="0"/>
              <a:t>在设置</a:t>
            </a:r>
            <a:r>
              <a:rPr lang="en-US" altLang="zh-CN" dirty="0"/>
              <a:t>a=1m</a:t>
            </a:r>
            <a:r>
              <a:rPr lang="zh-CN" altLang="en-US" dirty="0"/>
              <a:t>为初始水流冲下的位置后，</a:t>
            </a:r>
            <a:r>
              <a:rPr lang="en-US" altLang="zh-CN" dirty="0"/>
              <a:t>C_0</a:t>
            </a:r>
            <a:r>
              <a:rPr lang="zh-CN" altLang="en-US" dirty="0"/>
              <a:t>则决定了初始流量的大小</a:t>
            </a:r>
          </a:p>
        </p:txBody>
      </p:sp>
      <p:sp>
        <p:nvSpPr>
          <p:cNvPr id="7" name="箭头: 右 6">
            <a:extLst>
              <a:ext uri="{FF2B5EF4-FFF2-40B4-BE49-F238E27FC236}">
                <a16:creationId xmlns:a16="http://schemas.microsoft.com/office/drawing/2014/main" id="{86E76038-E267-4270-8A33-C7B8737C6532}"/>
              </a:ext>
            </a:extLst>
          </p:cNvPr>
          <p:cNvSpPr/>
          <p:nvPr/>
        </p:nvSpPr>
        <p:spPr>
          <a:xfrm rot="6451525">
            <a:off x="6737221" y="2021842"/>
            <a:ext cx="456513" cy="329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E62C14D-58F6-4FAE-892A-685AEBC2B38F}"/>
              </a:ext>
            </a:extLst>
          </p:cNvPr>
          <p:cNvSpPr/>
          <p:nvPr/>
        </p:nvSpPr>
        <p:spPr>
          <a:xfrm>
            <a:off x="3590818" y="1493127"/>
            <a:ext cx="1934219" cy="4447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B14DDAF-6C92-444F-BB65-DFE158B2513D}"/>
              </a:ext>
            </a:extLst>
          </p:cNvPr>
          <p:cNvPicPr>
            <a:picLocks noChangeAspect="1"/>
          </p:cNvPicPr>
          <p:nvPr/>
        </p:nvPicPr>
        <p:blipFill>
          <a:blip r:embed="rId4"/>
          <a:stretch>
            <a:fillRect/>
          </a:stretch>
        </p:blipFill>
        <p:spPr>
          <a:xfrm>
            <a:off x="253965" y="2923504"/>
            <a:ext cx="4152258" cy="3698567"/>
          </a:xfrm>
          <a:prstGeom prst="rect">
            <a:avLst/>
          </a:prstGeom>
        </p:spPr>
      </p:pic>
      <p:pic>
        <p:nvPicPr>
          <p:cNvPr id="10" name="图片 9">
            <a:extLst>
              <a:ext uri="{FF2B5EF4-FFF2-40B4-BE49-F238E27FC236}">
                <a16:creationId xmlns:a16="http://schemas.microsoft.com/office/drawing/2014/main" id="{BD3DE1B1-E42A-41C7-95ED-A16E24D888FB}"/>
              </a:ext>
            </a:extLst>
          </p:cNvPr>
          <p:cNvPicPr>
            <a:picLocks noChangeAspect="1"/>
          </p:cNvPicPr>
          <p:nvPr/>
        </p:nvPicPr>
        <p:blipFill>
          <a:blip r:embed="rId5"/>
          <a:stretch>
            <a:fillRect/>
          </a:stretch>
        </p:blipFill>
        <p:spPr>
          <a:xfrm>
            <a:off x="4643664" y="3291302"/>
            <a:ext cx="6483683" cy="3111660"/>
          </a:xfrm>
          <a:prstGeom prst="rect">
            <a:avLst/>
          </a:prstGeom>
        </p:spPr>
      </p:pic>
      <p:sp>
        <p:nvSpPr>
          <p:cNvPr id="11" name="文本框 10">
            <a:extLst>
              <a:ext uri="{FF2B5EF4-FFF2-40B4-BE49-F238E27FC236}">
                <a16:creationId xmlns:a16="http://schemas.microsoft.com/office/drawing/2014/main" id="{DD5FF498-B8D1-4F96-A3C3-C6A2F8B61EF0}"/>
              </a:ext>
            </a:extLst>
          </p:cNvPr>
          <p:cNvSpPr txBox="1"/>
          <p:nvPr/>
        </p:nvSpPr>
        <p:spPr>
          <a:xfrm>
            <a:off x="6043953" y="3762512"/>
            <a:ext cx="5939446" cy="369332"/>
          </a:xfrm>
          <a:prstGeom prst="rect">
            <a:avLst/>
          </a:prstGeom>
          <a:noFill/>
        </p:spPr>
        <p:txBody>
          <a:bodyPr wrap="none" rtlCol="0">
            <a:spAutoFit/>
          </a:bodyPr>
          <a:lstStyle/>
          <a:p>
            <a:r>
              <a:rPr lang="zh-CN" altLang="en-US" dirty="0"/>
              <a:t>设置每一个</a:t>
            </a:r>
            <a:r>
              <a:rPr lang="en-US" altLang="zh-CN" dirty="0"/>
              <a:t>C_0</a:t>
            </a:r>
            <a:r>
              <a:rPr lang="zh-CN" altLang="en-US" dirty="0"/>
              <a:t>都将得出一套数据，这里我设置</a:t>
            </a:r>
            <a:r>
              <a:rPr lang="en-US" altLang="zh-CN" dirty="0"/>
              <a:t>C_0</a:t>
            </a:r>
            <a:r>
              <a:rPr lang="zh-CN" altLang="en-US" dirty="0"/>
              <a:t>为</a:t>
            </a:r>
            <a:r>
              <a:rPr lang="en-US" altLang="zh-CN" dirty="0"/>
              <a:t>0.05</a:t>
            </a:r>
            <a:endParaRPr lang="zh-CN" altLang="en-US" dirty="0"/>
          </a:p>
        </p:txBody>
      </p:sp>
      <p:sp>
        <p:nvSpPr>
          <p:cNvPr id="12" name="箭头: 下 11">
            <a:extLst>
              <a:ext uri="{FF2B5EF4-FFF2-40B4-BE49-F238E27FC236}">
                <a16:creationId xmlns:a16="http://schemas.microsoft.com/office/drawing/2014/main" id="{3A431911-EB3C-4692-9290-D6899E8C5C90}"/>
              </a:ext>
            </a:extLst>
          </p:cNvPr>
          <p:cNvSpPr/>
          <p:nvPr/>
        </p:nvSpPr>
        <p:spPr>
          <a:xfrm rot="3553357">
            <a:off x="5964706" y="4098403"/>
            <a:ext cx="244163" cy="274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A6A42C7-3330-4BEF-A882-56C9416E86B5}"/>
                  </a:ext>
                </a:extLst>
              </p:cNvPr>
              <p:cNvSpPr txBox="1"/>
              <p:nvPr/>
            </p:nvSpPr>
            <p:spPr>
              <a:xfrm>
                <a:off x="6965477" y="5134582"/>
                <a:ext cx="4576894" cy="986232"/>
              </a:xfrm>
              <a:prstGeom prst="rect">
                <a:avLst/>
              </a:prstGeom>
              <a:noFill/>
            </p:spPr>
            <p:txBody>
              <a:bodyPr wrap="none" rtlCol="0">
                <a:spAutoFit/>
              </a:bodyPr>
              <a:lstStyle/>
              <a:p>
                <a:r>
                  <a:rPr lang="zh-CN" altLang="en-US" sz="1400" dirty="0"/>
                  <a:t>依据</a:t>
                </a:r>
                <a:r>
                  <a:rPr lang="en-US" altLang="zh-CN" sz="1400" dirty="0" err="1"/>
                  <a:t>Guangzhao</a:t>
                </a:r>
                <a:r>
                  <a:rPr lang="en-US" altLang="zh-CN" sz="1400" dirty="0"/>
                  <a:t> Zhou</a:t>
                </a:r>
                <a:r>
                  <a:rPr lang="zh-CN" altLang="en-US" sz="1400" dirty="0"/>
                  <a:t>数值计算中对进口流量的估算方式</a:t>
                </a:r>
                <a:endParaRPr lang="en-US" altLang="zh-CN" sz="14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𝑞</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𝑙</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𝑔𝑙</m:t>
                      </m:r>
                    </m:oMath>
                  </m:oMathPara>
                </a14:m>
                <a:endParaRPr lang="en-US" altLang="zh-CN" sz="2800" dirty="0"/>
              </a:p>
              <a:p>
                <a:r>
                  <a:rPr lang="en-US" altLang="zh-CN" sz="1400" dirty="0"/>
                  <a:t>C_0</a:t>
                </a:r>
                <a:r>
                  <a:rPr lang="zh-CN" altLang="en-US" sz="1400" dirty="0"/>
                  <a:t>设置为</a:t>
                </a:r>
                <a:r>
                  <a:rPr lang="en-US" altLang="zh-CN" sz="1400" dirty="0"/>
                  <a:t>1e-3</a:t>
                </a:r>
                <a:r>
                  <a:rPr lang="zh-CN" altLang="en-US" sz="1400" dirty="0"/>
                  <a:t>到</a:t>
                </a:r>
                <a:r>
                  <a:rPr lang="en-US" altLang="zh-CN" sz="1400" dirty="0"/>
                  <a:t>1e-2</a:t>
                </a:r>
                <a:r>
                  <a:rPr lang="zh-CN" altLang="en-US" sz="1400" dirty="0"/>
                  <a:t>之间的任意值似乎都是合理的？</a:t>
                </a:r>
                <a:endParaRPr lang="zh-CN" altLang="en-US" sz="1100" dirty="0"/>
              </a:p>
            </p:txBody>
          </p:sp>
        </mc:Choice>
        <mc:Fallback xmlns="">
          <p:sp>
            <p:nvSpPr>
              <p:cNvPr id="13" name="文本框 12">
                <a:extLst>
                  <a:ext uri="{FF2B5EF4-FFF2-40B4-BE49-F238E27FC236}">
                    <a16:creationId xmlns:a16="http://schemas.microsoft.com/office/drawing/2014/main" id="{EA6A42C7-3330-4BEF-A882-56C9416E86B5}"/>
                  </a:ext>
                </a:extLst>
              </p:cNvPr>
              <p:cNvSpPr txBox="1">
                <a:spLocks noRot="1" noChangeAspect="1" noMove="1" noResize="1" noEditPoints="1" noAdjustHandles="1" noChangeArrowheads="1" noChangeShapeType="1" noTextEdit="1"/>
              </p:cNvSpPr>
              <p:nvPr/>
            </p:nvSpPr>
            <p:spPr>
              <a:xfrm>
                <a:off x="6965477" y="5134582"/>
                <a:ext cx="4576894" cy="986232"/>
              </a:xfrm>
              <a:prstGeom prst="rect">
                <a:avLst/>
              </a:prstGeom>
              <a:blipFill>
                <a:blip r:embed="rId6"/>
                <a:stretch>
                  <a:fillRect l="-400" t="-617" b="-5556"/>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5E3480A9-4F0D-4238-91A5-DF0210C289C5}"/>
              </a:ext>
            </a:extLst>
          </p:cNvPr>
          <p:cNvSpPr/>
          <p:nvPr/>
        </p:nvSpPr>
        <p:spPr>
          <a:xfrm>
            <a:off x="2717442" y="1914006"/>
            <a:ext cx="3188903" cy="4447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2355CAB3-DDAB-4B0C-AA47-B7E8E0925007}"/>
              </a:ext>
            </a:extLst>
          </p:cNvPr>
          <p:cNvSpPr/>
          <p:nvPr/>
        </p:nvSpPr>
        <p:spPr>
          <a:xfrm rot="6451525">
            <a:off x="2388454" y="2588049"/>
            <a:ext cx="456513" cy="32997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49B85FF-9734-44A1-B658-4DE1F16ED698}"/>
              </a:ext>
            </a:extLst>
          </p:cNvPr>
          <p:cNvPicPr>
            <a:picLocks noChangeAspect="1"/>
          </p:cNvPicPr>
          <p:nvPr/>
        </p:nvPicPr>
        <p:blipFill>
          <a:blip r:embed="rId7"/>
          <a:stretch>
            <a:fillRect/>
          </a:stretch>
        </p:blipFill>
        <p:spPr>
          <a:xfrm>
            <a:off x="9561530" y="1074827"/>
            <a:ext cx="1980841" cy="1353963"/>
          </a:xfrm>
          <a:prstGeom prst="rect">
            <a:avLst/>
          </a:prstGeom>
        </p:spPr>
      </p:pic>
    </p:spTree>
    <p:extLst>
      <p:ext uri="{BB962C8B-B14F-4D97-AF65-F5344CB8AC3E}">
        <p14:creationId xmlns:p14="http://schemas.microsoft.com/office/powerpoint/2010/main" val="12258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685345" y="505229"/>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2</a:t>
            </a:r>
            <a:r>
              <a:rPr lang="zh-CN" altLang="en-US" sz="2800" dirty="0"/>
              <a:t>：牛顿流下基础态的近似方式</a:t>
            </a:r>
          </a:p>
        </p:txBody>
      </p:sp>
      <p:pic>
        <p:nvPicPr>
          <p:cNvPr id="2" name="图片 1">
            <a:extLst>
              <a:ext uri="{FF2B5EF4-FFF2-40B4-BE49-F238E27FC236}">
                <a16:creationId xmlns:a16="http://schemas.microsoft.com/office/drawing/2014/main" id="{C0A10104-4795-4C0C-B419-AE797693C8B3}"/>
              </a:ext>
            </a:extLst>
          </p:cNvPr>
          <p:cNvPicPr>
            <a:picLocks noChangeAspect="1"/>
          </p:cNvPicPr>
          <p:nvPr/>
        </p:nvPicPr>
        <p:blipFill>
          <a:blip r:embed="rId2"/>
          <a:stretch>
            <a:fillRect/>
          </a:stretch>
        </p:blipFill>
        <p:spPr>
          <a:xfrm>
            <a:off x="575875" y="1125329"/>
            <a:ext cx="6210877" cy="1798175"/>
          </a:xfrm>
          <a:prstGeom prst="rect">
            <a:avLst/>
          </a:prstGeom>
        </p:spPr>
      </p:pic>
      <p:sp>
        <p:nvSpPr>
          <p:cNvPr id="4" name="箭头: 下 3">
            <a:extLst>
              <a:ext uri="{FF2B5EF4-FFF2-40B4-BE49-F238E27FC236}">
                <a16:creationId xmlns:a16="http://schemas.microsoft.com/office/drawing/2014/main" id="{33E266B9-9286-47D9-8613-3F4E1623F71D}"/>
              </a:ext>
            </a:extLst>
          </p:cNvPr>
          <p:cNvSpPr/>
          <p:nvPr/>
        </p:nvSpPr>
        <p:spPr>
          <a:xfrm rot="16200000">
            <a:off x="5979285" y="1398340"/>
            <a:ext cx="233430" cy="634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7C6AFB0-3CD2-45A5-B0E2-0C5DFA933CBA}"/>
                  </a:ext>
                </a:extLst>
              </p:cNvPr>
              <p:cNvSpPr txBox="1"/>
              <p:nvPr/>
            </p:nvSpPr>
            <p:spPr>
              <a:xfrm>
                <a:off x="6467470" y="1301274"/>
                <a:ext cx="125624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𝑎</m:t>
                          </m:r>
                        </m:den>
                      </m:f>
                    </m:oMath>
                  </m:oMathPara>
                </a14:m>
                <a:endParaRPr lang="zh-CN" altLang="en-US" dirty="0"/>
              </a:p>
            </p:txBody>
          </p:sp>
        </mc:Choice>
        <mc:Fallback xmlns="">
          <p:sp>
            <p:nvSpPr>
              <p:cNvPr id="5" name="文本框 4">
                <a:extLst>
                  <a:ext uri="{FF2B5EF4-FFF2-40B4-BE49-F238E27FC236}">
                    <a16:creationId xmlns:a16="http://schemas.microsoft.com/office/drawing/2014/main" id="{87C6AFB0-3CD2-45A5-B0E2-0C5DFA933CBA}"/>
                  </a:ext>
                </a:extLst>
              </p:cNvPr>
              <p:cNvSpPr txBox="1">
                <a:spLocks noRot="1" noChangeAspect="1" noMove="1" noResize="1" noEditPoints="1" noAdjustHandles="1" noChangeArrowheads="1" noChangeShapeType="1" noTextEdit="1"/>
              </p:cNvSpPr>
              <p:nvPr/>
            </p:nvSpPr>
            <p:spPr>
              <a:xfrm>
                <a:off x="6467470" y="1301274"/>
                <a:ext cx="1256241" cy="612732"/>
              </a:xfrm>
              <a:prstGeom prst="rect">
                <a:avLst/>
              </a:prstGeom>
              <a:blipFill>
                <a:blip r:embed="rId3"/>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4E62C14D-58F6-4FAE-892A-685AEBC2B38F}"/>
              </a:ext>
            </a:extLst>
          </p:cNvPr>
          <p:cNvSpPr/>
          <p:nvPr/>
        </p:nvSpPr>
        <p:spPr>
          <a:xfrm>
            <a:off x="3590818" y="1493127"/>
            <a:ext cx="1934219" cy="44471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3480A9-4F0D-4238-91A5-DF0210C289C5}"/>
              </a:ext>
            </a:extLst>
          </p:cNvPr>
          <p:cNvSpPr/>
          <p:nvPr/>
        </p:nvSpPr>
        <p:spPr>
          <a:xfrm>
            <a:off x="2717442" y="1914006"/>
            <a:ext cx="3188903" cy="4447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4528B1F5-2211-4882-801C-3020121E62A5}"/>
              </a:ext>
            </a:extLst>
          </p:cNvPr>
          <p:cNvSpPr/>
          <p:nvPr/>
        </p:nvSpPr>
        <p:spPr>
          <a:xfrm rot="16200000">
            <a:off x="6239559" y="1827277"/>
            <a:ext cx="233430" cy="63428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48DCC6E-9D29-454D-BD2A-DECB656970F8}"/>
                  </a:ext>
                </a:extLst>
              </p:cNvPr>
              <p:cNvSpPr txBox="1"/>
              <p:nvPr/>
            </p:nvSpPr>
            <p:spPr>
              <a:xfrm>
                <a:off x="6259132" y="2411798"/>
                <a:ext cx="5565754" cy="307777"/>
              </a:xfrm>
              <a:prstGeom prst="rect">
                <a:avLst/>
              </a:prstGeom>
              <a:noFill/>
            </p:spPr>
            <p:txBody>
              <a:bodyPr wrap="none" rtlCol="0">
                <a:spAutoFit/>
              </a:bodyPr>
              <a:lstStyle/>
              <a:p>
                <a:r>
                  <a:rPr lang="zh-CN" altLang="en-US" sz="1400" dirty="0"/>
                  <a:t>解得一个</a:t>
                </a:r>
                <a:r>
                  <a:rPr lang="en-US" altLang="zh-CN" sz="1400" dirty="0"/>
                  <a:t>C_0</a:t>
                </a:r>
                <a:r>
                  <a:rPr lang="zh-CN" altLang="en-US" sz="1400" dirty="0"/>
                  <a:t>对应的一套</a:t>
                </a:r>
                <a14:m>
                  <m:oMath xmlns:m="http://schemas.openxmlformats.org/officeDocument/2006/math">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𝑢</m:t>
                        </m:r>
                      </m:e>
                      <m:sub>
                        <m:r>
                          <a:rPr lang="en-US" altLang="zh-CN" sz="1400" b="0" i="1" smtClean="0">
                            <a:latin typeface="Cambria Math" panose="02040503050406030204" pitchFamily="18" charset="0"/>
                          </a:rPr>
                          <m:t>𝑎</m:t>
                        </m:r>
                      </m:sub>
                      <m:sup>
                        <m:r>
                          <a:rPr lang="en-US" altLang="zh-CN" sz="1400" b="0" i="1" smtClean="0">
                            <a:latin typeface="Cambria Math" panose="02040503050406030204" pitchFamily="18" charset="0"/>
                          </a:rPr>
                          <m:t>∗</m:t>
                        </m:r>
                      </m:sup>
                    </m:sSubSup>
                    <m:r>
                      <a:rPr lang="en-US" altLang="zh-CN" sz="1400" b="0" i="0"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h</m:t>
                        </m:r>
                      </m:e>
                      <m:sup>
                        <m:r>
                          <a:rPr lang="en-US" altLang="zh-CN" sz="1400" b="0" i="1" smtClean="0">
                            <a:latin typeface="Cambria Math" panose="02040503050406030204" pitchFamily="18" charset="0"/>
                          </a:rPr>
                          <m:t>∗</m:t>
                        </m:r>
                      </m:sup>
                    </m:sSup>
                    <m:r>
                      <a:rPr lang="zh-CN" altLang="en-US" sz="1400" i="1">
                        <a:latin typeface="Cambria Math" panose="02040503050406030204" pitchFamily="18" charset="0"/>
                      </a:rPr>
                      <m:t>等</m:t>
                    </m:r>
                  </m:oMath>
                </a14:m>
                <a:r>
                  <a:rPr lang="zh-CN" altLang="en-US" sz="1400" dirty="0"/>
                  <a:t>基础态的量套入扰动态矩阵进行计算</a:t>
                </a:r>
              </a:p>
            </p:txBody>
          </p:sp>
        </mc:Choice>
        <mc:Fallback xmlns="">
          <p:sp>
            <p:nvSpPr>
              <p:cNvPr id="3" name="文本框 2">
                <a:extLst>
                  <a:ext uri="{FF2B5EF4-FFF2-40B4-BE49-F238E27FC236}">
                    <a16:creationId xmlns:a16="http://schemas.microsoft.com/office/drawing/2014/main" id="{448DCC6E-9D29-454D-BD2A-DECB656970F8}"/>
                  </a:ext>
                </a:extLst>
              </p:cNvPr>
              <p:cNvSpPr txBox="1">
                <a:spLocks noRot="1" noChangeAspect="1" noMove="1" noResize="1" noEditPoints="1" noAdjustHandles="1" noChangeArrowheads="1" noChangeShapeType="1" noTextEdit="1"/>
              </p:cNvSpPr>
              <p:nvPr/>
            </p:nvSpPr>
            <p:spPr>
              <a:xfrm>
                <a:off x="6259132" y="2411798"/>
                <a:ext cx="5565754" cy="307777"/>
              </a:xfrm>
              <a:prstGeom prst="rect">
                <a:avLst/>
              </a:prstGeom>
              <a:blipFill>
                <a:blip r:embed="rId4"/>
                <a:stretch>
                  <a:fillRect l="-329" t="-4000" b="-20000"/>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276375CF-A926-4451-A92E-A462091F1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370" y="2894962"/>
            <a:ext cx="6138100" cy="1746577"/>
          </a:xfrm>
          <a:prstGeom prst="rect">
            <a:avLst/>
          </a:prstGeom>
        </p:spPr>
      </p:pic>
      <p:sp>
        <p:nvSpPr>
          <p:cNvPr id="19" name="箭头: 下 18">
            <a:extLst>
              <a:ext uri="{FF2B5EF4-FFF2-40B4-BE49-F238E27FC236}">
                <a16:creationId xmlns:a16="http://schemas.microsoft.com/office/drawing/2014/main" id="{BD8CFC33-B817-41F1-B732-30493B2F78CF}"/>
              </a:ext>
            </a:extLst>
          </p:cNvPr>
          <p:cNvSpPr/>
          <p:nvPr/>
        </p:nvSpPr>
        <p:spPr>
          <a:xfrm rot="2913162">
            <a:off x="5816154" y="2699844"/>
            <a:ext cx="233430" cy="63428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C1295CD5-9A60-46F7-B5F7-47D68C040152}"/>
              </a:ext>
            </a:extLst>
          </p:cNvPr>
          <p:cNvPicPr>
            <a:picLocks noChangeAspect="1"/>
          </p:cNvPicPr>
          <p:nvPr/>
        </p:nvPicPr>
        <p:blipFill>
          <a:blip r:embed="rId6"/>
          <a:stretch>
            <a:fillRect/>
          </a:stretch>
        </p:blipFill>
        <p:spPr>
          <a:xfrm>
            <a:off x="5906345" y="4295355"/>
            <a:ext cx="6197963" cy="2057416"/>
          </a:xfrm>
          <a:prstGeom prst="rect">
            <a:avLst/>
          </a:prstGeom>
        </p:spPr>
      </p:pic>
      <p:sp>
        <p:nvSpPr>
          <p:cNvPr id="22" name="箭头: 下 21">
            <a:extLst>
              <a:ext uri="{FF2B5EF4-FFF2-40B4-BE49-F238E27FC236}">
                <a16:creationId xmlns:a16="http://schemas.microsoft.com/office/drawing/2014/main" id="{282B7FE9-BE3D-4AD0-8B5B-C7FE527EB18C}"/>
              </a:ext>
            </a:extLst>
          </p:cNvPr>
          <p:cNvSpPr/>
          <p:nvPr/>
        </p:nvSpPr>
        <p:spPr>
          <a:xfrm rot="20226792">
            <a:off x="5582375" y="4148776"/>
            <a:ext cx="233430" cy="63428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FF271EC-0D6F-40E1-B961-C8C39DBF16A4}"/>
              </a:ext>
            </a:extLst>
          </p:cNvPr>
          <p:cNvSpPr txBox="1"/>
          <p:nvPr/>
        </p:nvSpPr>
        <p:spPr>
          <a:xfrm>
            <a:off x="3398420" y="4862183"/>
            <a:ext cx="3805850" cy="369332"/>
          </a:xfrm>
          <a:prstGeom prst="rect">
            <a:avLst/>
          </a:prstGeom>
          <a:noFill/>
        </p:spPr>
        <p:txBody>
          <a:bodyPr wrap="none" rtlCol="0">
            <a:spAutoFit/>
          </a:bodyPr>
          <a:lstStyle/>
          <a:p>
            <a:r>
              <a:rPr lang="zh-CN" altLang="en-US" dirty="0">
                <a:solidFill>
                  <a:srgbClr val="FF0000"/>
                </a:solidFill>
              </a:rPr>
              <a:t>代数符号化，便于在</a:t>
            </a:r>
            <a:r>
              <a:rPr lang="en-US" altLang="zh-CN" dirty="0">
                <a:solidFill>
                  <a:srgbClr val="FF0000"/>
                </a:solidFill>
              </a:rPr>
              <a:t>MATLAB</a:t>
            </a:r>
            <a:r>
              <a:rPr lang="zh-CN" altLang="en-US" dirty="0">
                <a:solidFill>
                  <a:srgbClr val="FF0000"/>
                </a:solidFill>
              </a:rPr>
              <a:t>中运算</a:t>
            </a:r>
          </a:p>
        </p:txBody>
      </p:sp>
    </p:spTree>
    <p:extLst>
      <p:ext uri="{BB962C8B-B14F-4D97-AF65-F5344CB8AC3E}">
        <p14:creationId xmlns:p14="http://schemas.microsoft.com/office/powerpoint/2010/main" val="161667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685345" y="505229"/>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3</a:t>
            </a:r>
            <a:r>
              <a:rPr lang="zh-CN" altLang="en-US" sz="2800" dirty="0"/>
              <a:t>：计算结果</a:t>
            </a:r>
          </a:p>
        </p:txBody>
      </p:sp>
      <p:pic>
        <p:nvPicPr>
          <p:cNvPr id="15" name="图片 14">
            <a:extLst>
              <a:ext uri="{FF2B5EF4-FFF2-40B4-BE49-F238E27FC236}">
                <a16:creationId xmlns:a16="http://schemas.microsoft.com/office/drawing/2014/main" id="{C1295CD5-9A60-46F7-B5F7-47D68C040152}"/>
              </a:ext>
            </a:extLst>
          </p:cNvPr>
          <p:cNvPicPr>
            <a:picLocks noChangeAspect="1"/>
          </p:cNvPicPr>
          <p:nvPr/>
        </p:nvPicPr>
        <p:blipFill>
          <a:blip r:embed="rId2"/>
          <a:stretch>
            <a:fillRect/>
          </a:stretch>
        </p:blipFill>
        <p:spPr>
          <a:xfrm>
            <a:off x="761236" y="1371584"/>
            <a:ext cx="6197963" cy="205741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D6F921-DFEA-4F88-B543-CE10ACE0EBC3}"/>
                  </a:ext>
                </a:extLst>
              </p:cNvPr>
              <p:cNvSpPr txBox="1"/>
              <p:nvPr/>
            </p:nvSpPr>
            <p:spPr>
              <a:xfrm>
                <a:off x="624626" y="3503053"/>
                <a:ext cx="5200526" cy="369332"/>
              </a:xfrm>
              <a:prstGeom prst="rect">
                <a:avLst/>
              </a:prstGeom>
              <a:noFill/>
            </p:spPr>
            <p:txBody>
              <a:bodyPr wrap="none" rtlCol="0">
                <a:spAutoFit/>
              </a:bodyPr>
              <a:lstStyle/>
              <a:p>
                <a:r>
                  <a:rPr lang="zh-CN" altLang="en-US" dirty="0"/>
                  <a:t>想获得</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𝜃</m:t>
                            </m:r>
                          </m:sub>
                        </m:sSub>
                      </m:e>
                    </m:d>
                    <m:r>
                      <a:rPr lang="zh-CN" altLang="en-US" i="1">
                        <a:latin typeface="Cambria Math" panose="02040503050406030204" pitchFamily="18" charset="0"/>
                      </a:rPr>
                      <m:t>的</m:t>
                    </m:r>
                  </m:oMath>
                </a14:m>
                <a:r>
                  <a:rPr lang="zh-CN" altLang="en-US" dirty="0"/>
                  <a:t>关系，解该行列式为零，得</a:t>
                </a:r>
              </a:p>
            </p:txBody>
          </p:sp>
        </mc:Choice>
        <mc:Fallback xmlns="">
          <p:sp>
            <p:nvSpPr>
              <p:cNvPr id="6" name="文本框 5">
                <a:extLst>
                  <a:ext uri="{FF2B5EF4-FFF2-40B4-BE49-F238E27FC236}">
                    <a16:creationId xmlns:a16="http://schemas.microsoft.com/office/drawing/2014/main" id="{B8D6F921-DFEA-4F88-B543-CE10ACE0EBC3}"/>
                  </a:ext>
                </a:extLst>
              </p:cNvPr>
              <p:cNvSpPr txBox="1">
                <a:spLocks noRot="1" noChangeAspect="1" noMove="1" noResize="1" noEditPoints="1" noAdjustHandles="1" noChangeArrowheads="1" noChangeShapeType="1" noTextEdit="1"/>
              </p:cNvSpPr>
              <p:nvPr/>
            </p:nvSpPr>
            <p:spPr>
              <a:xfrm>
                <a:off x="624626" y="3503053"/>
                <a:ext cx="5200526" cy="369332"/>
              </a:xfrm>
              <a:prstGeom prst="rect">
                <a:avLst/>
              </a:prstGeom>
              <a:blipFill>
                <a:blip r:embed="rId3"/>
                <a:stretch>
                  <a:fillRect l="-937" t="-10000" r="-234" b="-2666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E8C0541-A094-446F-ADFF-023E8DA980D9}"/>
              </a:ext>
            </a:extLst>
          </p:cNvPr>
          <p:cNvPicPr>
            <a:picLocks noChangeAspect="1"/>
          </p:cNvPicPr>
          <p:nvPr/>
        </p:nvPicPr>
        <p:blipFill>
          <a:blip r:embed="rId4"/>
          <a:stretch>
            <a:fillRect/>
          </a:stretch>
        </p:blipFill>
        <p:spPr>
          <a:xfrm>
            <a:off x="970830" y="3946438"/>
            <a:ext cx="8763450" cy="2775093"/>
          </a:xfrm>
          <a:prstGeom prst="rect">
            <a:avLst/>
          </a:prstGeom>
        </p:spPr>
      </p:pic>
      <p:sp>
        <p:nvSpPr>
          <p:cNvPr id="9" name="文本框 8">
            <a:extLst>
              <a:ext uri="{FF2B5EF4-FFF2-40B4-BE49-F238E27FC236}">
                <a16:creationId xmlns:a16="http://schemas.microsoft.com/office/drawing/2014/main" id="{4AC6926C-6ECF-42A7-8FF4-5D6FA4A47399}"/>
              </a:ext>
            </a:extLst>
          </p:cNvPr>
          <p:cNvSpPr txBox="1"/>
          <p:nvPr/>
        </p:nvSpPr>
        <p:spPr>
          <a:xfrm>
            <a:off x="9511047" y="6046631"/>
            <a:ext cx="2492990" cy="369332"/>
          </a:xfrm>
          <a:prstGeom prst="rect">
            <a:avLst/>
          </a:prstGeom>
          <a:noFill/>
        </p:spPr>
        <p:txBody>
          <a:bodyPr wrap="none" rtlCol="0">
            <a:spAutoFit/>
          </a:bodyPr>
          <a:lstStyle/>
          <a:p>
            <a:r>
              <a:rPr lang="zh-CN" altLang="en-US" dirty="0">
                <a:solidFill>
                  <a:srgbClr val="FF0000"/>
                </a:solidFill>
              </a:rPr>
              <a:t>隐式，且对于系数敏感</a:t>
            </a:r>
          </a:p>
        </p:txBody>
      </p:sp>
      <p:sp>
        <p:nvSpPr>
          <p:cNvPr id="10" name="箭头: 下 9">
            <a:extLst>
              <a:ext uri="{FF2B5EF4-FFF2-40B4-BE49-F238E27FC236}">
                <a16:creationId xmlns:a16="http://schemas.microsoft.com/office/drawing/2014/main" id="{031CFB30-EB28-4BCA-A182-09307CBD12F6}"/>
              </a:ext>
            </a:extLst>
          </p:cNvPr>
          <p:cNvSpPr/>
          <p:nvPr/>
        </p:nvSpPr>
        <p:spPr>
          <a:xfrm rot="1537009">
            <a:off x="7972023" y="3742393"/>
            <a:ext cx="482957" cy="927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25F3A45-4AB2-4323-9B0E-E9369D18A526}"/>
              </a:ext>
            </a:extLst>
          </p:cNvPr>
          <p:cNvSpPr txBox="1"/>
          <p:nvPr/>
        </p:nvSpPr>
        <p:spPr>
          <a:xfrm>
            <a:off x="7250806" y="3193328"/>
            <a:ext cx="4669868" cy="369332"/>
          </a:xfrm>
          <a:prstGeom prst="rect">
            <a:avLst/>
          </a:prstGeom>
          <a:noFill/>
        </p:spPr>
        <p:txBody>
          <a:bodyPr wrap="none" rtlCol="0">
            <a:spAutoFit/>
          </a:bodyPr>
          <a:lstStyle/>
          <a:p>
            <a:r>
              <a:rPr lang="zh-CN" altLang="en-US" dirty="0">
                <a:solidFill>
                  <a:schemeClr val="accent1">
                    <a:lumMod val="75000"/>
                  </a:schemeClr>
                </a:solidFill>
              </a:rPr>
              <a:t>其中</a:t>
            </a:r>
            <a:r>
              <a:rPr lang="en-US" altLang="zh-CN" dirty="0">
                <a:solidFill>
                  <a:schemeClr val="accent1">
                    <a:lumMod val="75000"/>
                  </a:schemeClr>
                </a:solidFill>
              </a:rPr>
              <a:t>Q,W,E,H,G</a:t>
            </a:r>
            <a:r>
              <a:rPr lang="zh-CN" altLang="en-US" dirty="0">
                <a:solidFill>
                  <a:schemeClr val="accent1">
                    <a:lumMod val="75000"/>
                  </a:schemeClr>
                </a:solidFill>
              </a:rPr>
              <a:t>可以通过对基础态的计算得到</a:t>
            </a:r>
          </a:p>
        </p:txBody>
      </p:sp>
      <p:pic>
        <p:nvPicPr>
          <p:cNvPr id="12" name="图片 11">
            <a:extLst>
              <a:ext uri="{FF2B5EF4-FFF2-40B4-BE49-F238E27FC236}">
                <a16:creationId xmlns:a16="http://schemas.microsoft.com/office/drawing/2014/main" id="{C894497E-085A-4FD3-8473-03AC1E3A3702}"/>
              </a:ext>
            </a:extLst>
          </p:cNvPr>
          <p:cNvPicPr>
            <a:picLocks noChangeAspect="1"/>
          </p:cNvPicPr>
          <p:nvPr/>
        </p:nvPicPr>
        <p:blipFill>
          <a:blip r:embed="rId5"/>
          <a:stretch>
            <a:fillRect/>
          </a:stretch>
        </p:blipFill>
        <p:spPr>
          <a:xfrm>
            <a:off x="8098066" y="1440270"/>
            <a:ext cx="4466149" cy="1108114"/>
          </a:xfrm>
          <a:prstGeom prst="rect">
            <a:avLst/>
          </a:prstGeom>
        </p:spPr>
      </p:pic>
      <p:sp>
        <p:nvSpPr>
          <p:cNvPr id="13" name="椭圆 12">
            <a:extLst>
              <a:ext uri="{FF2B5EF4-FFF2-40B4-BE49-F238E27FC236}">
                <a16:creationId xmlns:a16="http://schemas.microsoft.com/office/drawing/2014/main" id="{191E52FD-CCA7-47CA-9540-DD0086793833}"/>
              </a:ext>
            </a:extLst>
          </p:cNvPr>
          <p:cNvSpPr/>
          <p:nvPr/>
        </p:nvSpPr>
        <p:spPr>
          <a:xfrm>
            <a:off x="8152327" y="1165538"/>
            <a:ext cx="4411888" cy="1722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00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685345" y="505229"/>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3</a:t>
            </a:r>
            <a:r>
              <a:rPr lang="zh-CN" altLang="en-US" sz="2800" dirty="0"/>
              <a:t>：目前计算的困境</a:t>
            </a:r>
          </a:p>
        </p:txBody>
      </p:sp>
      <p:pic>
        <p:nvPicPr>
          <p:cNvPr id="7" name="图片 6">
            <a:extLst>
              <a:ext uri="{FF2B5EF4-FFF2-40B4-BE49-F238E27FC236}">
                <a16:creationId xmlns:a16="http://schemas.microsoft.com/office/drawing/2014/main" id="{CE8C0541-A094-446F-ADFF-023E8DA980D9}"/>
              </a:ext>
            </a:extLst>
          </p:cNvPr>
          <p:cNvPicPr>
            <a:picLocks noChangeAspect="1"/>
          </p:cNvPicPr>
          <p:nvPr/>
        </p:nvPicPr>
        <p:blipFill>
          <a:blip r:embed="rId2"/>
          <a:stretch>
            <a:fillRect/>
          </a:stretch>
        </p:blipFill>
        <p:spPr>
          <a:xfrm>
            <a:off x="500751" y="1145283"/>
            <a:ext cx="8763450" cy="2775093"/>
          </a:xfrm>
          <a:prstGeom prst="rect">
            <a:avLst/>
          </a:prstGeom>
        </p:spPr>
      </p:pic>
      <p:sp>
        <p:nvSpPr>
          <p:cNvPr id="9" name="文本框 8">
            <a:extLst>
              <a:ext uri="{FF2B5EF4-FFF2-40B4-BE49-F238E27FC236}">
                <a16:creationId xmlns:a16="http://schemas.microsoft.com/office/drawing/2014/main" id="{4AC6926C-6ECF-42A7-8FF4-5D6FA4A47399}"/>
              </a:ext>
            </a:extLst>
          </p:cNvPr>
          <p:cNvSpPr txBox="1"/>
          <p:nvPr/>
        </p:nvSpPr>
        <p:spPr>
          <a:xfrm>
            <a:off x="8281114" y="1564783"/>
            <a:ext cx="2492990" cy="369332"/>
          </a:xfrm>
          <a:prstGeom prst="rect">
            <a:avLst/>
          </a:prstGeom>
          <a:noFill/>
        </p:spPr>
        <p:txBody>
          <a:bodyPr wrap="none" rtlCol="0">
            <a:spAutoFit/>
          </a:bodyPr>
          <a:lstStyle/>
          <a:p>
            <a:r>
              <a:rPr lang="zh-CN" altLang="en-US" dirty="0">
                <a:solidFill>
                  <a:srgbClr val="FF0000"/>
                </a:solidFill>
              </a:rPr>
              <a:t>隐式，且对于系数敏感</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81F159-2726-48ED-A0E8-AC279D519FDC}"/>
                  </a:ext>
                </a:extLst>
              </p:cNvPr>
              <p:cNvSpPr txBox="1"/>
              <p:nvPr/>
            </p:nvSpPr>
            <p:spPr>
              <a:xfrm>
                <a:off x="685345" y="4398136"/>
                <a:ext cx="6777817" cy="923330"/>
              </a:xfrm>
              <a:prstGeom prst="rect">
                <a:avLst/>
              </a:prstGeom>
              <a:noFill/>
            </p:spPr>
            <p:txBody>
              <a:bodyPr wrap="none" rtlCol="0">
                <a:spAutoFit/>
              </a:bodyPr>
              <a:lstStyle/>
              <a:p>
                <a:r>
                  <a:rPr lang="zh-CN" altLang="en-US" dirty="0"/>
                  <a:t>目标：</a:t>
                </a:r>
                <a:r>
                  <a:rPr lang="en-US" altLang="zh-CN" b="0" dirty="0"/>
                  <a:t>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𝜃</m:t>
                            </m:r>
                          </m:sub>
                        </m:sSub>
                      </m:e>
                    </m:d>
                    <m:r>
                      <a:rPr lang="zh-CN" altLang="en-US" i="1">
                        <a:latin typeface="Cambria Math" panose="02040503050406030204" pitchFamily="18" charset="0"/>
                      </a:rPr>
                      <m:t>的</m:t>
                    </m:r>
                  </m:oMath>
                </a14:m>
                <a:r>
                  <a:rPr lang="zh-CN" altLang="en-US" dirty="0"/>
                  <a:t>关系，并发现</a:t>
                </a:r>
                <a14:m>
                  <m:oMath xmlns:m="http://schemas.openxmlformats.org/officeDocument/2006/math">
                    <m:r>
                      <a:rPr lang="en-US" altLang="zh-CN" b="0" i="1" smtClean="0">
                        <a:latin typeface="Cambria Math" panose="02040503050406030204" pitchFamily="18" charset="0"/>
                      </a:rPr>
                      <m:t>𝑅𝑒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𝜆</m:t>
                        </m:r>
                      </m:e>
                    </m:d>
                    <m:r>
                      <a:rPr lang="en-US" altLang="zh-CN" b="0" i="1" smtClean="0">
                        <a:latin typeface="Cambria Math" panose="02040503050406030204" pitchFamily="18" charset="0"/>
                      </a:rPr>
                      <m:t>&gt;0</m:t>
                    </m:r>
                  </m:oMath>
                </a14:m>
                <a:r>
                  <a:rPr lang="zh-CN" altLang="en-US" dirty="0"/>
                  <a:t>的一组解</a:t>
                </a:r>
                <a:endParaRPr lang="en-US" altLang="zh-CN" dirty="0"/>
              </a:p>
              <a:p>
                <a:endParaRPr lang="en-US" altLang="zh-CN" dirty="0"/>
              </a:p>
              <a:p>
                <a:r>
                  <a:rPr lang="zh-CN" altLang="en-US" dirty="0"/>
                  <a:t>目前对一个</a:t>
                </a:r>
                <a:r>
                  <a:rPr lang="en-US" altLang="zh-CN" dirty="0"/>
                  <a:t>C_0</a:t>
                </a:r>
                <a:r>
                  <a:rPr lang="zh-CN" altLang="en-US" dirty="0"/>
                  <a:t>定义出的一套系数的所有解中，它的实部</a:t>
                </a:r>
                <a:r>
                  <a:rPr lang="zh-CN" altLang="en-US" dirty="0">
                    <a:solidFill>
                      <a:srgbClr val="FF0000"/>
                    </a:solidFill>
                  </a:rPr>
                  <a:t>均小于零</a:t>
                </a:r>
              </a:p>
            </p:txBody>
          </p:sp>
        </mc:Choice>
        <mc:Fallback xmlns="">
          <p:sp>
            <p:nvSpPr>
              <p:cNvPr id="2" name="文本框 1">
                <a:extLst>
                  <a:ext uri="{FF2B5EF4-FFF2-40B4-BE49-F238E27FC236}">
                    <a16:creationId xmlns:a16="http://schemas.microsoft.com/office/drawing/2014/main" id="{A881F159-2726-48ED-A0E8-AC279D519FDC}"/>
                  </a:ext>
                </a:extLst>
              </p:cNvPr>
              <p:cNvSpPr txBox="1">
                <a:spLocks noRot="1" noChangeAspect="1" noMove="1" noResize="1" noEditPoints="1" noAdjustHandles="1" noChangeArrowheads="1" noChangeShapeType="1" noTextEdit="1"/>
              </p:cNvSpPr>
              <p:nvPr/>
            </p:nvSpPr>
            <p:spPr>
              <a:xfrm>
                <a:off x="685345" y="4398136"/>
                <a:ext cx="6777817" cy="923330"/>
              </a:xfrm>
              <a:prstGeom prst="rect">
                <a:avLst/>
              </a:prstGeom>
              <a:blipFill>
                <a:blip r:embed="rId3"/>
                <a:stretch>
                  <a:fillRect l="-719" t="-3289" r="-90" b="-921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C72300F-E811-4263-906F-6CF23F25419B}"/>
              </a:ext>
            </a:extLst>
          </p:cNvPr>
          <p:cNvPicPr>
            <a:picLocks noChangeAspect="1"/>
          </p:cNvPicPr>
          <p:nvPr/>
        </p:nvPicPr>
        <p:blipFill>
          <a:blip r:embed="rId4"/>
          <a:stretch>
            <a:fillRect/>
          </a:stretch>
        </p:blipFill>
        <p:spPr>
          <a:xfrm>
            <a:off x="8114344" y="3771757"/>
            <a:ext cx="3346690" cy="2981019"/>
          </a:xfrm>
          <a:prstGeom prst="rect">
            <a:avLst/>
          </a:prstGeom>
        </p:spPr>
      </p:pic>
      <p:sp>
        <p:nvSpPr>
          <p:cNvPr id="4" name="箭头: 右 3">
            <a:extLst>
              <a:ext uri="{FF2B5EF4-FFF2-40B4-BE49-F238E27FC236}">
                <a16:creationId xmlns:a16="http://schemas.microsoft.com/office/drawing/2014/main" id="{B5A84378-B6B6-47C1-8D9B-D8EE036106C2}"/>
              </a:ext>
            </a:extLst>
          </p:cNvPr>
          <p:cNvSpPr/>
          <p:nvPr/>
        </p:nvSpPr>
        <p:spPr>
          <a:xfrm>
            <a:off x="6490952" y="5756856"/>
            <a:ext cx="1326524" cy="463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C2E4B82-030D-4C82-97B3-9F962A31AF3A}"/>
              </a:ext>
            </a:extLst>
          </p:cNvPr>
          <p:cNvSpPr txBox="1"/>
          <p:nvPr/>
        </p:nvSpPr>
        <p:spPr>
          <a:xfrm>
            <a:off x="4790940" y="5867529"/>
            <a:ext cx="1569660" cy="369332"/>
          </a:xfrm>
          <a:prstGeom prst="rect">
            <a:avLst/>
          </a:prstGeom>
          <a:noFill/>
        </p:spPr>
        <p:txBody>
          <a:bodyPr wrap="none" rtlCol="0">
            <a:spAutoFit/>
          </a:bodyPr>
          <a:lstStyle/>
          <a:p>
            <a:r>
              <a:rPr lang="zh-CN" altLang="en-US" dirty="0">
                <a:solidFill>
                  <a:srgbClr val="002060"/>
                </a:solidFill>
              </a:rPr>
              <a:t>一个解的例子</a:t>
            </a:r>
          </a:p>
        </p:txBody>
      </p:sp>
    </p:spTree>
    <p:extLst>
      <p:ext uri="{BB962C8B-B14F-4D97-AF65-F5344CB8AC3E}">
        <p14:creationId xmlns:p14="http://schemas.microsoft.com/office/powerpoint/2010/main" val="84129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4364A37F-6E4E-4845-A7F3-530A1D2F4B7A}"/>
              </a:ext>
            </a:extLst>
          </p:cNvPr>
          <p:cNvSpPr txBox="1"/>
          <p:nvPr/>
        </p:nvSpPr>
        <p:spPr>
          <a:xfrm>
            <a:off x="253902" y="83712"/>
            <a:ext cx="10442002" cy="523220"/>
          </a:xfrm>
          <a:prstGeom prst="rect">
            <a:avLst/>
          </a:prstGeom>
          <a:noFill/>
        </p:spPr>
        <p:txBody>
          <a:bodyPr wrap="square" rtlCol="0">
            <a:spAutoFit/>
          </a:bodyPr>
          <a:lstStyle/>
          <a:p>
            <a:r>
              <a:rPr lang="zh-CN" altLang="en-US" sz="2800" dirty="0"/>
              <a:t>在仕杰学长的基础上做的修正部分</a:t>
            </a:r>
            <a:r>
              <a:rPr lang="en-US" altLang="zh-CN" sz="2800" dirty="0"/>
              <a:t>3</a:t>
            </a:r>
            <a:r>
              <a:rPr lang="zh-CN" altLang="en-US" sz="2800" dirty="0"/>
              <a:t>：我的想法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81F159-2726-48ED-A0E8-AC279D519FDC}"/>
                  </a:ext>
                </a:extLst>
              </p:cNvPr>
              <p:cNvSpPr txBox="1"/>
              <p:nvPr/>
            </p:nvSpPr>
            <p:spPr>
              <a:xfrm>
                <a:off x="253902" y="959373"/>
                <a:ext cx="3847873" cy="1477328"/>
              </a:xfrm>
              <a:prstGeom prst="rect">
                <a:avLst/>
              </a:prstGeom>
              <a:noFill/>
            </p:spPr>
            <p:txBody>
              <a:bodyPr wrap="square" rtlCol="0">
                <a:spAutoFit/>
              </a:bodyPr>
              <a:lstStyle/>
              <a:p>
                <a:r>
                  <a:rPr lang="zh-CN" altLang="en-US" dirty="0"/>
                  <a:t>目标：</a:t>
                </a:r>
                <a:r>
                  <a:rPr lang="en-US" altLang="zh-CN" b="0" dirty="0"/>
                  <a:t>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𝜃</m:t>
                            </m:r>
                          </m:sub>
                        </m:sSub>
                      </m:e>
                    </m:d>
                    <m:r>
                      <a:rPr lang="zh-CN" altLang="en-US" i="1">
                        <a:latin typeface="Cambria Math" panose="02040503050406030204" pitchFamily="18" charset="0"/>
                      </a:rPr>
                      <m:t>的</m:t>
                    </m:r>
                  </m:oMath>
                </a14:m>
                <a:r>
                  <a:rPr lang="zh-CN" altLang="en-US" dirty="0"/>
                  <a:t>关系，并发现</a:t>
                </a:r>
                <a14:m>
                  <m:oMath xmlns:m="http://schemas.openxmlformats.org/officeDocument/2006/math">
                    <m:r>
                      <a:rPr lang="en-US" altLang="zh-CN" b="0" i="1" smtClean="0">
                        <a:latin typeface="Cambria Math" panose="02040503050406030204" pitchFamily="18" charset="0"/>
                      </a:rPr>
                      <m:t>𝑅𝑒</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𝜆</m:t>
                        </m:r>
                      </m:e>
                    </m:d>
                    <m:r>
                      <a:rPr lang="en-US" altLang="zh-CN" b="0" i="1" smtClean="0">
                        <a:latin typeface="Cambria Math" panose="02040503050406030204" pitchFamily="18" charset="0"/>
                      </a:rPr>
                      <m:t>&gt;0</m:t>
                    </m:r>
                  </m:oMath>
                </a14:m>
                <a:r>
                  <a:rPr lang="zh-CN" altLang="en-US" dirty="0"/>
                  <a:t>的一组解</a:t>
                </a:r>
                <a:endParaRPr lang="en-US" altLang="zh-CN" dirty="0"/>
              </a:p>
              <a:p>
                <a:endParaRPr lang="en-US" altLang="zh-CN" dirty="0"/>
              </a:p>
              <a:p>
                <a:r>
                  <a:rPr lang="zh-CN" altLang="en-US" dirty="0"/>
                  <a:t>目前对一个</a:t>
                </a:r>
                <a:r>
                  <a:rPr lang="en-US" altLang="zh-CN" dirty="0"/>
                  <a:t>C_0</a:t>
                </a:r>
                <a:r>
                  <a:rPr lang="zh-CN" altLang="en-US" dirty="0"/>
                  <a:t>定义出的一套系数的所有解中，它的实部</a:t>
                </a:r>
                <a:r>
                  <a:rPr lang="zh-CN" altLang="en-US" dirty="0">
                    <a:solidFill>
                      <a:srgbClr val="FF0000"/>
                    </a:solidFill>
                  </a:rPr>
                  <a:t>均小于零</a:t>
                </a:r>
              </a:p>
            </p:txBody>
          </p:sp>
        </mc:Choice>
        <mc:Fallback xmlns="">
          <p:sp>
            <p:nvSpPr>
              <p:cNvPr id="2" name="文本框 1">
                <a:extLst>
                  <a:ext uri="{FF2B5EF4-FFF2-40B4-BE49-F238E27FC236}">
                    <a16:creationId xmlns:a16="http://schemas.microsoft.com/office/drawing/2014/main" id="{A881F159-2726-48ED-A0E8-AC279D519FDC}"/>
                  </a:ext>
                </a:extLst>
              </p:cNvPr>
              <p:cNvSpPr txBox="1">
                <a:spLocks noRot="1" noChangeAspect="1" noMove="1" noResize="1" noEditPoints="1" noAdjustHandles="1" noChangeArrowheads="1" noChangeShapeType="1" noTextEdit="1"/>
              </p:cNvSpPr>
              <p:nvPr/>
            </p:nvSpPr>
            <p:spPr>
              <a:xfrm>
                <a:off x="253902" y="959373"/>
                <a:ext cx="3847873" cy="1477328"/>
              </a:xfrm>
              <a:prstGeom prst="rect">
                <a:avLst/>
              </a:prstGeom>
              <a:blipFill>
                <a:blip r:embed="rId2"/>
                <a:stretch>
                  <a:fillRect l="-1426" t="-2058" r="-1268" b="-535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778E764-3BF4-4AAC-8F7C-26669D348DC4}"/>
              </a:ext>
            </a:extLst>
          </p:cNvPr>
          <p:cNvPicPr>
            <a:picLocks noChangeAspect="1"/>
          </p:cNvPicPr>
          <p:nvPr/>
        </p:nvPicPr>
        <p:blipFill>
          <a:blip r:embed="rId3"/>
          <a:stretch>
            <a:fillRect/>
          </a:stretch>
        </p:blipFill>
        <p:spPr>
          <a:xfrm>
            <a:off x="4510206" y="664077"/>
            <a:ext cx="7160042" cy="5942785"/>
          </a:xfrm>
          <a:prstGeom prst="rect">
            <a:avLst/>
          </a:prstGeom>
        </p:spPr>
      </p:pic>
      <p:sp>
        <p:nvSpPr>
          <p:cNvPr id="8" name="箭头: 右 7">
            <a:extLst>
              <a:ext uri="{FF2B5EF4-FFF2-40B4-BE49-F238E27FC236}">
                <a16:creationId xmlns:a16="http://schemas.microsoft.com/office/drawing/2014/main" id="{F91B015C-B665-42E4-B71D-A8E4CE42BB71}"/>
              </a:ext>
            </a:extLst>
          </p:cNvPr>
          <p:cNvSpPr/>
          <p:nvPr/>
        </p:nvSpPr>
        <p:spPr>
          <a:xfrm rot="13389665">
            <a:off x="6252693" y="2453426"/>
            <a:ext cx="978794"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B992AC4-9021-4CF7-B137-BE3A3D4D71B0}"/>
              </a:ext>
            </a:extLst>
          </p:cNvPr>
          <p:cNvSpPr txBox="1"/>
          <p:nvPr/>
        </p:nvSpPr>
        <p:spPr>
          <a:xfrm>
            <a:off x="7283003" y="2236562"/>
            <a:ext cx="3799267" cy="1754326"/>
          </a:xfrm>
          <a:prstGeom prst="rect">
            <a:avLst/>
          </a:prstGeom>
          <a:noFill/>
        </p:spPr>
        <p:txBody>
          <a:bodyPr wrap="square" rtlCol="0">
            <a:spAutoFit/>
          </a:bodyPr>
          <a:lstStyle/>
          <a:p>
            <a:r>
              <a:rPr lang="zh-CN" altLang="en-US" dirty="0">
                <a:solidFill>
                  <a:schemeClr val="accent5">
                    <a:lumMod val="75000"/>
                  </a:schemeClr>
                </a:solidFill>
              </a:rPr>
              <a:t>可试的解需要手动找，需要对大量的</a:t>
            </a:r>
            <a:r>
              <a:rPr lang="en-US" altLang="zh-CN" dirty="0">
                <a:solidFill>
                  <a:schemeClr val="accent5">
                    <a:lumMod val="75000"/>
                  </a:schemeClr>
                </a:solidFill>
              </a:rPr>
              <a:t>C_0</a:t>
            </a:r>
            <a:r>
              <a:rPr lang="zh-CN" altLang="en-US" dirty="0">
                <a:solidFill>
                  <a:schemeClr val="accent5">
                    <a:lumMod val="75000"/>
                  </a:schemeClr>
                </a:solidFill>
              </a:rPr>
              <a:t>做分析</a:t>
            </a:r>
            <a:endParaRPr lang="en-US" altLang="zh-CN" dirty="0">
              <a:solidFill>
                <a:schemeClr val="accent5">
                  <a:lumMod val="75000"/>
                </a:schemeClr>
              </a:solidFill>
            </a:endParaRPr>
          </a:p>
          <a:p>
            <a:endParaRPr lang="en-US" altLang="zh-CN" dirty="0">
              <a:solidFill>
                <a:schemeClr val="accent5">
                  <a:lumMod val="75000"/>
                </a:schemeClr>
              </a:solidFill>
            </a:endParaRPr>
          </a:p>
          <a:p>
            <a:r>
              <a:rPr lang="zh-CN" altLang="en-US" dirty="0">
                <a:solidFill>
                  <a:schemeClr val="accent5">
                    <a:lumMod val="75000"/>
                  </a:schemeClr>
                </a:solidFill>
              </a:rPr>
              <a:t>问题复杂度比较低，在牛顿流（水）的体系下找出可能的解可以用穷举但不一定有效率。。</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9D6E099-CAF0-4984-BC27-B314418E631B}"/>
                  </a:ext>
                </a:extLst>
              </p:cNvPr>
              <p:cNvSpPr txBox="1"/>
              <p:nvPr/>
            </p:nvSpPr>
            <p:spPr>
              <a:xfrm>
                <a:off x="246187" y="3298391"/>
                <a:ext cx="1256241"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𝑎</m:t>
                          </m:r>
                        </m:den>
                      </m:f>
                    </m:oMath>
                  </m:oMathPara>
                </a14:m>
                <a:endParaRPr lang="zh-CN" altLang="en-US" dirty="0"/>
              </a:p>
            </p:txBody>
          </p:sp>
        </mc:Choice>
        <mc:Fallback xmlns="">
          <p:sp>
            <p:nvSpPr>
              <p:cNvPr id="12" name="文本框 11">
                <a:extLst>
                  <a:ext uri="{FF2B5EF4-FFF2-40B4-BE49-F238E27FC236}">
                    <a16:creationId xmlns:a16="http://schemas.microsoft.com/office/drawing/2014/main" id="{89D6E099-CAF0-4984-BC27-B314418E631B}"/>
                  </a:ext>
                </a:extLst>
              </p:cNvPr>
              <p:cNvSpPr txBox="1">
                <a:spLocks noRot="1" noChangeAspect="1" noMove="1" noResize="1" noEditPoints="1" noAdjustHandles="1" noChangeArrowheads="1" noChangeShapeType="1" noTextEdit="1"/>
              </p:cNvSpPr>
              <p:nvPr/>
            </p:nvSpPr>
            <p:spPr>
              <a:xfrm>
                <a:off x="246187" y="3298391"/>
                <a:ext cx="1256241" cy="612732"/>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C9231F8A-9670-4F8F-8FEE-F5265528E47B}"/>
              </a:ext>
            </a:extLst>
          </p:cNvPr>
          <p:cNvSpPr txBox="1"/>
          <p:nvPr/>
        </p:nvSpPr>
        <p:spPr>
          <a:xfrm>
            <a:off x="135228" y="2929059"/>
            <a:ext cx="1800493" cy="369332"/>
          </a:xfrm>
          <a:prstGeom prst="rect">
            <a:avLst/>
          </a:prstGeom>
          <a:noFill/>
        </p:spPr>
        <p:txBody>
          <a:bodyPr wrap="none" rtlCol="0">
            <a:spAutoFit/>
          </a:bodyPr>
          <a:lstStyle/>
          <a:p>
            <a:r>
              <a:rPr lang="zh-CN" altLang="en-US" dirty="0"/>
              <a:t>目前的流程是：</a:t>
            </a:r>
          </a:p>
        </p:txBody>
      </p:sp>
      <p:sp>
        <p:nvSpPr>
          <p:cNvPr id="13" name="矩形: 圆角 12">
            <a:extLst>
              <a:ext uri="{FF2B5EF4-FFF2-40B4-BE49-F238E27FC236}">
                <a16:creationId xmlns:a16="http://schemas.microsoft.com/office/drawing/2014/main" id="{08B04035-055D-400B-BC38-FB2D2E18320E}"/>
              </a:ext>
            </a:extLst>
          </p:cNvPr>
          <p:cNvSpPr/>
          <p:nvPr/>
        </p:nvSpPr>
        <p:spPr>
          <a:xfrm>
            <a:off x="1770964" y="3349735"/>
            <a:ext cx="1056068" cy="51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定义</a:t>
            </a:r>
            <a:r>
              <a:rPr lang="en-US" altLang="zh-CN" dirty="0"/>
              <a:t>C_0 </a:t>
            </a:r>
            <a:endParaRPr lang="zh-CN" altLang="en-US" dirty="0"/>
          </a:p>
        </p:txBody>
      </p:sp>
      <p:sp>
        <p:nvSpPr>
          <p:cNvPr id="14" name="箭头: 下 13">
            <a:extLst>
              <a:ext uri="{FF2B5EF4-FFF2-40B4-BE49-F238E27FC236}">
                <a16:creationId xmlns:a16="http://schemas.microsoft.com/office/drawing/2014/main" id="{14CA70FF-46B1-4122-841D-1C0E3B26BED6}"/>
              </a:ext>
            </a:extLst>
          </p:cNvPr>
          <p:cNvSpPr/>
          <p:nvPr/>
        </p:nvSpPr>
        <p:spPr>
          <a:xfrm>
            <a:off x="2027050" y="3990888"/>
            <a:ext cx="431442" cy="510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F276940B-BC5E-4371-94EC-A8B55FFB4EE2}"/>
              </a:ext>
            </a:extLst>
          </p:cNvPr>
          <p:cNvSpPr/>
          <p:nvPr/>
        </p:nvSpPr>
        <p:spPr>
          <a:xfrm>
            <a:off x="378091" y="4632041"/>
            <a:ext cx="3927899" cy="51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通过基础态方程得到一套系数</a:t>
            </a:r>
          </a:p>
        </p:txBody>
      </p:sp>
      <p:sp>
        <p:nvSpPr>
          <p:cNvPr id="18" name="箭头: 下 17">
            <a:extLst>
              <a:ext uri="{FF2B5EF4-FFF2-40B4-BE49-F238E27FC236}">
                <a16:creationId xmlns:a16="http://schemas.microsoft.com/office/drawing/2014/main" id="{84C6B9F0-3D54-496E-B747-369B62154D53}"/>
              </a:ext>
            </a:extLst>
          </p:cNvPr>
          <p:cNvSpPr/>
          <p:nvPr/>
        </p:nvSpPr>
        <p:spPr>
          <a:xfrm>
            <a:off x="2027050" y="5221849"/>
            <a:ext cx="431442" cy="5100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7A2C2008-F391-4A31-9041-36271F0379E1}"/>
              </a:ext>
            </a:extLst>
          </p:cNvPr>
          <p:cNvSpPr/>
          <p:nvPr/>
        </p:nvSpPr>
        <p:spPr>
          <a:xfrm>
            <a:off x="278821" y="5951767"/>
            <a:ext cx="3927899" cy="51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代入扰动态进行计算</a:t>
            </a:r>
          </a:p>
        </p:txBody>
      </p:sp>
    </p:spTree>
    <p:extLst>
      <p:ext uri="{BB962C8B-B14F-4D97-AF65-F5344CB8AC3E}">
        <p14:creationId xmlns:p14="http://schemas.microsoft.com/office/powerpoint/2010/main" val="251201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8AE61-9224-4C22-9E8E-928A31C60038}"/>
              </a:ext>
            </a:extLst>
          </p:cNvPr>
          <p:cNvSpPr>
            <a:spLocks noGrp="1"/>
          </p:cNvSpPr>
          <p:nvPr>
            <p:ph type="title"/>
          </p:nvPr>
        </p:nvSpPr>
        <p:spPr/>
        <p:txBody>
          <a:bodyPr/>
          <a:lstStyle/>
          <a:p>
            <a:r>
              <a:rPr lang="zh-CN" altLang="en-US" dirty="0"/>
              <a:t>问题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4533BA8-E6D9-40CE-9FC8-E4DA8918B8BA}"/>
                  </a:ext>
                </a:extLst>
              </p:cNvPr>
              <p:cNvSpPr>
                <a:spLocks noGrp="1"/>
              </p:cNvSpPr>
              <p:nvPr>
                <p:ph idx="1"/>
              </p:nvPr>
            </p:nvSpPr>
            <p:spPr/>
            <p:txBody>
              <a:bodyPr/>
              <a:lstStyle/>
              <a:p>
                <a:r>
                  <a:rPr lang="en-US" altLang="zh-CN" dirty="0"/>
                  <a:t>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𝑎𝑎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 </m:t>
                    </m:r>
                  </m:oMath>
                </a14:m>
                <a:r>
                  <a:rPr lang="en-US" altLang="zh-CN" dirty="0"/>
                  <a:t>  </a:t>
                </a:r>
                <a:r>
                  <a:rPr lang="zh-CN" altLang="en-US" dirty="0"/>
                  <a:t>很大，意味何</a:t>
                </a:r>
                <a:endParaRPr lang="en-US" altLang="zh-CN" dirty="0"/>
              </a:p>
              <a:p>
                <a:r>
                  <a:rPr lang="en-US" altLang="zh-CN" dirty="0"/>
                  <a:t>2.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r>
                      <a:rPr lang="zh-CN" altLang="en-US" i="1">
                        <a:latin typeface="Cambria Math" panose="02040503050406030204" pitchFamily="18" charset="0"/>
                      </a:rPr>
                      <m:t>的</m:t>
                    </m:r>
                  </m:oMath>
                </a14:m>
                <a:r>
                  <a:rPr lang="zh-CN" altLang="en-US" dirty="0"/>
                  <a:t>选择是否有意义？</a:t>
                </a:r>
                <a:endParaRPr lang="en-US" altLang="zh-CN" dirty="0"/>
              </a:p>
              <a:p>
                <a:r>
                  <a:rPr lang="en-US" altLang="zh-CN" dirty="0">
                    <a:solidFill>
                      <a:schemeClr val="bg2">
                        <a:lumMod val="75000"/>
                      </a:schemeClr>
                    </a:solidFill>
                  </a:rPr>
                  <a:t>3.</a:t>
                </a:r>
                <a:r>
                  <a:rPr lang="zh-CN" altLang="en-US" dirty="0">
                    <a:solidFill>
                      <a:schemeClr val="bg2">
                        <a:lumMod val="75000"/>
                      </a:schemeClr>
                    </a:solidFill>
                  </a:rPr>
                  <a:t> 如果该种展开真的无法得到扰动，如何证伪</a:t>
                </a:r>
              </a:p>
            </p:txBody>
          </p:sp>
        </mc:Choice>
        <mc:Fallback>
          <p:sp>
            <p:nvSpPr>
              <p:cNvPr id="3" name="内容占位符 2">
                <a:extLst>
                  <a:ext uri="{FF2B5EF4-FFF2-40B4-BE49-F238E27FC236}">
                    <a16:creationId xmlns:a16="http://schemas.microsoft.com/office/drawing/2014/main" id="{14533BA8-E6D9-40CE-9FC8-E4DA8918B8B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35183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687</Words>
  <Application>Microsoft Office PowerPoint</Application>
  <PresentationFormat>宽屏</PresentationFormat>
  <Paragraphs>69</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计算疑问讨论</vt:lpstr>
      <vt:lpstr>PowerPoint 演示文稿</vt:lpstr>
      <vt:lpstr>目前的计算思路</vt:lpstr>
      <vt:lpstr>PowerPoint 演示文稿</vt:lpstr>
      <vt:lpstr>PowerPoint 演示文稿</vt:lpstr>
      <vt:lpstr>PowerPoint 演示文稿</vt:lpstr>
      <vt:lpstr>PowerPoint 演示文稿</vt:lpstr>
      <vt:lpstr>PowerPoint 演示文稿</vt:lpstr>
      <vt:lpstr>问题</vt:lpstr>
      <vt:lpstr>附录</vt:lpstr>
      <vt:lpstr>PowerPoint 演示文稿</vt:lpstr>
      <vt:lpstr>讨论总结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计算疑问讨论</dc:title>
  <dc:creator>luhaoyu</dc:creator>
  <cp:lastModifiedBy>luhaoyu</cp:lastModifiedBy>
  <cp:revision>21</cp:revision>
  <dcterms:created xsi:type="dcterms:W3CDTF">2023-06-14T12:58:58Z</dcterms:created>
  <dcterms:modified xsi:type="dcterms:W3CDTF">2023-06-15T08:39:36Z</dcterms:modified>
</cp:coreProperties>
</file>