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4" autoAdjust="0"/>
    <p:restoredTop sz="94660"/>
  </p:normalViewPr>
  <p:slideViewPr>
    <p:cSldViewPr snapToGrid="0">
      <p:cViewPr>
        <p:scale>
          <a:sx n="125" d="100"/>
          <a:sy n="125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5F079-7823-4F90-8596-5D65B778E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3C5D5C-FE2C-40AB-97E8-FF4DE8BAB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E1FD15-DA49-4AE6-AE2C-CD5394C5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5D1E-2433-48B3-8776-C1A31511E356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7DB83C-4F5F-4C49-B716-3C161F7E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D69BD6-4962-43C5-A28E-9814FB75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0775-B321-4055-8C77-68FAA036C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81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DD477-CD50-4F1E-978C-DFD2E60B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9F0D06-09C8-4EA4-96E4-81064952F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9B6579-064E-4A03-A38E-F591B82F1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5D1E-2433-48B3-8776-C1A31511E356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ABB3CB-FDCB-4D46-8EEF-4A1F2410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EC5BAC-8950-41A8-93A0-AAE03AF4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0775-B321-4055-8C77-68FAA036C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31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F703F5-23EA-4E4B-822F-98FB088C5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770474-E48D-443F-838D-6249F61BF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4240AB-63B8-49B6-A0D5-6302C6DC6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5D1E-2433-48B3-8776-C1A31511E356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FAC023-1594-48C5-A9EC-C7ACB487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4DCA7E-EF84-42B2-8ECB-2DE429B7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0775-B321-4055-8C77-68FAA036C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07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5A527-BE9A-4448-8685-21B6A8FE7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BD29B1-9DC6-4BE1-AC59-9159BC238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560E4-790B-46F1-A82A-29DACBCC3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5D1E-2433-48B3-8776-C1A31511E356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57DD4-AECA-414F-A7F8-8002FF0F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8F3A0-DB1A-4E07-8365-7BA6FA54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0775-B321-4055-8C77-68FAA036C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53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809E6-3205-4D5E-855B-E751E56F4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7091-2CE2-45BD-BE20-684DB3C10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04CCBC-50E6-4F82-A6C9-A0FA4792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5D1E-2433-48B3-8776-C1A31511E356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432389-3FA5-405A-A613-C73D324CB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A9D912-434C-4A1F-A21E-8E8BB93C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0775-B321-4055-8C77-68FAA036C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56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3A5FA-0557-4108-83BD-6BB12096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EAE84-EFE1-4A1B-B260-72119CBCC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636B77-74E8-427B-8D77-75AD90DE6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966C31-5E79-4AD3-A6B6-9D66C883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5D1E-2433-48B3-8776-C1A31511E356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CB5CE9-3B26-4DB2-A5BE-9110CEA87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5E9BD1-792F-4735-9A5E-7B0F4EE8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0775-B321-4055-8C77-68FAA036C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79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06199-54E5-4E27-9145-967D3D82D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CF5AED-CA35-4B40-8154-A35235157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FBDA13-D900-4633-8EEE-BCFAA4892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21FA3E-A45A-45C2-BC10-993D596E8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5BC0A4-6AFC-4593-9173-4B0C11031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99A538-B1F1-4D4E-8C97-A89B9296A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5D1E-2433-48B3-8776-C1A31511E356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694274-90BB-4330-A1FE-957E4AC28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1C0136-42F2-45E3-B818-9E851DF0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0775-B321-4055-8C77-68FAA036C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56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87816-8012-458C-BD79-50C62168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2B7554-16E3-47E7-BB35-8A0F83EA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5D1E-2433-48B3-8776-C1A31511E356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269FB4-2F92-47C4-84EF-38EDD2DCF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D7035D-4262-4BFD-B355-EF096816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0775-B321-4055-8C77-68FAA036C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98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E7038A-1A52-484C-85BC-454B6F10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5D1E-2433-48B3-8776-C1A31511E356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156355-4154-4168-8A8D-2766FA81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02A588-A72D-4E85-82FD-A3EAEE83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0775-B321-4055-8C77-68FAA036C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00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B5B9F-0C30-4120-B6A0-875F9F141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B319BF-206C-491F-B5D6-F7E5235FC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FE5FCB-FC6C-4EF2-BD15-744BFA73F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8BC769-891A-491B-A715-DC4032152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5D1E-2433-48B3-8776-C1A31511E356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9E01D8-46DC-4240-824E-4289270D0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95B550-439D-4397-A466-3B61E41C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0775-B321-4055-8C77-68FAA036C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7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E560A-57EF-4F09-ACD3-2016B6AA3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839DE4-FAED-4133-AD71-DB16C1D8A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86D1A6-435C-410F-A26E-879480D56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E61920-A4BC-40E7-ADB9-6195ACFD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5D1E-2433-48B3-8776-C1A31511E356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68F562-D8A2-459C-80B0-27FD2418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93325-D0AF-4857-B202-E718F0EF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0775-B321-4055-8C77-68FAA036C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67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458EF3-CC77-4B7C-9F99-A7A7A6D24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370A4D-43C7-42FA-B461-3F1D18D54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2D40A8-E92C-45A0-B849-8DC5573C7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55D1E-2433-48B3-8776-C1A31511E356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0CBFB4-8933-485F-B4D0-D2316228A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D98F9-2EF1-4270-97DC-11FEECF62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A0775-B321-4055-8C77-68FAA036C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1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D7130-041D-488F-BA09-73D65656E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稳定流工作汇总与讨论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99C2BA-6EDC-4A45-A5AE-D06AB1CD56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Haoyu Lu</a:t>
            </a:r>
          </a:p>
          <a:p>
            <a:r>
              <a:rPr lang="en-US" altLang="zh-CN" dirty="0"/>
              <a:t>2023.7.24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9723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7516E-0FA8-42D1-94DF-5E76D206D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8D2BAF-FD37-401D-99E2-C4546E191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571" y="1987476"/>
            <a:ext cx="7131417" cy="14415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7905F82-659E-4AD7-A8D2-5427C3E92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038" y="3429000"/>
            <a:ext cx="7037950" cy="144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0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1A971-F6AF-48C5-8E7E-E1A305B2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计算修正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0ACF06-D9F8-4409-B714-E66053355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03" y="1485896"/>
            <a:ext cx="6210877" cy="1798175"/>
          </a:xfrm>
          <a:prstGeom prst="rect">
            <a:avLst/>
          </a:prstGeom>
        </p:spPr>
      </p:pic>
      <p:sp>
        <p:nvSpPr>
          <p:cNvPr id="7" name="箭头: 下 6">
            <a:extLst>
              <a:ext uri="{FF2B5EF4-FFF2-40B4-BE49-F238E27FC236}">
                <a16:creationId xmlns:a16="http://schemas.microsoft.com/office/drawing/2014/main" id="{58767C17-F7F2-45AD-92B9-52B05E748FCE}"/>
              </a:ext>
            </a:extLst>
          </p:cNvPr>
          <p:cNvSpPr/>
          <p:nvPr/>
        </p:nvSpPr>
        <p:spPr>
          <a:xfrm>
            <a:off x="4099034" y="3448941"/>
            <a:ext cx="605396" cy="649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078CA8E-8563-49C5-9264-F4AF6DC8B03C}"/>
                  </a:ext>
                </a:extLst>
              </p:cNvPr>
              <p:cNvSpPr txBox="1"/>
              <p:nvPr/>
            </p:nvSpPr>
            <p:spPr>
              <a:xfrm>
                <a:off x="1309342" y="4188788"/>
                <a:ext cx="4423000" cy="1137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𝜌𝜙</m:t>
                          </m:r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078CA8E-8563-49C5-9264-F4AF6DC8B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342" y="4188788"/>
                <a:ext cx="4423000" cy="1137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27AE674-6FDF-46E5-AC3C-AD489E22E54D}"/>
                  </a:ext>
                </a:extLst>
              </p:cNvPr>
              <p:cNvSpPr txBox="1"/>
              <p:nvPr/>
            </p:nvSpPr>
            <p:spPr>
              <a:xfrm>
                <a:off x="5732342" y="4404842"/>
                <a:ext cx="4423000" cy="720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27AE674-6FDF-46E5-AC3C-AD489E22E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342" y="4404842"/>
                <a:ext cx="4423000" cy="7209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D95F5F02-139E-4882-BC85-E2F83685A76B}"/>
              </a:ext>
            </a:extLst>
          </p:cNvPr>
          <p:cNvSpPr/>
          <p:nvPr/>
        </p:nvSpPr>
        <p:spPr>
          <a:xfrm>
            <a:off x="4193628" y="2251316"/>
            <a:ext cx="845031" cy="498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CCD4EED-74D1-4EC1-9D25-6B78622C5F35}"/>
              </a:ext>
            </a:extLst>
          </p:cNvPr>
          <p:cNvSpPr txBox="1"/>
          <p:nvPr/>
        </p:nvSpPr>
        <p:spPr>
          <a:xfrm>
            <a:off x="5443530" y="424163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1.1</a:t>
            </a:r>
            <a:r>
              <a:rPr lang="zh-CN" altLang="en-US" dirty="0"/>
              <a:t>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3725E8F-DBCB-43D1-B528-E2254368EFEB}"/>
              </a:ext>
            </a:extLst>
          </p:cNvPr>
          <p:cNvSpPr txBox="1"/>
          <p:nvPr/>
        </p:nvSpPr>
        <p:spPr>
          <a:xfrm>
            <a:off x="5443530" y="484079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1.2</a:t>
            </a:r>
            <a:r>
              <a:rPr lang="zh-CN" altLang="en-US" dirty="0"/>
              <a:t>）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34AA281-DB10-4369-9F3E-F3DF3A19F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58754"/>
            <a:ext cx="4423000" cy="3939726"/>
          </a:xfrm>
          <a:prstGeom prst="rect">
            <a:avLst/>
          </a:prstGeom>
        </p:spPr>
      </p:pic>
      <p:sp>
        <p:nvSpPr>
          <p:cNvPr id="14" name="十字形 13">
            <a:extLst>
              <a:ext uri="{FF2B5EF4-FFF2-40B4-BE49-F238E27FC236}">
                <a16:creationId xmlns:a16="http://schemas.microsoft.com/office/drawing/2014/main" id="{57AC4E59-42F9-448E-AD15-B14301A7C50E}"/>
              </a:ext>
            </a:extLst>
          </p:cNvPr>
          <p:cNvSpPr/>
          <p:nvPr/>
        </p:nvSpPr>
        <p:spPr>
          <a:xfrm rot="19089591">
            <a:off x="9331668" y="2955513"/>
            <a:ext cx="668458" cy="720903"/>
          </a:xfrm>
          <a:prstGeom prst="plus">
            <a:avLst>
              <a:gd name="adj" fmla="val 391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1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0F1BD-91E6-4FD5-B2AD-BD6FFBDAD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计算修正过程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97A5504-113F-4653-8825-05D6D2204669}"/>
                  </a:ext>
                </a:extLst>
              </p:cNvPr>
              <p:cNvSpPr txBox="1"/>
              <p:nvPr/>
            </p:nvSpPr>
            <p:spPr>
              <a:xfrm>
                <a:off x="1132768" y="1531656"/>
                <a:ext cx="4423000" cy="1137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𝜌𝜙</m:t>
                          </m:r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97A5504-113F-4653-8825-05D6D2204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768" y="1531656"/>
                <a:ext cx="4423000" cy="11375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349CAF-4781-4AD8-8876-63129FD22804}"/>
                  </a:ext>
                </a:extLst>
              </p:cNvPr>
              <p:cNvSpPr txBox="1"/>
              <p:nvPr/>
            </p:nvSpPr>
            <p:spPr>
              <a:xfrm>
                <a:off x="4886013" y="1531656"/>
                <a:ext cx="4423000" cy="720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349CAF-4781-4AD8-8876-63129FD22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013" y="1531656"/>
                <a:ext cx="4423000" cy="7209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67182621-0A1A-4FF2-BFFE-E728FC1F8C42}"/>
              </a:ext>
            </a:extLst>
          </p:cNvPr>
          <p:cNvSpPr txBox="1"/>
          <p:nvPr/>
        </p:nvSpPr>
        <p:spPr>
          <a:xfrm>
            <a:off x="5154717" y="153165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1.1</a:t>
            </a:r>
            <a:r>
              <a:rPr lang="zh-CN" altLang="en-US" dirty="0"/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D4184C-C085-443A-BC1E-5B687553D683}"/>
              </a:ext>
            </a:extLst>
          </p:cNvPr>
          <p:cNvSpPr txBox="1"/>
          <p:nvPr/>
        </p:nvSpPr>
        <p:spPr>
          <a:xfrm>
            <a:off x="5154717" y="213080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1.2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84371F2-A014-4EC1-A5C0-729E899F4582}"/>
                  </a:ext>
                </a:extLst>
              </p:cNvPr>
              <p:cNvSpPr txBox="1"/>
              <p:nvPr/>
            </p:nvSpPr>
            <p:spPr>
              <a:xfrm>
                <a:off x="643233" y="2932386"/>
                <a:ext cx="10077319" cy="2630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对（</a:t>
                </a:r>
                <a:r>
                  <a:rPr lang="en-US" altLang="zh-CN" dirty="0"/>
                  <a:t>1.2</a:t>
                </a:r>
                <a:r>
                  <a:rPr lang="zh-CN" altLang="en-US" dirty="0"/>
                  <a:t>）式两端沿着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方向做积分得：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𝜌𝜙</m:t>
                          </m:r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𝑏𝑏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此处注明：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/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最终写为：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𝑑𝑏</m:t>
                              </m:r>
                            </m:e>
                          </m:nary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𝜌𝜙</m:t>
                          </m:r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84371F2-A014-4EC1-A5C0-729E899F4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33" y="2932386"/>
                <a:ext cx="10077319" cy="2630528"/>
              </a:xfrm>
              <a:prstGeom prst="rect">
                <a:avLst/>
              </a:prstGeom>
              <a:blipFill>
                <a:blip r:embed="rId4"/>
                <a:stretch>
                  <a:fillRect l="-544" t="-1157" b="-12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999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7354A-DCC0-43E9-87A6-74AD1303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计算修正过程</a:t>
            </a:r>
            <a:r>
              <a:rPr lang="en-US" altLang="zh-CN" dirty="0"/>
              <a:t>2</a:t>
            </a:r>
            <a:r>
              <a:rPr lang="zh-CN" altLang="en-US" dirty="0"/>
              <a:t>：近似假设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1606ABB-F935-47BC-AC02-CF66CC9EE732}"/>
                  </a:ext>
                </a:extLst>
              </p:cNvPr>
              <p:cNvSpPr txBox="1"/>
              <p:nvPr/>
            </p:nvSpPr>
            <p:spPr>
              <a:xfrm>
                <a:off x="497664" y="2238704"/>
                <a:ext cx="11206656" cy="3751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对上式的第一项与第四项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壁面上的剪应力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作近似假设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（注：这里两个近似均可以由对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垂直于壁面速度分布的假设</a:t>
                </a:r>
                <a:r>
                  <a:rPr lang="zh-CN" altLang="en-US" dirty="0"/>
                  <a:t>来导出（互相等价），将会给出证明）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𝑑𝑏</m:t>
                              </m:r>
                            </m:e>
                          </m:nary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/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则利用这两个式子可以将上式重写为积分形式：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𝜌𝜙</m:t>
                          </m:r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1606ABB-F935-47BC-AC02-CF66CC9EE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64" y="2238704"/>
                <a:ext cx="11206656" cy="3751989"/>
              </a:xfrm>
              <a:prstGeom prst="rect">
                <a:avLst/>
              </a:prstGeom>
              <a:blipFill>
                <a:blip r:embed="rId2"/>
                <a:stretch>
                  <a:fillRect l="-490" t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4584656-F170-4B89-A416-CCD065E1A8AE}"/>
                  </a:ext>
                </a:extLst>
              </p:cNvPr>
              <p:cNvSpPr/>
              <p:nvPr/>
            </p:nvSpPr>
            <p:spPr>
              <a:xfrm>
                <a:off x="2935660" y="1437444"/>
                <a:ext cx="5589159" cy="729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𝑑𝑏</m:t>
                              </m:r>
                            </m:e>
                          </m:nary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𝜌𝜙</m:t>
                          </m:r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4584656-F170-4B89-A416-CCD065E1A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660" y="1437444"/>
                <a:ext cx="5589159" cy="729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EDF0173B-ADC1-412D-A12A-A830DC50842D}"/>
              </a:ext>
            </a:extLst>
          </p:cNvPr>
          <p:cNvSpPr txBox="1"/>
          <p:nvPr/>
        </p:nvSpPr>
        <p:spPr>
          <a:xfrm>
            <a:off x="8301514" y="544300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1.2*</a:t>
            </a:r>
            <a:r>
              <a:rPr lang="zh-CN" altLang="en-US" dirty="0"/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F4A83D-D331-4ACB-B00A-8F7C26F0008F}"/>
              </a:ext>
            </a:extLst>
          </p:cNvPr>
          <p:cNvSpPr txBox="1"/>
          <p:nvPr/>
        </p:nvSpPr>
        <p:spPr>
          <a:xfrm>
            <a:off x="7848518" y="347152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2.1</a:t>
            </a:r>
            <a:r>
              <a:rPr lang="zh-CN" altLang="en-US" dirty="0"/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247FDC-71DB-4AF3-A343-6E8F0F0D1A22}"/>
              </a:ext>
            </a:extLst>
          </p:cNvPr>
          <p:cNvSpPr txBox="1"/>
          <p:nvPr/>
        </p:nvSpPr>
        <p:spPr>
          <a:xfrm>
            <a:off x="7848518" y="420420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2.2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67167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1D448-0C86-4098-9124-B5CCA756E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计算修正过程</a:t>
            </a:r>
            <a:r>
              <a:rPr lang="en-US" altLang="zh-CN" dirty="0"/>
              <a:t>3</a:t>
            </a:r>
            <a:r>
              <a:rPr lang="zh-CN" altLang="en-US" dirty="0"/>
              <a:t>：速度相似假设与证明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3F731B9-9E6C-463F-9F7D-070C1DC8991F}"/>
                  </a:ext>
                </a:extLst>
              </p:cNvPr>
              <p:cNvSpPr txBox="1"/>
              <p:nvPr/>
            </p:nvSpPr>
            <p:spPr>
              <a:xfrm>
                <a:off x="428821" y="2776925"/>
                <a:ext cx="11420542" cy="3796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假设在薄层中流体沿着斜面的速度具有自相似，则有：</a:t>
                </a:r>
                <a:endParaRPr lang="en-US" altLang="zh-CN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m:rPr>
                          <m:sty m:val="p"/>
                        </m:rP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altLang="zh-CN" sz="1400" dirty="0"/>
              </a:p>
              <a:p>
                <a:endParaRPr lang="en-US" altLang="zh-CN" sz="1400" dirty="0"/>
              </a:p>
              <a:p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dirty="0"/>
                  <a:t>在薄层中具有的形式，依据之前的多篇对水跃现象研究的论文（</a:t>
                </a:r>
                <a:r>
                  <a:rPr lang="da-DK" altLang="zh-CN" sz="1400" dirty="0"/>
                  <a:t>Watson 1964; B</a:t>
                </a:r>
                <a:r>
                  <a:rPr lang="en-US" altLang="zh-CN" sz="1400" dirty="0" err="1"/>
                  <a:t>ohr</a:t>
                </a:r>
                <a:r>
                  <a:rPr lang="en-US" altLang="zh-CN" sz="1400" dirty="0"/>
                  <a:t> 1993; </a:t>
                </a:r>
                <a:r>
                  <a:rPr lang="da-DK" altLang="zh-CN" sz="1400" dirty="0"/>
                  <a:t>Watanabe 2003)</a:t>
                </a:r>
              </a:p>
              <a:p>
                <a:r>
                  <a:rPr lang="zh-CN" altLang="en-US" sz="1400" dirty="0"/>
                  <a:t>可以写成：</a:t>
                </a:r>
                <a:endParaRPr lang="en-US" altLang="zh-CN" sz="1400" dirty="0"/>
              </a:p>
              <a:p>
                <a:endParaRPr lang="da-DK" altLang="zh-CN" sz="1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CN" sz="1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a-DK" altLang="zh-CN" sz="14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endParaRPr lang="da-DK" altLang="zh-CN" dirty="0"/>
              </a:p>
              <a:p>
                <a:pPr lvl="0"/>
                <a:r>
                  <a:rPr lang="zh-CN" altLang="en-US" sz="1400" dirty="0">
                    <a:solidFill>
                      <a:prstClr val="black"/>
                    </a:solidFill>
                  </a:rPr>
                  <a:t>代入（</a:t>
                </a:r>
                <a:r>
                  <a:rPr lang="en-US" altLang="zh-CN" sz="1400" dirty="0">
                    <a:solidFill>
                      <a:prstClr val="black"/>
                    </a:solidFill>
                  </a:rPr>
                  <a:t>2.2</a:t>
                </a:r>
                <a:r>
                  <a:rPr lang="zh-CN" altLang="en-US" sz="1400" dirty="0">
                    <a:solidFill>
                      <a:prstClr val="black"/>
                    </a:solidFill>
                  </a:rPr>
                  <a:t>）左侧可以得到：</a:t>
                </a:r>
                <a:endParaRPr lang="en-US" altLang="zh-CN" sz="1400" dirty="0">
                  <a:solidFill>
                    <a:prstClr val="black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𝐿𝐻</m:t>
                      </m:r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2.2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f>
                        <m:fPr>
                          <m:ctrlP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d>
                        <m:dPr>
                          <m:ctrlP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sSub>
                        <m:sSubPr>
                          <m:ctrlP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1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/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altLang="zh-CN" sz="1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zh-CN" sz="1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num>
                        <m:den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altLang="zh-CN" sz="1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zh-CN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zh-CN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num>
                        <m:den>
                          <m:r>
                            <a:rPr lang="en-US" altLang="zh-CN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altLang="zh-CN" sz="1400" dirty="0">
                  <a:solidFill>
                    <a:prstClr val="black"/>
                  </a:solidFill>
                </a:endParaRPr>
              </a:p>
              <a:p>
                <a:r>
                  <a:rPr lang="zh-CN" altLang="en-US" sz="1400" dirty="0">
                    <a:solidFill>
                      <a:prstClr val="black"/>
                    </a:solidFill>
                  </a:rPr>
                  <a:t>代入（</a:t>
                </a:r>
                <a:r>
                  <a:rPr lang="en-US" altLang="zh-CN" sz="1400" dirty="0">
                    <a:solidFill>
                      <a:prstClr val="black"/>
                    </a:solidFill>
                  </a:rPr>
                  <a:t>2.1</a:t>
                </a:r>
                <a:r>
                  <a:rPr lang="zh-CN" altLang="en-US" sz="1400" dirty="0">
                    <a:solidFill>
                      <a:prstClr val="black"/>
                    </a:solidFill>
                  </a:rPr>
                  <a:t>）则举示例积分说明：以</a:t>
                </a:r>
                <a:r>
                  <a:rPr lang="en-US" altLang="zh-CN" sz="1400" dirty="0">
                    <a:solidFill>
                      <a:prstClr val="black"/>
                    </a:solidFill>
                  </a:rPr>
                  <a:t>parabolic profile</a:t>
                </a:r>
                <a:r>
                  <a:rPr lang="zh-CN" altLang="en-US" sz="1400" dirty="0">
                    <a:solidFill>
                      <a:prstClr val="black"/>
                    </a:solidFill>
                  </a:rPr>
                  <a:t>为例，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altLang="zh-CN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zh-CN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sz="1400" dirty="0"/>
                  <a:t>可知其中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4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𝑑𝑏</m:t>
                              </m:r>
                            </m:e>
                          </m:nary>
                        </m:e>
                      </m:d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sz="1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400" b="0" i="1" dirty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zh-CN" sz="14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zh-CN" sz="1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400" b="0" i="1" dirty="0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p>
                                      <m:r>
                                        <a:rPr lang="en-US" altLang="zh-CN" sz="14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nary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sSub>
                        <m:sSub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1400" b="0" dirty="0"/>
              </a:p>
              <a:p>
                <a:r>
                  <a:rPr lang="zh-CN" altLang="en-US" sz="1400" dirty="0"/>
                  <a:t>可知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3F731B9-9E6C-463F-9F7D-070C1DC89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1" y="2776925"/>
                <a:ext cx="11420542" cy="3796745"/>
              </a:xfrm>
              <a:prstGeom prst="rect">
                <a:avLst/>
              </a:prstGeom>
              <a:blipFill>
                <a:blip r:embed="rId2"/>
                <a:stretch>
                  <a:fillRect l="-160" t="-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7F3C7F81-073B-4944-A66F-51D8B1B2F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47" y="1451362"/>
            <a:ext cx="6429025" cy="125551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2503E1A-812D-4067-B06F-E391587C393F}"/>
              </a:ext>
            </a:extLst>
          </p:cNvPr>
          <p:cNvSpPr txBox="1"/>
          <p:nvPr/>
        </p:nvSpPr>
        <p:spPr>
          <a:xfrm>
            <a:off x="7469094" y="305966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3.1</a:t>
            </a:r>
            <a:r>
              <a:rPr lang="zh-CN" altLang="en-US" dirty="0"/>
              <a:t>）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A860D2A-1C5F-4542-BF66-DA48EA810370}"/>
              </a:ext>
            </a:extLst>
          </p:cNvPr>
          <p:cNvCxnSpPr/>
          <p:nvPr/>
        </p:nvCxnSpPr>
        <p:spPr>
          <a:xfrm>
            <a:off x="0" y="2706876"/>
            <a:ext cx="12240000" cy="70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764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EC972-9B58-4C48-8D22-AE459358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最终计算式与初始条件的设置说明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D923C5-74EF-4339-BAB2-8BAD7C97C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950" y="1690688"/>
            <a:ext cx="2811854" cy="45057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1D5517B-2475-49C2-931D-712FB5E6BBB9}"/>
                  </a:ext>
                </a:extLst>
              </p:cNvPr>
              <p:cNvSpPr txBox="1"/>
              <p:nvPr/>
            </p:nvSpPr>
            <p:spPr>
              <a:xfrm>
                <a:off x="408627" y="1915044"/>
                <a:ext cx="610910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需要设置的初始量仅有：</a:t>
                </a:r>
                <a:endParaRPr lang="en-US" altLang="zh-CN" dirty="0"/>
              </a:p>
              <a:p>
                <a:r>
                  <a:rPr lang="zh-CN" altLang="en-US" dirty="0"/>
                  <a:t>进口流量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/>
                  <a:t>，水柱半径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水柱进口</m:t>
                    </m:r>
                  </m:oMath>
                </a14:m>
                <a:r>
                  <a:rPr lang="zh-CN" altLang="en-US" dirty="0"/>
                  <a:t>距离斜面顶点的高度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斜面倾斜角度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1D5517B-2475-49C2-931D-712FB5E6B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27" y="1915044"/>
                <a:ext cx="6109108" cy="923330"/>
              </a:xfrm>
              <a:prstGeom prst="rect">
                <a:avLst/>
              </a:prstGeom>
              <a:blipFill>
                <a:blip r:embed="rId3"/>
                <a:stretch>
                  <a:fillRect l="-798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下 6">
            <a:extLst>
              <a:ext uri="{FF2B5EF4-FFF2-40B4-BE49-F238E27FC236}">
                <a16:creationId xmlns:a16="http://schemas.microsoft.com/office/drawing/2014/main" id="{CBD3D1F3-5C99-4CCE-B4A7-0C0877598EAC}"/>
              </a:ext>
            </a:extLst>
          </p:cNvPr>
          <p:cNvSpPr/>
          <p:nvPr/>
        </p:nvSpPr>
        <p:spPr>
          <a:xfrm>
            <a:off x="734147" y="3186999"/>
            <a:ext cx="422516" cy="484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A8304D4-ACAB-44F6-877A-116EEFAB4631}"/>
                  </a:ext>
                </a:extLst>
              </p:cNvPr>
              <p:cNvSpPr txBox="1"/>
              <p:nvPr/>
            </p:nvSpPr>
            <p:spPr>
              <a:xfrm>
                <a:off x="455505" y="3808234"/>
                <a:ext cx="4013599" cy="2298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导出：</a:t>
                </a:r>
                <a:endParaRPr lang="en-US" altLang="zh-CN" dirty="0"/>
              </a:p>
              <a:p>
                <a:r>
                  <a:rPr lang="zh-CN" altLang="en-US" dirty="0"/>
                  <a:t>初速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到达斜面底部速度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ra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初始沿斜面距离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初始高度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A8304D4-ACAB-44F6-877A-116EEFAB4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05" y="3808234"/>
                <a:ext cx="4013599" cy="2298706"/>
              </a:xfrm>
              <a:prstGeom prst="rect">
                <a:avLst/>
              </a:prstGeom>
              <a:blipFill>
                <a:blip r:embed="rId4"/>
                <a:stretch>
                  <a:fillRect l="-1368" t="-1592" b="-7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箭头: 下 9">
            <a:extLst>
              <a:ext uri="{FF2B5EF4-FFF2-40B4-BE49-F238E27FC236}">
                <a16:creationId xmlns:a16="http://schemas.microsoft.com/office/drawing/2014/main" id="{FCE15586-9F6B-4590-869C-A0D50BC2CDA6}"/>
              </a:ext>
            </a:extLst>
          </p:cNvPr>
          <p:cNvSpPr/>
          <p:nvPr/>
        </p:nvSpPr>
        <p:spPr>
          <a:xfrm rot="17738013">
            <a:off x="4493444" y="4913688"/>
            <a:ext cx="422516" cy="13999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594B410-41D4-4DF9-83B2-1D082ABA5833}"/>
                  </a:ext>
                </a:extLst>
              </p:cNvPr>
              <p:cNvSpPr/>
              <p:nvPr/>
            </p:nvSpPr>
            <p:spPr>
              <a:xfrm>
                <a:off x="5419948" y="4086669"/>
                <a:ext cx="1920462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594B410-41D4-4DF9-83B2-1D082ABA58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948" y="4086669"/>
                <a:ext cx="1920462" cy="618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14794F0E-6C90-4203-98FC-9D83E5C9E917}"/>
              </a:ext>
            </a:extLst>
          </p:cNvPr>
          <p:cNvSpPr txBox="1"/>
          <p:nvPr/>
        </p:nvSpPr>
        <p:spPr>
          <a:xfrm>
            <a:off x="7072120" y="421112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1.1</a:t>
            </a:r>
            <a:r>
              <a:rPr lang="zh-CN" altLang="en-US" dirty="0"/>
              <a:t>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B1653A0-88AA-43D5-9519-3CEA72739322}"/>
              </a:ext>
            </a:extLst>
          </p:cNvPr>
          <p:cNvSpPr txBox="1"/>
          <p:nvPr/>
        </p:nvSpPr>
        <p:spPr>
          <a:xfrm>
            <a:off x="4995107" y="4852627"/>
            <a:ext cx="3942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进一步确定（</a:t>
            </a:r>
            <a:r>
              <a:rPr lang="en-US" altLang="zh-CN" dirty="0"/>
              <a:t>1.1</a:t>
            </a:r>
            <a:r>
              <a:rPr lang="zh-CN" altLang="en-US" dirty="0"/>
              <a:t>）式导出结果的常数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50904DE-A4E4-4628-8D99-18F04327E02C}"/>
                  </a:ext>
                </a:extLst>
              </p:cNvPr>
              <p:cNvSpPr txBox="1"/>
              <p:nvPr/>
            </p:nvSpPr>
            <p:spPr>
              <a:xfrm>
                <a:off x="5897878" y="5212881"/>
                <a:ext cx="1051313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50904DE-A4E4-4628-8D99-18F04327E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878" y="5212881"/>
                <a:ext cx="1051313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99C3BC1-8A99-43E3-9543-93253CA813FC}"/>
                  </a:ext>
                </a:extLst>
              </p:cNvPr>
              <p:cNvSpPr txBox="1"/>
              <p:nvPr/>
            </p:nvSpPr>
            <p:spPr>
              <a:xfrm>
                <a:off x="4916878" y="5977240"/>
                <a:ext cx="1452770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99C3BC1-8A99-43E3-9543-93253CA81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878" y="5977240"/>
                <a:ext cx="1452770" cy="6090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805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C5E9D-01C0-4005-BD3A-495E205D0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最终计算式与初始条件的设置说明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6A65B51-0D3E-42EA-9DEA-C9827BD18CCB}"/>
                  </a:ext>
                </a:extLst>
              </p:cNvPr>
              <p:cNvSpPr txBox="1"/>
              <p:nvPr/>
            </p:nvSpPr>
            <p:spPr>
              <a:xfrm>
                <a:off x="693683" y="2642301"/>
                <a:ext cx="6945812" cy="2264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则此时可以将（</a:t>
                </a:r>
                <a:r>
                  <a:rPr lang="en-US" altLang="zh-CN" dirty="0"/>
                  <a:t>1.1</a:t>
                </a:r>
                <a:r>
                  <a:rPr lang="zh-CN" altLang="en-US" dirty="0"/>
                  <a:t>*）代入（</a:t>
                </a:r>
                <a:r>
                  <a:rPr lang="en-US" altLang="zh-CN" dirty="0"/>
                  <a:t>1.2</a:t>
                </a:r>
                <a:r>
                  <a:rPr lang="zh-CN" altLang="en-US" dirty="0"/>
                  <a:t>*），得到最终的计算式为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𝜌𝜙</m:t>
                          </m:r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两端同时乘以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/>
                  <a:t>，得到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𝜌𝜙</m:t>
                        </m:r>
                      </m:den>
                    </m:f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6A65B51-0D3E-42EA-9DEA-C9827BD18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83" y="2642301"/>
                <a:ext cx="6945812" cy="2264146"/>
              </a:xfrm>
              <a:prstGeom prst="rect">
                <a:avLst/>
              </a:prstGeom>
              <a:blipFill>
                <a:blip r:embed="rId2"/>
                <a:stretch>
                  <a:fillRect l="-790" t="-1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B2A1644-64D8-4046-AD47-98CFAD76026C}"/>
                  </a:ext>
                </a:extLst>
              </p:cNvPr>
              <p:cNvSpPr/>
              <p:nvPr/>
            </p:nvSpPr>
            <p:spPr>
              <a:xfrm>
                <a:off x="6037793" y="2044997"/>
                <a:ext cx="4341573" cy="659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𝜌𝜙</m:t>
                          </m:r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B2A1644-64D8-4046-AD47-98CFAD7602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793" y="2044997"/>
                <a:ext cx="4341573" cy="659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D45AB899-531C-4F66-BA5A-DC4796944882}"/>
              </a:ext>
            </a:extLst>
          </p:cNvPr>
          <p:cNvSpPr/>
          <p:nvPr/>
        </p:nvSpPr>
        <p:spPr>
          <a:xfrm>
            <a:off x="10187907" y="2190133"/>
            <a:ext cx="1035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1.2*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C9532CC-7FF9-4BBC-97FF-4ABFA02D5976}"/>
                  </a:ext>
                </a:extLst>
              </p:cNvPr>
              <p:cNvSpPr/>
              <p:nvPr/>
            </p:nvSpPr>
            <p:spPr>
              <a:xfrm>
                <a:off x="6037793" y="1577401"/>
                <a:ext cx="1051313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C9532CC-7FF9-4BBC-97FF-4ABFA02D59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793" y="1577401"/>
                <a:ext cx="1051313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54DF83AD-2B08-4E68-A40C-8456DA5ABF19}"/>
              </a:ext>
            </a:extLst>
          </p:cNvPr>
          <p:cNvSpPr/>
          <p:nvPr/>
        </p:nvSpPr>
        <p:spPr>
          <a:xfrm>
            <a:off x="10187906" y="1735980"/>
            <a:ext cx="1035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1.1*</a:t>
            </a:r>
            <a:r>
              <a:rPr lang="zh-CN" altLang="en-US" dirty="0"/>
              <a:t>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5F292C8-4276-4110-828A-D1B4D1157E49}"/>
              </a:ext>
            </a:extLst>
          </p:cNvPr>
          <p:cNvSpPr/>
          <p:nvPr/>
        </p:nvSpPr>
        <p:spPr>
          <a:xfrm>
            <a:off x="7788617" y="4153400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4.2</a:t>
            </a:r>
            <a:r>
              <a:rPr lang="zh-CN" altLang="en-US" dirty="0"/>
              <a:t>）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FA79497-76EB-46FB-BCCF-FD1B9FDA8B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6042" y="5545844"/>
            <a:ext cx="3664138" cy="84459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9F69749-C94A-4A98-BB95-BE61C4552FC8}"/>
              </a:ext>
            </a:extLst>
          </p:cNvPr>
          <p:cNvSpPr/>
          <p:nvPr/>
        </p:nvSpPr>
        <p:spPr>
          <a:xfrm>
            <a:off x="2006551" y="5280599"/>
            <a:ext cx="3278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021"/>
                </a:solidFill>
                <a:latin typeface="NimbusRomNo9L-Regu"/>
              </a:rPr>
              <a:t>平面水跃方程 </a:t>
            </a:r>
            <a:r>
              <a:rPr lang="en-US" altLang="zh-CN" dirty="0">
                <a:solidFill>
                  <a:srgbClr val="242021"/>
                </a:solidFill>
                <a:latin typeface="NimbusRomNo9L-Regu"/>
              </a:rPr>
              <a:t>Kasimov </a:t>
            </a:r>
            <a:r>
              <a:rPr lang="en-US" altLang="zh-CN" dirty="0">
                <a:solidFill>
                  <a:srgbClr val="0000FF"/>
                </a:solidFill>
                <a:latin typeface="NimbusRomNo9L-Regu"/>
              </a:rPr>
              <a:t>2008 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C87BF13-A305-45D4-8752-07C9B826EE45}"/>
              </a:ext>
            </a:extLst>
          </p:cNvPr>
          <p:cNvSpPr txBox="1"/>
          <p:nvPr/>
        </p:nvSpPr>
        <p:spPr>
          <a:xfrm>
            <a:off x="7705261" y="56226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形式相仿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4092191-C864-4E64-9B5A-FC066A4FAA0E}"/>
              </a:ext>
            </a:extLst>
          </p:cNvPr>
          <p:cNvSpPr/>
          <p:nvPr/>
        </p:nvSpPr>
        <p:spPr>
          <a:xfrm>
            <a:off x="7788616" y="3069891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4.1</a:t>
            </a:r>
            <a:r>
              <a:rPr lang="zh-CN" altLang="en-US" dirty="0"/>
              <a:t>）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2FF1B6C-13CC-4FD1-91B0-F6A21CE6745F}"/>
              </a:ext>
            </a:extLst>
          </p:cNvPr>
          <p:cNvSpPr/>
          <p:nvPr/>
        </p:nvSpPr>
        <p:spPr>
          <a:xfrm>
            <a:off x="895480" y="2969846"/>
            <a:ext cx="7025115" cy="834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120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272A4-78E2-49E1-B795-E608B6DD8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计算结果与比较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96EBE5F-C2D0-47FC-B007-9378F470A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727" y="1469971"/>
            <a:ext cx="5007654" cy="46484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4170204-045C-4D1A-86BF-C8DED9FFF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854" y="1563903"/>
            <a:ext cx="5302523" cy="227976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A3EEC83-4734-4F16-B97B-7C3FF9EF1783}"/>
              </a:ext>
            </a:extLst>
          </p:cNvPr>
          <p:cNvSpPr txBox="1"/>
          <p:nvPr/>
        </p:nvSpPr>
        <p:spPr>
          <a:xfrm>
            <a:off x="6146908" y="4019926"/>
            <a:ext cx="48013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基本的平板情况：倾斜角为</a:t>
            </a:r>
            <a:r>
              <a:rPr lang="en-US" altLang="zh-CN" dirty="0"/>
              <a:t>0</a:t>
            </a:r>
          </a:p>
          <a:p>
            <a:endParaRPr lang="en-US" altLang="zh-CN" dirty="0"/>
          </a:p>
          <a:p>
            <a:r>
              <a:rPr lang="zh-CN" altLang="en-US" dirty="0"/>
              <a:t>水跃点的预测相符，水跃高度有差距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推测是因为速度分布的设置选取有差异导致的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498DE18-8DF1-4D5E-83F0-42856492D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165" y="5906902"/>
            <a:ext cx="5118363" cy="79379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0EEE0F3-1853-4A8D-BAC0-94ADA492F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3903" y="6351425"/>
            <a:ext cx="3473629" cy="349268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E05CE57D-DC73-4A51-9F12-37550C4C3EE4}"/>
              </a:ext>
            </a:extLst>
          </p:cNvPr>
          <p:cNvSpPr/>
          <p:nvPr/>
        </p:nvSpPr>
        <p:spPr>
          <a:xfrm>
            <a:off x="5347663" y="6243145"/>
            <a:ext cx="1431509" cy="5360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01688E0-F115-4C5F-94BF-523DE572E4E1}"/>
              </a:ext>
            </a:extLst>
          </p:cNvPr>
          <p:cNvSpPr/>
          <p:nvPr/>
        </p:nvSpPr>
        <p:spPr>
          <a:xfrm>
            <a:off x="8703616" y="6224861"/>
            <a:ext cx="1431509" cy="5360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D160E29-8C4A-4A9B-A86E-A2C13DDED16A}"/>
              </a:ext>
            </a:extLst>
          </p:cNvPr>
          <p:cNvSpPr txBox="1"/>
          <p:nvPr/>
        </p:nvSpPr>
        <p:spPr>
          <a:xfrm>
            <a:off x="6868832" y="410516"/>
            <a:ext cx="5222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测试</a:t>
            </a:r>
            <a:r>
              <a:rPr lang="en-US" altLang="zh-CN" dirty="0"/>
              <a:t>1</a:t>
            </a:r>
            <a:r>
              <a:rPr lang="zh-CN" altLang="en-US" dirty="0"/>
              <a:t>条件来源：</a:t>
            </a:r>
            <a:r>
              <a:rPr lang="en-US" altLang="zh-CN" dirty="0"/>
              <a:t>ZhouGuang Zhao Chap.6 Figure2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5036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4C9E7-6A8F-493C-AFCF-8439B9DE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计算结果与比较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48B224-FCF5-4C8C-B4BB-D35FF0C51E7E}"/>
              </a:ext>
            </a:extLst>
          </p:cNvPr>
          <p:cNvSpPr txBox="1"/>
          <p:nvPr/>
        </p:nvSpPr>
        <p:spPr>
          <a:xfrm>
            <a:off x="6528297" y="561865"/>
            <a:ext cx="5222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测试</a:t>
            </a:r>
            <a:r>
              <a:rPr lang="en-US" altLang="zh-CN" dirty="0"/>
              <a:t>2</a:t>
            </a:r>
            <a:r>
              <a:rPr lang="zh-CN" altLang="en-US" dirty="0"/>
              <a:t>条件来源：</a:t>
            </a:r>
            <a:r>
              <a:rPr lang="en-US" altLang="zh-CN" dirty="0"/>
              <a:t>ZhouGuang Zhao Chap.6 Figure4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FC28FE-02B8-4643-A9B7-043BED54E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37" y="1690688"/>
            <a:ext cx="4915153" cy="19622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3B914F3-7B03-4703-94AA-449F51C44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86" y="4118755"/>
            <a:ext cx="4978656" cy="20384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CE0BBFD-2728-46B2-99B4-727447C7BA22}"/>
                  </a:ext>
                </a:extLst>
              </p:cNvPr>
              <p:cNvSpPr txBox="1"/>
              <p:nvPr/>
            </p:nvSpPr>
            <p:spPr>
              <a:xfrm>
                <a:off x="271168" y="1369598"/>
                <a:ext cx="1538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倾斜角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=0°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CE0BBFD-2728-46B2-99B4-727447C7B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8" y="1369598"/>
                <a:ext cx="1538178" cy="369332"/>
              </a:xfrm>
              <a:prstGeom prst="rect">
                <a:avLst/>
              </a:prstGeom>
              <a:blipFill>
                <a:blip r:embed="rId4"/>
                <a:stretch>
                  <a:fillRect l="-3162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5463A27-E6EA-4A09-9B70-D033143E20D2}"/>
                  </a:ext>
                </a:extLst>
              </p:cNvPr>
              <p:cNvSpPr/>
              <p:nvPr/>
            </p:nvSpPr>
            <p:spPr>
              <a:xfrm>
                <a:off x="271168" y="3749423"/>
                <a:ext cx="16664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倾斜角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=20°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5463A27-E6EA-4A09-9B70-D033143E20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8" y="3749423"/>
                <a:ext cx="1666418" cy="369332"/>
              </a:xfrm>
              <a:prstGeom prst="rect">
                <a:avLst/>
              </a:prstGeom>
              <a:blipFill>
                <a:blip r:embed="rId5"/>
                <a:stretch>
                  <a:fillRect l="-292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9CA87F0C-140D-432F-A965-0E4F7BDD2A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1222" y="1480308"/>
            <a:ext cx="5618769" cy="2127609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4CA519A6-A8FA-4F2D-976D-A546BE9F0E46}"/>
              </a:ext>
            </a:extLst>
          </p:cNvPr>
          <p:cNvGrpSpPr/>
          <p:nvPr/>
        </p:nvGrpSpPr>
        <p:grpSpPr>
          <a:xfrm>
            <a:off x="6096000" y="3429000"/>
            <a:ext cx="5257800" cy="3211436"/>
            <a:chOff x="6096000" y="3429000"/>
            <a:chExt cx="4431647" cy="272821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384A7FB7-A207-4BC3-94BD-EEB210766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96000" y="3683733"/>
              <a:ext cx="4431647" cy="2473477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B7230CF-ABC0-4ACC-B88F-A2B61D87A181}"/>
                </a:ext>
              </a:extLst>
            </p:cNvPr>
            <p:cNvSpPr/>
            <p:nvPr/>
          </p:nvSpPr>
          <p:spPr>
            <a:xfrm>
              <a:off x="8168213" y="3429000"/>
              <a:ext cx="2091986" cy="953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05901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20226</TotalTime>
  <Words>708</Words>
  <Application>Microsoft Office PowerPoint</Application>
  <PresentationFormat>宽屏</PresentationFormat>
  <Paragraphs>91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NimbusRomNo9L-Regu</vt:lpstr>
      <vt:lpstr>等线</vt:lpstr>
      <vt:lpstr>等线 Light</vt:lpstr>
      <vt:lpstr>Arial</vt:lpstr>
      <vt:lpstr>Cambria Math</vt:lpstr>
      <vt:lpstr>Office 主题​​</vt:lpstr>
      <vt:lpstr>稳定流工作汇总与讨论</vt:lpstr>
      <vt:lpstr>计算修正</vt:lpstr>
      <vt:lpstr>计算修正过程1</vt:lpstr>
      <vt:lpstr>计算修正过程2：近似假设</vt:lpstr>
      <vt:lpstr>计算修正过程3：速度相似假设与证明</vt:lpstr>
      <vt:lpstr>最终计算式与初始条件的设置说明</vt:lpstr>
      <vt:lpstr>最终计算式与初始条件的设置说明</vt:lpstr>
      <vt:lpstr>计算结果与比较1</vt:lpstr>
      <vt:lpstr>计算结果与比较2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luhaoyu</dc:creator>
  <cp:lastModifiedBy>luhaoyu</cp:lastModifiedBy>
  <cp:revision>37</cp:revision>
  <dcterms:created xsi:type="dcterms:W3CDTF">2023-07-24T03:58:22Z</dcterms:created>
  <dcterms:modified xsi:type="dcterms:W3CDTF">2023-08-07T05:04:47Z</dcterms:modified>
</cp:coreProperties>
</file>