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3" r:id="rId8"/>
    <p:sldId id="266" r:id="rId9"/>
    <p:sldId id="267" r:id="rId10"/>
    <p:sldId id="268" r:id="rId11"/>
    <p:sldId id="270" r:id="rId12"/>
    <p:sldId id="272" r:id="rId13"/>
    <p:sldId id="260" r:id="rId14"/>
    <p:sldId id="273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74.2029" units="1/cm"/>
          <inkml:channelProperty channel="Y" name="resolution" value="74.4186" units="1/cm"/>
          <inkml:channelProperty channel="T" name="resolution" value="1" units="1/dev"/>
        </inkml:channelProperties>
      </inkml:inkSource>
      <inkml:timestamp xml:id="ts0" timeString="2023-09-28T01:05:38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7474 6324 0,'0'-14'47,"14"14"-16,12 0-31,1 14 16,12-1-16,14 0 15,-13 14-15,26-14 16,-13 0-16,0 13 15,0-12-15,-13-1 16,12 0-16,1 14 16,-26-27-16,39 0 15,13 0-15,1 0 16,-1 0-16,0 0 16,14 0-16,-14 13 15,-65-13-15,25 13 16,-25-13-1,-1 0 1,26 0 0,41 13-16,12 1 15,-39-14-15,53 0 16,0 0-16,-27 0 16,14 0-16,-40 0 15,13 0 1,-26 0-16,-14 0 0,-13 0 15,1 0 1,-1 0 0,53 0-1,-39-14 1,-1 14-16,53-13 16,-39 0-16,-14 13 15,14-13-15,-13-1 16,52-12-1,-39 13-15,-1-1 16,-12 1-16,-1 0 16,14-27-16,-14 14 15,14-1-15,0 1 16,13-1-16,-27-12 16,14 12-16,-14 1 15,14-1-15,-27 1 16,1 0-16,12-1 15,-13 1-15,14 12 16,-14-12-16,0-27 16,0 27-1,1-14-15,-1 13 16,0 1-16,-13 13 16,0-14-16,0 1 0,0-14 15,13-26 1,-13 53-16,0-40 15,0 13-15,0-13 16,-13-13-16,13 26 16,-13-26-16,0 0 15,-1 26-15,-12 1 16,13-1-16,-14-13 16,1 13-16,-1-13 15,-12 14-15,12-1 16,1-13-16,-1 14 15,-26-1-15,14-13 16,-14 13-16,13 1 16,0 12-16,-13 1 15,27-1-15,26 14 16,-27-27-16,1 27 16,-14 0-16,-13 0 15,14-1-15,-1 1 16,0-13-1,14 26-15,-27-14 0,27 14 16,-27-13 0,26 13-16,-13 0 0,-26 0 15,13 0 1,-13 0-16,13 0 16,-13 0-16,13 0 15,-13 0-15,-13 0 16,39 13-16,0-13 15,-26 27-15,27-14 16,12-13-16,-39 13 16,39-13-16,-12 14 15,12-14-15,-12 13 16,-14 0-16,13 0 16,0 0-16,14 1 15,-14 12-15,-13-13 16,14 1-16,-1 12 15,-13-13-15,27 1 16,-1-1-16,-13 0 16,14 0-16,-14 0 15,1 1-15,12-1 16,1 0-16,-1 0 16,14 1-16,13 12 15,-40-13 1,14 1-16,-14-1 0,-39 13 15,13 1-15,-1-14 16,28 13 0,-1 14-16,14-14 15,-14 1-15,13-1 16,1 1-16,0-1 16,-1 1-16,14-14 15,0 0-15,-1 0 16,1 1-16,13 12 15,-13 14 1,0-14-16,-14 1 16,14 12-16,0 1 15,-14 0-15,14-14 16,13 1-16,-13 12 16,13-25-16,0 12 15,0 1-15,0-1 16,0 0-16,0 14 15,0-13-15,0 12 16,0-12-16,0 12 16,0-12-16,0-1 15,0 1-15,0 13 16,0-1-16,0-26 16,0 27-16,13 0 15,0-14 1,1 1-16,-1-14 15,0 13-15,0-12 16,-13-1-16,13 0 16,1 0-16,-14 1 31,0-1-31</inkml:trace>
  <inkml:trace contextRef="#ctx0" brushRef="#br0" timeOffset="2375.753">14512 10054 0,'-13'13'63,"13"1"-48,-13 12-15,13 1 16,-13 12-1,13-25-15,0-1 16,-14 53-16,14-40 16,-26 41-16,13-15 15,0-12 1,13-13 0,-14-1-16,14 0 15,0-12 1,0-1-16,-13 27 15,13-27 1,-13 13-16,13-12 31,0-1-31,-13 13 16,13-39 140,0 0-140,0 0-1,0-1 1,0 1-16,0 0 16,0-27-16,26 0 15,-13 14 1,1 0 0,-14 12-16,13-12 15,0 13-15,0-1 31,0 1 16,1 0-47</inkml:trace>
  <inkml:trace contextRef="#ctx0" brushRef="#br0" timeOffset="43374.485">14420 10451 0,'0'13'375,"13"-13"-360,0-13 1,14 0-16,-1 0 16,-13 13 15,1-14 0,-1 14 0,-13-13 1,13 13-1,0-13-31,1 13 31,-1 0-15,0 0-1,0 0 1,0 0 31,1 26-31,-1-12-1,0 12-15,0-13 16,1 14-1,-14-14 1,0 0 0,0 0 46,0 1-62,0 12 16,0 1-16,0 12 15,0-12-15,0-1 16,0-13-16,0 1 16,0-1 15</inkml:trace>
  <inkml:trace contextRef="#ctx0" brushRef="#br0" timeOffset="44223.188">13877 11020 0,'27'0'78,"-1"0"-62,14 0-16,13 0 16,-40 0-16,53 13 31,-52-13-16,12 0-15,0 0 0,14 0 16,-13 0-16,12 0 16,1 0-16,-14 0 15,27 0-15,-26 0 16,-14 0-16,13 0 16,27 0-16,-39 0 15,39 0-15,-27 0 16,0 0-16,-12 0 15,-1 0-15,13 0 16,1 0-16,13 13 16,-14-13-16,27 14 15,-40-14 1,40 13-16,-40-13 16,0 0-1</inkml:trace>
  <inkml:trace contextRef="#ctx0" brushRef="#br0" timeOffset="45783.094">14473 11562 0,'-14'14'31,"-12"-14"-31,13-27 16,0 1 0,-1-1-1,14 14 1,0 0 0,-13-14-16,13 14 15,0 0 1,0-14-16,-13 1 15,0 13 79,-1 13-78,1 0-16,0 0 15,0 0 17,0 0-1,-14 0-31,1 13 16,12 0-16,-12 0 15,-27 27 1,27-13-16,-1-14 15,14 13-15,0 1 16,-1-14-16,1 13 16,0 1-16,0-14 15,-1 14-15,1-1 16,13-13-16,0 0 16,-13 54-16,13-54 15,0 13-15,0 1 16,0-1-16,0 1 15,0-14 1,0 0-16,0 14 16,13-14-1,0-13 1,1 0 0,-1 0-1,27 0 1,-27 0-16,13 0 15,-12 0 1,-1 0-16,0 0 16,0 0-16,14 0 31,-14-13-31,0-14 16,0 1-16,1-1 15,12-13-15,1-12 16,-14 12-16,0 0 15,0-13-15,-13 40 16,13-40-16,1 40 16,-1 13-16,0-13 31,0-1 0,1 14 94,-14 14-109,13-1-16,0 40 15,-13-40 1,13 14-16,0 25 16,-13-38-1,133 52 17,-107-40-32,1 1 0,-27-14 15,13 27-15,0-14 16,0 1-16,1-1 15,-1-13-15,0 0 16,0 1-16</inkml:trace>
  <inkml:trace contextRef="#ctx0" brushRef="#br0" timeOffset="46638.56">16113 10994 0,'0'-14'62,"-26"28"-46,-14-1-16,-13 0 16,27 0-16,-14 0 15,27-13-15,-27 14 16,27-14 0,-27 13-16,27 0 15,-14 0 1,1 1-1,13-14 17,-1 13-17,14 0 48,0 0-48,0 1 1,0-1-16,0 0 16,0 13-16,14-26 15,-1 27-15,13-1 16,1 1-16,-1-14 16,1 0-16,-14-13 15,0 13-15,0 1 16</inkml:trace>
  <inkml:trace contextRef="#ctx0" brushRef="#br0" timeOffset="47391.287">16682 10888 0,'0'13'78,"-26"0"-62,12 14-16,-12-14 15,-1 0-15,-12 0 16,12 1-16,-26-1 16,14 0-16,-1 0 15,13 0-15,1 1 16,0-1-16,12-13 15,-12 13 1,13 0-16,-1 1 16,1-1-1,0 0 1,13 0 62,0 1-62,0 25-1,26-12-15,-12-1 16,12 1-16,1 12 16,-1-12-16,0-14 15,-12 0-15,-1-13 16</inkml:trace>
  <inkml:trace contextRef="#ctx0" brushRef="#br0" timeOffset="48063.287">17820 10438 0,'0'26'47,"-14"40"-31,-25 1-16,12 12 16,-12 14-1,-28 145 1,41-146-1,13-39-15,13-13 16,-13 92 0,13-79-16,0 0 15,-14 0-15,14-40 16,0 14-16,0-1 16,-13 14-16,13-27 15,0 14-15,0-14 16,-13 13-1</inkml:trace>
  <inkml:trace contextRef="#ctx0" brushRef="#br0" timeOffset="48583.361">19738 10557 0,'13'-13'16</inkml:trace>
  <inkml:trace contextRef="#ctx0" brushRef="#br0" timeOffset="49206.573">19685 10927 0,'0'14'46,"0"12"-30,0 14-16,0-14 16,0 27-16,-13-26 15,0-14-15,-1 13 16,1 1 0,-13 12-16,-1-12 15,-26-1-15,14 1 16,12-14-16,1 0 15,-1 0-15,14 1 16,0-14 0,0 0-16,-1 0 15</inkml:trace>
  <inkml:trace contextRef="#ctx0" brushRef="#br0" timeOffset="54062.297">2937 7527 0,'13'0'125,"14"0"-109,-1 0 0,-13 0-16,14 0 15,-1 0-15,-13 0 16,1 0-16,-1 0 16,13 0-1,14 0-15,-27 0 16,0 0-1,14 0-15,-14 0 16,14 0-16,-1 0 16,1 0-16,12 0 15,-12 0-15,-1 0 16,1 0-16,-14 0 31,0 0 0,0 0-15,0 0-16,1 0 16,12 0-16,-13 0 15,1 0 1,-1 0-16,0 0 16,0 0-1,1 0-15,-1 0 16,13 0-16,1 0 15,12 0-15,-12 0 16,-1 0-16,-12 0 16,-1 0-16,0 0 15,0 0-15,0 0 32,14 0-32,-1 0 15,14 0-15,0 0 16,26 0-16,-26 0 15,-1 0-15,-12 0 16,-1 0-16,-13 0 16,1 0-1,12 0-15,-13 0 16,14 0 0,-1 0-16,1 0 15,-1 0-15,1 0 16,-1 0-16,-13 0 15,1 0 1,-1 0-16,13 0 16,1 0-16,-1 0 15,1 0-15,-1 0 16,14 0-16,-14 0 16,14 0-16,-14 0 15,14 0-15,-14 0 16,1 0-16,-1 0 15,1 0-15,-1 0 16,1 0-16,-1 0 16,1 0-1,-1 0-15,14 0 16,13 0-16,-40 0 16,40 0-16,-27 0 15,-12 0-15,-1 0 16,0 0-16,0 0 15,1 0-15,-1 0 32,0 0-32,0 0 15,14 0 1,39 0 0,-40 0-1,-12 0 1,25 0-1,-12 0-15,-1 0 16,1 0-16,12 0 16,14 0-16,27 0 15,-14 0-15,-27 0 16,28 27-16,-54-27 16,0 0-1,0 0 1,27 13-16,-14-13 15,1 0 1,-1 0-16,-13 0 16,1 0-16,-1 0 15,0 0 1,0 0 0,1 0-16,-1 0 15,0 0 16</inkml:trace>
  <inkml:trace contextRef="#ctx0" brushRef="#br0" timeOffset="59007.009">4551 7739 0,'-13'0'125,"-1"0"-110,1 0 1,0 0-1,0 0-15,-1 0 16,1 0 0,0 0-16,0 0 15,0 0-15,-1 0 16,1 0 0,0 0-16,0 0 15,-1 0-15,1 0 16,0 0-1,0 0 1,-1 0 0,1 0-16,0 0 15,-13 0-15,-1 0 16,-13 0-16,14 0 16,-27 0-1,40 0 1,0 0-16,-1 0 15,1 0-15,0 0 16,0 0-16,-1 0 16,-12 0-1,13 0-15,-14 0 16,14 0-16,0 0 16,0 0-1,-1 0-15,1 0 16,-13 0-16,-1 0 15,-12 13-15,25-13 16,-12 0-16,-14 0 16,14 0-1,-1 0-15,-12 14 16,25-14-16,-12 13 16,13-13-1,-1 0 1,-25 13-1,-1 0 1,27-13-16,-40 14 16,26-14-16,1 0 15,0 0-15,-1 0 16,14 0-16,0 0 16,-1 0-1,1 0 1,0 0-1,0 0 1,-1 0-16,1 13 16,-40 0-1,27 13-15,13-26 16,13 14-16,-14-1 16,-12 0-16,13 0 15,-1 1-15,1-1 16,0-13-16,13 13 31,0 0-15,0 0-1,0 1 17,0-1-17,0 0 1,0 0 15,0 1-31,0-1 16,0 0-16,0 0 15,0 1-15,13-1 16,0 0 0,1 13 30,-1-12-14,0-1-17,-13 0 1,13-13 0,1 0-16,-1 0 15,0 0 16,14 13-31,-14-13 16,0 14 0,27-1-1,-14 0 17,-13-13-17,14 13 1,-1 1-1,-12-14 1,12 0 15,-13 13-31,14-13 16,26 13 0,-40-13-16,0 0 15,13 13 1,-12-13-1,-1 0-15,0 0 16,0 0-16,14 13 16,-14-13-1,27 14-15,-27-14 16,0 0 0,27 13-1,-27-13 1,27 13-1,-14-13 1,40 13-16,-39-13 16,13 0-16,-14 0 15,1 0-15,-14 0 16,0 0 0,0 0-1,27 14 1,-27-14-16,40 13 15,13 0-15,-13-13 16,26 0-16,-12 0 16,-28 0-16,1 0 15,-14 0-15,-12 0 16,-1 0-16,0 0 47,0 0-32,1 0 1,25 0 0,-12 0-16,-1 0 15,-13 0-15,14 0 16,-1 0-16,1 0 16,-14 0-16,13 0 15,-12 0-15,-1 0 16,0 0 15,0 0-15,1 0-1,12 0-15,-13 0 16,14 0 0,-1-13-1,-13 13-15,14-13 16,-14 13-16,14 0 15,12-14-15,-12 14 16,-14 0 0,13-13-16,1 0 31,-14 0-15,14-1-1,-1 1 1,1 0-16,-1 0 15,0-14-15,1 14 16,-1 0-16,14 0 16,-13-1-16,-27 1 15,13 0-15,13 0 47,-13-14-16,-13 14 16,0 0-31,0 0 0,0-1-1,0 1 1,0 0-1,0 0-15,0-1 16,0 1 0,0 0-16,0 0 15,0-1 1,-13 1 0,0-13 46,13 13-46,-26-1-1,-1 1 1,14 13 0,0-13-1,-14 0 1,14 13-1,-14-14 1,1 1 0,13 13-1,0 0-15,-1 0 16,-12 0-16,-1-13 16,14 13-1,0 0-15,-27-13 16,27 13 15,-27 0-15,27-13-1,0 13 1,0 0 0,-54-14-1,54 14 1,0 0-16,-40-13 15,40 13-15,-27-13 16,27 13 0,0 0-1,-1 0-15,-12-13 16,13 13 0,0 0-1,-1 0 1,-25-14-16,25 14 15,-25-13 1,26 13 0,-1 0-16,1 0 15</inkml:trace>
  <inkml:trace contextRef="#ctx0" brushRef="#br0" timeOffset="61351.022">2897 6099 0,'0'13'31,"0"13"-16,0 27 1,13 0-16,-13-13 16,14 13-16,-1 13 15,0-26-15,0 13 16,1-14-16,-1 1 16,-13-14-16,26 41 15,-13-15-15,-13 1 16,14 27-16,-14-41 15,0 14-15,0 0 16,0-26-16,0-14 16,0 0-16,0 0 15,0 1 1,0-1-16,0 13 16,0 1-16,13 13 15,0-14-15,-13-13 16,0 14-16,0 12 15,0-12-15,0-1 16,0 14-16,0 0 16,0-14-16,0 14 15</inkml:trace>
  <inkml:trace contextRef="#ctx0" brushRef="#br0" timeOffset="62998.886">2990 6191 0,'0'-13'109,"26"13"-93,1 0 0,-1 0-16,1 0 15,-1 0-15,1 0 16,25 0-16,15 0 16,12 0-16,0 0 15,-13 0-15,-13 0 16,0 0-16,13 0 15,-39 0-15,-1 0 16,-12 0-16,-1 0 16,0 0-16,14 0 15,12 0-15,27 0 16,14 0-16,26 0 16,-1 0-16,1 0 15,0 0-15,-13 0 16,-40 0-16,-14 0 15,-12 0-15,12 0 16,14 0 0,-13 0-16,0 0 15,79 0 1,-40 0-16,1 0 16,-1 0-16,40 0 15,-40 0-15,1 0 16,-27 0-16,13 0 15,-27 0-15,-12 0 16,-1 0-16,1 0 16,-14 0-16,14 0 15,-14 0 1,0 0-16,13 0 16,1 0-16,13 0 15,26 0-15,-13 0 16,158 27-1,-171-14 1,-27-13-16,0 0 0,1 0 16,-1 13 109,0 53-110,-13-26 1,0 26-16,0 13 16,0 1-16,0-1 15,0 40 1,0-79-16,0 0 15,13 26-15,-13-53 16,0 0-16,0 0 16,0 14-16,0-1 15,0 1-15,0-1 16,0 1-16,0-1 16,0 1-16,0-14 15,0 0-15,0 14 16,0-1-1,0 14-15,0 13 16,0 0-16,0 13 16,0-13-16,0-27 15,0-13-15,0 0 16</inkml:trace>
  <inkml:trace contextRef="#ctx0" brushRef="#br0" timeOffset="105783.591">1799 7144 0,'13'0'94,"14"0"-94,-1 0 15,-12 0-15,-1 0 16,0 0-16,0 0 16,0 0-16,1 0 15,-1 0 1,0 0-16,0 0 15,14 0 1,-14 0 0,0 0-1,1 0-15,-1 0 110,13 0-95,-13 0 1,1 0-16,-1 0 16</inkml:trace>
  <inkml:trace contextRef="#ctx0" brushRef="#br0" timeOffset="117367.307">6866 7184 0,'26'0'125,"-12"0"-110,-1 0-15,0 0 16,0 0-16,1 0 16,-1 0-16,0 0 15,0 0 1,0 0-1,1 0-15,12 0 16,1 0-16,-14 0 16,13 0-16,1 0 15,-1 0-15,1 0 16,-1 0-16,1 0 16,-1 0-16,0 0 15,1 0-15,-14 0 16,14 0-1,-1 0 1,1 0-16,-1 0 16,-13 0-16,14 0 15,-1 0-15,-13 0 16,14 0-16,-1 0 16,27 0-16,-13 0 15,-14 0-15,1 0 16,-1 0-16,-12 0 15,12 0-15,-13 0 16,14 0-16,-1 0 16,1 0-16,-1 0 15,14 0-15,-1 0 16,1 0-16,13 0 16,-13 0-16,-27 0 15,0 0 1,0 0-16,1 0 15,-1 0-15,0 0 16,0 0-16,1 0 16,12 0-1,-13 0-15,0 0 16,1 0 0,-1 0-16,0 0 46,0 0-46,1 0 63,12 0 78,-13-27-141,1 1 15,-1-1-15,0 1 16,-13-1-16,13-26 15,-13 40-15,0-13 16,13-14-16,-13 27 16,0-1-1,0 1 17,0 0-17,0 0-15,0 0 16,0-1-1,0 1-15,0 0 16,0 0 15,0-14-15,0 1 0,-13-1-16,0 14 15,13 0 1,-13 0-1,0 13 1,-14-14 0,14 14-1,0 0-15,-1 0 16,-12 0 0,-1 0-16,-25-13 15,25 13 1,-13-13-16,27 13 15,0 0 1,0 0-16,-1 0 16,-12 0-1,13 0-15,0 0 16,-14 0-16,14 0 16,-14 0-16,1 0 15,13 0-15,0 0 16,-14 0-16,-52 0 31,39 0-31,14 0 16,-14 0-16,13 0 15,-12 0-15,12 0 16,1 0-16,-1 0 16,1 0-16,-1 0 15,1 0-15,-14 0 16,14 0-16,-14 0 15,14 0-15,-1 0 16,1 0-16,-14 0 16,0 0-16,-13 0 15,14 0-15,-1 0 16,0 0 0,1 0-16,12 0 15,14 0-15,0 0 0,0 0 31,-1 0-15,1 0 0,0 0-16,0 0 31,-14 0 94,14 13-109,13 0-16,0 27 15,0 0-15,-13-1 16,13-25-16,-14 25 15,1-25-15,13-1 16,0 0 0,0 0-16,0 0 31,0 14-31,-13 13 16,0 13-1,13-27-15,0 0 16,-13 1-1</inkml:trace>
  <inkml:trace contextRef="#ctx0" brushRef="#br0" timeOffset="123175.029">32147 7170 0,'13'14'109,"14"-14"-78,-1 0-15,0 0-16,-12 0 15,12 0 1,-13 0-16,1 0 16,-1 0-16,0 0 15,0 0 1,1 0-16,12 0 16,0 0-1,1 0-15,-14 0 16,14 0-16,-14 0 15,0 0 1,0 0 0,1 0-1,12 0-15,-13 0 16,0 0-16,1 0 47,-1 0-32,0 0 1,0 0 0,1 0-1,-1 0 235,0 0-218,0 0-1,0 0 31,1 0-46,-1 0 0,0 0 155,0 0 17,1 0-110,-1 0-62,0 0-16,14-14 31</inkml:trace>
  <inkml:trace contextRef="#ctx0" brushRef="#br0" timeOffset="124303.031">32041 6403 0,'-13'0'47,"0"26"-32,-1 1 1,1-1-16,0 14 16,13-13-16,-13 25 15,-1 15-15,14-41 16,-26 53-16,26-52 15,0 13-15,0-14 16,0 0-16,0 1 16,0-14-16,0 0 15,0 1 1,0-1 0,0 0-16,0 0 15,0 14-15,0-1 16,0 14-16,0-14 15,0 1-15,0 13 16,0-27-16,0 0 16</inkml:trace>
  <inkml:trace contextRef="#ctx0" brushRef="#br0" timeOffset="125566.719">32094 6099 0,'13'-13'78,"14"13"-62,12 0-16,14 0 16,-13 0-16,13 0 15,-13 0 1,12 0-16,-12 0 0,0 0 16,0 0-16,-14 0 15,14 0 1,13 0-16,-14 0 15,1 13-15,-27-13 16,27 13-16,-27-13 63,14 0-48,-27 13-15,13 0 16,13 1-16,-13-1 15,1 0-15,-1-13 47,0 13-31,-13 1 0,13-14-1,1 0 16,12 13-31,-13 0 16,1 0-16,-1 0 16,0 1 46,-13 25-46,0 14-1,0 13-15,26 14 16,-12 79 0,-14-133-1,0 14-15,0-1 16,0 14-16,0-13 16,0 39-1,0-52-15,0 13 16,0 12-16,0-12 15,0 0-15,0-14 16,0 1-16,0-1 16,0-13-16,0 1 15</inkml:trace>
  <inkml:trace contextRef="#ctx0" brushRef="#br0" timeOffset="135734.603">9525 12846 0,'40'-14'47,"-14"14"-32,14 0-15,13 0 16,-14 0-16,1 0 16,-13 0-16,-1 0 15,0 0-15,27-26 16,-39 26-16,25-13 16,-25 13-16,12 0 15,14-14-15,-27 14 16,0 0-1,0 0-15</inkml:trace>
  <inkml:trace contextRef="#ctx0" brushRef="#br0" timeOffset="136270.99">9829 12885 0,'0'0'0,"-13"0"16,0 14 0,0 25-1,-1 27-15,14-26 16,0 39-16,-13 1 16,0-14-16,13-26 15,0 26-15,0-27 16,0-12-16,0-1 15,0-12-15,0-1 16,13-13 15,0 0-15,14 0-16,-14 0 16,0 0-1,0 0-15,1 0 16,-1 0-16,0 0 94</inkml:trace>
  <inkml:trace contextRef="#ctx0" brushRef="#br0" timeOffset="136982.445">8969 12541 0,'0'0'0,"-13"14"15,0 25-15,13 14 16,-79 370 0,65-264-1,-12-13-15,26-93 16,0 13-16,0-40 16,0-12-16,0-1 15,0-26 63</inkml:trace>
  <inkml:trace contextRef="#ctx0" brushRef="#br0" timeOffset="137383.163">9327 12396 0,'0'92'16,"-14"-25"-16,-12-1 16,13 13-16,-1 14 15,-12 13-15,13 13 16,0 13-16,-14 0 16,27-26-16,-13 40 15,-14-41-15,14-38 16,13-54-16,0 0 15</inkml:trace>
  <inkml:trace contextRef="#ctx0" brushRef="#br0" timeOffset="137878.171">10530 12568 0,'-13'53'31,"13"13"-15,-13 53-16,0 26 15,-14-12-15,14-27 16,-13 13-16,12-40 16,1-13-1,13-26-15,0 0 16,0-1-1,0-26-15</inkml:trace>
  <inkml:trace contextRef="#ctx0" brushRef="#br0" timeOffset="138343.164">10967 12436 0,'-13'13'31,"-14"53"-15,-12 53-16,-1 13 15,0 40-15,14-13 16,-14-14-16,27-12 16,-14-27-16,14-40 15,13-40-15,0 1 16,0-14 15</inkml:trace>
  <inkml:trace contextRef="#ctx0" brushRef="#br0" timeOffset="139366.455">7752 14169 0,'14'0'16,"12"0"0,14 0-1,39 0-15,53 0 16,54 0-16,52 0 15,26 0-15,1 0 16,-1 0-16,-25 0 16,-41 0-16,-26 0 15,-40 0-15,-26 0 16,-27 0-16,1 0 16,-14 0-16,13 0 15,1 0-15,-27 0 16,13 0-16,-27 0 15,1 0-15,-13 0 16,-14 0 0,0 0-16,14 0 15,-14 0 1,0 0-16,0 0 16,0 0-16,1 0 109,25 0-109,1-14 16,-27 14-1,1 0 79,12-13-94,-13 13 16,27-13-16,-27 13 15</inkml:trace>
  <inkml:trace contextRef="#ctx0" brushRef="#br0" timeOffset="142415.933">8268 14486 0,'0'26'47,"0"1"-47,0 13 16,0-1 0,0 107-16,0-40 15,0-27-15,-26 53 16,13-13-1,-14-13-15,14-13 0,0-40 16,13-14-16,-14 14 16</inkml:trace>
  <inkml:trace contextRef="#ctx0" brushRef="#br0" timeOffset="142926.031">8546 14565 0,'0'0'16,"0"14"-16,0 12 31,0 14-31,0 39 15,0 40-15,0-13 16,0 26-16,0-26 16,0-53-16,0-26 15,0-1-15,0-13 16</inkml:trace>
  <inkml:trace contextRef="#ctx0" brushRef="#br0" timeOffset="143415.023">9221 14632 0,'0'26'47,"0"80"-31,-40 92 0,40-145-16,0 27 15,0-28-15,0-12 16,0 0-16,0-14 15,0 1-15,0-1 16,0 1-16,0-14 16,0 0-1</inkml:trace>
  <inkml:trace contextRef="#ctx0" brushRef="#br0" timeOffset="143975.68">9287 14592 0,'13'0'31,"0"0"-31,14-13 0,-1 13 16,1 0-16,12 0 15,1 0 1,13 0-16,13 0 0,-26 26 15,13 1-15,-14 25 16,-12-25-16,-14-1 16,0 1-16,1-1 15,-1 1-15,13-1 16,-13 1 0,-13-1-16,0 14 15,0 0-15,0 12 16,-13 28-16,-13-14 15,-14 0-15,14 0 16,-27 0-16,0 1 16,0-1-16,13-13 15,14-27-15,13-13 16,-1 0-16</inkml:trace>
  <inkml:trace contextRef="#ctx0" brushRef="#br0" timeOffset="144546.671">10279 14579 0,'0'26'47,"-13"27"-31,0 40-16,-1-14 15,-12 14-15,26-40 16,-13 39-16,13-52 16,0-1-16,0 1 15,0 0-15,0-14 16,0-12-1,0-1-15,0 0 0,0 0 16,-14 14 0</inkml:trace>
  <inkml:trace contextRef="#ctx0" brushRef="#br0" timeOffset="145215.748">10769 14565 0,'0'0'0,"-40"67"16,27-28-1,-1 27-15,1-13 16,0 13-16,-14 14 16,14-14-1,13-40-15,0 14 16,0-13-16,0 12 15,0 1-15,-13 26 16,13-53-16,0 27 16,0-14-16,0 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48A81-5D93-4483-9864-1A227BA44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C3CBAA-E407-4080-9E60-78300CF88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47B51-BA6F-4DB9-A35A-95BFCEDE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DC67-DD01-4CC2-A5D0-F430F6A7E98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85917-B28A-4DB7-A84D-CB12F168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9898E-2CB3-4955-AF53-AB20E91C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9613-D2DC-4962-B0AE-052B3C61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17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55308-5305-4803-A855-A7AAB958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66A832-1E06-4F0D-B435-37DA27B5B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6A41A-011E-43C9-8D60-A7D16DF7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DC67-DD01-4CC2-A5D0-F430F6A7E98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E070C-4314-4C59-80FD-0B265FB1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1A9DB-A138-408F-AC1B-27076812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9613-D2DC-4962-B0AE-052B3C61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3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B58EFB-A793-4FBF-A97D-C22EE5316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4701DF-A902-4C20-9E0E-3BC942DA5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1ED57-A1D8-471E-BB64-62718F9F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DC67-DD01-4CC2-A5D0-F430F6A7E98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1ABDD-1397-4946-89CB-94A579C5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D90E8-59B5-4E25-9BA8-4166FC00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9613-D2DC-4962-B0AE-052B3C61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0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866CC-C9CD-4B1B-B724-96E37A91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045A2-EDF9-4441-AC56-FAB2682D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B6D82-40C6-4068-B234-E8F4C6CE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DC67-DD01-4CC2-A5D0-F430F6A7E98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9FF17-0A27-4749-9FB9-C23DF451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0022D-2D4A-4D65-AEFC-DE457D9E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9613-D2DC-4962-B0AE-052B3C61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5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33DAE-0435-4502-8BD0-D45751C9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370BA1-673F-4296-8F0D-5B95D9915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4F58C-666E-473A-BCAA-53E7B1F9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DC67-DD01-4CC2-A5D0-F430F6A7E98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DA3A1-8A6F-49A1-9891-49D87DAB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3BB92-047F-4621-85A8-49AEF728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9613-D2DC-4962-B0AE-052B3C61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1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34631-9E1A-4021-B697-8E1D3928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B3276-B6C2-4262-AB72-AB1067BC0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F14D43-1EDD-4A22-A06A-15469B60C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7BE79F-20BE-400B-9A61-9637D2AC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DC67-DD01-4CC2-A5D0-F430F6A7E98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45894B-BA6F-4268-A6C8-FFE7FD94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5BCE7-AA83-46E7-8681-B7025CDB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9613-D2DC-4962-B0AE-052B3C61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8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5DBCC-F8AB-42DA-B602-D1C7DEF5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CD27C-BF3C-47C7-AB0E-2C1C66C4A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EF38F2-A3FC-4828-AB69-6D3D82C9E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E52671-D8FC-4BE4-9A35-99C36A268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7078C5-CAFC-4455-8703-285A22846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4E6752-150A-4EAD-A4E4-F81262C1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DC67-DD01-4CC2-A5D0-F430F6A7E98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32AF8F-F830-4264-A341-A1D9040D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0A7DE2-A787-4530-BEAD-B70BA4A2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9613-D2DC-4962-B0AE-052B3C61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4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3532-36A3-43DB-8782-061A023B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939409-2BCE-4875-9D17-5DF6868E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DC67-DD01-4CC2-A5D0-F430F6A7E98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436148-063B-4DC6-9019-E1C9F1E5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73ABD2-1110-4899-A249-2C0E2806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9613-D2DC-4962-B0AE-052B3C61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23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3B1EE0-6968-4E94-A18F-BA160870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DC67-DD01-4CC2-A5D0-F430F6A7E98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F8678C-1CF3-4CB2-BB64-A7361B32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0D2697-3B24-4CDD-8504-F96B480D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9613-D2DC-4962-B0AE-052B3C61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9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C77F0-392C-4DEA-9584-C328901F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5A05F-9A4E-432B-8FD4-8AD9EF44C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81CB05-2D42-4EDB-8FD7-EC3FCB5E5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1EC042-B44B-4B11-975A-B9D1A17F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DC67-DD01-4CC2-A5D0-F430F6A7E98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1AE69-7A6D-47C2-B885-4EAE6118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92D18-3B27-4276-9F1A-71D4E4D6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9613-D2DC-4962-B0AE-052B3C61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7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EE8D6-A343-4021-BDD8-251F3716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F0FD56-337D-465E-9137-E675E5470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4837AB-900D-4F39-A846-9EB339F56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310A96-8B16-449E-B49C-F747D463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DC67-DD01-4CC2-A5D0-F430F6A7E98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9BDBE-CD22-4D4A-80E5-4C75F6F4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35DA8-B0ED-4A8C-AE89-0F4F2789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9613-D2DC-4962-B0AE-052B3C61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4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338006-B089-4771-B26A-438ACDCE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51F66A-152E-4E92-9110-1D7C20E4F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1A21F-D65D-4125-808F-416FA945B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DC67-DD01-4CC2-A5D0-F430F6A7E98D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A3D8C-25B8-452B-BB68-ABC31DEB4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873BA-27E2-4050-A5F9-3A1748D21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09613-D2DC-4962-B0AE-052B3C61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7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4.png"/><Relationship Id="rId7" Type="http://schemas.openxmlformats.org/officeDocument/2006/relationships/customXml" Target="../ink/ink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3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1.png"/><Relationship Id="rId5" Type="http://schemas.openxmlformats.org/officeDocument/2006/relationships/image" Target="../media/image13.png"/><Relationship Id="rId10" Type="http://schemas.openxmlformats.org/officeDocument/2006/relationships/image" Target="../media/image30.png"/><Relationship Id="rId4" Type="http://schemas.openxmlformats.org/officeDocument/2006/relationships/image" Target="../media/image28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5B7B6-9411-478C-B734-AD5844B57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扰动流 理论推导与讨论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F301D4-1B45-41F9-B207-84097C0F0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Haoyu Lu</a:t>
            </a:r>
          </a:p>
          <a:p>
            <a:r>
              <a:rPr lang="en-US" altLang="zh-CN" dirty="0"/>
              <a:t>2023.9.27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83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7B681-A582-4998-801D-2EC34587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0" y="0"/>
            <a:ext cx="11491170" cy="1325563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特征矩阵计算遇到的困惑</a:t>
            </a:r>
            <a:r>
              <a:rPr lang="en-US" altLang="zh-CN" dirty="0"/>
              <a:t>– </a:t>
            </a:r>
            <a:r>
              <a:rPr lang="zh-CN" altLang="en-US" sz="4000" dirty="0"/>
              <a:t>过于复杂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F26982-CB6C-47B0-8CCB-04AB20F8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31" y="1737538"/>
            <a:ext cx="7772799" cy="10224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1B913C-35BF-49D0-A220-527BADFE0D6A}"/>
              </a:ext>
            </a:extLst>
          </p:cNvPr>
          <p:cNvSpPr txBox="1"/>
          <p:nvPr/>
        </p:nvSpPr>
        <p:spPr>
          <a:xfrm>
            <a:off x="685800" y="120411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Matrix form is: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0E189B-B178-449D-92E5-7377FE8CF6AD}"/>
              </a:ext>
            </a:extLst>
          </p:cNvPr>
          <p:cNvSpPr txBox="1"/>
          <p:nvPr/>
        </p:nvSpPr>
        <p:spPr>
          <a:xfrm>
            <a:off x="428625" y="3040618"/>
            <a:ext cx="619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 try to use </a:t>
            </a:r>
            <a:r>
              <a:rPr lang="en-US" altLang="zh-CN" b="1" dirty="0"/>
              <a:t>symcal</a:t>
            </a:r>
            <a:r>
              <a:rPr lang="en-US" altLang="zh-CN" dirty="0"/>
              <a:t> in </a:t>
            </a:r>
            <a:r>
              <a:rPr lang="en-US" altLang="zh-CN" b="1" dirty="0"/>
              <a:t>MATLAB </a:t>
            </a:r>
            <a:r>
              <a:rPr lang="en-US" altLang="zh-CN" dirty="0"/>
              <a:t>to get analytical solutions, but</a:t>
            </a:r>
            <a:endParaRPr lang="zh-CN" altLang="en-US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EA78559-ECB7-4B40-8AF7-0C6D1B981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215" y="1823267"/>
            <a:ext cx="1054154" cy="42547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A3D44E6-5F1E-4B54-A036-3EA50FE6B44E}"/>
              </a:ext>
            </a:extLst>
          </p:cNvPr>
          <p:cNvSpPr txBox="1"/>
          <p:nvPr/>
        </p:nvSpPr>
        <p:spPr>
          <a:xfrm>
            <a:off x="9240431" y="136820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Our goal is: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F6C863E-B8D5-4A1C-AD73-09A5F6CD11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7" b="48333"/>
          <a:stretch/>
        </p:blipFill>
        <p:spPr>
          <a:xfrm>
            <a:off x="323499" y="3479799"/>
            <a:ext cx="3344876" cy="242178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5EFAD52-BB91-4316-A9EA-4F5EEA0103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389" r="45647"/>
          <a:stretch/>
        </p:blipFill>
        <p:spPr>
          <a:xfrm>
            <a:off x="3668375" y="3539810"/>
            <a:ext cx="1818025" cy="2333530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652C971C-2183-43F6-B3E1-82DB319E6DE0}"/>
              </a:ext>
            </a:extLst>
          </p:cNvPr>
          <p:cNvSpPr/>
          <p:nvPr/>
        </p:nvSpPr>
        <p:spPr>
          <a:xfrm>
            <a:off x="5710334" y="4413380"/>
            <a:ext cx="77133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3F51834-CC6B-4641-A784-BECB2A443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599" y="3235867"/>
            <a:ext cx="4855367" cy="326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3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7B681-A582-4998-801D-2EC34587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0" y="0"/>
            <a:ext cx="11491170" cy="1325563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特征矩阵计算遇到的困惑</a:t>
            </a:r>
            <a:r>
              <a:rPr lang="en-US" altLang="zh-CN" dirty="0"/>
              <a:t>– </a:t>
            </a:r>
            <a:r>
              <a:rPr lang="zh-CN" altLang="en-US" sz="4000" dirty="0"/>
              <a:t>数值解可行吗？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F26982-CB6C-47B0-8CCB-04AB20F8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31" y="1737538"/>
            <a:ext cx="7772799" cy="10224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1B913C-35BF-49D0-A220-527BADFE0D6A}"/>
              </a:ext>
            </a:extLst>
          </p:cNvPr>
          <p:cNvSpPr txBox="1"/>
          <p:nvPr/>
        </p:nvSpPr>
        <p:spPr>
          <a:xfrm>
            <a:off x="685800" y="120411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Matrix form is: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0E189B-B178-449D-92E5-7377FE8CF6AD}"/>
              </a:ext>
            </a:extLst>
          </p:cNvPr>
          <p:cNvSpPr txBox="1"/>
          <p:nvPr/>
        </p:nvSpPr>
        <p:spPr>
          <a:xfrm>
            <a:off x="428625" y="3040618"/>
            <a:ext cx="768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numerical</a:t>
            </a:r>
            <a:r>
              <a:rPr lang="zh-CN" altLang="en-US" dirty="0"/>
              <a:t> </a:t>
            </a:r>
            <a:r>
              <a:rPr lang="en-US" altLang="zh-CN" dirty="0"/>
              <a:t>calculation, so many quantities need to be determined</a:t>
            </a:r>
            <a:endParaRPr lang="zh-CN" altLang="en-US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EA78559-ECB7-4B40-8AF7-0C6D1B981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215" y="1823267"/>
            <a:ext cx="1054154" cy="42547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A3D44E6-5F1E-4B54-A036-3EA50FE6B44E}"/>
              </a:ext>
            </a:extLst>
          </p:cNvPr>
          <p:cNvSpPr txBox="1"/>
          <p:nvPr/>
        </p:nvSpPr>
        <p:spPr>
          <a:xfrm>
            <a:off x="9240431" y="136820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Our goal is: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C71D61-4D98-48FD-9606-183F52E486D1}"/>
              </a:ext>
            </a:extLst>
          </p:cNvPr>
          <p:cNvSpPr txBox="1"/>
          <p:nvPr/>
        </p:nvSpPr>
        <p:spPr>
          <a:xfrm>
            <a:off x="1578817" y="3451729"/>
            <a:ext cx="7736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Unknowns: (What we need to determine before doing numerical calculation)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Fluid properties (velocity profile)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 to choose the region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 to choose Apex Angle and initial Q-flux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9FD177DF-D21E-470A-9F84-6338ED439A05}"/>
              </a:ext>
            </a:extLst>
          </p:cNvPr>
          <p:cNvSpPr/>
          <p:nvPr/>
        </p:nvSpPr>
        <p:spPr>
          <a:xfrm>
            <a:off x="5265575" y="4038719"/>
            <a:ext cx="830425" cy="30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8E6735C-5539-41A8-8321-9C63753B107E}"/>
                  </a:ext>
                </a:extLst>
              </p:cNvPr>
              <p:cNvSpPr txBox="1"/>
              <p:nvPr/>
            </p:nvSpPr>
            <p:spPr>
              <a:xfrm>
                <a:off x="6197850" y="4005727"/>
                <a:ext cx="1231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8E6735C-5539-41A8-8321-9C63753B1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850" y="4005727"/>
                <a:ext cx="1231363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右 18">
            <a:extLst>
              <a:ext uri="{FF2B5EF4-FFF2-40B4-BE49-F238E27FC236}">
                <a16:creationId xmlns:a16="http://schemas.microsoft.com/office/drawing/2014/main" id="{39B05697-B51C-480F-93AA-E7D45632CE18}"/>
              </a:ext>
            </a:extLst>
          </p:cNvPr>
          <p:cNvSpPr/>
          <p:nvPr/>
        </p:nvSpPr>
        <p:spPr>
          <a:xfrm>
            <a:off x="7531063" y="4038719"/>
            <a:ext cx="830425" cy="30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066EF1-3028-48EB-BBB0-AC7515FBF327}"/>
                  </a:ext>
                </a:extLst>
              </p:cNvPr>
              <p:cNvSpPr txBox="1"/>
              <p:nvPr/>
            </p:nvSpPr>
            <p:spPr>
              <a:xfrm>
                <a:off x="8415246" y="3842463"/>
                <a:ext cx="34259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Which velocity profile we choose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066EF1-3028-48EB-BBB0-AC7515FBF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246" y="3842463"/>
                <a:ext cx="3425938" cy="646331"/>
              </a:xfrm>
              <a:prstGeom prst="rect">
                <a:avLst/>
              </a:prstGeom>
              <a:blipFill>
                <a:blip r:embed="rId5"/>
                <a:stretch>
                  <a:fillRect l="-1423" t="-4717" r="-890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DD973C10-BC8C-4033-BC0E-2F720D569599}"/>
              </a:ext>
            </a:extLst>
          </p:cNvPr>
          <p:cNvSpPr/>
          <p:nvPr/>
        </p:nvSpPr>
        <p:spPr>
          <a:xfrm>
            <a:off x="5265575" y="4638372"/>
            <a:ext cx="830425" cy="30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233D06D-00E2-409A-BC6A-C3B51AA66FBD}"/>
                  </a:ext>
                </a:extLst>
              </p:cNvPr>
              <p:cNvSpPr txBox="1"/>
              <p:nvPr/>
            </p:nvSpPr>
            <p:spPr>
              <a:xfrm>
                <a:off x="6230887" y="4356017"/>
                <a:ext cx="1628715" cy="12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233D06D-00E2-409A-BC6A-C3B51AA66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887" y="4356017"/>
                <a:ext cx="1628715" cy="1212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箭头: 右 22">
            <a:extLst>
              <a:ext uri="{FF2B5EF4-FFF2-40B4-BE49-F238E27FC236}">
                <a16:creationId xmlns:a16="http://schemas.microsoft.com/office/drawing/2014/main" id="{F38790ED-2C14-4DC3-848D-53415ABB07B0}"/>
              </a:ext>
            </a:extLst>
          </p:cNvPr>
          <p:cNvSpPr/>
          <p:nvPr/>
        </p:nvSpPr>
        <p:spPr>
          <a:xfrm>
            <a:off x="7740472" y="4670820"/>
            <a:ext cx="830425" cy="30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9CEF86-2644-4F1C-9DAA-7767DB9F1969}"/>
                  </a:ext>
                </a:extLst>
              </p:cNvPr>
              <p:cNvSpPr txBox="1"/>
              <p:nvPr/>
            </p:nvSpPr>
            <p:spPr>
              <a:xfrm>
                <a:off x="8777021" y="4655939"/>
                <a:ext cx="1878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How to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9CEF86-2644-4F1C-9DAA-7767DB9F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021" y="4655939"/>
                <a:ext cx="1878271" cy="369332"/>
              </a:xfrm>
              <a:prstGeom prst="rect">
                <a:avLst/>
              </a:prstGeom>
              <a:blipFill>
                <a:blip r:embed="rId7"/>
                <a:stretch>
                  <a:fillRect l="-292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2876C7EA-68A1-45FA-BC01-B1536C84AB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0007" y="5093016"/>
            <a:ext cx="3720440" cy="833834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17FCCACC-76CA-41B3-BB23-F1346B8A607B}"/>
              </a:ext>
            </a:extLst>
          </p:cNvPr>
          <p:cNvSpPr/>
          <p:nvPr/>
        </p:nvSpPr>
        <p:spPr>
          <a:xfrm rot="2726517">
            <a:off x="4670187" y="5756506"/>
            <a:ext cx="620752" cy="30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82B019F-DF5A-4D8A-8251-705776985F54}"/>
                  </a:ext>
                </a:extLst>
              </p:cNvPr>
              <p:cNvSpPr/>
              <p:nvPr/>
            </p:nvSpPr>
            <p:spPr>
              <a:xfrm>
                <a:off x="5189405" y="6029606"/>
                <a:ext cx="20084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82B019F-DF5A-4D8A-8251-705776985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405" y="6029606"/>
                <a:ext cx="2008499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15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  <p:bldP spid="4" grpId="0"/>
      <p:bldP spid="19" grpId="0" animBg="1"/>
      <p:bldP spid="5" grpId="0"/>
      <p:bldP spid="20" grpId="0" animBg="1"/>
      <p:bldP spid="6" grpId="0"/>
      <p:bldP spid="23" grpId="0" animBg="1"/>
      <p:bldP spid="7" grpId="0"/>
      <p:bldP spid="24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7B681-A582-4998-801D-2EC34587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0" y="0"/>
            <a:ext cx="11491170" cy="1325563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特征矩阵计算遇到的困惑</a:t>
            </a:r>
            <a:r>
              <a:rPr lang="en-US" altLang="zh-CN" dirty="0"/>
              <a:t>– </a:t>
            </a:r>
            <a:r>
              <a:rPr lang="zh-CN" altLang="en-US" sz="4000" dirty="0"/>
              <a:t>数值解可行吗？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066EF1-3028-48EB-BBB0-AC7515FBF327}"/>
              </a:ext>
            </a:extLst>
          </p:cNvPr>
          <p:cNvSpPr txBox="1"/>
          <p:nvPr/>
        </p:nvSpPr>
        <p:spPr>
          <a:xfrm>
            <a:off x="2156601" y="1797320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Parabolic velocity profile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82B019F-DF5A-4D8A-8251-705776985F54}"/>
                  </a:ext>
                </a:extLst>
              </p:cNvPr>
              <p:cNvSpPr/>
              <p:nvPr/>
            </p:nvSpPr>
            <p:spPr>
              <a:xfrm>
                <a:off x="8573276" y="4092254"/>
                <a:ext cx="1883785" cy="780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82B019F-DF5A-4D8A-8251-705776985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276" y="4092254"/>
                <a:ext cx="1883785" cy="7805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EE342EAA-D7CD-464F-A58B-29BBF9DB1821}"/>
              </a:ext>
            </a:extLst>
          </p:cNvPr>
          <p:cNvSpPr txBox="1"/>
          <p:nvPr/>
        </p:nvSpPr>
        <p:spPr>
          <a:xfrm>
            <a:off x="241109" y="1204889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Now I choose: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604C576-CA9B-47AE-A7FB-CE8F1E37BA69}"/>
              </a:ext>
            </a:extLst>
          </p:cNvPr>
          <p:cNvSpPr/>
          <p:nvPr/>
        </p:nvSpPr>
        <p:spPr>
          <a:xfrm>
            <a:off x="5045315" y="1858251"/>
            <a:ext cx="447869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25CE6B-43ED-46B9-B76C-5B21E1D919F5}"/>
                  </a:ext>
                </a:extLst>
              </p:cNvPr>
              <p:cNvSpPr txBox="1"/>
              <p:nvPr/>
            </p:nvSpPr>
            <p:spPr>
              <a:xfrm>
                <a:off x="5666703" y="1631576"/>
                <a:ext cx="1966179" cy="936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𝜌𝜙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25CE6B-43ED-46B9-B76C-5B21E1D91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703" y="1631576"/>
                <a:ext cx="1966179" cy="9366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DC2B361-8544-4801-809C-00D43447CB1A}"/>
                  </a:ext>
                </a:extLst>
              </p:cNvPr>
              <p:cNvSpPr txBox="1"/>
              <p:nvPr/>
            </p:nvSpPr>
            <p:spPr>
              <a:xfrm>
                <a:off x="8978771" y="1220111"/>
                <a:ext cx="1478290" cy="946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𝜌𝜙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DC2B361-8544-4801-809C-00D43447C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71" y="1220111"/>
                <a:ext cx="1478290" cy="946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右 24">
            <a:extLst>
              <a:ext uri="{FF2B5EF4-FFF2-40B4-BE49-F238E27FC236}">
                <a16:creationId xmlns:a16="http://schemas.microsoft.com/office/drawing/2014/main" id="{34DEF067-1AAE-4E2C-B21D-E7E4F2FC93D6}"/>
              </a:ext>
            </a:extLst>
          </p:cNvPr>
          <p:cNvSpPr/>
          <p:nvPr/>
        </p:nvSpPr>
        <p:spPr>
          <a:xfrm>
            <a:off x="7779986" y="1822879"/>
            <a:ext cx="447869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F1E9B5D-3975-4CCD-981E-AAA4F5DDC6E6}"/>
                  </a:ext>
                </a:extLst>
              </p:cNvPr>
              <p:cNvSpPr/>
              <p:nvPr/>
            </p:nvSpPr>
            <p:spPr>
              <a:xfrm>
                <a:off x="9066132" y="1981986"/>
                <a:ext cx="825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F1E9B5D-3975-4CCD-981E-AAA4F5DDC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132" y="1981986"/>
                <a:ext cx="8250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31B34D6-C3FB-450B-A06B-280E88A9892A}"/>
                  </a:ext>
                </a:extLst>
              </p:cNvPr>
              <p:cNvSpPr/>
              <p:nvPr/>
            </p:nvSpPr>
            <p:spPr>
              <a:xfrm>
                <a:off x="9066132" y="2441534"/>
                <a:ext cx="1492267" cy="6716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𝜌𝜙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31B34D6-C3FB-450B-A06B-280E88A98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132" y="2441534"/>
                <a:ext cx="1492267" cy="6716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F6F870D-261F-4EA1-BF30-C633BD85B5F4}"/>
                  </a:ext>
                </a:extLst>
              </p:cNvPr>
              <p:cNvSpPr txBox="1"/>
              <p:nvPr/>
            </p:nvSpPr>
            <p:spPr>
              <a:xfrm>
                <a:off x="160515" y="3517649"/>
                <a:ext cx="64892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Choose large enough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(the flow is fully developed without the effect of hydraulic jump)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F6F870D-261F-4EA1-BF30-C633BD85B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15" y="3517649"/>
                <a:ext cx="6489277" cy="646331"/>
              </a:xfrm>
              <a:prstGeom prst="rect">
                <a:avLst/>
              </a:prstGeom>
              <a:blipFill>
                <a:blip r:embed="rId7"/>
                <a:stretch>
                  <a:fillRect l="-751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右 29">
            <a:extLst>
              <a:ext uri="{FF2B5EF4-FFF2-40B4-BE49-F238E27FC236}">
                <a16:creationId xmlns:a16="http://schemas.microsoft.com/office/drawing/2014/main" id="{DF451A81-8EF9-4BEB-BC8E-4ACAD0671476}"/>
              </a:ext>
            </a:extLst>
          </p:cNvPr>
          <p:cNvSpPr/>
          <p:nvPr/>
        </p:nvSpPr>
        <p:spPr>
          <a:xfrm>
            <a:off x="6827700" y="3840814"/>
            <a:ext cx="1400155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F664A2E-3FF8-4FD3-BB1C-73512B07D9BA}"/>
                  </a:ext>
                </a:extLst>
              </p:cNvPr>
              <p:cNvSpPr txBox="1"/>
              <p:nvPr/>
            </p:nvSpPr>
            <p:spPr>
              <a:xfrm>
                <a:off x="9066132" y="3503689"/>
                <a:ext cx="1129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=30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F664A2E-3FF8-4FD3-BB1C-73512B07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132" y="3503689"/>
                <a:ext cx="11298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1C1CD41-CC88-4591-83EB-F469FFD6EC06}"/>
                  </a:ext>
                </a:extLst>
              </p:cNvPr>
              <p:cNvSpPr txBox="1"/>
              <p:nvPr/>
            </p:nvSpPr>
            <p:spPr>
              <a:xfrm>
                <a:off x="5045315" y="4573457"/>
                <a:ext cx="1947328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Apex Angle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1C1CD41-CC88-4591-83EB-F469FFD6E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315" y="4573457"/>
                <a:ext cx="1947328" cy="461473"/>
              </a:xfrm>
              <a:prstGeom prst="rect">
                <a:avLst/>
              </a:prstGeom>
              <a:blipFill>
                <a:blip r:embed="rId9"/>
                <a:stretch>
                  <a:fillRect l="-2821"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9F19483B-F604-4C3F-AC50-36CFAB12E65B}"/>
              </a:ext>
            </a:extLst>
          </p:cNvPr>
          <p:cNvSpPr/>
          <p:nvPr/>
        </p:nvSpPr>
        <p:spPr>
          <a:xfrm>
            <a:off x="7303842" y="4665693"/>
            <a:ext cx="447869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FB2314A-B29B-4270-9FBA-9753DA71D7B5}"/>
                  </a:ext>
                </a:extLst>
              </p:cNvPr>
              <p:cNvSpPr txBox="1"/>
              <p:nvPr/>
            </p:nvSpPr>
            <p:spPr>
              <a:xfrm>
                <a:off x="8986081" y="4787867"/>
                <a:ext cx="2548455" cy="780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𝜌𝜙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FB2314A-B29B-4270-9FBA-9753DA71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081" y="4787867"/>
                <a:ext cx="2548455" cy="7805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260E771-1B84-41E0-80BA-14E442A5B51C}"/>
                  </a:ext>
                </a:extLst>
              </p:cNvPr>
              <p:cNvSpPr txBox="1"/>
              <p:nvPr/>
            </p:nvSpPr>
            <p:spPr>
              <a:xfrm>
                <a:off x="8978771" y="5721783"/>
                <a:ext cx="2277290" cy="673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260E771-1B84-41E0-80BA-14E442A5B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71" y="5721783"/>
                <a:ext cx="2277290" cy="6732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8DF9755-B66F-4889-A420-A50048995E25}"/>
              </a:ext>
            </a:extLst>
          </p:cNvPr>
          <p:cNvSpPr/>
          <p:nvPr/>
        </p:nvSpPr>
        <p:spPr>
          <a:xfrm>
            <a:off x="8573276" y="1035698"/>
            <a:ext cx="2961260" cy="5719665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860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EB97D-890E-4319-8AA0-5A19C8E0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如何验证结果的准确性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0D555C-ABDE-4BD2-A2E7-C81F649B9F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目前我的看法：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</a:rPr>
                      <m:t>Im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]&gt;0 </m:t>
                    </m:r>
                  </m:oMath>
                </a14:m>
                <a:r>
                  <a:rPr lang="en-US" altLang="zh-CN" sz="24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/>
                  <a:t>  (while here we several solutions?)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0D555C-ABDE-4BD2-A2E7-C81F649B9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9017CE4-80DA-4BD6-A355-1F594FCB1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085" y="3789580"/>
            <a:ext cx="6156398" cy="20445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449874-44A9-4EF7-94EF-B1CADFC0B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23" y="3973609"/>
            <a:ext cx="4565885" cy="16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9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ABB92-EF25-4DA3-AB95-24BA9FBA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87E32-5F4D-4252-B9BD-F88330D34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24216" cy="3525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[1] Guangzhao Zhou, Andrea Prosperetti, Hydraulic jump on the surface of a cone, J. Fluid Mech. (2022), vol. 951, A20, doi:10.1017/jfm.2022.777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[2] Julia Zayko, Stability of downslope flows to two-dimensional Perturbations, Physics of Fluids 31, 086601 (2019), https://doi.org/10.1063/1.5109314</a:t>
            </a:r>
            <a:br>
              <a:rPr lang="en-US" altLang="zh-CN" sz="1600" dirty="0"/>
            </a:b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[3] David G. Schaefer, Instability in the evolution equations describing incompressible granular flow, Journal of differential equations 66, 19-50 (1987)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[4] Xiannan Meng, Formation of dry granular fronts and watery tails in debris flows, J. Fluid Mech. (2022), vol. 943, A19, doi:10.1017/jfm.2022.400</a:t>
            </a:r>
          </a:p>
        </p:txBody>
      </p:sp>
    </p:spTree>
    <p:extLst>
      <p:ext uri="{BB962C8B-B14F-4D97-AF65-F5344CB8AC3E}">
        <p14:creationId xmlns:p14="http://schemas.microsoft.com/office/powerpoint/2010/main" val="362266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640DB74-6BF6-4EBE-B351-7ABE3455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024" y="2766218"/>
            <a:ext cx="5501951" cy="1325563"/>
          </a:xfrm>
        </p:spPr>
        <p:txBody>
          <a:bodyPr/>
          <a:lstStyle/>
          <a:p>
            <a:r>
              <a:rPr lang="en-US" altLang="zh-CN" dirty="0"/>
              <a:t>Thank you for listening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65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1E2E9-9AE2-44C1-8ABD-D1A19508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C7B1C-5A23-4FE3-BCAE-B849FFF2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上次报告回顾与补充：稳定流模型的验证</a:t>
            </a:r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2. </a:t>
            </a:r>
            <a:r>
              <a:rPr lang="zh-CN" altLang="en-US" dirty="0"/>
              <a:t>扰动方程的建立与推导</a:t>
            </a:r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3. </a:t>
            </a:r>
            <a:r>
              <a:rPr lang="zh-CN" altLang="en-US" dirty="0"/>
              <a:t>如何引入扰动量以及扰动量的形式</a:t>
            </a:r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4. </a:t>
            </a:r>
            <a:r>
              <a:rPr lang="zh-CN" altLang="en-US" dirty="0"/>
              <a:t>特征矩阵计算遇到的困惑</a:t>
            </a:r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5. </a:t>
            </a:r>
            <a:r>
              <a:rPr lang="zh-CN" altLang="en-US" dirty="0"/>
              <a:t>如何验证结果的准确性</a:t>
            </a:r>
          </a:p>
        </p:txBody>
      </p:sp>
    </p:spTree>
    <p:extLst>
      <p:ext uri="{BB962C8B-B14F-4D97-AF65-F5344CB8AC3E}">
        <p14:creationId xmlns:p14="http://schemas.microsoft.com/office/powerpoint/2010/main" val="183616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A718B4-E1BC-484E-82EB-206D2933E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09" y="1877073"/>
            <a:ext cx="2311519" cy="19177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327B681-A582-4998-801D-2EC34587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0" y="0"/>
            <a:ext cx="10515600" cy="1325563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稳定流模型的验证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77727-EA04-4D61-9BB9-AE0F92F75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61" y="1379456"/>
            <a:ext cx="5735973" cy="6239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000" dirty="0"/>
              <a:t>Calculation conditions : </a:t>
            </a:r>
          </a:p>
          <a:p>
            <a:pPr marL="0" indent="0">
              <a:buNone/>
            </a:pPr>
            <a:r>
              <a:rPr lang="en-US" altLang="zh-CN" sz="2000" dirty="0"/>
              <a:t>    Ref. [1] from Guangzhao Zhou</a:t>
            </a:r>
            <a:endParaRPr lang="zh-CN" altLang="en-US" sz="20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DA469F7-0532-4093-9D42-15EBB418C0DA}"/>
              </a:ext>
            </a:extLst>
          </p:cNvPr>
          <p:cNvGrpSpPr/>
          <p:nvPr/>
        </p:nvGrpSpPr>
        <p:grpSpPr>
          <a:xfrm>
            <a:off x="4683525" y="1013584"/>
            <a:ext cx="7118480" cy="5630776"/>
            <a:chOff x="3606670" y="829981"/>
            <a:chExt cx="7340667" cy="581437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453C209-D8BD-4CF3-ADAD-DB053752B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6670" y="829981"/>
              <a:ext cx="3660365" cy="305810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E08BD88-D9A9-49D5-9242-37CFF8750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7035" y="829981"/>
              <a:ext cx="3680302" cy="305810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D539700-FB25-4325-A37F-D83D4B4EE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7034" y="3757609"/>
              <a:ext cx="3680303" cy="288675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F4E4709-334B-4B8E-8B45-DE327D4AB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06670" y="3684485"/>
              <a:ext cx="3660365" cy="2959875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B9D081A6-81ED-4354-B271-7126A7A6D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46" y="4489170"/>
            <a:ext cx="4389413" cy="623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EC8BA8-34DC-429A-9038-A0576CBF6D76}"/>
                  </a:ext>
                </a:extLst>
              </p:cNvPr>
              <p:cNvSpPr txBox="1"/>
              <p:nvPr/>
            </p:nvSpPr>
            <p:spPr>
              <a:xfrm>
                <a:off x="247161" y="4119839"/>
                <a:ext cx="3328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0" dirty="0"/>
                  <a:t>Our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function form: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EC8BA8-34DC-429A-9038-A0576CBF6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61" y="4119839"/>
                <a:ext cx="3328155" cy="369332"/>
              </a:xfrm>
              <a:prstGeom prst="rect">
                <a:avLst/>
              </a:prstGeom>
              <a:blipFill>
                <a:blip r:embed="rId8"/>
                <a:stretch>
                  <a:fillRect l="-1282" t="-10000" r="-54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BD570082-6E67-4A4A-80DE-248FDCA907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246" y="5400093"/>
            <a:ext cx="3600635" cy="10224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74F2774-D73C-4396-BDB5-98A2989272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161" y="5025424"/>
            <a:ext cx="1574881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9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1076EC77-B515-4FED-BF01-37BED1901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123" y="4606867"/>
            <a:ext cx="2324219" cy="64138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B90A2E1-5EC2-4878-984E-78006F09D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053" y="5779768"/>
            <a:ext cx="4559534" cy="9652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327B681-A582-4998-801D-2EC34587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0" y="0"/>
            <a:ext cx="10515600" cy="1325563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扰动方程的建立与推导 </a:t>
            </a:r>
            <a:r>
              <a:rPr lang="en-US" altLang="zh-CN" dirty="0"/>
              <a:t>– </a:t>
            </a:r>
            <a:r>
              <a:rPr lang="zh-CN" altLang="en-US" sz="4000" dirty="0"/>
              <a:t>引入记号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77727-EA04-4D61-9BB9-AE0F92F75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61" y="1379456"/>
            <a:ext cx="11020914" cy="62396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Still use the integration function in order to get relations among the </a:t>
            </a:r>
            <a:r>
              <a:rPr lang="en-US" altLang="zh-CN" sz="2000" b="1" dirty="0"/>
              <a:t>depth-averaged</a:t>
            </a:r>
            <a:r>
              <a:rPr lang="en-US" altLang="zh-CN" sz="2000" dirty="0"/>
              <a:t> quantities </a:t>
            </a:r>
            <a:endParaRPr lang="zh-CN" altLang="en-US" sz="2000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1A69716-104F-4097-9BAC-119B7D34778E}"/>
              </a:ext>
            </a:extLst>
          </p:cNvPr>
          <p:cNvSpPr txBox="1">
            <a:spLocks/>
          </p:cNvSpPr>
          <p:nvPr/>
        </p:nvSpPr>
        <p:spPr>
          <a:xfrm>
            <a:off x="247161" y="2255756"/>
            <a:ext cx="11020914" cy="62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For the convenient of our calculation, we introduce some notations: </a:t>
            </a:r>
            <a:endParaRPr lang="zh-CN" altLang="en-US" sz="2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4816F25-CF8D-42E2-94B4-09FD48B97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50" y="2859708"/>
            <a:ext cx="6614860" cy="908309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60D4F0A-3F85-4FD1-90BF-0ED4362A332C}"/>
              </a:ext>
            </a:extLst>
          </p:cNvPr>
          <p:cNvCxnSpPr>
            <a:cxnSpLocks/>
          </p:cNvCxnSpPr>
          <p:nvPr/>
        </p:nvCxnSpPr>
        <p:spPr>
          <a:xfrm flipH="1">
            <a:off x="8829676" y="2879716"/>
            <a:ext cx="333374" cy="339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4A21E80-1D62-4239-97D1-BBE7E565304C}"/>
                  </a:ext>
                </a:extLst>
              </p:cNvPr>
              <p:cNvSpPr txBox="1"/>
              <p:nvPr/>
            </p:nvSpPr>
            <p:spPr>
              <a:xfrm>
                <a:off x="8148970" y="2560848"/>
                <a:ext cx="4043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Marked as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means steady state results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4A21E80-1D62-4239-97D1-BBE7E5653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970" y="2560848"/>
                <a:ext cx="4043030" cy="369332"/>
              </a:xfrm>
              <a:prstGeom prst="rect">
                <a:avLst/>
              </a:prstGeom>
              <a:blipFill>
                <a:blip r:embed="rId5"/>
                <a:stretch>
                  <a:fillRect l="-1357" t="-8197" r="-60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F439CC30-D6FF-4491-89AD-6B2688B06F77}"/>
              </a:ext>
            </a:extLst>
          </p:cNvPr>
          <p:cNvSpPr txBox="1">
            <a:spLocks/>
          </p:cNvSpPr>
          <p:nvPr/>
        </p:nvSpPr>
        <p:spPr>
          <a:xfrm>
            <a:off x="247161" y="3818481"/>
            <a:ext cx="11020914" cy="62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For the stress term in the integration function, recall what we have done in the stable case </a:t>
            </a:r>
            <a:endParaRPr lang="zh-CN" altLang="en-US" sz="20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24B51E9-A5E1-4B86-8699-8557A5FB3E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180"/>
          <a:stretch/>
        </p:blipFill>
        <p:spPr>
          <a:xfrm>
            <a:off x="500806" y="4442441"/>
            <a:ext cx="2004270" cy="637341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8342DD6A-C847-4ADD-8BBA-80A68A07BDD8}"/>
              </a:ext>
            </a:extLst>
          </p:cNvPr>
          <p:cNvSpPr/>
          <p:nvPr/>
        </p:nvSpPr>
        <p:spPr>
          <a:xfrm>
            <a:off x="2716702" y="4614345"/>
            <a:ext cx="1198074" cy="401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3F8F203-9FE9-42B2-8A4A-DC36539F73C0}"/>
              </a:ext>
            </a:extLst>
          </p:cNvPr>
          <p:cNvSpPr txBox="1"/>
          <p:nvPr/>
        </p:nvSpPr>
        <p:spPr>
          <a:xfrm>
            <a:off x="6704861" y="4342459"/>
            <a:ext cx="2880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Use parabolic velocity profile assumption</a:t>
            </a:r>
            <a:endParaRPr lang="zh-CN" altLang="en-US" sz="12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E371C2B-6D38-4292-B21E-28D6001F96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6402" y="4577871"/>
            <a:ext cx="2857647" cy="6413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AE8A2F1-0D1C-4761-8EAB-70536C536229}"/>
                  </a:ext>
                </a:extLst>
              </p:cNvPr>
              <p:cNvSpPr txBox="1"/>
              <p:nvPr/>
            </p:nvSpPr>
            <p:spPr>
              <a:xfrm>
                <a:off x="2342411" y="4274603"/>
                <a:ext cx="31447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Integrate it along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200" dirty="0"/>
                  <a:t> </a:t>
                </a:r>
                <a:r>
                  <a:rPr lang="en-US" altLang="zh-CN" sz="1200" dirty="0"/>
                  <a:t>direction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AE8A2F1-0D1C-4761-8EAB-70536C536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411" y="4274603"/>
                <a:ext cx="3144730" cy="276999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箭头: 右 26">
            <a:extLst>
              <a:ext uri="{FF2B5EF4-FFF2-40B4-BE49-F238E27FC236}">
                <a16:creationId xmlns:a16="http://schemas.microsoft.com/office/drawing/2014/main" id="{96798B72-1677-4979-BDC7-B70630754E67}"/>
              </a:ext>
            </a:extLst>
          </p:cNvPr>
          <p:cNvSpPr/>
          <p:nvPr/>
        </p:nvSpPr>
        <p:spPr>
          <a:xfrm>
            <a:off x="6984049" y="4678063"/>
            <a:ext cx="1198074" cy="401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87E4C00-2D67-4FC5-86F2-AC78F1BF3980}"/>
                  </a:ext>
                </a:extLst>
              </p:cNvPr>
              <p:cNvSpPr txBox="1"/>
              <p:nvPr/>
            </p:nvSpPr>
            <p:spPr>
              <a:xfrm>
                <a:off x="525360" y="5352777"/>
                <a:ext cx="8408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Thus here in order to express other kinds of velocity profile or constitutive relation, </a:t>
                </a:r>
              </a:p>
              <a:p>
                <a:r>
                  <a:rPr lang="en-US" altLang="zh-CN" dirty="0"/>
                  <a:t>we introduce a notation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87E4C00-2D67-4FC5-86F2-AC78F1BF3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60" y="5352777"/>
                <a:ext cx="8408071" cy="646331"/>
              </a:xfrm>
              <a:prstGeom prst="rect">
                <a:avLst/>
              </a:prstGeom>
              <a:blipFill>
                <a:blip r:embed="rId9"/>
                <a:stretch>
                  <a:fillRect l="-580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BA819C1-F7C1-4F26-8C14-13B9D3A949D8}"/>
              </a:ext>
            </a:extLst>
          </p:cNvPr>
          <p:cNvCxnSpPr>
            <a:cxnSpLocks/>
          </p:cNvCxnSpPr>
          <p:nvPr/>
        </p:nvCxnSpPr>
        <p:spPr>
          <a:xfrm>
            <a:off x="9234074" y="5199613"/>
            <a:ext cx="936411" cy="5605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70B3C87-9415-419C-96A6-D19DF10F85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9390" y="5837095"/>
            <a:ext cx="2330570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/>
      <p:bldP spid="26" grpId="0"/>
      <p:bldP spid="27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370B3C87-9415-419C-96A6-D19DF10F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09" y="2495809"/>
            <a:ext cx="2330570" cy="80649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B90A2E1-5EC2-4878-984E-78006F09D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363" y="2460875"/>
            <a:ext cx="4559534" cy="9652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327B681-A582-4998-801D-2EC34587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0" y="0"/>
            <a:ext cx="11491170" cy="1325563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扰动方程的建立与推导 </a:t>
            </a:r>
            <a:r>
              <a:rPr lang="en-US" altLang="zh-CN" dirty="0"/>
              <a:t>–</a:t>
            </a:r>
            <a:r>
              <a:rPr lang="zh-CN" altLang="en-US" sz="4000" dirty="0"/>
              <a:t>与之前的推导比较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24B51E9-A5E1-4B86-8699-8557A5FB3E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180"/>
          <a:stretch/>
        </p:blipFill>
        <p:spPr>
          <a:xfrm>
            <a:off x="386506" y="1308716"/>
            <a:ext cx="2004270" cy="637341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8342DD6A-C847-4ADD-8BBA-80A68A07BDD8}"/>
              </a:ext>
            </a:extLst>
          </p:cNvPr>
          <p:cNvSpPr/>
          <p:nvPr/>
        </p:nvSpPr>
        <p:spPr>
          <a:xfrm>
            <a:off x="2602402" y="1480620"/>
            <a:ext cx="1198074" cy="401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3F8F203-9FE9-42B2-8A4A-DC36539F73C0}"/>
              </a:ext>
            </a:extLst>
          </p:cNvPr>
          <p:cNvSpPr txBox="1"/>
          <p:nvPr/>
        </p:nvSpPr>
        <p:spPr>
          <a:xfrm>
            <a:off x="6590561" y="1208734"/>
            <a:ext cx="2880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Use parabolic velocity profile assumption</a:t>
            </a:r>
            <a:endParaRPr lang="zh-CN" altLang="en-US" sz="12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E371C2B-6D38-4292-B21E-28D6001F9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102" y="1444146"/>
            <a:ext cx="2857647" cy="6413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AE8A2F1-0D1C-4761-8EAB-70536C536229}"/>
                  </a:ext>
                </a:extLst>
              </p:cNvPr>
              <p:cNvSpPr txBox="1"/>
              <p:nvPr/>
            </p:nvSpPr>
            <p:spPr>
              <a:xfrm>
                <a:off x="2228111" y="1140878"/>
                <a:ext cx="31447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Integrate it along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200" dirty="0"/>
                  <a:t> </a:t>
                </a:r>
                <a:r>
                  <a:rPr lang="en-US" altLang="zh-CN" sz="1200" dirty="0"/>
                  <a:t>direction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AE8A2F1-0D1C-4761-8EAB-70536C536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11" y="1140878"/>
                <a:ext cx="3144730" cy="276999"/>
              </a:xfrm>
              <a:prstGeom prst="rect">
                <a:avLst/>
              </a:prstGeom>
              <a:blipFill>
                <a:blip r:embed="rId6"/>
                <a:stretch>
                  <a:fillRect l="-19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箭头: 右 26">
            <a:extLst>
              <a:ext uri="{FF2B5EF4-FFF2-40B4-BE49-F238E27FC236}">
                <a16:creationId xmlns:a16="http://schemas.microsoft.com/office/drawing/2014/main" id="{96798B72-1677-4979-BDC7-B70630754E67}"/>
              </a:ext>
            </a:extLst>
          </p:cNvPr>
          <p:cNvSpPr/>
          <p:nvPr/>
        </p:nvSpPr>
        <p:spPr>
          <a:xfrm>
            <a:off x="6869749" y="1544338"/>
            <a:ext cx="1198074" cy="401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4036083-36C1-4A5E-AD2F-F125FB323C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5753" y="1424505"/>
            <a:ext cx="1828894" cy="6413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87E4C00-2D67-4FC5-86F2-AC78F1BF3980}"/>
                  </a:ext>
                </a:extLst>
              </p:cNvPr>
              <p:cNvSpPr txBox="1"/>
              <p:nvPr/>
            </p:nvSpPr>
            <p:spPr>
              <a:xfrm>
                <a:off x="411060" y="2219052"/>
                <a:ext cx="3826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We introduce a notation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87E4C00-2D67-4FC5-86F2-AC78F1BF3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60" y="2219052"/>
                <a:ext cx="3826689" cy="369332"/>
              </a:xfrm>
              <a:prstGeom prst="rect">
                <a:avLst/>
              </a:prstGeom>
              <a:blipFill>
                <a:blip r:embed="rId8"/>
                <a:stretch>
                  <a:fillRect l="-1274" t="-8197" r="-525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BA819C1-F7C1-4F26-8C14-13B9D3A949D8}"/>
              </a:ext>
            </a:extLst>
          </p:cNvPr>
          <p:cNvCxnSpPr>
            <a:cxnSpLocks/>
          </p:cNvCxnSpPr>
          <p:nvPr/>
        </p:nvCxnSpPr>
        <p:spPr>
          <a:xfrm flipH="1">
            <a:off x="8896350" y="2065888"/>
            <a:ext cx="223424" cy="549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820A15BD-CB5B-4C04-A0CA-CD57309A1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260" y="3529880"/>
            <a:ext cx="5988358" cy="20194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642A98F-5847-47E6-ADFC-D1C4FB96D8BA}"/>
              </a:ext>
            </a:extLst>
          </p:cNvPr>
          <p:cNvSpPr txBox="1"/>
          <p:nvPr/>
        </p:nvSpPr>
        <p:spPr>
          <a:xfrm>
            <a:off x="284533" y="3254773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Shijie’s work: 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046BD8-AD23-4A6F-9538-7E8E925713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260" y="5386997"/>
            <a:ext cx="4635738" cy="1238314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D8C4508D-442D-491A-A696-E7B36B8AF433}"/>
              </a:ext>
            </a:extLst>
          </p:cNvPr>
          <p:cNvSpPr/>
          <p:nvPr/>
        </p:nvSpPr>
        <p:spPr>
          <a:xfrm>
            <a:off x="64965" y="4087787"/>
            <a:ext cx="4326292" cy="109551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D6A5ABF-8107-4AEC-96E6-E9EAFB467F3C}"/>
              </a:ext>
            </a:extLst>
          </p:cNvPr>
          <p:cNvCxnSpPr>
            <a:cxnSpLocks/>
          </p:cNvCxnSpPr>
          <p:nvPr/>
        </p:nvCxnSpPr>
        <p:spPr>
          <a:xfrm flipH="1">
            <a:off x="4533552" y="4635543"/>
            <a:ext cx="17985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83A63A-4232-4CEC-95E7-A31649DF04E3}"/>
              </a:ext>
            </a:extLst>
          </p:cNvPr>
          <p:cNvSpPr txBox="1"/>
          <p:nvPr/>
        </p:nvSpPr>
        <p:spPr>
          <a:xfrm>
            <a:off x="6474410" y="4312377"/>
            <a:ext cx="411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Without integration but use the depth-averaged quantities to analysis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CA16A50-7F6D-47B1-AFCC-5A1B36850820}"/>
              </a:ext>
            </a:extLst>
          </p:cNvPr>
          <p:cNvSpPr/>
          <p:nvPr/>
        </p:nvSpPr>
        <p:spPr>
          <a:xfrm>
            <a:off x="133349" y="5481221"/>
            <a:ext cx="1628775" cy="531745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D6D5E15-5C02-46DB-AA9E-0A07B6C9118B}"/>
              </a:ext>
            </a:extLst>
          </p:cNvPr>
          <p:cNvCxnSpPr>
            <a:cxnSpLocks/>
          </p:cNvCxnSpPr>
          <p:nvPr/>
        </p:nvCxnSpPr>
        <p:spPr>
          <a:xfrm flipH="1">
            <a:off x="1762125" y="5873793"/>
            <a:ext cx="456999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5580264-D8FF-47C7-BFF0-687A6581C087}"/>
              </a:ext>
            </a:extLst>
          </p:cNvPr>
          <p:cNvSpPr txBox="1"/>
          <p:nvPr/>
        </p:nvSpPr>
        <p:spPr>
          <a:xfrm>
            <a:off x="283897" y="100935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Our work: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00C4DEE-929E-4D5B-A4BE-4F417AF24758}"/>
                  </a:ext>
                </a:extLst>
              </p:cNvPr>
              <p:cNvSpPr txBox="1"/>
              <p:nvPr/>
            </p:nvSpPr>
            <p:spPr>
              <a:xfrm>
                <a:off x="6332115" y="5649266"/>
                <a:ext cx="46357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Similar but not the same </a:t>
                </a:r>
              </a:p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in his work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CN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00C4DEE-929E-4D5B-A4BE-4F417AF24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115" y="5649266"/>
                <a:ext cx="4635738" cy="646331"/>
              </a:xfrm>
              <a:prstGeom prst="rect">
                <a:avLst/>
              </a:prstGeom>
              <a:blipFill>
                <a:blip r:embed="rId11"/>
                <a:stretch>
                  <a:fillRect l="-1184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ABA0105-9484-4031-BC44-12A337AEB6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65730" y="1464940"/>
            <a:ext cx="2324219" cy="6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6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7B681-A582-4998-801D-2EC34587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0" y="0"/>
            <a:ext cx="11491170" cy="1325563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扰动方程的建立与推导 </a:t>
            </a:r>
            <a:r>
              <a:rPr lang="en-US" altLang="zh-CN" dirty="0"/>
              <a:t>– </a:t>
            </a:r>
            <a:r>
              <a:rPr lang="zh-CN" altLang="en-US" sz="4000" dirty="0"/>
              <a:t>更新后的积分方程</a:t>
            </a:r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6798B72-1677-4979-BDC7-B70630754E67}"/>
              </a:ext>
            </a:extLst>
          </p:cNvPr>
          <p:cNvSpPr/>
          <p:nvPr/>
        </p:nvSpPr>
        <p:spPr>
          <a:xfrm>
            <a:off x="5203634" y="1206551"/>
            <a:ext cx="1198074" cy="401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5580264-D8FF-47C7-BFF0-687A6581C087}"/>
              </a:ext>
            </a:extLst>
          </p:cNvPr>
          <p:cNvSpPr txBox="1"/>
          <p:nvPr/>
        </p:nvSpPr>
        <p:spPr>
          <a:xfrm>
            <a:off x="6988367" y="1166633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Our work (after integration): </a:t>
            </a:r>
            <a:endParaRPr lang="zh-CN" altLang="en-US" b="1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25F177C-3D61-4523-8910-204B280D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4" y="1653455"/>
            <a:ext cx="5988358" cy="2019404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9AF9625-B9BC-4820-8745-3FDB047FF181}"/>
              </a:ext>
            </a:extLst>
          </p:cNvPr>
          <p:cNvGrpSpPr/>
          <p:nvPr/>
        </p:nvGrpSpPr>
        <p:grpSpPr>
          <a:xfrm>
            <a:off x="6908534" y="1858249"/>
            <a:ext cx="5169166" cy="1609815"/>
            <a:chOff x="6908534" y="2238296"/>
            <a:chExt cx="5169166" cy="160981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16F0128-28BF-4E9F-B3A9-617F54608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64304" y="3428989"/>
              <a:ext cx="1460575" cy="41912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7C7A3D1-C995-4397-835C-7EF61EB44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8534" y="2238296"/>
              <a:ext cx="5169166" cy="1314518"/>
            </a:xfrm>
            <a:prstGeom prst="rect">
              <a:avLst/>
            </a:prstGeom>
          </p:spPr>
        </p:pic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C7AEDE85-F947-478B-9EFB-22F52E42F8F6}"/>
              </a:ext>
            </a:extLst>
          </p:cNvPr>
          <p:cNvSpPr txBox="1"/>
          <p:nvPr/>
        </p:nvSpPr>
        <p:spPr>
          <a:xfrm>
            <a:off x="258825" y="1152729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Shijie’s work: 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5A5FA9-1727-4F77-B936-00F5A6CE4769}"/>
              </a:ext>
            </a:extLst>
          </p:cNvPr>
          <p:cNvSpPr txBox="1"/>
          <p:nvPr/>
        </p:nvSpPr>
        <p:spPr>
          <a:xfrm>
            <a:off x="258825" y="3804253"/>
            <a:ext cx="414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Now we can introduce the perturbation: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1AB619C-092D-400E-BA3D-97474B9E4464}"/>
                  </a:ext>
                </a:extLst>
              </p:cNvPr>
              <p:cNvSpPr txBox="1"/>
              <p:nvPr/>
            </p:nvSpPr>
            <p:spPr>
              <a:xfrm>
                <a:off x="3023365" y="4486275"/>
                <a:ext cx="1429174" cy="938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1AB619C-092D-400E-BA3D-97474B9E4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365" y="4486275"/>
                <a:ext cx="1429174" cy="938142"/>
              </a:xfrm>
              <a:prstGeom prst="rect">
                <a:avLst/>
              </a:prstGeom>
              <a:blipFill>
                <a:blip r:embed="rId5"/>
                <a:stretch>
                  <a:fillRect t="-649" r="-12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箭头: 右 33">
            <a:extLst>
              <a:ext uri="{FF2B5EF4-FFF2-40B4-BE49-F238E27FC236}">
                <a16:creationId xmlns:a16="http://schemas.microsoft.com/office/drawing/2014/main" id="{1990E703-4F1D-4ECE-8D0A-487F6AE0E0CE}"/>
              </a:ext>
            </a:extLst>
          </p:cNvPr>
          <p:cNvSpPr/>
          <p:nvPr/>
        </p:nvSpPr>
        <p:spPr>
          <a:xfrm>
            <a:off x="4948930" y="4683176"/>
            <a:ext cx="509407" cy="401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4D2C829-8B68-4966-8EBE-43267CC12B2B}"/>
                  </a:ext>
                </a:extLst>
              </p:cNvPr>
              <p:cNvSpPr txBox="1"/>
              <p:nvPr/>
            </p:nvSpPr>
            <p:spPr>
              <a:xfrm>
                <a:off x="6019078" y="4414964"/>
                <a:ext cx="1433277" cy="938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4D2C829-8B68-4966-8EBE-43267CC12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78" y="4414964"/>
                <a:ext cx="1433277" cy="938142"/>
              </a:xfrm>
              <a:prstGeom prst="rect">
                <a:avLst/>
              </a:prstGeom>
              <a:blipFill>
                <a:blip r:embed="rId6"/>
                <a:stretch>
                  <a:fillRect t="-649" r="-1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49282E64-845B-469F-ACDD-C74CAB9437D3}"/>
              </a:ext>
            </a:extLst>
          </p:cNvPr>
          <p:cNvSpPr txBox="1"/>
          <p:nvPr/>
        </p:nvSpPr>
        <p:spPr>
          <a:xfrm>
            <a:off x="4432428" y="430160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 notations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AF1360-6BA5-4FBB-981B-E8BEF000072E}"/>
              </a:ext>
            </a:extLst>
          </p:cNvPr>
          <p:cNvSpPr txBox="1"/>
          <p:nvPr/>
        </p:nvSpPr>
        <p:spPr>
          <a:xfrm>
            <a:off x="5714278" y="5543806"/>
            <a:ext cx="626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the perturbation on the basis of the steady flow results</a:t>
            </a:r>
            <a:endParaRPr lang="zh-CN" altLang="en-US" dirty="0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2C2F40DD-E5BD-40C6-B99C-D9B1A60ED8C9}"/>
              </a:ext>
            </a:extLst>
          </p:cNvPr>
          <p:cNvSpPr/>
          <p:nvPr/>
        </p:nvSpPr>
        <p:spPr>
          <a:xfrm rot="18827482">
            <a:off x="7837634" y="3991947"/>
            <a:ext cx="1224877" cy="401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D4C3CA-E79E-45D8-B1AE-0EB7EA8A1F44}"/>
              </a:ext>
            </a:extLst>
          </p:cNvPr>
          <p:cNvSpPr txBox="1"/>
          <p:nvPr/>
        </p:nvSpPr>
        <p:spPr>
          <a:xfrm>
            <a:off x="8536266" y="415626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apply them to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AE2178A-FD78-4F6C-8921-44E61EBBFD7B}"/>
                  </a:ext>
                </a:extLst>
              </p14:cNvPr>
              <p14:cNvContentPartPr/>
              <p14:nvPr/>
            </p14:nvContentPartPr>
            <p14:xfrm>
              <a:off x="647640" y="1581120"/>
              <a:ext cx="11254320" cy="40388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AE2178A-FD78-4F6C-8921-44E61EBBFD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8280" y="1571760"/>
                <a:ext cx="11273040" cy="40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651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4" grpId="0" animBg="1"/>
      <p:bldP spid="37" grpId="0"/>
      <p:bldP spid="10" grpId="0"/>
      <p:bldP spid="11" grpId="0"/>
      <p:bldP spid="38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E574D43E-5C0F-49FA-B03A-3FFF34EDB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098" y="1445657"/>
            <a:ext cx="2324219" cy="64138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70B3C87-9415-419C-96A6-D19DF10F8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908" y="2200763"/>
            <a:ext cx="2330570" cy="806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327B681-A582-4998-801D-2EC34587A8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6530" y="0"/>
                <a:ext cx="11491170" cy="1325563"/>
              </a:xfrm>
            </p:spPr>
            <p:txBody>
              <a:bodyPr/>
              <a:lstStyle/>
              <a:p>
                <a:r>
                  <a:rPr lang="en-US" altLang="zh-CN" dirty="0"/>
                  <a:t>2. </a:t>
                </a:r>
                <a:r>
                  <a:rPr lang="zh-CN" altLang="en-US" dirty="0"/>
                  <a:t>扰动方程的建立与推导 </a:t>
                </a:r>
                <a:r>
                  <a:rPr lang="en-US" altLang="zh-CN" dirty="0"/>
                  <a:t>– </a:t>
                </a:r>
                <a:r>
                  <a:rPr lang="zh-CN" altLang="en-US" sz="4000" dirty="0"/>
                  <a:t>含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4000" dirty="0"/>
                  <a:t>扰动项的表示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327B681-A582-4998-801D-2EC34587A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6530" y="0"/>
                <a:ext cx="11491170" cy="1325563"/>
              </a:xfrm>
              <a:blipFill>
                <a:blip r:embed="rId4"/>
                <a:stretch>
                  <a:fillRect l="-2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B24B51E9-A5E1-4B86-8699-8557A5FB3E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180"/>
          <a:stretch/>
        </p:blipFill>
        <p:spPr>
          <a:xfrm>
            <a:off x="386506" y="1308716"/>
            <a:ext cx="2004270" cy="637341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8342DD6A-C847-4ADD-8BBA-80A68A07BDD8}"/>
              </a:ext>
            </a:extLst>
          </p:cNvPr>
          <p:cNvSpPr/>
          <p:nvPr/>
        </p:nvSpPr>
        <p:spPr>
          <a:xfrm>
            <a:off x="2602402" y="1480620"/>
            <a:ext cx="1198074" cy="401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3F8F203-9FE9-42B2-8A4A-DC36539F73C0}"/>
              </a:ext>
            </a:extLst>
          </p:cNvPr>
          <p:cNvSpPr txBox="1"/>
          <p:nvPr/>
        </p:nvSpPr>
        <p:spPr>
          <a:xfrm>
            <a:off x="6590561" y="1208734"/>
            <a:ext cx="2880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Use parabolic velocity profile assumption</a:t>
            </a:r>
            <a:endParaRPr lang="zh-CN" altLang="en-US" sz="12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E371C2B-6D38-4292-B21E-28D6001F9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2102" y="1444146"/>
            <a:ext cx="2857647" cy="6413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AE8A2F1-0D1C-4761-8EAB-70536C536229}"/>
                  </a:ext>
                </a:extLst>
              </p:cNvPr>
              <p:cNvSpPr txBox="1"/>
              <p:nvPr/>
            </p:nvSpPr>
            <p:spPr>
              <a:xfrm>
                <a:off x="2228111" y="1140878"/>
                <a:ext cx="31447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Integrate it along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200" dirty="0"/>
                  <a:t> </a:t>
                </a:r>
                <a:r>
                  <a:rPr lang="en-US" altLang="zh-CN" sz="1200" dirty="0"/>
                  <a:t>direction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AE8A2F1-0D1C-4761-8EAB-70536C536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11" y="1140878"/>
                <a:ext cx="3144730" cy="276999"/>
              </a:xfrm>
              <a:prstGeom prst="rect">
                <a:avLst/>
              </a:prstGeom>
              <a:blipFill>
                <a:blip r:embed="rId7"/>
                <a:stretch>
                  <a:fillRect l="-19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箭头: 右 26">
            <a:extLst>
              <a:ext uri="{FF2B5EF4-FFF2-40B4-BE49-F238E27FC236}">
                <a16:creationId xmlns:a16="http://schemas.microsoft.com/office/drawing/2014/main" id="{96798B72-1677-4979-BDC7-B70630754E67}"/>
              </a:ext>
            </a:extLst>
          </p:cNvPr>
          <p:cNvSpPr/>
          <p:nvPr/>
        </p:nvSpPr>
        <p:spPr>
          <a:xfrm>
            <a:off x="6869749" y="1544338"/>
            <a:ext cx="1198074" cy="401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87E4C00-2D67-4FC5-86F2-AC78F1BF3980}"/>
                  </a:ext>
                </a:extLst>
              </p:cNvPr>
              <p:cNvSpPr txBox="1"/>
              <p:nvPr/>
            </p:nvSpPr>
            <p:spPr>
              <a:xfrm>
                <a:off x="411060" y="2219052"/>
                <a:ext cx="3826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We introduce a notation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87E4C00-2D67-4FC5-86F2-AC78F1BF3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60" y="2219052"/>
                <a:ext cx="3826689" cy="369332"/>
              </a:xfrm>
              <a:prstGeom prst="rect">
                <a:avLst/>
              </a:prstGeom>
              <a:blipFill>
                <a:blip r:embed="rId8"/>
                <a:stretch>
                  <a:fillRect l="-1274" t="-8197" r="-525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BA819C1-F7C1-4F26-8C14-13B9D3A949D8}"/>
              </a:ext>
            </a:extLst>
          </p:cNvPr>
          <p:cNvCxnSpPr>
            <a:cxnSpLocks/>
          </p:cNvCxnSpPr>
          <p:nvPr/>
        </p:nvCxnSpPr>
        <p:spPr>
          <a:xfrm flipH="1">
            <a:off x="8924925" y="2065888"/>
            <a:ext cx="194849" cy="2697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5580264-D8FF-47C7-BFF0-687A6581C087}"/>
              </a:ext>
            </a:extLst>
          </p:cNvPr>
          <p:cNvSpPr txBox="1"/>
          <p:nvPr/>
        </p:nvSpPr>
        <p:spPr>
          <a:xfrm>
            <a:off x="283897" y="100935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Our work: </a:t>
            </a:r>
            <a:endParaRPr lang="zh-CN" altLang="en-US" b="1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223DDE50-4D46-4AAE-A16A-97BEE45599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3795" y="3709135"/>
            <a:ext cx="8091730" cy="1226672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AE0680D1-8BDA-48D0-AE5D-9F4B5D3F593D}"/>
              </a:ext>
            </a:extLst>
          </p:cNvPr>
          <p:cNvSpPr txBox="1"/>
          <p:nvPr/>
        </p:nvSpPr>
        <p:spPr>
          <a:xfrm>
            <a:off x="410321" y="3244334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Consider its perturbation form:</a:t>
            </a:r>
            <a:endParaRPr lang="zh-CN" altLang="en-US" dirty="0"/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5489CD85-D8C9-4916-B9E5-ADE4889EA732}"/>
              </a:ext>
            </a:extLst>
          </p:cNvPr>
          <p:cNvSpPr/>
          <p:nvPr/>
        </p:nvSpPr>
        <p:spPr>
          <a:xfrm rot="5400000">
            <a:off x="4384849" y="3949540"/>
            <a:ext cx="335232" cy="1810720"/>
          </a:xfrm>
          <a:prstGeom prst="rightBrace">
            <a:avLst>
              <a:gd name="adj1" fmla="val 0"/>
              <a:gd name="adj2" fmla="val 51237"/>
            </a:avLst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508086-4226-48CE-A0F5-4CBEE20E1023}"/>
                  </a:ext>
                </a:extLst>
              </p:cNvPr>
              <p:cNvSpPr txBox="1"/>
              <p:nvPr/>
            </p:nvSpPr>
            <p:spPr>
              <a:xfrm>
                <a:off x="3800476" y="5192714"/>
                <a:ext cx="1459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Denote as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508086-4226-48CE-A0F5-4CBEE20E1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6" y="5192714"/>
                <a:ext cx="1459054" cy="369332"/>
              </a:xfrm>
              <a:prstGeom prst="rect">
                <a:avLst/>
              </a:prstGeom>
              <a:blipFill>
                <a:blip r:embed="rId10"/>
                <a:stretch>
                  <a:fillRect l="-333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右大括号 44">
            <a:extLst>
              <a:ext uri="{FF2B5EF4-FFF2-40B4-BE49-F238E27FC236}">
                <a16:creationId xmlns:a16="http://schemas.microsoft.com/office/drawing/2014/main" id="{6011B56E-77B8-42CD-BF0A-717BC8B7A2CC}"/>
              </a:ext>
            </a:extLst>
          </p:cNvPr>
          <p:cNvSpPr/>
          <p:nvPr/>
        </p:nvSpPr>
        <p:spPr>
          <a:xfrm rot="5400000">
            <a:off x="7215990" y="4556948"/>
            <a:ext cx="335232" cy="342900"/>
          </a:xfrm>
          <a:prstGeom prst="rightBrace">
            <a:avLst>
              <a:gd name="adj1" fmla="val 0"/>
              <a:gd name="adj2" fmla="val 51237"/>
            </a:avLst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D94FABB-3F41-4096-8DCA-4DF1A2D1C60A}"/>
                  </a:ext>
                </a:extLst>
              </p:cNvPr>
              <p:cNvSpPr txBox="1"/>
              <p:nvPr/>
            </p:nvSpPr>
            <p:spPr>
              <a:xfrm>
                <a:off x="6739259" y="5128996"/>
                <a:ext cx="1459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Denote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D94FABB-3F41-4096-8DCA-4DF1A2D1C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259" y="5128996"/>
                <a:ext cx="1459054" cy="369332"/>
              </a:xfrm>
              <a:prstGeom prst="rect">
                <a:avLst/>
              </a:prstGeom>
              <a:blipFill>
                <a:blip r:embed="rId11"/>
                <a:stretch>
                  <a:fillRect l="-37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图片 46">
            <a:extLst>
              <a:ext uri="{FF2B5EF4-FFF2-40B4-BE49-F238E27FC236}">
                <a16:creationId xmlns:a16="http://schemas.microsoft.com/office/drawing/2014/main" id="{5F28FAFE-4AF4-477A-9F17-06A20D423D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1439" y="5637688"/>
            <a:ext cx="5822108" cy="1016015"/>
          </a:xfrm>
          <a:prstGeom prst="rect">
            <a:avLst/>
          </a:prstGeom>
        </p:spPr>
      </p:pic>
      <p:sp>
        <p:nvSpPr>
          <p:cNvPr id="48" name="箭头: 下 47">
            <a:extLst>
              <a:ext uri="{FF2B5EF4-FFF2-40B4-BE49-F238E27FC236}">
                <a16:creationId xmlns:a16="http://schemas.microsoft.com/office/drawing/2014/main" id="{846A7A04-7CEB-4976-ADDD-9C1DB9F927C9}"/>
              </a:ext>
            </a:extLst>
          </p:cNvPr>
          <p:cNvSpPr/>
          <p:nvPr/>
        </p:nvSpPr>
        <p:spPr>
          <a:xfrm>
            <a:off x="5841085" y="5535316"/>
            <a:ext cx="36921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E05E151-540A-4F19-8DD0-06E777A0E6EE}"/>
              </a:ext>
            </a:extLst>
          </p:cNvPr>
          <p:cNvCxnSpPr>
            <a:cxnSpLocks/>
          </p:cNvCxnSpPr>
          <p:nvPr/>
        </p:nvCxnSpPr>
        <p:spPr>
          <a:xfrm flipH="1">
            <a:off x="5057775" y="3489161"/>
            <a:ext cx="1" cy="280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5B7EE86-A727-43AF-A294-E5B1855AF91A}"/>
                  </a:ext>
                </a:extLst>
              </p:cNvPr>
              <p:cNvSpPr txBox="1"/>
              <p:nvPr/>
            </p:nvSpPr>
            <p:spPr>
              <a:xfrm>
                <a:off x="4771368" y="3209390"/>
                <a:ext cx="41308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Because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is a function of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1400" dirty="0"/>
                  <a:t>, thus this term appears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5B7EE86-A727-43AF-A294-E5B1855AF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368" y="3209390"/>
                <a:ext cx="4130874" cy="307777"/>
              </a:xfrm>
              <a:prstGeom prst="rect">
                <a:avLst/>
              </a:prstGeom>
              <a:blipFill>
                <a:blip r:embed="rId13"/>
                <a:stretch>
                  <a:fillRect l="-443"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29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7B681-A582-4998-801D-2EC34587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0" y="0"/>
            <a:ext cx="11491170" cy="1325563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扰动方程的建立与推导 </a:t>
            </a:r>
            <a:r>
              <a:rPr lang="en-US" altLang="zh-CN" dirty="0"/>
              <a:t>– </a:t>
            </a:r>
            <a:r>
              <a:rPr lang="zh-CN" altLang="en-US" sz="4000" dirty="0"/>
              <a:t>扰动方程</a:t>
            </a:r>
            <a:endParaRPr lang="zh-CN" altLang="en-US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5F28FAFE-4AF4-477A-9F17-06A20D423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9" y="2212828"/>
            <a:ext cx="3532736" cy="616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109CFE2-329C-454A-8902-D768B5063129}"/>
                  </a:ext>
                </a:extLst>
              </p:cNvPr>
              <p:cNvSpPr txBox="1"/>
              <p:nvPr/>
            </p:nvSpPr>
            <p:spPr>
              <a:xfrm>
                <a:off x="504103" y="1195514"/>
                <a:ext cx="1433277" cy="938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109CFE2-329C-454A-8902-D768B5063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03" y="1195514"/>
                <a:ext cx="1433277" cy="938142"/>
              </a:xfrm>
              <a:prstGeom prst="rect">
                <a:avLst/>
              </a:prstGeom>
              <a:blipFill>
                <a:blip r:embed="rId3"/>
                <a:stretch>
                  <a:fillRect t="-649" r="-11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7EA80B2F-56DA-414A-9B33-C36C80C36DF0}"/>
              </a:ext>
            </a:extLst>
          </p:cNvPr>
          <p:cNvGrpSpPr/>
          <p:nvPr/>
        </p:nvGrpSpPr>
        <p:grpSpPr>
          <a:xfrm>
            <a:off x="5032109" y="1195514"/>
            <a:ext cx="5169166" cy="1609815"/>
            <a:chOff x="6908534" y="2238296"/>
            <a:chExt cx="5169166" cy="1609815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C2903C4B-77A4-46EB-B7F2-12375652D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64304" y="3428989"/>
              <a:ext cx="1460575" cy="419122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2AF81523-54DA-4E04-BDE9-B1077E155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08534" y="2238296"/>
              <a:ext cx="5169166" cy="1314518"/>
            </a:xfrm>
            <a:prstGeom prst="rect">
              <a:avLst/>
            </a:prstGeom>
          </p:spPr>
        </p:pic>
      </p:grpSp>
      <p:sp>
        <p:nvSpPr>
          <p:cNvPr id="38" name="箭头: 右 37">
            <a:extLst>
              <a:ext uri="{FF2B5EF4-FFF2-40B4-BE49-F238E27FC236}">
                <a16:creationId xmlns:a16="http://schemas.microsoft.com/office/drawing/2014/main" id="{9796362F-BD57-48F7-B8C7-ED7C8A3D6B73}"/>
              </a:ext>
            </a:extLst>
          </p:cNvPr>
          <p:cNvSpPr/>
          <p:nvPr/>
        </p:nvSpPr>
        <p:spPr>
          <a:xfrm>
            <a:off x="3421699" y="1651913"/>
            <a:ext cx="1198074" cy="401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71C9EE-CDBC-496F-BF5E-CDA9CBC35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03" y="3561151"/>
            <a:ext cx="6514560" cy="1818427"/>
          </a:xfrm>
          <a:prstGeom prst="rect">
            <a:avLst/>
          </a:prstGeom>
        </p:spPr>
      </p:pic>
      <p:sp>
        <p:nvSpPr>
          <p:cNvPr id="39" name="箭头: 右 38">
            <a:extLst>
              <a:ext uri="{FF2B5EF4-FFF2-40B4-BE49-F238E27FC236}">
                <a16:creationId xmlns:a16="http://schemas.microsoft.com/office/drawing/2014/main" id="{5C9A0349-D982-4D83-8A1B-EB335334BC2E}"/>
              </a:ext>
            </a:extLst>
          </p:cNvPr>
          <p:cNvSpPr/>
          <p:nvPr/>
        </p:nvSpPr>
        <p:spPr>
          <a:xfrm rot="8141005">
            <a:off x="5002001" y="2882430"/>
            <a:ext cx="1198074" cy="401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BB0786-5817-4A28-84D2-60510477A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8678" y="4184648"/>
            <a:ext cx="2755051" cy="1528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BD6B7D-D9F4-4465-8479-FE5D92004DFB}"/>
                  </a:ext>
                </a:extLst>
              </p:cNvPr>
              <p:cNvSpPr txBox="1"/>
              <p:nvPr/>
            </p:nvSpPr>
            <p:spPr>
              <a:xfrm>
                <a:off x="7715250" y="3406341"/>
                <a:ext cx="37147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perturbation happens in both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directions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BD6B7D-D9F4-4465-8479-FE5D92004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0" y="3406341"/>
                <a:ext cx="3714750" cy="646331"/>
              </a:xfrm>
              <a:prstGeom prst="rect">
                <a:avLst/>
              </a:prstGeom>
              <a:blipFill>
                <a:blip r:embed="rId8"/>
                <a:stretch>
                  <a:fillRect l="-147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98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7B681-A582-4998-801D-2EC34587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0" y="0"/>
            <a:ext cx="11491170" cy="1325563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扰动方程的建立与推导 </a:t>
            </a:r>
            <a:r>
              <a:rPr lang="en-US" altLang="zh-CN" dirty="0"/>
              <a:t>– </a:t>
            </a:r>
            <a:r>
              <a:rPr lang="zh-CN" altLang="en-US" sz="4000" dirty="0"/>
              <a:t>扰动方程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71C9EE-CDBC-496F-BF5E-CDA9CBC35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78" y="1182129"/>
            <a:ext cx="4620347" cy="12896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BB0786-5817-4A28-84D2-60510477A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703" y="1062641"/>
            <a:ext cx="2755051" cy="1528665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3D1365D3-3272-4EAD-B233-AAF961A4EAEE}"/>
              </a:ext>
            </a:extLst>
          </p:cNvPr>
          <p:cNvSpPr/>
          <p:nvPr/>
        </p:nvSpPr>
        <p:spPr>
          <a:xfrm>
            <a:off x="5353050" y="1676400"/>
            <a:ext cx="47625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024B733D-88D1-4791-B717-62C8F4376B98}"/>
              </a:ext>
            </a:extLst>
          </p:cNvPr>
          <p:cNvSpPr/>
          <p:nvPr/>
        </p:nvSpPr>
        <p:spPr>
          <a:xfrm rot="20249703">
            <a:off x="8579817" y="2514948"/>
            <a:ext cx="314325" cy="447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EA48CB-AA57-47B7-80CC-BB28CB966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865" y="3122466"/>
            <a:ext cx="5397777" cy="1460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F26982-CB6C-47B0-8CCB-04AB20F81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06" y="4981603"/>
            <a:ext cx="7772799" cy="10224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1B913C-35BF-49D0-A220-527BADFE0D6A}"/>
              </a:ext>
            </a:extLst>
          </p:cNvPr>
          <p:cNvSpPr txBox="1"/>
          <p:nvPr/>
        </p:nvSpPr>
        <p:spPr>
          <a:xfrm>
            <a:off x="409575" y="4448175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Matrix form is: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96FDED-E0B3-444B-AF87-A636BBB03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7414" y="6004006"/>
            <a:ext cx="889046" cy="53977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A0F1261-721A-43B2-B300-8BD6E00DE59A}"/>
              </a:ext>
            </a:extLst>
          </p:cNvPr>
          <p:cNvSpPr txBox="1"/>
          <p:nvPr/>
        </p:nvSpPr>
        <p:spPr>
          <a:xfrm>
            <a:off x="409575" y="6168239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Denote as: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1D622B-A102-40FF-82F3-F790B02F8702}"/>
              </a:ext>
            </a:extLst>
          </p:cNvPr>
          <p:cNvSpPr txBox="1"/>
          <p:nvPr/>
        </p:nvSpPr>
        <p:spPr>
          <a:xfrm>
            <a:off x="2804751" y="613119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Our goal is: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478220-BE81-48CC-B0BA-44F7CBFDF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0771" y="6073999"/>
            <a:ext cx="1054154" cy="425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9F9B98E-99B4-4701-91C7-CAA18E3807B8}"/>
                  </a:ext>
                </a:extLst>
              </p:cNvPr>
              <p:cNvSpPr txBox="1"/>
              <p:nvPr/>
            </p:nvSpPr>
            <p:spPr>
              <a:xfrm>
                <a:off x="5200650" y="6102069"/>
                <a:ext cx="3926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And find the relation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Im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9F9B98E-99B4-4701-91C7-CAA18E380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50" y="6102069"/>
                <a:ext cx="3926524" cy="369332"/>
              </a:xfrm>
              <a:prstGeom prst="rect">
                <a:avLst/>
              </a:prstGeom>
              <a:blipFill>
                <a:blip r:embed="rId8"/>
                <a:stretch>
                  <a:fillRect l="-1242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12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9" grpId="0"/>
      <p:bldP spid="20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16620</TotalTime>
  <Words>830</Words>
  <Application>Microsoft Office PowerPoint</Application>
  <PresentationFormat>宽屏</PresentationFormat>
  <Paragraphs>117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主题​​</vt:lpstr>
      <vt:lpstr>扰动流 理论推导与讨论</vt:lpstr>
      <vt:lpstr>Outline</vt:lpstr>
      <vt:lpstr>1. 稳定流模型的验证</vt:lpstr>
      <vt:lpstr>2. 扰动方程的建立与推导 – 引入记号</vt:lpstr>
      <vt:lpstr>2. 扰动方程的建立与推导 –与之前的推导比较</vt:lpstr>
      <vt:lpstr>2. 扰动方程的建立与推导 – 更新后的积分方程</vt:lpstr>
      <vt:lpstr>2. 扰动方程的建立与推导 – 含Y扰动项的表示</vt:lpstr>
      <vt:lpstr>2. 扰动方程的建立与推导 – 扰动方程</vt:lpstr>
      <vt:lpstr>2. 扰动方程的建立与推导 – 扰动方程</vt:lpstr>
      <vt:lpstr>3. 特征矩阵计算遇到的困惑– 过于复杂</vt:lpstr>
      <vt:lpstr>3. 特征矩阵计算遇到的困惑– 数值解可行吗？</vt:lpstr>
      <vt:lpstr>3. 特征矩阵计算遇到的困惑– 数值解可行吗？</vt:lpstr>
      <vt:lpstr>5. 如何验证结果的准确性</vt:lpstr>
      <vt:lpstr>Reference</vt:lpstr>
      <vt:lpstr>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扰动流 理论汇总与讨论</dc:title>
  <dc:creator>luhaoyu</dc:creator>
  <cp:lastModifiedBy>luhaoyu</cp:lastModifiedBy>
  <cp:revision>56</cp:revision>
  <dcterms:created xsi:type="dcterms:W3CDTF">2023-09-27T10:23:02Z</dcterms:created>
  <dcterms:modified xsi:type="dcterms:W3CDTF">2023-10-28T04:00:14Z</dcterms:modified>
</cp:coreProperties>
</file>