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9" r:id="rId8"/>
    <p:sldId id="261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6AD98-BF38-4A5F-B27F-6ED411CC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4CE200-53C3-4E97-8165-8C4DEC0E8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E2725-4340-4600-8817-5978E5E2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B7399-D181-4DC0-99EA-18EEB1D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0C3C5-3B57-46FC-BC3B-59024937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6D008-78EE-427E-A578-C7D53D9B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D8E7B-0CC2-4FE8-A0C2-86045B2E6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AE727-D58D-4B5A-A1C7-5DAA2DDA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C9B46-054C-4D8A-9A94-B7C2338A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424B5-7F26-4643-A7FD-68588986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EB2E94-57EF-4D44-A44A-5F9F4D102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1708F-FDD4-4495-9000-1DF97798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18599-40C2-4FC5-952E-AA2B1FD1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DE617-8778-4275-8ADC-FDDFF87D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98DDE-DAA7-4588-ABEC-044154C6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4AB62-7308-4F03-819C-6ABE5240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A0F52-E2A0-45FD-8531-3264006C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C2AA9-0683-416A-B6C6-9C23ABF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FBF30-65AA-446D-AAD4-E1DE3D91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31018-1DF0-4140-95F3-69F747C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8AF07-6B82-4C55-9617-369117B1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58909-80B1-43DF-B6EE-5599AB91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4ACD7-2E06-4A22-80AA-09FECEDD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3955F-C3A0-4FAE-A8F9-92E15546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8392B-FB61-477B-953D-A6C5F266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6FF7E-BC6B-44A6-AC20-0585111F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D1810-6751-4F3C-A8AC-F44F27F0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39577-0215-4217-9199-0F1F2A168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22F2F-32BE-43DB-8728-E62FDD6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EFD39-61BE-4570-9AA8-40E035E0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5AC6F-7B0E-4ACB-B3AD-A07587FB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51F40-68E3-4786-9778-FBAF2A8D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1FA13-8C63-4F50-A4E7-D0D812B8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030B3-AB1A-4DCD-9EF3-4B5D4B1F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A5D637-252B-4CCC-8CF1-0A7A66801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C5B451-82BA-421F-8287-88BA80024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703270-65C7-4A32-9189-37980367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01D2F-33B0-43E7-BB65-371ACFE2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BECD7-CCF7-4830-B225-2BEFBB8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F40C0-BC36-4E6D-BDA5-3CC0605D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98F25E-4EFD-47EF-90D0-B7158994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D205CD-5C94-42E8-B039-4CFBE55A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4F18F-EC94-4730-89D3-A59C38AA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CE34A1-81B6-4766-B9CC-BFFE042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CF0B19-8C4F-47EA-A003-A2B8ECEC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38CDF-CE7B-470F-ACB5-C4092C57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6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FC7A7-1BA6-4CB7-8FF8-66F214B8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6813-5B39-41BD-A472-F32050F6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255CB-A625-41DE-B283-F0AC6876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5A04E-AB36-431D-AF06-57238827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1182E-46E1-4DB8-8CCE-4E317686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3DE46-42CE-4397-A13A-A6356A75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4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2ED6D-3F3C-4E61-AE07-D1298FAA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B9E48F-DC15-4D71-A8E7-8C2965654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0BAAB-54E4-4E8D-A72F-C3F14E0E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689A9-BDAD-47CF-8110-51258FD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6366-75CC-4318-8442-F04FA2B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4E355-EE05-4C21-8EA3-E78E5B93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7FD4F9-E4A7-467E-BE6A-CC302405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DA200-34DE-4F01-908E-65F3AEB8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3639A-CD58-4075-9CD4-28929978B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5511-A664-4BBA-9271-8D7ABA40750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E8194-EC8E-4F3D-8F05-3EBECB301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58F6F-AEAA-4F62-B763-F9EA94527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9744-151A-4541-8B71-47B9086E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A9702-A64B-4349-B027-C95ECFF60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扰动流 初步计算结果与讨论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288F44-43DF-4BC4-8036-942629EA3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</a:p>
          <a:p>
            <a:r>
              <a:rPr lang="en-US" altLang="zh-CN" dirty="0"/>
              <a:t>2023.10.19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58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D5FA284-B932-49CD-A2F7-AC2D16EB4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07" t="25978" r="17214"/>
          <a:stretch/>
        </p:blipFill>
        <p:spPr>
          <a:xfrm>
            <a:off x="102896" y="1832942"/>
            <a:ext cx="3967992" cy="41553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BE0A00-AED0-41C1-A252-920A70E8F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34" y="1214306"/>
            <a:ext cx="6796330" cy="5097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3F8F6A-B948-418D-A243-7E44DFFCC8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0695" y="130233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Phase diagram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Re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3F8F6A-B948-418D-A243-7E44DFFCC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0695" y="130233"/>
                <a:ext cx="10515600" cy="1325563"/>
              </a:xfrm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E8A1D342-4E05-40B3-A308-B04F946378D8}"/>
              </a:ext>
            </a:extLst>
          </p:cNvPr>
          <p:cNvSpPr/>
          <p:nvPr/>
        </p:nvSpPr>
        <p:spPr>
          <a:xfrm rot="4569817">
            <a:off x="9595875" y="2194623"/>
            <a:ext cx="419449" cy="1886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E0AC2-70C6-42A8-9973-6ABF01F307E4}"/>
              </a:ext>
            </a:extLst>
          </p:cNvPr>
          <p:cNvSpPr txBox="1"/>
          <p:nvPr/>
        </p:nvSpPr>
        <p:spPr>
          <a:xfrm>
            <a:off x="10436391" y="212747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Unstable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28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13CC-44AA-4627-8B04-F56A451B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solid?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A86FB-6296-496A-AD85-ADA079CE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Constitutive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26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7DD45-5E57-4DAC-8798-0431B846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C2206-A1E7-4D5B-B31C-09CADBEB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无量纲化（两个无量纲数</a:t>
            </a:r>
            <a:r>
              <a:rPr lang="en-US" altLang="zh-CN" dirty="0"/>
              <a:t>Re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的相图绘制）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验证，与文献比较</a:t>
            </a:r>
          </a:p>
        </p:txBody>
      </p:sp>
    </p:spTree>
    <p:extLst>
      <p:ext uri="{BB962C8B-B14F-4D97-AF65-F5344CB8AC3E}">
        <p14:creationId xmlns:p14="http://schemas.microsoft.com/office/powerpoint/2010/main" val="72870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9D2E19-01F8-4CF7-8AC5-83510C1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803" y="2655320"/>
            <a:ext cx="3096237" cy="1325563"/>
          </a:xfrm>
        </p:spPr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33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68077A-DAE8-498A-93CF-059220338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7" y="409903"/>
            <a:ext cx="3796099" cy="2847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B6E803-F768-4E99-AAED-3E50DE96C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98" y="1833440"/>
            <a:ext cx="5074157" cy="38056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9C08D2-3842-4C7A-A8B1-ACFE4A9A2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55" y="3024004"/>
            <a:ext cx="2917435" cy="21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F2C421-88DF-4959-BDC0-0DD3B9E2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5" y="182611"/>
            <a:ext cx="5852515" cy="4389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6B138-2D86-4D92-8D84-BD8205E7C6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50"/>
          <a:stretch/>
        </p:blipFill>
        <p:spPr>
          <a:xfrm>
            <a:off x="5599911" y="365624"/>
            <a:ext cx="643233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E6B237-2092-4A48-A128-AB2D7590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0" y="1376329"/>
            <a:ext cx="5892101" cy="4419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E6029B-2CD8-40F8-A81A-84C32477A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14" y="1600200"/>
            <a:ext cx="4227423" cy="40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D4E0B-AEDF-43BD-9438-BA8E97DE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752866-E757-4150-B1B4-D77C896D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上次报告中存疑的</a:t>
                </a:r>
                <a:r>
                  <a:rPr lang="en-US" altLang="zh-CN" dirty="0"/>
                  <a:t>Convection term</a:t>
                </a:r>
                <a:r>
                  <a:rPr lang="zh-CN" altLang="en-US" dirty="0"/>
                  <a:t>的推导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对于动量方程中的黏性项增添考虑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特征矩阵计算结果：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相图：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Re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752866-E757-4150-B1B4-D77C896D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9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9B31C-22F4-469F-9F32-577C11F2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5" y="-4252"/>
            <a:ext cx="10515600" cy="1325563"/>
          </a:xfrm>
        </p:spPr>
        <p:txBody>
          <a:bodyPr/>
          <a:lstStyle/>
          <a:p>
            <a:r>
              <a:rPr lang="en-US" altLang="zh-CN" dirty="0"/>
              <a:t>Convection term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B3ABF9F-171D-40FC-8CD7-01F92B7EA195}"/>
              </a:ext>
            </a:extLst>
          </p:cNvPr>
          <p:cNvSpPr/>
          <p:nvPr/>
        </p:nvSpPr>
        <p:spPr>
          <a:xfrm>
            <a:off x="5238680" y="1112624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68A57A-0571-4080-837D-73CFA1CCBA3B}"/>
              </a:ext>
            </a:extLst>
          </p:cNvPr>
          <p:cNvSpPr txBox="1"/>
          <p:nvPr/>
        </p:nvSpPr>
        <p:spPr>
          <a:xfrm>
            <a:off x="7023413" y="1072706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Our work (after integration):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6D3DA7-080E-452F-B10B-6E9E3A1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0" y="1559528"/>
            <a:ext cx="5988358" cy="201940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1ED1350-DACF-42DE-9F1E-7308BE71A331}"/>
              </a:ext>
            </a:extLst>
          </p:cNvPr>
          <p:cNvGrpSpPr/>
          <p:nvPr/>
        </p:nvGrpSpPr>
        <p:grpSpPr>
          <a:xfrm>
            <a:off x="6886804" y="1764322"/>
            <a:ext cx="5169166" cy="1609815"/>
            <a:chOff x="6908534" y="2238296"/>
            <a:chExt cx="5169166" cy="160981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58C88EC-2834-4319-837C-29E8A15E2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4304" y="3428989"/>
              <a:ext cx="1460575" cy="41912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50FE5BA-2BD1-4302-B877-49FF4A17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34" y="2238296"/>
              <a:ext cx="5169166" cy="1314518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5F166D-D72A-4A93-AE47-A40502D5521F}"/>
              </a:ext>
            </a:extLst>
          </p:cNvPr>
          <p:cNvSpPr txBox="1"/>
          <p:nvPr/>
        </p:nvSpPr>
        <p:spPr>
          <a:xfrm>
            <a:off x="293871" y="105880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Shijie’s work: 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B886E5E-3BB7-47AB-8EE6-EA7F5501680C}"/>
              </a:ext>
            </a:extLst>
          </p:cNvPr>
          <p:cNvSpPr/>
          <p:nvPr/>
        </p:nvSpPr>
        <p:spPr>
          <a:xfrm>
            <a:off x="649480" y="2156085"/>
            <a:ext cx="504202" cy="504202"/>
          </a:xfrm>
          <a:prstGeom prst="ellipse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2D8C08-54DF-4B7F-9807-DAC254A08BA7}"/>
              </a:ext>
            </a:extLst>
          </p:cNvPr>
          <p:cNvSpPr/>
          <p:nvPr/>
        </p:nvSpPr>
        <p:spPr>
          <a:xfrm>
            <a:off x="8925602" y="2128529"/>
            <a:ext cx="738162" cy="504202"/>
          </a:xfrm>
          <a:prstGeom prst="ellipse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55C61-A583-4ECB-A416-1A687FF86613}"/>
                  </a:ext>
                </a:extLst>
              </p:cNvPr>
              <p:cNvSpPr txBox="1"/>
              <p:nvPr/>
            </p:nvSpPr>
            <p:spPr>
              <a:xfrm>
                <a:off x="1506237" y="3865881"/>
                <a:ext cx="4930517" cy="935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55C61-A583-4ECB-A416-1A687FF86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37" y="3865881"/>
                <a:ext cx="4930517" cy="9354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1E940A-1CFC-4294-B4B8-2422CC939C4B}"/>
                  </a:ext>
                </a:extLst>
              </p:cNvPr>
              <p:cNvSpPr txBox="1"/>
              <p:nvPr/>
            </p:nvSpPr>
            <p:spPr>
              <a:xfrm>
                <a:off x="7110083" y="4431998"/>
                <a:ext cx="219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1E940A-1CFC-4294-B4B8-2422CC939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83" y="4431998"/>
                <a:ext cx="21928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A320B1B-584B-47F1-BD1A-F82AC5EA675A}"/>
                  </a:ext>
                </a:extLst>
              </p:cNvPr>
              <p:cNvSpPr txBox="1"/>
              <p:nvPr/>
            </p:nvSpPr>
            <p:spPr>
              <a:xfrm>
                <a:off x="6831865" y="4847215"/>
                <a:ext cx="2749279" cy="65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A320B1B-584B-47F1-BD1A-F82AC5EA6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65" y="4847215"/>
                <a:ext cx="2749279" cy="6584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2C8874-1914-47CB-9DB7-1BC151E364E0}"/>
                  </a:ext>
                </a:extLst>
              </p:cNvPr>
              <p:cNvSpPr txBox="1"/>
              <p:nvPr/>
            </p:nvSpPr>
            <p:spPr>
              <a:xfrm>
                <a:off x="6952757" y="5698697"/>
                <a:ext cx="225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2C8874-1914-47CB-9DB7-1BC151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57" y="5698697"/>
                <a:ext cx="22509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1DD8E68-51D5-4823-81DB-DD1C28AD0677}"/>
              </a:ext>
            </a:extLst>
          </p:cNvPr>
          <p:cNvCxnSpPr>
            <a:cxnSpLocks/>
          </p:cNvCxnSpPr>
          <p:nvPr/>
        </p:nvCxnSpPr>
        <p:spPr>
          <a:xfrm>
            <a:off x="3474123" y="4469517"/>
            <a:ext cx="3357742" cy="184666"/>
          </a:xfrm>
          <a:prstGeom prst="bentConnector3">
            <a:avLst>
              <a:gd name="adj1" fmla="val -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EBB9DB7-19F3-49C2-B8DB-4B8C0413FE7B}"/>
              </a:ext>
            </a:extLst>
          </p:cNvPr>
          <p:cNvCxnSpPr>
            <a:cxnSpLocks/>
          </p:cNvCxnSpPr>
          <p:nvPr/>
        </p:nvCxnSpPr>
        <p:spPr>
          <a:xfrm>
            <a:off x="4581469" y="4561850"/>
            <a:ext cx="2250396" cy="617178"/>
          </a:xfrm>
          <a:prstGeom prst="bentConnector3">
            <a:avLst>
              <a:gd name="adj1" fmla="val -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BE82C11-DA22-4400-848A-410AB2032F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1212" y="4600118"/>
            <a:ext cx="1441254" cy="1180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1943530-85EE-4AFB-8534-6FA911F73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30"/>
          <a:stretch/>
        </p:blipFill>
        <p:spPr>
          <a:xfrm>
            <a:off x="795813" y="3820501"/>
            <a:ext cx="7514229" cy="26583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E9B31C-22F4-469F-9F32-577C11F2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5" y="-4252"/>
            <a:ext cx="10515600" cy="1325563"/>
          </a:xfrm>
        </p:spPr>
        <p:txBody>
          <a:bodyPr/>
          <a:lstStyle/>
          <a:p>
            <a:r>
              <a:rPr lang="en-US" altLang="zh-CN" dirty="0"/>
              <a:t>Convection term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55C61-A583-4ECB-A416-1A687FF86613}"/>
                  </a:ext>
                </a:extLst>
              </p:cNvPr>
              <p:cNvSpPr txBox="1"/>
              <p:nvPr/>
            </p:nvSpPr>
            <p:spPr>
              <a:xfrm>
                <a:off x="1640461" y="962230"/>
                <a:ext cx="4930517" cy="935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55C61-A583-4ECB-A416-1A687FF86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61" y="962230"/>
                <a:ext cx="4930517" cy="9354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1E940A-1CFC-4294-B4B8-2422CC939C4B}"/>
                  </a:ext>
                </a:extLst>
              </p:cNvPr>
              <p:cNvSpPr txBox="1"/>
              <p:nvPr/>
            </p:nvSpPr>
            <p:spPr>
              <a:xfrm>
                <a:off x="7244307" y="1528347"/>
                <a:ext cx="219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1E940A-1CFC-4294-B4B8-2422CC939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07" y="1528347"/>
                <a:ext cx="21928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A320B1B-584B-47F1-BD1A-F82AC5EA675A}"/>
                  </a:ext>
                </a:extLst>
              </p:cNvPr>
              <p:cNvSpPr txBox="1"/>
              <p:nvPr/>
            </p:nvSpPr>
            <p:spPr>
              <a:xfrm>
                <a:off x="6966089" y="1943564"/>
                <a:ext cx="2749279" cy="65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A320B1B-584B-47F1-BD1A-F82AC5EA6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89" y="1943564"/>
                <a:ext cx="2749279" cy="6584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2C8874-1914-47CB-9DB7-1BC151E364E0}"/>
                  </a:ext>
                </a:extLst>
              </p:cNvPr>
              <p:cNvSpPr txBox="1"/>
              <p:nvPr/>
            </p:nvSpPr>
            <p:spPr>
              <a:xfrm>
                <a:off x="7215259" y="2795046"/>
                <a:ext cx="225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2C8874-1914-47CB-9DB7-1BC151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259" y="2795046"/>
                <a:ext cx="22509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1DD8E68-51D5-4823-81DB-DD1C28AD0677}"/>
              </a:ext>
            </a:extLst>
          </p:cNvPr>
          <p:cNvCxnSpPr>
            <a:cxnSpLocks/>
          </p:cNvCxnSpPr>
          <p:nvPr/>
        </p:nvCxnSpPr>
        <p:spPr>
          <a:xfrm>
            <a:off x="3608347" y="1565866"/>
            <a:ext cx="3357742" cy="184666"/>
          </a:xfrm>
          <a:prstGeom prst="bentConnector3">
            <a:avLst>
              <a:gd name="adj1" fmla="val -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EBB9DB7-19F3-49C2-B8DB-4B8C0413FE7B}"/>
              </a:ext>
            </a:extLst>
          </p:cNvPr>
          <p:cNvCxnSpPr>
            <a:cxnSpLocks/>
          </p:cNvCxnSpPr>
          <p:nvPr/>
        </p:nvCxnSpPr>
        <p:spPr>
          <a:xfrm>
            <a:off x="4715693" y="1658199"/>
            <a:ext cx="2250396" cy="617178"/>
          </a:xfrm>
          <a:prstGeom prst="bentConnector3">
            <a:avLst>
              <a:gd name="adj1" fmla="val -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BE82C11-DA22-4400-848A-410AB2032F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5436" y="1696467"/>
            <a:ext cx="1441254" cy="1180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03FCE43-6DC6-46F0-966E-3ECE8B3C1487}"/>
              </a:ext>
            </a:extLst>
          </p:cNvPr>
          <p:cNvSpPr txBox="1"/>
          <p:nvPr/>
        </p:nvSpPr>
        <p:spPr>
          <a:xfrm>
            <a:off x="8900719" y="3498641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the continuity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F74B262-3FC5-4483-95BB-D7D5A1A42FF1}"/>
              </a:ext>
            </a:extLst>
          </p:cNvPr>
          <p:cNvSpPr/>
          <p:nvPr/>
        </p:nvSpPr>
        <p:spPr>
          <a:xfrm>
            <a:off x="8310042" y="1223820"/>
            <a:ext cx="1405324" cy="2178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8E9DC60-0DDA-4E9F-BE97-AB9BA2ADD6EF}"/>
              </a:ext>
            </a:extLst>
          </p:cNvPr>
          <p:cNvSpPr/>
          <p:nvPr/>
        </p:nvSpPr>
        <p:spPr>
          <a:xfrm rot="2672357">
            <a:off x="6254422" y="3194964"/>
            <a:ext cx="243281" cy="89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65666C-7FEF-4747-BCA8-F2874918836D}"/>
                  </a:ext>
                </a:extLst>
              </p:cNvPr>
              <p:cNvSpPr txBox="1"/>
              <p:nvPr/>
            </p:nvSpPr>
            <p:spPr>
              <a:xfrm>
                <a:off x="4090408" y="3331601"/>
                <a:ext cx="2087687" cy="384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Integration along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65666C-7FEF-4747-BCA8-F28749188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08" y="3331601"/>
                <a:ext cx="2087687" cy="384144"/>
              </a:xfrm>
              <a:prstGeom prst="rect">
                <a:avLst/>
              </a:prstGeom>
              <a:blipFill>
                <a:blip r:embed="rId15"/>
                <a:stretch>
                  <a:fillRect l="-2632" t="-4762" r="-11696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C325394F-4600-459D-A68E-7946BCD840C8}"/>
              </a:ext>
            </a:extLst>
          </p:cNvPr>
          <p:cNvSpPr/>
          <p:nvPr/>
        </p:nvSpPr>
        <p:spPr>
          <a:xfrm>
            <a:off x="2157485" y="5895770"/>
            <a:ext cx="1382669" cy="68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9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9B31C-22F4-469F-9F32-577C11F2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5" y="-4252"/>
            <a:ext cx="10515600" cy="1325563"/>
          </a:xfrm>
        </p:spPr>
        <p:txBody>
          <a:bodyPr/>
          <a:lstStyle/>
          <a:p>
            <a:r>
              <a:rPr lang="en-US" altLang="zh-CN" dirty="0"/>
              <a:t>Convection term and stress term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B3ABF9F-171D-40FC-8CD7-01F92B7EA195}"/>
              </a:ext>
            </a:extLst>
          </p:cNvPr>
          <p:cNvSpPr/>
          <p:nvPr/>
        </p:nvSpPr>
        <p:spPr>
          <a:xfrm>
            <a:off x="5238680" y="1112624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68A57A-0571-4080-837D-73CFA1CCBA3B}"/>
              </a:ext>
            </a:extLst>
          </p:cNvPr>
          <p:cNvSpPr txBox="1"/>
          <p:nvPr/>
        </p:nvSpPr>
        <p:spPr>
          <a:xfrm>
            <a:off x="7023413" y="1072706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(Last time) Our work (after integration):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6D3DA7-080E-452F-B10B-6E9E3A1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0" y="1559528"/>
            <a:ext cx="5988358" cy="201940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1ED1350-DACF-42DE-9F1E-7308BE71A331}"/>
              </a:ext>
            </a:extLst>
          </p:cNvPr>
          <p:cNvGrpSpPr/>
          <p:nvPr/>
        </p:nvGrpSpPr>
        <p:grpSpPr>
          <a:xfrm>
            <a:off x="6943580" y="1764322"/>
            <a:ext cx="5169166" cy="1609815"/>
            <a:chOff x="6908534" y="2238296"/>
            <a:chExt cx="5169166" cy="160981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58C88EC-2834-4319-837C-29E8A15E2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4304" y="3428989"/>
              <a:ext cx="1460575" cy="41912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50FE5BA-2BD1-4302-B877-49FF4A17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34" y="2238296"/>
              <a:ext cx="5169166" cy="1314518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5F166D-D72A-4A93-AE47-A40502D5521F}"/>
              </a:ext>
            </a:extLst>
          </p:cNvPr>
          <p:cNvSpPr txBox="1"/>
          <p:nvPr/>
        </p:nvSpPr>
        <p:spPr>
          <a:xfrm>
            <a:off x="293871" y="105880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Shijie’s work: 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D14CB6-CC07-43D8-894F-97EB8B13D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570" y="4558327"/>
            <a:ext cx="7182219" cy="160028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09B9689-9B66-452E-8F3E-0AEA81331252}"/>
              </a:ext>
            </a:extLst>
          </p:cNvPr>
          <p:cNvSpPr/>
          <p:nvPr/>
        </p:nvSpPr>
        <p:spPr>
          <a:xfrm rot="5400000">
            <a:off x="5545493" y="3804451"/>
            <a:ext cx="767916" cy="389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6E75E0-3746-4C73-A79B-0A4212AF63CF}"/>
              </a:ext>
            </a:extLst>
          </p:cNvPr>
          <p:cNvSpPr txBox="1"/>
          <p:nvPr/>
        </p:nvSpPr>
        <p:spPr>
          <a:xfrm>
            <a:off x="573677" y="4188995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(Now after integration):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05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9B31C-22F4-469F-9F32-577C11F2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5" y="-4252"/>
            <a:ext cx="10515600" cy="1325563"/>
          </a:xfrm>
        </p:spPr>
        <p:txBody>
          <a:bodyPr/>
          <a:lstStyle/>
          <a:p>
            <a:r>
              <a:rPr lang="en-US" altLang="zh-CN" dirty="0"/>
              <a:t>Stress term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D14CB6-CC07-43D8-894F-97EB8B13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10" y="1661579"/>
            <a:ext cx="7182219" cy="16002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26E75E0-3746-4C73-A79B-0A4212AF63CF}"/>
              </a:ext>
            </a:extLst>
          </p:cNvPr>
          <p:cNvSpPr txBox="1"/>
          <p:nvPr/>
        </p:nvSpPr>
        <p:spPr>
          <a:xfrm>
            <a:off x="1269964" y="122768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(Now after integration): 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E46BED-AD1F-4DF5-B74B-19E467AC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3" y="3197295"/>
            <a:ext cx="2432175" cy="3441877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0FEE869-E442-4B3B-9BB0-06541BAA371D}"/>
              </a:ext>
            </a:extLst>
          </p:cNvPr>
          <p:cNvSpPr/>
          <p:nvPr/>
        </p:nvSpPr>
        <p:spPr>
          <a:xfrm>
            <a:off x="7870388" y="2164359"/>
            <a:ext cx="803829" cy="396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4F891-2E62-4034-9565-6E28D30BBE9C}"/>
              </a:ext>
            </a:extLst>
          </p:cNvPr>
          <p:cNvSpPr/>
          <p:nvPr/>
        </p:nvSpPr>
        <p:spPr>
          <a:xfrm>
            <a:off x="7485251" y="2645342"/>
            <a:ext cx="803829" cy="396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9E2E0E-5FA4-47F9-9020-1CC22AD9C30D}"/>
                  </a:ext>
                </a:extLst>
              </p:cNvPr>
              <p:cNvSpPr txBox="1"/>
              <p:nvPr/>
            </p:nvSpPr>
            <p:spPr>
              <a:xfrm>
                <a:off x="4204480" y="3905912"/>
                <a:ext cx="7410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quite large, these terms becomes large after perturbation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9E2E0E-5FA4-47F9-9020-1CC22AD9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80" y="3905912"/>
                <a:ext cx="7410362" cy="369332"/>
              </a:xfrm>
              <a:prstGeom prst="rect">
                <a:avLst/>
              </a:prstGeom>
              <a:blipFill>
                <a:blip r:embed="rId4"/>
                <a:stretch>
                  <a:fillRect l="-74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A3A60A-C865-4681-ADC2-ED0E153EA3E3}"/>
              </a:ext>
            </a:extLst>
          </p:cNvPr>
          <p:cNvCxnSpPr>
            <a:cxnSpLocks/>
          </p:cNvCxnSpPr>
          <p:nvPr/>
        </p:nvCxnSpPr>
        <p:spPr>
          <a:xfrm flipV="1">
            <a:off x="7485251" y="3197295"/>
            <a:ext cx="240147" cy="64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8BB3EBE-D481-427B-90CB-D9FAB4E5D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559" y="4797330"/>
            <a:ext cx="5893103" cy="10224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783D70B-AD71-4474-8E81-E4A6C78A9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324" y="223157"/>
            <a:ext cx="4186161" cy="18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3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4AF9-D5A2-4BD4-92BE-7116EA86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17396" cy="1325563"/>
          </a:xfrm>
        </p:spPr>
        <p:txBody>
          <a:bodyPr/>
          <a:lstStyle/>
          <a:p>
            <a:r>
              <a:rPr lang="en-US" altLang="zh-CN" dirty="0"/>
              <a:t>Matrix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3E70C5-874B-4067-935E-04FB63890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8"/>
          <a:stretch/>
        </p:blipFill>
        <p:spPr>
          <a:xfrm>
            <a:off x="215598" y="2399251"/>
            <a:ext cx="5880402" cy="4155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7E2A50-0374-4F7B-A566-17222DCA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72" y="1376848"/>
            <a:ext cx="5893103" cy="102240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6E9C183-9683-4DE0-A616-E0C96A8488C1}"/>
              </a:ext>
            </a:extLst>
          </p:cNvPr>
          <p:cNvSpPr/>
          <p:nvPr/>
        </p:nvSpPr>
        <p:spPr>
          <a:xfrm>
            <a:off x="4924338" y="3850547"/>
            <a:ext cx="1686187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80EEE3-29B6-4D95-98A0-AD638C140597}"/>
                  </a:ext>
                </a:extLst>
              </p:cNvPr>
              <p:cNvSpPr txBox="1"/>
              <p:nvPr/>
            </p:nvSpPr>
            <p:spPr>
              <a:xfrm>
                <a:off x="6727971" y="3791824"/>
                <a:ext cx="190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80EEE3-29B6-4D95-98A0-AD638C14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71" y="3791824"/>
                <a:ext cx="19026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8B99D3-2A1A-4573-88A1-668DFFE7F714}"/>
                  </a:ext>
                </a:extLst>
              </p:cNvPr>
              <p:cNvSpPr txBox="1"/>
              <p:nvPr/>
            </p:nvSpPr>
            <p:spPr>
              <a:xfrm>
                <a:off x="5226602" y="3481215"/>
                <a:ext cx="131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8B99D3-2A1A-4573-88A1-668DFFE7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602" y="3481215"/>
                <a:ext cx="1318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C1D610BA-AAE7-4D3B-B487-6F5831CA1BA6}"/>
              </a:ext>
            </a:extLst>
          </p:cNvPr>
          <p:cNvSpPr/>
          <p:nvPr/>
        </p:nvSpPr>
        <p:spPr>
          <a:xfrm>
            <a:off x="8009324" y="3791824"/>
            <a:ext cx="621283" cy="396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85AAE6-C4D1-46C7-AA33-9EE3D5F4ED97}"/>
                  </a:ext>
                </a:extLst>
              </p:cNvPr>
              <p:cNvSpPr txBox="1"/>
              <p:nvPr/>
            </p:nvSpPr>
            <p:spPr>
              <a:xfrm>
                <a:off x="8118381" y="4292272"/>
                <a:ext cx="283436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may greater than 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/>
                  <a:t> 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85AAE6-C4D1-46C7-AA33-9EE3D5F4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81" y="4292272"/>
                <a:ext cx="2834366" cy="1200329"/>
              </a:xfrm>
              <a:prstGeom prst="rect">
                <a:avLst/>
              </a:prstGeom>
              <a:blipFill>
                <a:blip r:embed="rId8"/>
                <a:stretch>
                  <a:fillRect t="-2538" r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72E4665-08AC-409B-83FD-3245C1E2A2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0452" y="1197425"/>
            <a:ext cx="2990224" cy="17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4DD32B-954D-4F42-AF7A-3FF69962CA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Results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4DD32B-954D-4F42-AF7A-3FF69962C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B85B49A-3B8C-4148-96CB-3B09748E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" y="1690688"/>
            <a:ext cx="4847288" cy="3635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FA07EB-6669-41EB-9795-984506F5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58" y="1726615"/>
            <a:ext cx="4539692" cy="34047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0A91C6-276E-4342-89C6-A775CAE5C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88" y="2969702"/>
            <a:ext cx="2722077" cy="204155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F0187E-5AE1-40EB-829C-4A3AE2E2286D}"/>
              </a:ext>
            </a:extLst>
          </p:cNvPr>
          <p:cNvCxnSpPr>
            <a:cxnSpLocks/>
          </p:cNvCxnSpPr>
          <p:nvPr/>
        </p:nvCxnSpPr>
        <p:spPr>
          <a:xfrm flipV="1">
            <a:off x="7776594" y="4036774"/>
            <a:ext cx="1501630" cy="40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67E884F-1623-4B61-B9C4-70F5B5702A9E}"/>
              </a:ext>
            </a:extLst>
          </p:cNvPr>
          <p:cNvSpPr/>
          <p:nvPr/>
        </p:nvSpPr>
        <p:spPr>
          <a:xfrm>
            <a:off x="7293604" y="4278385"/>
            <a:ext cx="482990" cy="4472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731065-2DF4-459E-978B-FD3D2DECEDAB}"/>
              </a:ext>
            </a:extLst>
          </p:cNvPr>
          <p:cNvSpPr/>
          <p:nvPr/>
        </p:nvSpPr>
        <p:spPr>
          <a:xfrm>
            <a:off x="5392839" y="2016493"/>
            <a:ext cx="605289" cy="575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BE33FF-A0FB-4C32-BA32-2F53B09A4E89}"/>
              </a:ext>
            </a:extLst>
          </p:cNvPr>
          <p:cNvCxnSpPr>
            <a:cxnSpLocks/>
          </p:cNvCxnSpPr>
          <p:nvPr/>
        </p:nvCxnSpPr>
        <p:spPr>
          <a:xfrm flipH="1">
            <a:off x="4085439" y="2330195"/>
            <a:ext cx="1307402" cy="337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2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4DD32B-954D-4F42-AF7A-3FF69962CA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Results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under different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4DD32B-954D-4F42-AF7A-3FF69962C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060D583-ADB2-40C2-A865-394E34238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85" y="2213838"/>
            <a:ext cx="4631863" cy="34738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38AA20-D420-41CA-8BBB-6DC6FF048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0" y="1787629"/>
            <a:ext cx="5768420" cy="4326315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E16EAD6-DF0C-4E92-8BA1-C373533E01CE}"/>
              </a:ext>
            </a:extLst>
          </p:cNvPr>
          <p:cNvSpPr/>
          <p:nvPr/>
        </p:nvSpPr>
        <p:spPr>
          <a:xfrm>
            <a:off x="6539698" y="2536611"/>
            <a:ext cx="605289" cy="575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D0F298-ED07-4B19-B1CC-D3AB8D9C5BA3}"/>
              </a:ext>
            </a:extLst>
          </p:cNvPr>
          <p:cNvCxnSpPr>
            <a:cxnSpLocks/>
          </p:cNvCxnSpPr>
          <p:nvPr/>
        </p:nvCxnSpPr>
        <p:spPr>
          <a:xfrm flipH="1" flipV="1">
            <a:off x="5368954" y="2684477"/>
            <a:ext cx="1170746" cy="165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5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19518</TotalTime>
  <Words>286</Words>
  <Application>Microsoft Office PowerPoint</Application>
  <PresentationFormat>宽屏</PresentationFormat>
  <Paragraphs>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黑体</vt:lpstr>
      <vt:lpstr>Arial</vt:lpstr>
      <vt:lpstr>Cambria Math</vt:lpstr>
      <vt:lpstr>Office 主题​​</vt:lpstr>
      <vt:lpstr>扰动流 初步计算结果与讨论</vt:lpstr>
      <vt:lpstr>Outline</vt:lpstr>
      <vt:lpstr>Convection term</vt:lpstr>
      <vt:lpstr>Convection term</vt:lpstr>
      <vt:lpstr>Convection term and stress term</vt:lpstr>
      <vt:lpstr>Stress term</vt:lpstr>
      <vt:lpstr>Matrix</vt:lpstr>
      <vt:lpstr>Results : Im[ω]-k_1  , k_2</vt:lpstr>
      <vt:lpstr>Results : Im[ω]-k_1  , k_2 under different ν</vt:lpstr>
      <vt:lpstr>Phase diagram : k_1  ,  k_2-Re</vt:lpstr>
      <vt:lpstr>What about solid?</vt:lpstr>
      <vt:lpstr>备忘</vt:lpstr>
      <vt:lpstr>Appendix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luhaoyu</dc:creator>
  <cp:lastModifiedBy>luhaoyu</cp:lastModifiedBy>
  <cp:revision>34</cp:revision>
  <dcterms:created xsi:type="dcterms:W3CDTF">2023-10-19T01:42:47Z</dcterms:created>
  <dcterms:modified xsi:type="dcterms:W3CDTF">2023-11-15T23:51:20Z</dcterms:modified>
</cp:coreProperties>
</file>