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623" r:id="rId2"/>
    <p:sldId id="1298" r:id="rId3"/>
    <p:sldId id="639" r:id="rId4"/>
    <p:sldId id="1299" r:id="rId5"/>
    <p:sldId id="1300" r:id="rId6"/>
    <p:sldId id="1301" r:id="rId7"/>
    <p:sldId id="1302" r:id="rId8"/>
    <p:sldId id="1303" r:id="rId9"/>
    <p:sldId id="1304" r:id="rId10"/>
    <p:sldId id="1305" r:id="rId11"/>
    <p:sldId id="129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72F7D-E181-4A0E-B61E-4959B96794B8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8C1A7-BA6E-4D2C-A6C6-F36018326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706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58D7E8-DA8A-4B72-A8D6-AD6C9BFEA78D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7973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58D7E8-DA8A-4B72-A8D6-AD6C9BFEA78D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9283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58D7E8-DA8A-4B72-A8D6-AD6C9BFEA78D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130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03460" y="6401659"/>
            <a:ext cx="812800" cy="36512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31" name="矩形 30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00409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黑体"/>
              <a:cs typeface="+mn-cs"/>
            </a:endParaRPr>
          </a:p>
        </p:txBody>
      </p:sp>
      <p:pic>
        <p:nvPicPr>
          <p:cNvPr id="32" name="图片 31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33" name="矩形 32"/>
          <p:cNvSpPr/>
          <p:nvPr userDrawn="1"/>
        </p:nvSpPr>
        <p:spPr>
          <a:xfrm>
            <a:off x="0" y="1"/>
            <a:ext cx="12192000" cy="108000"/>
          </a:xfrm>
          <a:prstGeom prst="rect">
            <a:avLst/>
          </a:prstGeom>
          <a:solidFill>
            <a:srgbClr val="00409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黑体"/>
              <a:cs typeface="+mn-cs"/>
            </a:endParaRPr>
          </a:p>
        </p:txBody>
      </p:sp>
      <p:pic>
        <p:nvPicPr>
          <p:cNvPr id="34" name="图片 3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35" name="矩形 34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00409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黑体"/>
              <a:cs typeface="+mn-cs"/>
            </a:endParaRPr>
          </a:p>
        </p:txBody>
      </p:sp>
      <p:pic>
        <p:nvPicPr>
          <p:cNvPr id="36" name="图片 3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23" y="131633"/>
            <a:ext cx="2023540" cy="509257"/>
          </a:xfrm>
          <a:prstGeom prst="rect">
            <a:avLst/>
          </a:prstGeom>
        </p:spPr>
      </p:pic>
      <p:sp>
        <p:nvSpPr>
          <p:cNvPr id="37" name="矩形 36"/>
          <p:cNvSpPr/>
          <p:nvPr userDrawn="1"/>
        </p:nvSpPr>
        <p:spPr>
          <a:xfrm>
            <a:off x="0" y="1"/>
            <a:ext cx="12192000" cy="108000"/>
          </a:xfrm>
          <a:prstGeom prst="rect">
            <a:avLst/>
          </a:prstGeom>
          <a:solidFill>
            <a:srgbClr val="00409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047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11582400" cy="5628068"/>
          </a:xfrm>
        </p:spPr>
        <p:txBody>
          <a:bodyPr>
            <a:normAutofit/>
          </a:bodyPr>
          <a:lstStyle>
            <a:lvl1pPr>
              <a:buClrTx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Tx/>
              <a:defRPr sz="1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Tx/>
              <a:defRPr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Tx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Tx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04800" y="69312"/>
            <a:ext cx="11582400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11146971" y="6478732"/>
            <a:ext cx="93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4A57613-7946-4183-A305-BE2AF078D8B4}" type="slidenum">
              <a:rPr lang="zh-CN" altLang="en-US" sz="18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zh-CN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873" y="223200"/>
            <a:ext cx="12207573" cy="44418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137" y="223200"/>
            <a:ext cx="12207573" cy="44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927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077" y="76200"/>
            <a:ext cx="11158324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4077" y="1143000"/>
            <a:ext cx="11158324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87873" y="632460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88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057400" y="1882775"/>
            <a:ext cx="80772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anose="020B0604020202020204" pitchFamily="34" charset="0"/>
              </a:rPr>
              <a:t>扰动流计算讨论</a:t>
            </a: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2057400" y="3276600"/>
            <a:ext cx="8077200" cy="304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微软雅黑"/>
              <a:ea typeface="微软雅黑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微软雅黑"/>
                <a:ea typeface="微软雅黑"/>
                <a:cs typeface="Arial" pitchFamily="34" charset="0"/>
              </a:rPr>
              <a:t>Haoyu Lu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微软雅黑"/>
                <a:ea typeface="微软雅黑"/>
                <a:cs typeface="Arial" pitchFamily="34" charset="0"/>
              </a:rPr>
              <a:t>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微软雅黑"/>
              <a:ea typeface="微软雅黑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微软雅黑"/>
                <a:ea typeface="微软雅黑"/>
                <a:cs typeface="Arial" pitchFamily="34" charset="0"/>
              </a:rPr>
              <a:t>UM-SJTU Joint Institute  Shanghai Jiao Tong University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微软雅黑"/>
              <a:ea typeface="微软雅黑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微软雅黑"/>
              <a:ea typeface="微软雅黑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1800" dirty="0">
                <a:solidFill>
                  <a:srgbClr val="1F497D"/>
                </a:solidFill>
                <a:latin typeface="微软雅黑"/>
                <a:ea typeface="微软雅黑"/>
              </a:rPr>
              <a:t>Nov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微软雅黑"/>
                <a:ea typeface="微软雅黑"/>
                <a:cs typeface="Arial" pitchFamily="34" charset="0"/>
              </a:rPr>
              <a:t>. 10 ,2023</a:t>
            </a:r>
          </a:p>
        </p:txBody>
      </p:sp>
    </p:spTree>
    <p:extLst>
      <p:ext uri="{BB962C8B-B14F-4D97-AF65-F5344CB8AC3E}">
        <p14:creationId xmlns:p14="http://schemas.microsoft.com/office/powerpoint/2010/main" val="2930070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A61EF28-650D-4E07-AA45-52B1AA7B47A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6473072" cy="1914427"/>
          </a:xfrm>
        </p:spPr>
        <p:txBody>
          <a:bodyPr/>
          <a:lstStyle/>
          <a:p>
            <a:r>
              <a:rPr lang="zh-CN" altLang="en-US" dirty="0"/>
              <a:t>考虑空间演化，扰动量还可以写成这个形式吗？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3AA212F-812D-48E0-A653-7FFFF5A54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7.</a:t>
            </a:r>
            <a:r>
              <a:rPr lang="zh-CN" altLang="en-US" dirty="0"/>
              <a:t>如何对应实际物理情景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8A0773-9311-47C8-9809-23A9C3218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621" y="1263413"/>
            <a:ext cx="2990224" cy="1785529"/>
          </a:xfrm>
          <a:prstGeom prst="rect">
            <a:avLst/>
          </a:prstGeom>
        </p:spPr>
      </p:pic>
      <p:sp>
        <p:nvSpPr>
          <p:cNvPr id="5" name="箭头: 下 4">
            <a:extLst>
              <a:ext uri="{FF2B5EF4-FFF2-40B4-BE49-F238E27FC236}">
                <a16:creationId xmlns:a16="http://schemas.microsoft.com/office/drawing/2014/main" id="{42CEC2E9-F5E1-40AE-A7D7-C87B1F2773AA}"/>
              </a:ext>
            </a:extLst>
          </p:cNvPr>
          <p:cNvSpPr/>
          <p:nvPr/>
        </p:nvSpPr>
        <p:spPr>
          <a:xfrm>
            <a:off x="5505254" y="3271731"/>
            <a:ext cx="377072" cy="5373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ABCF8E9-A648-4F4C-A847-5C228C841F46}"/>
                  </a:ext>
                </a:extLst>
              </p:cNvPr>
              <p:cNvSpPr txBox="1"/>
              <p:nvPr/>
            </p:nvSpPr>
            <p:spPr>
              <a:xfrm>
                <a:off x="4156414" y="4031848"/>
                <a:ext cx="30747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2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能不能直接设置为复数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ABCF8E9-A648-4F4C-A847-5C228C841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414" y="4031848"/>
                <a:ext cx="3074752" cy="400110"/>
              </a:xfrm>
              <a:prstGeom prst="rect">
                <a:avLst/>
              </a:prstGeom>
              <a:blipFill>
                <a:blip r:embed="rId3"/>
                <a:stretch>
                  <a:fillRect t="-7576" r="-1587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1">
                <a:extLst>
                  <a:ext uri="{FF2B5EF4-FFF2-40B4-BE49-F238E27FC236}">
                    <a16:creationId xmlns:a16="http://schemas.microsoft.com/office/drawing/2014/main" id="{35E6B3E2-DF3A-4FA8-A7C9-7FA714B168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4800" y="4654748"/>
                <a:ext cx="10583159" cy="869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Tx/>
                  <a:buFont typeface="Arial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Tx/>
                  <a:buFont typeface="Arial" pitchFamily="34" charset="0"/>
                  <a:buChar char="–"/>
                  <a:defRPr sz="1800" kern="12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ClrTx/>
                  <a:buFont typeface="Arial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ClrTx/>
                  <a:buFont typeface="Arial" pitchFamily="34" charset="0"/>
                  <a:buChar char="–"/>
                  <a:defRPr sz="1400" kern="12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ClrTx/>
                  <a:buFont typeface="Arial" pitchFamily="34" charset="0"/>
                  <a:buChar char="»"/>
                  <a:defRPr sz="1400" kern="12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上次提及的反变换格式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如果让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CN" altLang="en-US" dirty="0"/>
                  <a:t>已知，反解出的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也</m:t>
                    </m:r>
                  </m:oMath>
                </a14:m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  <a:latin typeface="Arial" pitchFamily="34" charset="0"/>
                  </a:rPr>
                  <a:t>有可能为复数，无论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此时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  <a:latin typeface="Arial" pitchFamily="34" charset="0"/>
                  </a:rPr>
                  <a:t>为复数与否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内容占位符 1">
                <a:extLst>
                  <a:ext uri="{FF2B5EF4-FFF2-40B4-BE49-F238E27FC236}">
                    <a16:creationId xmlns:a16="http://schemas.microsoft.com/office/drawing/2014/main" id="{35E6B3E2-DF3A-4FA8-A7C9-7FA714B16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654748"/>
                <a:ext cx="10583159" cy="869360"/>
              </a:xfrm>
              <a:prstGeom prst="rect">
                <a:avLst/>
              </a:prstGeom>
              <a:blipFill>
                <a:blip r:embed="rId4"/>
                <a:stretch>
                  <a:fillRect l="-518" t="-4225" b="-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内容占位符 1">
            <a:extLst>
              <a:ext uri="{FF2B5EF4-FFF2-40B4-BE49-F238E27FC236}">
                <a16:creationId xmlns:a16="http://schemas.microsoft.com/office/drawing/2014/main" id="{53AA875E-5375-42CF-918B-9637923E0B28}"/>
              </a:ext>
            </a:extLst>
          </p:cNvPr>
          <p:cNvSpPr txBox="1">
            <a:spLocks/>
          </p:cNvSpPr>
          <p:nvPr/>
        </p:nvSpPr>
        <p:spPr>
          <a:xfrm>
            <a:off x="304800" y="5603084"/>
            <a:ext cx="10583159" cy="869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–"/>
              <a:defRPr sz="18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–"/>
              <a:defRPr sz="14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»"/>
              <a:defRPr sz="14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目前的情况是已经知道</a:t>
            </a:r>
            <a:r>
              <a:rPr lang="en-US" altLang="zh-CN" dirty="0"/>
              <a:t>Re</a:t>
            </a:r>
            <a:r>
              <a:rPr lang="zh-CN" altLang="en-US" dirty="0"/>
              <a:t>的判据，但最终的目的是想得到流体在锥面上如何偏移的形式</a:t>
            </a:r>
          </a:p>
        </p:txBody>
      </p:sp>
    </p:spTree>
    <p:extLst>
      <p:ext uri="{BB962C8B-B14F-4D97-AF65-F5344CB8AC3E}">
        <p14:creationId xmlns:p14="http://schemas.microsoft.com/office/powerpoint/2010/main" val="4174010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 txBox="1">
            <a:spLocks/>
          </p:cNvSpPr>
          <p:nvPr/>
        </p:nvSpPr>
        <p:spPr>
          <a:xfrm>
            <a:off x="3843556" y="2844916"/>
            <a:ext cx="4343400" cy="11681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5400" dirty="0">
                <a:solidFill>
                  <a:prstClr val="black"/>
                </a:solidFill>
                <a:latin typeface="Arial"/>
                <a:ea typeface="黑体"/>
              </a:rPr>
              <a:t>Thanks!</a:t>
            </a:r>
            <a:endParaRPr kumimoji="0" lang="en-US" altLang="zh-CN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52945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F5FB922-D2FC-99C5-28A9-EF333BF9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12539B2-F07E-4F4C-B1B7-9BF4FCA64CAD}"/>
              </a:ext>
            </a:extLst>
          </p:cNvPr>
          <p:cNvSpPr txBox="1"/>
          <p:nvPr/>
        </p:nvSpPr>
        <p:spPr>
          <a:xfrm>
            <a:off x="1744910" y="1074509"/>
            <a:ext cx="853999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计算勘误</a:t>
            </a: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eriod"/>
            </a:pP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重述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Instability criterion</a:t>
            </a:r>
          </a:p>
          <a:p>
            <a:pPr marL="457200" indent="-457200">
              <a:buAutoNum type="arabicPeriod"/>
            </a:pP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简化到平板流动的结果比较</a:t>
            </a: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eriod"/>
            </a:pP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其他补充图像的讨论（相速度与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关系）</a:t>
            </a: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eriod"/>
            </a:pP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选取不同的位置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对于稳定性的影响</a:t>
            </a: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eriod"/>
            </a:pP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出现断点的问题（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matlab</a:t>
            </a: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演示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代码问题？）</a:t>
            </a: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eriod"/>
            </a:pP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如何对应实际物理情景（考虑空间演化）</a:t>
            </a: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eriod"/>
            </a:pPr>
            <a:endParaRPr lang="zh-CN" altLang="en-US" sz="20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961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F5FB922-D2FC-99C5-28A9-EF333BF9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计算勘误</a:t>
            </a:r>
            <a:r>
              <a:rPr lang="en-US" altLang="zh-CN" dirty="0"/>
              <a:t>-1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3AB971D-9826-4AD5-BAA2-804E53AF5116}"/>
                  </a:ext>
                </a:extLst>
              </p:cNvPr>
              <p:cNvSpPr txBox="1"/>
              <p:nvPr/>
            </p:nvSpPr>
            <p:spPr>
              <a:xfrm>
                <a:off x="1712035" y="1393637"/>
                <a:ext cx="4501617" cy="7092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3AB971D-9826-4AD5-BAA2-804E53AF5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035" y="1393637"/>
                <a:ext cx="4501617" cy="709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A8EC9BB-1DBD-4B0F-A515-701DE19F70EE}"/>
                  </a:ext>
                </a:extLst>
              </p:cNvPr>
              <p:cNvSpPr txBox="1"/>
              <p:nvPr/>
            </p:nvSpPr>
            <p:spPr>
              <a:xfrm>
                <a:off x="1611367" y="2184497"/>
                <a:ext cx="9042988" cy="736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</m:d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p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Re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</m:acc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+6</m:t>
                          </m:r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A8EC9BB-1DBD-4B0F-A515-701DE19F7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367" y="2184497"/>
                <a:ext cx="9042988" cy="736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5F82200-CF96-4BD2-8B78-3FB980B14880}"/>
                  </a:ext>
                </a:extLst>
              </p:cNvPr>
              <p:cNvSpPr txBox="1"/>
              <p:nvPr/>
            </p:nvSpPr>
            <p:spPr>
              <a:xfrm>
                <a:off x="1712035" y="2980270"/>
                <a:ext cx="6440609" cy="736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p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Re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+6</m:t>
                          </m:r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5F82200-CF96-4BD2-8B78-3FB980B14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035" y="2980270"/>
                <a:ext cx="6440609" cy="7360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5B8BF537-D4F8-4524-8D49-D75AD8081701}"/>
              </a:ext>
            </a:extLst>
          </p:cNvPr>
          <p:cNvSpPr txBox="1"/>
          <p:nvPr/>
        </p:nvSpPr>
        <p:spPr>
          <a:xfrm>
            <a:off x="718103" y="1038138"/>
            <a:ext cx="387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Perturbation form of governing eqns.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2CB040-5321-4315-AA54-931B4370BFD2}"/>
              </a:ext>
            </a:extLst>
          </p:cNvPr>
          <p:cNvSpPr txBox="1"/>
          <p:nvPr/>
        </p:nvSpPr>
        <p:spPr>
          <a:xfrm>
            <a:off x="1194562" y="4589718"/>
            <a:ext cx="97179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The effect of the velocity profile after integration along the thickness of the fluid layer</a:t>
            </a:r>
          </a:p>
          <a:p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 from 1 to 1.2</a:t>
            </a:r>
            <a:endParaRPr lang="zh-CN" altLang="en-US" sz="2000" dirty="0" err="1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2EFA47E-FBFE-4AB8-B811-8A7AEAB8D6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8451" y="836418"/>
            <a:ext cx="5268749" cy="1015663"/>
          </a:xfrm>
          <a:prstGeom prst="rect">
            <a:avLst/>
          </a:prstGeom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93C16F22-43EC-415C-ADF0-90B37D5F1C43}"/>
              </a:ext>
            </a:extLst>
          </p:cNvPr>
          <p:cNvSpPr/>
          <p:nvPr/>
        </p:nvSpPr>
        <p:spPr>
          <a:xfrm>
            <a:off x="7139031" y="1162518"/>
            <a:ext cx="553673" cy="3543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70771C9-3823-4B7A-9B70-4A1DF0BF86F6}"/>
              </a:ext>
            </a:extLst>
          </p:cNvPr>
          <p:cNvSpPr/>
          <p:nvPr/>
        </p:nvSpPr>
        <p:spPr>
          <a:xfrm>
            <a:off x="2102621" y="2361504"/>
            <a:ext cx="553673" cy="3543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5742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1575CA1-B4D8-4CC8-A75F-C661D9D10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计算勘误</a:t>
            </a:r>
            <a:r>
              <a:rPr lang="en-US" altLang="zh-CN" dirty="0"/>
              <a:t>-2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509AA20-0A96-4975-A7B6-9E3447CB85F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2"/>
          <a:srcRect t="25978"/>
          <a:stretch/>
        </p:blipFill>
        <p:spPr>
          <a:xfrm>
            <a:off x="-56903" y="1461875"/>
            <a:ext cx="5880402" cy="4155365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58E98D6C-6AD7-4835-94E2-64AED7290B51}"/>
              </a:ext>
            </a:extLst>
          </p:cNvPr>
          <p:cNvSpPr/>
          <p:nvPr/>
        </p:nvSpPr>
        <p:spPr>
          <a:xfrm>
            <a:off x="2535144" y="1713126"/>
            <a:ext cx="553673" cy="3543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D59129-CCA3-464D-A7FB-CD89F1B15503}"/>
              </a:ext>
            </a:extLst>
          </p:cNvPr>
          <p:cNvSpPr txBox="1"/>
          <p:nvPr/>
        </p:nvSpPr>
        <p:spPr>
          <a:xfrm>
            <a:off x="6368502" y="2537673"/>
            <a:ext cx="3440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We need to multiply 1/3 here</a:t>
            </a:r>
            <a:endParaRPr lang="zh-CN" altLang="en-US" sz="2000" dirty="0" err="1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49F47F8-9A08-4BEC-8D60-94382F69A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651" y="3616565"/>
            <a:ext cx="6944592" cy="1886657"/>
          </a:xfrm>
          <a:prstGeom prst="rect">
            <a:avLst/>
          </a:prstGeom>
        </p:spPr>
      </p:pic>
      <p:sp>
        <p:nvSpPr>
          <p:cNvPr id="20" name="椭圆 19">
            <a:extLst>
              <a:ext uri="{FF2B5EF4-FFF2-40B4-BE49-F238E27FC236}">
                <a16:creationId xmlns:a16="http://schemas.microsoft.com/office/drawing/2014/main" id="{CDAE5397-364B-45CB-9FE3-E7A1EFB47E7A}"/>
              </a:ext>
            </a:extLst>
          </p:cNvPr>
          <p:cNvSpPr/>
          <p:nvPr/>
        </p:nvSpPr>
        <p:spPr>
          <a:xfrm>
            <a:off x="8773267" y="4267203"/>
            <a:ext cx="2711261" cy="8752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9684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E32D4D4-F492-425E-B239-B44F44336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重述不稳定性判据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9790CB-8303-4DB2-8D13-B4D0CA6A41B7}"/>
              </a:ext>
            </a:extLst>
          </p:cNvPr>
          <p:cNvSpPr/>
          <p:nvPr/>
        </p:nvSpPr>
        <p:spPr>
          <a:xfrm>
            <a:off x="707642" y="862291"/>
            <a:ext cx="89984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[1] T. Benjamin, “Wave formation in laminar flow down an inclined plane,” J. Fluid Mech. 2, 554–574 (1957)</a:t>
            </a:r>
            <a:endParaRPr lang="zh-CN" altLang="en-US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1081716-A74C-4A15-8025-C07F9B6F19CB}"/>
              </a:ext>
            </a:extLst>
          </p:cNvPr>
          <p:cNvSpPr/>
          <p:nvPr/>
        </p:nvSpPr>
        <p:spPr>
          <a:xfrm>
            <a:off x="707642" y="1234975"/>
            <a:ext cx="89984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[2] C.-S. Yih, “Stability of liquid flow down an inclined plane,” Phys. Fluids 6,321–333 (1963)</a:t>
            </a:r>
            <a:endParaRPr lang="zh-CN" altLang="en-US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727BC4-0E3B-4350-B319-C90F5CFE5938}"/>
              </a:ext>
            </a:extLst>
          </p:cNvPr>
          <p:cNvSpPr txBox="1"/>
          <p:nvPr/>
        </p:nvSpPr>
        <p:spPr>
          <a:xfrm>
            <a:off x="304800" y="1921079"/>
            <a:ext cx="10027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</a:t>
            </a: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these papers, Yih and Benjamin define the Reynolds number and Froude number as:</a:t>
            </a:r>
            <a:endParaRPr lang="zh-CN" altLang="en-US" sz="2000" dirty="0" err="1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9CEA73E-7155-472D-9F14-69DE7DEE2C98}"/>
                  </a:ext>
                </a:extLst>
              </p:cNvPr>
              <p:cNvSpPr txBox="1"/>
              <p:nvPr/>
            </p:nvSpPr>
            <p:spPr>
              <a:xfrm>
                <a:off x="1082180" y="2449287"/>
                <a:ext cx="1298882" cy="983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𝑅𝑒</m:t>
                      </m:r>
                      <m:r>
                        <a:rPr lang="en-US" altLang="zh-CN" sz="20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zh-CN" sz="20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altLang="zh-CN" sz="20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𝜈</m:t>
                          </m:r>
                        </m:den>
                      </m:f>
                    </m:oMath>
                  </m:oMathPara>
                </a14:m>
                <a:endParaRPr lang="en-US" altLang="zh-CN" sz="2000" b="0" dirty="0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endParaRPr lang="zh-CN" altLang="en-US" sz="2000" dirty="0" err="1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9CEA73E-7155-472D-9F14-69DE7DEE2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80" y="2449287"/>
                <a:ext cx="1298882" cy="9836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1C18B3A-AEFF-4D7C-99BD-741B644B697F}"/>
                  </a:ext>
                </a:extLst>
              </p:cNvPr>
              <p:cNvSpPr txBox="1"/>
              <p:nvPr/>
            </p:nvSpPr>
            <p:spPr>
              <a:xfrm>
                <a:off x="2613797" y="2449154"/>
                <a:ext cx="1511247" cy="8623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𝐹𝑟</m:t>
                      </m:r>
                      <m:r>
                        <a:rPr lang="en-US" altLang="zh-CN" sz="20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zh-CN" sz="20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𝑢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𝑔h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altLang="zh-CN" sz="20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000" dirty="0" err="1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1C18B3A-AEFF-4D7C-99BD-741B644B6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797" y="2449154"/>
                <a:ext cx="1511247" cy="8623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D9D40F4A-C787-4D57-B331-96ECFA50BC3C}"/>
              </a:ext>
            </a:extLst>
          </p:cNvPr>
          <p:cNvSpPr txBox="1"/>
          <p:nvPr/>
        </p:nvSpPr>
        <p:spPr>
          <a:xfrm>
            <a:off x="328556" y="4219395"/>
            <a:ext cx="4570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And they gave the instability criterion:  </a:t>
            </a:r>
            <a:endParaRPr lang="zh-CN" altLang="en-US" sz="2000" dirty="0" err="1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6BA9E32-EDC0-4688-849A-43878A497EE4}"/>
                  </a:ext>
                </a:extLst>
              </p:cNvPr>
              <p:cNvSpPr txBox="1"/>
              <p:nvPr/>
            </p:nvSpPr>
            <p:spPr>
              <a:xfrm>
                <a:off x="9684482" y="3334342"/>
                <a:ext cx="220271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3</m:t>
                      </m:r>
                      <m:r>
                        <a:rPr lang="en-US" altLang="zh-CN" sz="20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𝐹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𝑅𝑒</m:t>
                      </m:r>
                      <m:r>
                        <a:rPr lang="en-US" altLang="zh-CN" sz="20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sin</m:t>
                      </m:r>
                      <m:r>
                        <a:rPr lang="en-US" altLang="zh-CN" sz="20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(</m:t>
                      </m:r>
                      <m:r>
                        <a:rPr lang="en-US" altLang="zh-CN" sz="20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𝛼</m:t>
                      </m:r>
                      <m:r>
                        <a:rPr lang="en-US" altLang="zh-CN" sz="20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 err="1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6BA9E32-EDC0-4688-849A-43878A497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482" y="3334342"/>
                <a:ext cx="2202718" cy="40011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箭头: 右 10">
            <a:extLst>
              <a:ext uri="{FF2B5EF4-FFF2-40B4-BE49-F238E27FC236}">
                <a16:creationId xmlns:a16="http://schemas.microsoft.com/office/drawing/2014/main" id="{9259240E-5EAF-4CE7-8915-67C63F2F16C1}"/>
              </a:ext>
            </a:extLst>
          </p:cNvPr>
          <p:cNvSpPr/>
          <p:nvPr/>
        </p:nvSpPr>
        <p:spPr>
          <a:xfrm>
            <a:off x="8967831" y="3429000"/>
            <a:ext cx="578840" cy="270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A5AA725-95B9-4D10-838C-41C89219C2F8}"/>
              </a:ext>
            </a:extLst>
          </p:cNvPr>
          <p:cNvSpPr txBox="1"/>
          <p:nvPr/>
        </p:nvSpPr>
        <p:spPr>
          <a:xfrm>
            <a:off x="304800" y="3429000"/>
            <a:ext cx="64331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Here they use the average velocity of the primary flow:</a:t>
            </a:r>
            <a:endParaRPr lang="zh-CN" altLang="en-US" sz="2000" dirty="0" err="1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80DFB37-ADB1-44B4-A826-6AD8EDF3E75E}"/>
                  </a:ext>
                </a:extLst>
              </p:cNvPr>
              <p:cNvSpPr txBox="1"/>
              <p:nvPr/>
            </p:nvSpPr>
            <p:spPr>
              <a:xfrm>
                <a:off x="6737971" y="3179428"/>
                <a:ext cx="1928605" cy="709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0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𝑢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3</m:t>
                          </m:r>
                        </m:den>
                      </m:f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𝑔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sz="20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𝛼</m:t>
                              </m:r>
                            </m:e>
                          </m:func>
                        </m:num>
                        <m:den>
                          <m:r>
                            <a:rPr lang="en-US" altLang="zh-CN" sz="20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𝜈</m:t>
                          </m:r>
                        </m:den>
                      </m:f>
                    </m:oMath>
                  </m:oMathPara>
                </a14:m>
                <a:endParaRPr lang="zh-CN" altLang="en-US" sz="2000" dirty="0" err="1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80DFB37-ADB1-44B4-A826-6AD8EDF3E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971" y="3179428"/>
                <a:ext cx="1928605" cy="7099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C1CE51A-C931-4463-A3CE-6F8C46C19FA1}"/>
                  </a:ext>
                </a:extLst>
              </p:cNvPr>
              <p:cNvSpPr txBox="1"/>
              <p:nvPr/>
            </p:nvSpPr>
            <p:spPr>
              <a:xfrm>
                <a:off x="4899038" y="4008390"/>
                <a:ext cx="1817229" cy="676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𝑅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𝑐𝑟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6</m:t>
                          </m:r>
                        </m:den>
                      </m:f>
                      <m:func>
                        <m:funcPr>
                          <m:ctrlPr>
                            <a:rPr lang="en-US" altLang="zh-CN" sz="20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cot</m:t>
                          </m:r>
                        </m:fName>
                        <m:e>
                          <m:r>
                            <a:rPr lang="en-US" altLang="zh-CN" sz="20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zh-CN" altLang="en-US" sz="2000" dirty="0" err="1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C1CE51A-C931-4463-A3CE-6F8C46C19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038" y="4008390"/>
                <a:ext cx="1817229" cy="6768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CC86CBB-C5D2-474A-AFE1-A1B77BEF924A}"/>
                  </a:ext>
                </a:extLst>
              </p:cNvPr>
              <p:cNvSpPr txBox="1"/>
              <p:nvPr/>
            </p:nvSpPr>
            <p:spPr>
              <a:xfrm>
                <a:off x="1199626" y="5009790"/>
                <a:ext cx="78794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𝑅𝑒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𝐹𝑟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𝛼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chemeClr val="tx2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tx2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at certain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𝑎</m:t>
                    </m:r>
                  </m:oMath>
                </a14:m>
                <a:r>
                  <a:rPr lang="en-US" altLang="zh-CN" sz="2000" dirty="0">
                    <a:solidFill>
                      <a:schemeClr val="tx2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, thus it is equivalent with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𝐹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𝑐𝑟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=0.527</m:t>
                    </m:r>
                  </m:oMath>
                </a14:m>
                <a:endParaRPr lang="zh-CN" altLang="en-US" sz="2000" dirty="0" err="1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CC86CBB-C5D2-474A-AFE1-A1B77BEF9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626" y="5009790"/>
                <a:ext cx="7879465" cy="400110"/>
              </a:xfrm>
              <a:prstGeom prst="rect">
                <a:avLst/>
              </a:prstGeom>
              <a:blipFill>
                <a:blip r:embed="rId7"/>
                <a:stretch>
                  <a:fillRect t="-7692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02A4EA3-2203-4443-BD3C-CB35B2671372}"/>
                  </a:ext>
                </a:extLst>
              </p:cNvPr>
              <p:cNvSpPr txBox="1"/>
              <p:nvPr/>
            </p:nvSpPr>
            <p:spPr>
              <a:xfrm>
                <a:off x="5450673" y="5715615"/>
                <a:ext cx="2119105" cy="8623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𝐹𝑟</m:t>
                      </m:r>
                      <m:r>
                        <a:rPr lang="en-US" altLang="zh-CN" sz="20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zh-CN" sz="20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𝑢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𝑔h</m:t>
                                  </m:r>
                                  <m:func>
                                    <m:funcPr>
                                      <m:ctrlPr>
                                        <a:rPr lang="en-US" altLang="zh-CN" sz="2000" b="0" i="1" smtClean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𝛼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altLang="zh-CN" sz="20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000" dirty="0" err="1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02A4EA3-2203-4443-BD3C-CB35B267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673" y="5715615"/>
                <a:ext cx="2119105" cy="8623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4036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0FF0927-9FE0-4B65-B2ED-1827F92B5EA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190" y="838200"/>
            <a:ext cx="7357172" cy="5627688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86453CD4-4102-4D85-9481-8F086622A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结果比较</a:t>
            </a:r>
          </a:p>
        </p:txBody>
      </p:sp>
    </p:spTree>
    <p:extLst>
      <p:ext uri="{BB962C8B-B14F-4D97-AF65-F5344CB8AC3E}">
        <p14:creationId xmlns:p14="http://schemas.microsoft.com/office/powerpoint/2010/main" val="711717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A2E323A-FBC7-4CCC-B8AC-BBFB4ADF3E1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43" y="1172803"/>
            <a:ext cx="4868222" cy="372382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标题 2">
                <a:extLst>
                  <a:ext uri="{FF2B5EF4-FFF2-40B4-BE49-F238E27FC236}">
                    <a16:creationId xmlns:a16="http://schemas.microsoft.com/office/drawing/2014/main" id="{74328D9D-DD2F-4D0D-837A-D9FDED53E7C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altLang="zh-CN" dirty="0"/>
                  <a:t>4.</a:t>
                </a:r>
                <a:r>
                  <a:rPr lang="zh-CN" altLang="en-US" dirty="0"/>
                  <a:t>不同</a:t>
                </a:r>
                <a:r>
                  <a:rPr lang="en-US" altLang="zh-CN" dirty="0"/>
                  <a:t>Re</a:t>
                </a:r>
                <a:r>
                  <a:rPr lang="zh-CN" altLang="en-US" dirty="0"/>
                  <a:t>下相速度随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dirty="0"/>
                  <a:t>变化关系</a:t>
                </a:r>
              </a:p>
            </p:txBody>
          </p:sp>
        </mc:Choice>
        <mc:Fallback xmlns="">
          <p:sp>
            <p:nvSpPr>
              <p:cNvPr id="3" name="标题 2">
                <a:extLst>
                  <a:ext uri="{FF2B5EF4-FFF2-40B4-BE49-F238E27FC236}">
                    <a16:creationId xmlns:a16="http://schemas.microsoft.com/office/drawing/2014/main" id="{74328D9D-DD2F-4D0D-837A-D9FDED53E7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105" t="-6316" b="-27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4208B5B-0D58-4992-B009-D4B718F4CBEE}"/>
                  </a:ext>
                </a:extLst>
              </p:cNvPr>
              <p:cNvSpPr txBox="1"/>
              <p:nvPr/>
            </p:nvSpPr>
            <p:spPr>
              <a:xfrm>
                <a:off x="5153175" y="1945534"/>
                <a:ext cx="1053878" cy="6697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≡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000" dirty="0" err="1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4208B5B-0D58-4992-B009-D4B718F4C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175" y="1945534"/>
                <a:ext cx="1053878" cy="66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箭头: 右 8">
            <a:extLst>
              <a:ext uri="{FF2B5EF4-FFF2-40B4-BE49-F238E27FC236}">
                <a16:creationId xmlns:a16="http://schemas.microsoft.com/office/drawing/2014/main" id="{BAFAAD82-BADF-4B25-917D-6AA475DB151A}"/>
              </a:ext>
            </a:extLst>
          </p:cNvPr>
          <p:cNvSpPr/>
          <p:nvPr/>
        </p:nvSpPr>
        <p:spPr>
          <a:xfrm>
            <a:off x="5122415" y="2615269"/>
            <a:ext cx="1359017" cy="4194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D68FEB9-C1AD-4F03-8EAB-38833FF038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882" y="1166625"/>
            <a:ext cx="4868222" cy="372382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C90C634-BCDF-4EFE-AC52-92B2BF4ABB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630" y="4583048"/>
            <a:ext cx="4730054" cy="24137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F4A5043-58CB-48EA-A0ED-C094469F3644}"/>
                  </a:ext>
                </a:extLst>
              </p:cNvPr>
              <p:cNvSpPr txBox="1"/>
              <p:nvPr/>
            </p:nvSpPr>
            <p:spPr>
              <a:xfrm>
                <a:off x="4895856" y="5695987"/>
                <a:ext cx="72146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>
                    <a:solidFill>
                      <a:schemeClr val="tx2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𝑘</m:t>
                    </m:r>
                  </m:oMath>
                </a14:m>
                <a:r>
                  <a:rPr lang="en-US" altLang="zh-CN" sz="2000" dirty="0">
                    <a:solidFill>
                      <a:schemeClr val="tx2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goes to infty,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2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will approach zero from negative side </a:t>
                </a:r>
                <a:endParaRPr lang="zh-CN" altLang="en-US" sz="2000" dirty="0" err="1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F4A5043-58CB-48EA-A0ED-C094469F3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856" y="5695987"/>
                <a:ext cx="7214667" cy="400110"/>
              </a:xfrm>
              <a:prstGeom prst="rect">
                <a:avLst/>
              </a:prstGeom>
              <a:blipFill>
                <a:blip r:embed="rId7"/>
                <a:stretch>
                  <a:fillRect l="-845" t="-606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箭头: 右 14">
            <a:extLst>
              <a:ext uri="{FF2B5EF4-FFF2-40B4-BE49-F238E27FC236}">
                <a16:creationId xmlns:a16="http://schemas.microsoft.com/office/drawing/2014/main" id="{8F6CF631-540F-4BB4-9D61-D1C32D253B92}"/>
              </a:ext>
            </a:extLst>
          </p:cNvPr>
          <p:cNvSpPr/>
          <p:nvPr/>
        </p:nvSpPr>
        <p:spPr>
          <a:xfrm rot="14145950">
            <a:off x="7206114" y="5338288"/>
            <a:ext cx="369116" cy="191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BD8308B-7CF8-424A-A588-7B1AB4684142}"/>
              </a:ext>
            </a:extLst>
          </p:cNvPr>
          <p:cNvSpPr/>
          <p:nvPr/>
        </p:nvSpPr>
        <p:spPr>
          <a:xfrm>
            <a:off x="3883843" y="4668731"/>
            <a:ext cx="518475" cy="55879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D66BB2A-B806-48D4-A2C5-97A6FF48FFF0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4143081" y="4057735"/>
            <a:ext cx="2653645" cy="610996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8EB06B0-44E4-4D42-9171-F9B82D650D04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4402318" y="4347450"/>
            <a:ext cx="2571461" cy="60067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324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2088CB2-E03E-43F9-B76C-384892F5D88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896923"/>
            <a:ext cx="6501435" cy="5627688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08A9FE17-A586-4019-861B-63715A87F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</a:t>
            </a:r>
            <a:r>
              <a:rPr lang="zh-CN" altLang="en-US" dirty="0"/>
              <a:t>选取不同的</a:t>
            </a:r>
            <a:r>
              <a:rPr lang="en-US" altLang="zh-CN" dirty="0"/>
              <a:t>a</a:t>
            </a:r>
            <a:r>
              <a:rPr lang="zh-CN" altLang="en-US" dirty="0"/>
              <a:t>对于稳定性的影响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4037437-3E5D-4C28-9B08-80EBF18CA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526" y="1249205"/>
            <a:ext cx="3685551" cy="3813268"/>
          </a:xfrm>
          <a:prstGeom prst="rect">
            <a:avLst/>
          </a:prstGeom>
        </p:spPr>
      </p:pic>
      <p:sp>
        <p:nvSpPr>
          <p:cNvPr id="29" name="箭头: 下 28">
            <a:extLst>
              <a:ext uri="{FF2B5EF4-FFF2-40B4-BE49-F238E27FC236}">
                <a16:creationId xmlns:a16="http://schemas.microsoft.com/office/drawing/2014/main" id="{148D24D4-71FA-48C2-9CAE-C4FFE457125E}"/>
              </a:ext>
            </a:extLst>
          </p:cNvPr>
          <p:cNvSpPr/>
          <p:nvPr/>
        </p:nvSpPr>
        <p:spPr>
          <a:xfrm>
            <a:off x="7542252" y="1485948"/>
            <a:ext cx="323966" cy="5637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DB26F31-12B6-4D9F-A889-3A6AAA373ED5}"/>
              </a:ext>
            </a:extLst>
          </p:cNvPr>
          <p:cNvCxnSpPr/>
          <p:nvPr/>
        </p:nvCxnSpPr>
        <p:spPr>
          <a:xfrm rot="1694851">
            <a:off x="8139727" y="2650658"/>
            <a:ext cx="6754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1795147-C40F-4B2C-ADBA-EA4DBC566985}"/>
              </a:ext>
            </a:extLst>
          </p:cNvPr>
          <p:cNvCxnSpPr/>
          <p:nvPr/>
        </p:nvCxnSpPr>
        <p:spPr>
          <a:xfrm rot="1694851" flipV="1">
            <a:off x="8302652" y="2003160"/>
            <a:ext cx="0" cy="518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圆柱形 31">
            <a:extLst>
              <a:ext uri="{FF2B5EF4-FFF2-40B4-BE49-F238E27FC236}">
                <a16:creationId xmlns:a16="http://schemas.microsoft.com/office/drawing/2014/main" id="{C38436FC-66F5-480C-A6DA-F6E6E8E39594}"/>
              </a:ext>
            </a:extLst>
          </p:cNvPr>
          <p:cNvSpPr/>
          <p:nvPr/>
        </p:nvSpPr>
        <p:spPr>
          <a:xfrm>
            <a:off x="7474591" y="1090569"/>
            <a:ext cx="469783" cy="1048624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E334C94-B63A-45C9-83F7-1C7E944533AF}"/>
              </a:ext>
            </a:extLst>
          </p:cNvPr>
          <p:cNvCxnSpPr/>
          <p:nvPr/>
        </p:nvCxnSpPr>
        <p:spPr>
          <a:xfrm>
            <a:off x="7684316" y="956345"/>
            <a:ext cx="260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9A05A5F-9BC4-4A00-857C-2F35D51146E7}"/>
                  </a:ext>
                </a:extLst>
              </p:cNvPr>
              <p:cNvSpPr txBox="1"/>
              <p:nvPr/>
            </p:nvSpPr>
            <p:spPr>
              <a:xfrm>
                <a:off x="7623170" y="623233"/>
                <a:ext cx="3823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000" dirty="0" err="1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9A05A5F-9BC4-4A00-857C-2F35D5114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170" y="623233"/>
                <a:ext cx="382349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1E1E8E6-B3E8-420D-8C71-06585B38F4D2}"/>
                  </a:ext>
                </a:extLst>
              </p:cNvPr>
              <p:cNvSpPr txBox="1"/>
              <p:nvPr/>
            </p:nvSpPr>
            <p:spPr>
              <a:xfrm>
                <a:off x="8621407" y="2490827"/>
                <a:ext cx="3381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𝑎</m:t>
                      </m:r>
                    </m:oMath>
                  </m:oMathPara>
                </a14:m>
                <a:endParaRPr lang="zh-CN" altLang="en-US" sz="2000" dirty="0" err="1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1E1E8E6-B3E8-420D-8C71-06585B38F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407" y="2490827"/>
                <a:ext cx="338105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B93B5DFA-29C3-46FC-81F8-098CE5E61336}"/>
                  </a:ext>
                </a:extLst>
              </p:cNvPr>
              <p:cNvSpPr txBox="1"/>
              <p:nvPr/>
            </p:nvSpPr>
            <p:spPr>
              <a:xfrm>
                <a:off x="8367572" y="1870064"/>
                <a:ext cx="3381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𝑏</m:t>
                      </m:r>
                    </m:oMath>
                  </m:oMathPara>
                </a14:m>
                <a:endParaRPr lang="zh-CN" altLang="en-US" sz="2000" dirty="0" err="1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B93B5DFA-29C3-46FC-81F8-098CE5E61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572" y="1870064"/>
                <a:ext cx="338105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组合 37">
            <a:extLst>
              <a:ext uri="{FF2B5EF4-FFF2-40B4-BE49-F238E27FC236}">
                <a16:creationId xmlns:a16="http://schemas.microsoft.com/office/drawing/2014/main" id="{C055E3D2-D2DC-4698-AD40-D7744597E108}"/>
              </a:ext>
            </a:extLst>
          </p:cNvPr>
          <p:cNvGrpSpPr/>
          <p:nvPr/>
        </p:nvGrpSpPr>
        <p:grpSpPr>
          <a:xfrm>
            <a:off x="7492746" y="4577304"/>
            <a:ext cx="2087755" cy="1556056"/>
            <a:chOff x="993541" y="2357949"/>
            <a:chExt cx="5458020" cy="3500911"/>
          </a:xfrm>
        </p:grpSpPr>
        <p:sp>
          <p:nvSpPr>
            <p:cNvPr id="39" name="等腰三角形 3">
              <a:extLst>
                <a:ext uri="{FF2B5EF4-FFF2-40B4-BE49-F238E27FC236}">
                  <a16:creationId xmlns:a16="http://schemas.microsoft.com/office/drawing/2014/main" id="{6E88751B-1725-4A71-B208-427208FD7BAF}"/>
                </a:ext>
              </a:extLst>
            </p:cNvPr>
            <p:cNvSpPr/>
            <p:nvPr/>
          </p:nvSpPr>
          <p:spPr>
            <a:xfrm>
              <a:off x="993541" y="3159803"/>
              <a:ext cx="5458020" cy="2699057"/>
            </a:xfrm>
            <a:custGeom>
              <a:avLst/>
              <a:gdLst>
                <a:gd name="connsiteX0" fmla="*/ 0 w 7422405"/>
                <a:gd name="connsiteY0" fmla="*/ 2699057 h 2699057"/>
                <a:gd name="connsiteX1" fmla="*/ 3711203 w 7422405"/>
                <a:gd name="connsiteY1" fmla="*/ 0 h 2699057"/>
                <a:gd name="connsiteX2" fmla="*/ 7422405 w 7422405"/>
                <a:gd name="connsiteY2" fmla="*/ 2699057 h 2699057"/>
                <a:gd name="connsiteX3" fmla="*/ 0 w 7422405"/>
                <a:gd name="connsiteY3" fmla="*/ 2699057 h 2699057"/>
                <a:gd name="connsiteX0" fmla="*/ 47296 w 3711202"/>
                <a:gd name="connsiteY0" fmla="*/ 2699057 h 2699057"/>
                <a:gd name="connsiteX1" fmla="*/ 0 w 3711202"/>
                <a:gd name="connsiteY1" fmla="*/ 0 h 2699057"/>
                <a:gd name="connsiteX2" fmla="*/ 3711202 w 3711202"/>
                <a:gd name="connsiteY2" fmla="*/ 2699057 h 2699057"/>
                <a:gd name="connsiteX3" fmla="*/ 47296 w 3711202"/>
                <a:gd name="connsiteY3" fmla="*/ 2699057 h 2699057"/>
                <a:gd name="connsiteX0" fmla="*/ 9459 w 3711202"/>
                <a:gd name="connsiteY0" fmla="*/ 2699057 h 2699057"/>
                <a:gd name="connsiteX1" fmla="*/ 0 w 3711202"/>
                <a:gd name="connsiteY1" fmla="*/ 0 h 2699057"/>
                <a:gd name="connsiteX2" fmla="*/ 3711202 w 3711202"/>
                <a:gd name="connsiteY2" fmla="*/ 2699057 h 2699057"/>
                <a:gd name="connsiteX3" fmla="*/ 9459 w 3711202"/>
                <a:gd name="connsiteY3" fmla="*/ 2699057 h 269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1202" h="2699057">
                  <a:moveTo>
                    <a:pt x="9459" y="2699057"/>
                  </a:moveTo>
                  <a:lnTo>
                    <a:pt x="0" y="0"/>
                  </a:lnTo>
                  <a:lnTo>
                    <a:pt x="3711202" y="2699057"/>
                  </a:lnTo>
                  <a:lnTo>
                    <a:pt x="9459" y="269905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FCF35A59-6B11-445E-BCD5-C052EC02CD73}"/>
                </a:ext>
              </a:extLst>
            </p:cNvPr>
            <p:cNvGrpSpPr/>
            <p:nvPr/>
          </p:nvGrpSpPr>
          <p:grpSpPr>
            <a:xfrm rot="1694851">
              <a:off x="1339816" y="2357949"/>
              <a:ext cx="1765738" cy="1166649"/>
              <a:chOff x="3304452" y="2144110"/>
              <a:chExt cx="1765738" cy="1166649"/>
            </a:xfrm>
          </p:grpSpPr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D7C0D25C-7CB5-4144-8B34-77A078F11A11}"/>
                  </a:ext>
                </a:extLst>
              </p:cNvPr>
              <p:cNvCxnSpPr/>
              <p:nvPr/>
            </p:nvCxnSpPr>
            <p:spPr>
              <a:xfrm>
                <a:off x="3304452" y="3310759"/>
                <a:ext cx="176573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96F56507-0955-4A3A-BDBB-E735D64490E2}"/>
                  </a:ext>
                </a:extLst>
              </p:cNvPr>
              <p:cNvCxnSpPr/>
              <p:nvPr/>
            </p:nvCxnSpPr>
            <p:spPr>
              <a:xfrm flipV="1">
                <a:off x="3304452" y="2144110"/>
                <a:ext cx="0" cy="11666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1C3DCB9-39BE-45B8-A7FE-23BF1B9C8CDD}"/>
              </a:ext>
            </a:extLst>
          </p:cNvPr>
          <p:cNvCxnSpPr/>
          <p:nvPr/>
        </p:nvCxnSpPr>
        <p:spPr>
          <a:xfrm flipH="1">
            <a:off x="8302652" y="5224802"/>
            <a:ext cx="403025" cy="6223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67073C0-3DF2-4A99-B04E-0A12CCEB54A3}"/>
              </a:ext>
            </a:extLst>
          </p:cNvPr>
          <p:cNvCxnSpPr/>
          <p:nvPr/>
        </p:nvCxnSpPr>
        <p:spPr>
          <a:xfrm flipH="1">
            <a:off x="8481966" y="5342989"/>
            <a:ext cx="403025" cy="6223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43D23879-C9A3-4400-827D-93C172381156}"/>
              </a:ext>
            </a:extLst>
          </p:cNvPr>
          <p:cNvCxnSpPr/>
          <p:nvPr/>
        </p:nvCxnSpPr>
        <p:spPr>
          <a:xfrm flipH="1">
            <a:off x="8661280" y="5461176"/>
            <a:ext cx="403025" cy="6223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59C509A4-266C-47AD-A266-D332EE17E98A}"/>
              </a:ext>
            </a:extLst>
          </p:cNvPr>
          <p:cNvCxnSpPr/>
          <p:nvPr/>
        </p:nvCxnSpPr>
        <p:spPr>
          <a:xfrm flipH="1">
            <a:off x="8829720" y="5539600"/>
            <a:ext cx="403025" cy="6223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0" name="内容占位符 3">
            <a:extLst>
              <a:ext uri="{FF2B5EF4-FFF2-40B4-BE49-F238E27FC236}">
                <a16:creationId xmlns:a16="http://schemas.microsoft.com/office/drawing/2014/main" id="{AA3714D5-8F3D-4A64-8CDE-2F0FD1851A9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1086" t="75491" r="40823" b="5679"/>
          <a:stretch/>
        </p:blipFill>
        <p:spPr>
          <a:xfrm>
            <a:off x="9797544" y="4845984"/>
            <a:ext cx="2239861" cy="1057012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B3DE84EB-F7D4-4DDC-A49A-78424EC7D27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4" t="5238" r="5532"/>
          <a:stretch/>
        </p:blipFill>
        <p:spPr>
          <a:xfrm>
            <a:off x="1277923" y="3202546"/>
            <a:ext cx="2840000" cy="2543620"/>
          </a:xfrm>
          <a:prstGeom prst="rect">
            <a:avLst/>
          </a:prstGeom>
        </p:spPr>
      </p:pic>
      <p:sp>
        <p:nvSpPr>
          <p:cNvPr id="56" name="椭圆 55">
            <a:extLst>
              <a:ext uri="{FF2B5EF4-FFF2-40B4-BE49-F238E27FC236}">
                <a16:creationId xmlns:a16="http://schemas.microsoft.com/office/drawing/2014/main" id="{646EBE9E-D13C-45AE-893A-706571859594}"/>
              </a:ext>
            </a:extLst>
          </p:cNvPr>
          <p:cNvSpPr/>
          <p:nvPr/>
        </p:nvSpPr>
        <p:spPr>
          <a:xfrm>
            <a:off x="829559" y="1725579"/>
            <a:ext cx="1498862" cy="55879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0F0F282-23B3-421C-9BC4-7037D0DACBFF}"/>
              </a:ext>
            </a:extLst>
          </p:cNvPr>
          <p:cNvCxnSpPr>
            <a:cxnSpLocks/>
          </p:cNvCxnSpPr>
          <p:nvPr/>
        </p:nvCxnSpPr>
        <p:spPr>
          <a:xfrm>
            <a:off x="847319" y="1999772"/>
            <a:ext cx="603021" cy="1940632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562EF971-5B0B-4576-A22C-73E20159FF0E}"/>
              </a:ext>
            </a:extLst>
          </p:cNvPr>
          <p:cNvCxnSpPr>
            <a:cxnSpLocks/>
            <a:stCxn id="56" idx="6"/>
          </p:cNvCxnSpPr>
          <p:nvPr/>
        </p:nvCxnSpPr>
        <p:spPr>
          <a:xfrm>
            <a:off x="2328421" y="2004976"/>
            <a:ext cx="1027521" cy="1266125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F3657296-4D83-425A-AD8B-4B1731216229}"/>
              </a:ext>
            </a:extLst>
          </p:cNvPr>
          <p:cNvSpPr txBox="1"/>
          <p:nvPr/>
        </p:nvSpPr>
        <p:spPr>
          <a:xfrm>
            <a:off x="2328421" y="6313668"/>
            <a:ext cx="3748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Thicker layer leads to instability</a:t>
            </a:r>
            <a:endParaRPr lang="zh-CN" altLang="en-US" sz="2000" dirty="0" err="1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089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A08A31F-CC18-4218-88E4-F67A4E74711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4220066" cy="500406"/>
          </a:xfrm>
        </p:spPr>
        <p:txBody>
          <a:bodyPr>
            <a:normAutofit/>
          </a:bodyPr>
          <a:lstStyle/>
          <a:p>
            <a:r>
              <a:rPr lang="en-US" altLang="zh-CN" dirty="0"/>
              <a:t>omega_k1-fixk2.m </a:t>
            </a:r>
            <a:r>
              <a:rPr lang="zh-CN" altLang="en-US" dirty="0"/>
              <a:t>现场演示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119F818-C49E-4E0C-82DF-EA1B3A9A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6.</a:t>
            </a:r>
            <a:r>
              <a:rPr lang="zh-CN" altLang="en-US" dirty="0"/>
              <a:t>断点问题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FA87C7-355A-4F77-A1A0-BA505536C0EF}"/>
              </a:ext>
            </a:extLst>
          </p:cNvPr>
          <p:cNvSpPr txBox="1"/>
          <p:nvPr/>
        </p:nvSpPr>
        <p:spPr>
          <a:xfrm>
            <a:off x="1508289" y="1602557"/>
            <a:ext cx="8138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When Re is small everything goes well, while when Re becomes large</a:t>
            </a:r>
            <a:endParaRPr lang="zh-CN" altLang="en-US" sz="2000" dirty="0" err="1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AB8CF5-D9F0-4E2F-8E3A-DA6D31CB72A7}"/>
              </a:ext>
            </a:extLst>
          </p:cNvPr>
          <p:cNvSpPr txBox="1"/>
          <p:nvPr/>
        </p:nvSpPr>
        <p:spPr>
          <a:xfrm>
            <a:off x="369817" y="3120272"/>
            <a:ext cx="92704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不知道是因为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MATLAB</a:t>
            </a: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的浮点数精度问题</a:t>
            </a: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还是我的求解形式有问题 （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Matlab_root </a:t>
            </a: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函数直接求解三次幂复数方程）</a:t>
            </a: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亦或是还有代码错误的地方？</a:t>
            </a: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亦或是怎么解释它</a:t>
            </a:r>
          </a:p>
        </p:txBody>
      </p:sp>
    </p:spTree>
    <p:extLst>
      <p:ext uri="{BB962C8B-B14F-4D97-AF65-F5344CB8AC3E}">
        <p14:creationId xmlns:p14="http://schemas.microsoft.com/office/powerpoint/2010/main" val="783570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000" dirty="0" err="1" smtClean="0">
            <a:solidFill>
              <a:schemeClr val="tx2">
                <a:lumMod val="75000"/>
              </a:schemeClr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5851</TotalTime>
  <Words>506</Words>
  <Application>Microsoft Office PowerPoint</Application>
  <PresentationFormat>宽屏</PresentationFormat>
  <Paragraphs>73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黑体</vt:lpstr>
      <vt:lpstr>微软雅黑</vt:lpstr>
      <vt:lpstr>Arial</vt:lpstr>
      <vt:lpstr>Calibri</vt:lpstr>
      <vt:lpstr>Cambria Math</vt:lpstr>
      <vt:lpstr>Office Theme</vt:lpstr>
      <vt:lpstr>PowerPoint 演示文稿</vt:lpstr>
      <vt:lpstr>Outline</vt:lpstr>
      <vt:lpstr>1.计算勘误-1</vt:lpstr>
      <vt:lpstr>1.计算勘误-2</vt:lpstr>
      <vt:lpstr>2.重述不稳定性判据</vt:lpstr>
      <vt:lpstr>3.结果比较</vt:lpstr>
      <vt:lpstr>4.不同Re下相速度随k_1变化关系</vt:lpstr>
      <vt:lpstr>5.选取不同的a对于稳定性的影响</vt:lpstr>
      <vt:lpstr>6.断点问题</vt:lpstr>
      <vt:lpstr>7.如何对应实际物理情景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HaoyuLu</dc:creator>
  <cp:lastModifiedBy>luhaoyu</cp:lastModifiedBy>
  <cp:revision>31</cp:revision>
  <dcterms:created xsi:type="dcterms:W3CDTF">2022-07-07T00:54:03Z</dcterms:created>
  <dcterms:modified xsi:type="dcterms:W3CDTF">2023-11-17T08:10:49Z</dcterms:modified>
</cp:coreProperties>
</file>