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23" r:id="rId2"/>
    <p:sldId id="624" r:id="rId3"/>
    <p:sldId id="625" r:id="rId4"/>
    <p:sldId id="627" r:id="rId5"/>
    <p:sldId id="629" r:id="rId6"/>
    <p:sldId id="630" r:id="rId7"/>
    <p:sldId id="632" r:id="rId8"/>
    <p:sldId id="633" r:id="rId9"/>
    <p:sldId id="257" r:id="rId10"/>
    <p:sldId id="259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8F8FF-D3FC-46D3-A815-910035095AF3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8905B-5011-48C8-82C6-A0B3A6069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52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58D7E8-DA8A-4B72-A8D6-AD6C9BFEA78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97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B8ADF-2493-42F7-B19C-F3AE68837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CA347-BDB4-4472-87D3-B04F8710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9F04D-E1D5-44F8-9EAA-4AE2C1C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9A5AE-E25B-4668-8FA7-BBB56DCE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EEF2F-9B60-4030-B38F-AF32B263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6AE55-8F8B-445F-9D92-12FC9641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D262BA-1AD5-4D18-AD9B-2B87EDB1A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B30A0-9EFC-488D-B91C-D13DAAE3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A7078-37CB-4F11-A7B8-76820BAD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48E6F-F998-489F-956C-AC1A5328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7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84FE5-C132-4F78-83B5-CD700CCC2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2D119-DC80-4DB4-9F2B-BACFCB08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88F29-995E-4341-988A-202D7A64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FD426-4103-4626-B09B-081459E3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667EB-CF74-4302-AB04-10F5FDF5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6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3460" y="6401659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33" name="矩形 32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3" y="131633"/>
            <a:ext cx="2023540" cy="509257"/>
          </a:xfrm>
          <a:prstGeom prst="rect">
            <a:avLst/>
          </a:prstGeom>
        </p:spPr>
      </p:pic>
      <p:sp>
        <p:nvSpPr>
          <p:cNvPr id="37" name="矩形 36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86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34BAC-33C6-4DE9-9DA6-8B764C53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00A3B-628E-4191-9873-23801302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89252-B7DE-4316-A85E-D0B8F3E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2951A-D9B9-484D-871D-5ADAD683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1B8F9-3C22-49F3-959F-F4E884FC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9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B98CF-9AA0-4E91-830E-ED5B570A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8DFD8-B5ED-4E09-8786-91839F17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948F6-4AE3-4BB5-BB22-073EE09B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44F9F-CD97-41FE-806E-BE4F509C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7ABBC-EF59-48FD-807C-82882FEC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E5F91-C1FB-4B7A-B487-BA5991C3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6AC24-F165-4819-949B-C14968F6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2E422-6ADE-4A38-A2A8-48049376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DA8C1-BC41-410A-85B2-D2FFF9EF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FDBBD-70FD-47E7-88F4-AB9BB082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8DCE4-713A-42CE-9E6F-A102CCD3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4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DE13D-E8A4-4DE0-A6B7-9B409685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C63E5-13C6-4EC6-8946-5B0C56CB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1865C-5DCD-4ECA-8A23-0D5D2DEF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B823AF-DFE3-4F66-95F3-BC7B170F2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6A1C66-5A2A-494C-A4BD-9CC24C348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40FB90-82F2-4E1F-BF19-E9EE5B2A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DE2251-2449-49B6-9EA1-D71DD6ED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3EDF39-B320-4E9F-9636-C14F51CD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5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94798-B92D-4653-8916-0A7B631A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254135-7B0F-4E39-8229-CD3B5B4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D61D7-17B4-4D4B-A76E-4E375D6A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213433-1D15-496B-8E41-7C5B2F83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79B77-A9BE-4EC1-9571-E3CD9A72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C97C9-4E70-4713-828B-60D3429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D7B21-56D2-44C2-B1A3-CA5C50B8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9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88D7F-76BA-445C-8D0D-9D253942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A333B-55EE-4D1C-99A8-653F7E34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E2953-9FCE-4BC2-887A-664F436A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CFDE8-DF85-4806-9770-4BE048E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D7B6DF-8BE1-44CA-ADF2-1E335B84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73E0B-8650-491D-842E-BB55874A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7932-86D0-455C-B2BE-5445D2F1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DF022-086D-4231-B30E-A7BB13B16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E3908-7883-42DD-A462-1B9BEBF54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A7B09-10E9-4EA9-AC7D-FA290437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FDDE9-C092-4C41-AE61-7A5B2CD3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6CB12-3BE6-4D46-BADB-84BC3FE8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432DC8-E41F-450B-8FBF-FA8FDF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91428-DBE0-48E2-82A8-79C59ADF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61D3E-E50B-4F10-8D7D-60D02B6F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F7C1-DDA2-48A9-9076-0B753BE6E612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EF626-19CD-4DDD-B6E0-437EA779A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349F8-8ADD-4D34-B1D0-C982704A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2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14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47955" y="1882775"/>
            <a:ext cx="10544962" cy="7207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ea typeface="微软雅黑"/>
                <a:cs typeface="Arial" panose="020B0604020202020204" pitchFamily="34" charset="0"/>
              </a:rPr>
              <a:t>基于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软雅黑"/>
                <a:cs typeface="Arial" panose="020B0604020202020204" pitchFamily="34" charset="0"/>
              </a:rPr>
              <a:t>沙子本构的扰动流计算与相图讨论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57400" y="3276600"/>
            <a:ext cx="8077200" cy="3048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/>
              <a:ea typeface="微软雅黑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  <a:cs typeface="Arial" pitchFamily="34" charset="0"/>
              </a:rPr>
              <a:t>Haoyu Lu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  <a:cs typeface="Arial" pitchFamily="34" charset="0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/>
              <a:ea typeface="微软雅黑"/>
              <a:cs typeface="Arial" pitchFamily="34" charset="0"/>
            </a:endParaRPr>
          </a:p>
          <a:p>
            <a:pPr marL="0" indent="0" algn="ctr"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/>
              <a:ea typeface="微软雅黑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1800" dirty="0">
                <a:solidFill>
                  <a:srgbClr val="1F497D"/>
                </a:solidFill>
                <a:latin typeface="微软雅黑"/>
                <a:ea typeface="微软雅黑"/>
              </a:rPr>
              <a:t>Nov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  <a:cs typeface="Arial" pitchFamily="34" charset="0"/>
              </a:rPr>
              <a:t>. </a:t>
            </a:r>
            <a:r>
              <a:rPr lang="en-US" altLang="zh-CN" sz="1800" dirty="0">
                <a:solidFill>
                  <a:srgbClr val="1F497D"/>
                </a:solidFill>
                <a:latin typeface="微软雅黑"/>
                <a:ea typeface="微软雅黑"/>
              </a:rPr>
              <a:t>24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/>
                <a:ea typeface="微软雅黑"/>
                <a:cs typeface="Arial" pitchFamily="34" charset="0"/>
              </a:rPr>
              <a:t> ,2023</a:t>
            </a:r>
          </a:p>
        </p:txBody>
      </p:sp>
    </p:spTree>
    <p:extLst>
      <p:ext uri="{BB962C8B-B14F-4D97-AF65-F5344CB8AC3E}">
        <p14:creationId xmlns:p14="http://schemas.microsoft.com/office/powerpoint/2010/main" val="29300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C961040-B476-4803-8628-6E1EB03C2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817" y="814544"/>
            <a:ext cx="5790876" cy="16755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6C5F20-9B53-47EA-B944-B598ABA26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17" y="3020014"/>
            <a:ext cx="5803793" cy="21856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CB2BE7-BA0C-4AB0-B98D-B6E37AB5F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2" y="619868"/>
            <a:ext cx="4757762" cy="3042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421E02-9035-4988-9009-9BCEBDA6A868}"/>
                  </a:ext>
                </a:extLst>
              </p:cNvPr>
              <p:cNvSpPr txBox="1"/>
              <p:nvPr/>
            </p:nvSpPr>
            <p:spPr>
              <a:xfrm>
                <a:off x="5320817" y="250536"/>
                <a:ext cx="910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421E02-9035-4988-9009-9BCEBDA6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817" y="250536"/>
                <a:ext cx="910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448AADC-BFED-4C32-9FC6-9427F263BA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9534"/>
          <a:stretch/>
        </p:blipFill>
        <p:spPr>
          <a:xfrm>
            <a:off x="369284" y="4157415"/>
            <a:ext cx="4604018" cy="1865880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AB3389C-04AC-4750-B7D4-BE2510696D3A}"/>
              </a:ext>
            </a:extLst>
          </p:cNvPr>
          <p:cNvSpPr/>
          <p:nvPr/>
        </p:nvSpPr>
        <p:spPr>
          <a:xfrm>
            <a:off x="292412" y="4597167"/>
            <a:ext cx="3960806" cy="41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2C4EC8-FE75-4212-9E22-BD8B200BA895}"/>
                  </a:ext>
                </a:extLst>
              </p:cNvPr>
              <p:cNvSpPr txBox="1"/>
              <p:nvPr/>
            </p:nvSpPr>
            <p:spPr>
              <a:xfrm>
                <a:off x="5281704" y="1367405"/>
                <a:ext cx="494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2C4EC8-FE75-4212-9E22-BD8B200B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04" y="1367405"/>
                <a:ext cx="4944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47505F-371A-441E-9217-76BFDF33ECE6}"/>
                  </a:ext>
                </a:extLst>
              </p:cNvPr>
              <p:cNvSpPr txBox="1"/>
              <p:nvPr/>
            </p:nvSpPr>
            <p:spPr>
              <a:xfrm>
                <a:off x="8158138" y="2165442"/>
                <a:ext cx="47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47505F-371A-441E-9217-76BFDF33E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138" y="2165442"/>
                <a:ext cx="4758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44EF7A-294C-4169-B3F8-1BFE37BFB43C}"/>
                  </a:ext>
                </a:extLst>
              </p:cNvPr>
              <p:cNvSpPr txBox="1"/>
              <p:nvPr/>
            </p:nvSpPr>
            <p:spPr>
              <a:xfrm>
                <a:off x="8171054" y="4947499"/>
                <a:ext cx="47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44EF7A-294C-4169-B3F8-1BFE37BFB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54" y="4947499"/>
                <a:ext cx="4758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60FBF1-60A2-46D0-A8FF-8F8696C1D626}"/>
                  </a:ext>
                </a:extLst>
              </p:cNvPr>
              <p:cNvSpPr txBox="1"/>
              <p:nvPr/>
            </p:nvSpPr>
            <p:spPr>
              <a:xfrm>
                <a:off x="4775796" y="3691702"/>
                <a:ext cx="1090042" cy="612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60FBF1-60A2-46D0-A8FF-8F8696C1D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96" y="3691702"/>
                <a:ext cx="1090042" cy="6120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99073FED-86A0-4BA0-B905-AD97389287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50326" y="5267889"/>
            <a:ext cx="1959295" cy="1510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E4CDB35-06B3-40F5-906E-980D4A522B5F}"/>
                  </a:ext>
                </a:extLst>
              </p:cNvPr>
              <p:cNvSpPr/>
              <p:nvPr/>
            </p:nvSpPr>
            <p:spPr>
              <a:xfrm>
                <a:off x="8646889" y="5858790"/>
                <a:ext cx="539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E4CDB35-06B3-40F5-906E-980D4A522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889" y="5858790"/>
                <a:ext cx="53912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9D6C43-D0DE-4C97-B5FA-7ACC19783E1B}"/>
                  </a:ext>
                </a:extLst>
              </p:cNvPr>
              <p:cNvSpPr txBox="1"/>
              <p:nvPr/>
            </p:nvSpPr>
            <p:spPr>
              <a:xfrm>
                <a:off x="10873775" y="6488668"/>
                <a:ext cx="47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9D6C43-D0DE-4C97-B5FA-7ACC19783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775" y="6488668"/>
                <a:ext cx="47583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66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336F0-E78F-44E6-B691-AED4891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A58FD-D07B-47E2-BC34-69ABF675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5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1336F0-E78F-44E6-B691-AED4891113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94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Incompressible depth-averaged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4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-rheology</a:t>
                </a: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C1336F0-E78F-44E6-B691-AED489111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9451"/>
              </a:xfrm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0FF6627-7A2D-4CED-89DC-478701B6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8923"/>
            <a:ext cx="3441877" cy="11875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ED1073-74A7-4E29-ADBD-3E7C7397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971" y="1972889"/>
            <a:ext cx="1435174" cy="3619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D50FD7-779E-415D-BD60-4E9E608D9A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800" b="-9823"/>
          <a:stretch/>
        </p:blipFill>
        <p:spPr>
          <a:xfrm>
            <a:off x="7544401" y="1979181"/>
            <a:ext cx="1373096" cy="355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D970B9-97A0-44F2-8B32-54C8B6385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645" y="3776090"/>
            <a:ext cx="1784442" cy="787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4923DA-FDF1-494D-A559-B44E95341D81}"/>
                  </a:ext>
                </a:extLst>
              </p:cNvPr>
              <p:cNvSpPr txBox="1"/>
              <p:nvPr/>
            </p:nvSpPr>
            <p:spPr>
              <a:xfrm>
                <a:off x="9448045" y="1821502"/>
                <a:ext cx="2119105" cy="862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𝐹𝑟</m:t>
                      </m:r>
                      <m:r>
                        <a:rPr lang="en-US" altLang="zh-CN" sz="20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𝑔h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4923DA-FDF1-494D-A559-B44E9534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45" y="1821502"/>
                <a:ext cx="2119105" cy="862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8EDFA330-FA6D-4447-A904-408EF5E49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3890909"/>
            <a:ext cx="3949903" cy="914447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666A93BC-424D-4723-BEC1-1887B54620C9}"/>
              </a:ext>
            </a:extLst>
          </p:cNvPr>
          <p:cNvSpPr/>
          <p:nvPr/>
        </p:nvSpPr>
        <p:spPr>
          <a:xfrm>
            <a:off x="2574312" y="3156358"/>
            <a:ext cx="477677" cy="545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B9F54E-9D18-4D69-8735-A986EE4B0326}"/>
              </a:ext>
            </a:extLst>
          </p:cNvPr>
          <p:cNvSpPr txBox="1"/>
          <p:nvPr/>
        </p:nvSpPr>
        <p:spPr>
          <a:xfrm>
            <a:off x="8327385" y="3985144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代入</a:t>
            </a:r>
            <a:r>
              <a:rPr lang="en-US" altLang="zh-CN" dirty="0"/>
              <a:t>governing eqns.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C2B5A3-BEFD-4595-BA70-9617463CD489}"/>
              </a:ext>
            </a:extLst>
          </p:cNvPr>
          <p:cNvSpPr/>
          <p:nvPr/>
        </p:nvSpPr>
        <p:spPr>
          <a:xfrm>
            <a:off x="302150" y="5251644"/>
            <a:ext cx="11587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81817"/>
                </a:solidFill>
                <a:effectLst/>
                <a:latin typeface="noto sans"/>
              </a:rPr>
              <a:t>[1] Gray, J., &amp; Edwards, A. (2014). A depth-averaged </a:t>
            </a:r>
            <a:r>
              <a:rPr lang="en-US" altLang="zh-CN" dirty="0">
                <a:solidFill>
                  <a:srgbClr val="181817"/>
                </a:solidFill>
                <a:latin typeface="noto sans"/>
              </a:rPr>
              <a:t>μ(I)-rheology for shallow granular free-surface flows</a:t>
            </a:r>
            <a:r>
              <a:rPr lang="en-US" altLang="zh-CN" b="0" i="0" dirty="0">
                <a:solidFill>
                  <a:srgbClr val="181817"/>
                </a:solidFill>
                <a:effectLst/>
                <a:latin typeface="noto sans"/>
              </a:rPr>
              <a:t>. </a:t>
            </a:r>
            <a:r>
              <a:rPr lang="en-US" altLang="zh-CN" b="0" i="1" dirty="0">
                <a:solidFill>
                  <a:srgbClr val="181817"/>
                </a:solidFill>
                <a:effectLst/>
                <a:latin typeface="noto sans"/>
              </a:rPr>
              <a:t>Journal of Fluid Mechanics,</a:t>
            </a:r>
            <a:r>
              <a:rPr lang="en-US" altLang="zh-CN" b="0" i="0" dirty="0">
                <a:solidFill>
                  <a:srgbClr val="181817"/>
                </a:solidFill>
                <a:effectLst/>
                <a:latin typeface="noto sans"/>
              </a:rPr>
              <a:t> </a:t>
            </a:r>
            <a:r>
              <a:rPr lang="en-US" altLang="zh-CN" b="0" i="1" dirty="0">
                <a:solidFill>
                  <a:srgbClr val="181817"/>
                </a:solidFill>
                <a:effectLst/>
                <a:latin typeface="noto sans"/>
              </a:rPr>
              <a:t>755</a:t>
            </a:r>
            <a:r>
              <a:rPr lang="en-US" altLang="zh-CN" b="0" i="0" dirty="0">
                <a:solidFill>
                  <a:srgbClr val="181817"/>
                </a:solidFill>
                <a:effectLst/>
                <a:latin typeface="noto sans"/>
              </a:rPr>
              <a:t>, 503-534. doi:10.1017/jfm.2014.450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76BB9A-14BF-46E0-938A-40ACE305F8EC}"/>
              </a:ext>
            </a:extLst>
          </p:cNvPr>
          <p:cNvSpPr/>
          <p:nvPr/>
        </p:nvSpPr>
        <p:spPr>
          <a:xfrm>
            <a:off x="330015" y="5824800"/>
            <a:ext cx="11292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oto sans"/>
              </a:rPr>
              <a:t>[2] Barker T., Schaeffer D. G., Shearer M. and Gray J. M. N. T. 2017 Well-posed continuum equations for granular flow with compressibility and μ(I)-rheology Proc. R. Soc. http://doi.org/10.1098/rspa.2016.0846</a:t>
            </a:r>
            <a:endParaRPr lang="zh-CN" altLang="en-US" dirty="0"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84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8976EA-F333-45E1-BB84-64F20AFE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64" y="4708567"/>
            <a:ext cx="2835436" cy="6564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44CF5C-5C8D-4707-B3A8-375E4AEA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Non-dimensional depth-averaged governing eqns.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/>
              <p:nvPr/>
            </p:nvSpPr>
            <p:spPr>
              <a:xfrm>
                <a:off x="508880" y="4657051"/>
                <a:ext cx="1730281" cy="70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𝐹𝑟</m:t>
                      </m:r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𝑔h</m:t>
                                  </m:r>
                                  <m:func>
                                    <m:func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6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0" y="4657051"/>
                <a:ext cx="1730281" cy="707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E6C829-19AA-40BA-8EB4-95AE9A25A6BB}"/>
                  </a:ext>
                </a:extLst>
              </p:cNvPr>
              <p:cNvSpPr txBox="1"/>
              <p:nvPr/>
            </p:nvSpPr>
            <p:spPr>
              <a:xfrm>
                <a:off x="126534" y="1591001"/>
                <a:ext cx="4225255" cy="610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𝑈𝐻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𝐻𝑈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E6C829-19AA-40BA-8EB4-95AE9A25A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4" y="1591001"/>
                <a:ext cx="4225255" cy="610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692FCF-2D95-498F-A6F7-88B2019BFFF3}"/>
                  </a:ext>
                </a:extLst>
              </p:cNvPr>
              <p:cNvSpPr txBox="1"/>
              <p:nvPr/>
            </p:nvSpPr>
            <p:spPr>
              <a:xfrm>
                <a:off x="288721" y="2173018"/>
                <a:ext cx="11065079" cy="73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𝐶𝑈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692FCF-2D95-498F-A6F7-88B2019B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" y="2173018"/>
                <a:ext cx="11065079" cy="736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4E9ED30-370D-4C95-AB7D-78C0FF0D86C9}"/>
                  </a:ext>
                </a:extLst>
              </p:cNvPr>
              <p:cNvSpPr/>
              <p:nvPr/>
            </p:nvSpPr>
            <p:spPr>
              <a:xfrm>
                <a:off x="-111160" y="2909886"/>
                <a:ext cx="9486551" cy="736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4E9ED30-370D-4C95-AB7D-78C0FF0D8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60" y="2909886"/>
                <a:ext cx="9486551" cy="736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/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zh-CN" altLang="en-US" sz="16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/>
              <p:nvPr/>
            </p:nvSpPr>
            <p:spPr>
              <a:xfrm>
                <a:off x="2499964" y="5667348"/>
                <a:ext cx="3139513" cy="85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𝜈</m:t>
                      </m:r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𝛽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e>
                      </m:rad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1600" b="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zh-CN" altLang="en-US" sz="16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64" y="5667348"/>
                <a:ext cx="3139513" cy="852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下 12">
            <a:extLst>
              <a:ext uri="{FF2B5EF4-FFF2-40B4-BE49-F238E27FC236}">
                <a16:creationId xmlns:a16="http://schemas.microsoft.com/office/drawing/2014/main" id="{0C21EE84-8355-49FB-8099-7B4F756094AA}"/>
              </a:ext>
            </a:extLst>
          </p:cNvPr>
          <p:cNvSpPr/>
          <p:nvPr/>
        </p:nvSpPr>
        <p:spPr>
          <a:xfrm>
            <a:off x="5870896" y="1964514"/>
            <a:ext cx="288022" cy="394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6AFACD0-3CB5-40F4-94A9-A301248DC64F}"/>
              </a:ext>
            </a:extLst>
          </p:cNvPr>
          <p:cNvSpPr/>
          <p:nvPr/>
        </p:nvSpPr>
        <p:spPr>
          <a:xfrm>
            <a:off x="5119500" y="1967940"/>
            <a:ext cx="288022" cy="394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2BE5305-B096-4124-8A7A-A0275A81CFF2}"/>
              </a:ext>
            </a:extLst>
          </p:cNvPr>
          <p:cNvSpPr/>
          <p:nvPr/>
        </p:nvSpPr>
        <p:spPr>
          <a:xfrm>
            <a:off x="6672047" y="1807373"/>
            <a:ext cx="288022" cy="394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9CF2162-4466-48AB-ABD3-3D3D28D24034}"/>
              </a:ext>
            </a:extLst>
          </p:cNvPr>
          <p:cNvSpPr/>
          <p:nvPr/>
        </p:nvSpPr>
        <p:spPr>
          <a:xfrm>
            <a:off x="9136316" y="1726675"/>
            <a:ext cx="288022" cy="394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13623B-9760-455E-9C40-AC9F8836A311}"/>
              </a:ext>
            </a:extLst>
          </p:cNvPr>
          <p:cNvSpPr txBox="1"/>
          <p:nvPr/>
        </p:nvSpPr>
        <p:spPr>
          <a:xfrm>
            <a:off x="4777900" y="1646453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Gravity</a:t>
            </a:r>
            <a:endParaRPr lang="zh-CN" altLang="en-US" sz="12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D175C0-B49B-4BE9-9509-120E3055DED4}"/>
              </a:ext>
            </a:extLst>
          </p:cNvPr>
          <p:cNvSpPr txBox="1"/>
          <p:nvPr/>
        </p:nvSpPr>
        <p:spPr>
          <a:xfrm>
            <a:off x="5373270" y="1630838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Bed shear stress</a:t>
            </a:r>
            <a:endParaRPr lang="zh-CN" altLang="en-US" sz="1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32BB59-6502-4363-B0C0-6AED71427953}"/>
              </a:ext>
            </a:extLst>
          </p:cNvPr>
          <p:cNvSpPr txBox="1"/>
          <p:nvPr/>
        </p:nvSpPr>
        <p:spPr>
          <a:xfrm>
            <a:off x="6362232" y="1472031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Pressure gradient</a:t>
            </a:r>
            <a:endParaRPr lang="zh-CN" altLang="en-US" sz="1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48B837-BBE7-448A-B9BA-08381E79942A}"/>
              </a:ext>
            </a:extLst>
          </p:cNvPr>
          <p:cNvSpPr txBox="1"/>
          <p:nvPr/>
        </p:nvSpPr>
        <p:spPr>
          <a:xfrm>
            <a:off x="8768618" y="1439802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Shear stress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5846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4CF5C-5C8D-4707-B3A8-375E4AEA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Non-dimensional depth-averaged governing eqns.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Base flow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E6C829-19AA-40BA-8EB4-95AE9A25A6BB}"/>
                  </a:ext>
                </a:extLst>
              </p:cNvPr>
              <p:cNvSpPr txBox="1"/>
              <p:nvPr/>
            </p:nvSpPr>
            <p:spPr>
              <a:xfrm>
                <a:off x="126534" y="1591001"/>
                <a:ext cx="4225255" cy="570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𝑈𝐻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𝐻𝑈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E6C829-19AA-40BA-8EB4-95AE9A25A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4" y="1591001"/>
                <a:ext cx="4225255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692FCF-2D95-498F-A6F7-88B2019BFFF3}"/>
                  </a:ext>
                </a:extLst>
              </p:cNvPr>
              <p:cNvSpPr txBox="1"/>
              <p:nvPr/>
            </p:nvSpPr>
            <p:spPr>
              <a:xfrm>
                <a:off x="-818625" y="2231286"/>
                <a:ext cx="11065079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𝐶𝑈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692FCF-2D95-498F-A6F7-88B2019B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8625" y="2231286"/>
                <a:ext cx="11065079" cy="645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2783443-66B0-4904-BB98-A47648980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032" y="1592605"/>
            <a:ext cx="3139513" cy="1137234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718D4DF8-A3C6-414B-8445-C242E8B8C85B}"/>
              </a:ext>
            </a:extLst>
          </p:cNvPr>
          <p:cNvSpPr/>
          <p:nvPr/>
        </p:nvSpPr>
        <p:spPr>
          <a:xfrm>
            <a:off x="838200" y="3909271"/>
            <a:ext cx="638262" cy="40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1ED6C0-28FC-425A-900D-0CEA5C0A79FF}"/>
                  </a:ext>
                </a:extLst>
              </p:cNvPr>
              <p:cNvSpPr txBox="1"/>
              <p:nvPr/>
            </p:nvSpPr>
            <p:spPr>
              <a:xfrm>
                <a:off x="700796" y="3514773"/>
                <a:ext cx="913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1ED6C0-28FC-425A-900D-0CEA5C0A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6" y="3514773"/>
                <a:ext cx="9130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A299F7-1378-4C95-A360-AA62058E5F23}"/>
                  </a:ext>
                </a:extLst>
              </p:cNvPr>
              <p:cNvSpPr txBox="1"/>
              <p:nvPr/>
            </p:nvSpPr>
            <p:spPr>
              <a:xfrm>
                <a:off x="1795244" y="3615655"/>
                <a:ext cx="1583960" cy="867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A299F7-1378-4C95-A360-AA62058E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44" y="3615655"/>
                <a:ext cx="1583960" cy="867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97F2CD0-8340-42CA-B3A1-128302083852}"/>
                  </a:ext>
                </a:extLst>
              </p:cNvPr>
              <p:cNvSpPr txBox="1"/>
              <p:nvPr/>
            </p:nvSpPr>
            <p:spPr>
              <a:xfrm>
                <a:off x="8504032" y="2767261"/>
                <a:ext cx="2120965" cy="663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97F2CD0-8340-42CA-B3A1-128302083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2" y="2767261"/>
                <a:ext cx="2120965" cy="663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B9DBFC60-1254-43CA-843A-17D9D0183CDD}"/>
              </a:ext>
            </a:extLst>
          </p:cNvPr>
          <p:cNvSpPr txBox="1"/>
          <p:nvPr/>
        </p:nvSpPr>
        <p:spPr>
          <a:xfrm>
            <a:off x="4713914" y="398115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 that</a:t>
            </a:r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57DF0BA0-2DB5-47E4-B06B-D24FB7D59CB2}"/>
              </a:ext>
            </a:extLst>
          </p:cNvPr>
          <p:cNvSpPr/>
          <p:nvPr/>
        </p:nvSpPr>
        <p:spPr>
          <a:xfrm>
            <a:off x="2260053" y="4748169"/>
            <a:ext cx="327171" cy="518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A7261C-62A1-467A-801C-27866B4BE0D9}"/>
              </a:ext>
            </a:extLst>
          </p:cNvPr>
          <p:cNvSpPr txBox="1"/>
          <p:nvPr/>
        </p:nvSpPr>
        <p:spPr>
          <a:xfrm>
            <a:off x="228728" y="48229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返回代入连续方程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95732D6-6C9A-4E38-893D-3E7697D371E3}"/>
                  </a:ext>
                </a:extLst>
              </p:cNvPr>
              <p:cNvSpPr txBox="1"/>
              <p:nvPr/>
            </p:nvSpPr>
            <p:spPr>
              <a:xfrm>
                <a:off x="1827577" y="5563227"/>
                <a:ext cx="1192121" cy="642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95732D6-6C9A-4E38-893D-3E7697D37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577" y="5563227"/>
                <a:ext cx="1192121" cy="6420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F2153DE-96F1-432D-ABEA-222F3CB0121F}"/>
              </a:ext>
            </a:extLst>
          </p:cNvPr>
          <p:cNvCxnSpPr/>
          <p:nvPr/>
        </p:nvCxnSpPr>
        <p:spPr>
          <a:xfrm>
            <a:off x="3379204" y="5884276"/>
            <a:ext cx="907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58C57FF-DD02-4828-A8C5-EA17F0D03113}"/>
              </a:ext>
            </a:extLst>
          </p:cNvPr>
          <p:cNvSpPr txBox="1"/>
          <p:nvPr/>
        </p:nvSpPr>
        <p:spPr>
          <a:xfrm>
            <a:off x="4479721" y="5947794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Agree with Bagnold velocity result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286E9BD-DF3E-4B0C-8EA8-FD2ACF2C0F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9088" y="5115901"/>
            <a:ext cx="2698889" cy="831893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7F82B1AD-A060-4091-9699-D16F70F7751B}"/>
              </a:ext>
            </a:extLst>
          </p:cNvPr>
          <p:cNvSpPr/>
          <p:nvPr/>
        </p:nvSpPr>
        <p:spPr>
          <a:xfrm>
            <a:off x="4479721" y="6363672"/>
            <a:ext cx="7828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[3] GDR MiDi. On dense granular flows.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-apple-system"/>
              </a:rPr>
              <a:t>Eur. Phys. J. E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-apple-system"/>
              </a:rPr>
              <a:t>14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, 341–365 (2004). https://doi.org/10.1140/epje/i2003-10153-0</a:t>
            </a:r>
            <a:endParaRPr lang="zh-CN" altLang="en-US" sz="12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CB62197D-D859-478B-9914-DBC3DA9602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8347" y="3624052"/>
            <a:ext cx="2017156" cy="1122517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5143406-B36A-4F07-B7BE-1A3ACAA2A663}"/>
              </a:ext>
            </a:extLst>
          </p:cNvPr>
          <p:cNvSpPr/>
          <p:nvPr/>
        </p:nvSpPr>
        <p:spPr>
          <a:xfrm>
            <a:off x="4597167" y="3514773"/>
            <a:ext cx="3766657" cy="1308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159FD9-DFBA-4BCE-86F2-54EB160745E7}"/>
              </a:ext>
            </a:extLst>
          </p:cNvPr>
          <p:cNvSpPr txBox="1"/>
          <p:nvPr/>
        </p:nvSpPr>
        <p:spPr>
          <a:xfrm>
            <a:off x="4599457" y="313939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In water model</a:t>
            </a:r>
            <a:endParaRPr lang="zh-CN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5E14E9D-EE81-4E68-B78C-DB5543D5D80B}"/>
                  </a:ext>
                </a:extLst>
              </p:cNvPr>
              <p:cNvSpPr txBox="1"/>
              <p:nvPr/>
            </p:nvSpPr>
            <p:spPr>
              <a:xfrm>
                <a:off x="9796539" y="874167"/>
                <a:ext cx="170213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5E14E9D-EE81-4E68-B78C-DB5543D5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539" y="874167"/>
                <a:ext cx="1702133" cy="6183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9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8976EA-F333-45E1-BB84-64F20AFE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75" y="5010913"/>
            <a:ext cx="2835436" cy="6564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44CF5C-5C8D-4707-B3A8-375E4AEA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Non-dimensional depth-averaged governing eqns.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Perturbation flow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/>
              <p:nvPr/>
            </p:nvSpPr>
            <p:spPr>
              <a:xfrm>
                <a:off x="508879" y="4959397"/>
                <a:ext cx="1730281" cy="70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𝐹𝑟</m:t>
                      </m:r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𝑔h</m:t>
                                  </m:r>
                                  <m:func>
                                    <m:func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6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4959397"/>
                <a:ext cx="1730281" cy="707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E6C829-19AA-40BA-8EB4-95AE9A25A6BB}"/>
                  </a:ext>
                </a:extLst>
              </p:cNvPr>
              <p:cNvSpPr txBox="1"/>
              <p:nvPr/>
            </p:nvSpPr>
            <p:spPr>
              <a:xfrm>
                <a:off x="126534" y="1591001"/>
                <a:ext cx="4225255" cy="610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𝑈𝐻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𝑉𝐻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𝐻𝑈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BE6C829-19AA-40BA-8EB4-95AE9A25A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4" y="1591001"/>
                <a:ext cx="4225255" cy="610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692FCF-2D95-498F-A6F7-88B2019BFFF3}"/>
                  </a:ext>
                </a:extLst>
              </p:cNvPr>
              <p:cNvSpPr txBox="1"/>
              <p:nvPr/>
            </p:nvSpPr>
            <p:spPr>
              <a:xfrm>
                <a:off x="288721" y="2173018"/>
                <a:ext cx="11065079" cy="73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𝐶𝑈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692FCF-2D95-498F-A6F7-88B2019B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" y="2173018"/>
                <a:ext cx="11065079" cy="736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4E9ED30-370D-4C95-AB7D-78C0FF0D86C9}"/>
                  </a:ext>
                </a:extLst>
              </p:cNvPr>
              <p:cNvSpPr/>
              <p:nvPr/>
            </p:nvSpPr>
            <p:spPr>
              <a:xfrm>
                <a:off x="-111160" y="2909886"/>
                <a:ext cx="9486551" cy="736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4E9ED30-370D-4C95-AB7D-78C0FF0D8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60" y="2909886"/>
                <a:ext cx="9486551" cy="736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/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zh-CN" altLang="en-US" sz="16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/>
              <p:nvPr/>
            </p:nvSpPr>
            <p:spPr>
              <a:xfrm>
                <a:off x="2276036" y="5667348"/>
                <a:ext cx="3139513" cy="85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𝜈</m:t>
                      </m:r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𝛽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e>
                      </m:rad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1600" b="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zh-CN" altLang="en-US" sz="16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6" y="5667348"/>
                <a:ext cx="3139513" cy="852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下 12">
            <a:extLst>
              <a:ext uri="{FF2B5EF4-FFF2-40B4-BE49-F238E27FC236}">
                <a16:creationId xmlns:a16="http://schemas.microsoft.com/office/drawing/2014/main" id="{0C21EE84-8355-49FB-8099-7B4F756094AA}"/>
              </a:ext>
            </a:extLst>
          </p:cNvPr>
          <p:cNvSpPr/>
          <p:nvPr/>
        </p:nvSpPr>
        <p:spPr>
          <a:xfrm>
            <a:off x="5870896" y="1964514"/>
            <a:ext cx="288022" cy="394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6AFACD0-3CB5-40F4-94A9-A301248DC64F}"/>
              </a:ext>
            </a:extLst>
          </p:cNvPr>
          <p:cNvSpPr/>
          <p:nvPr/>
        </p:nvSpPr>
        <p:spPr>
          <a:xfrm>
            <a:off x="5119500" y="1967940"/>
            <a:ext cx="288022" cy="394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2BE5305-B096-4124-8A7A-A0275A81CFF2}"/>
              </a:ext>
            </a:extLst>
          </p:cNvPr>
          <p:cNvSpPr/>
          <p:nvPr/>
        </p:nvSpPr>
        <p:spPr>
          <a:xfrm>
            <a:off x="6672047" y="1807373"/>
            <a:ext cx="288022" cy="394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99CF2162-4466-48AB-ABD3-3D3D28D24034}"/>
              </a:ext>
            </a:extLst>
          </p:cNvPr>
          <p:cNvSpPr/>
          <p:nvPr/>
        </p:nvSpPr>
        <p:spPr>
          <a:xfrm>
            <a:off x="9136316" y="1726675"/>
            <a:ext cx="288022" cy="394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13623B-9760-455E-9C40-AC9F8836A311}"/>
              </a:ext>
            </a:extLst>
          </p:cNvPr>
          <p:cNvSpPr txBox="1"/>
          <p:nvPr/>
        </p:nvSpPr>
        <p:spPr>
          <a:xfrm>
            <a:off x="4777900" y="1646453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Gravity</a:t>
            </a:r>
            <a:endParaRPr lang="zh-CN" altLang="en-US" sz="12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D175C0-B49B-4BE9-9509-120E3055DED4}"/>
              </a:ext>
            </a:extLst>
          </p:cNvPr>
          <p:cNvSpPr txBox="1"/>
          <p:nvPr/>
        </p:nvSpPr>
        <p:spPr>
          <a:xfrm>
            <a:off x="5373270" y="1630838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Bed shear stress</a:t>
            </a:r>
            <a:endParaRPr lang="zh-CN" altLang="en-US" sz="1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32BB59-6502-4363-B0C0-6AED71427953}"/>
              </a:ext>
            </a:extLst>
          </p:cNvPr>
          <p:cNvSpPr txBox="1"/>
          <p:nvPr/>
        </p:nvSpPr>
        <p:spPr>
          <a:xfrm>
            <a:off x="6362232" y="1472031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Pressure gradient</a:t>
            </a:r>
            <a:endParaRPr lang="zh-CN" altLang="en-US" sz="1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48B837-BBE7-448A-B9BA-08381E79942A}"/>
              </a:ext>
            </a:extLst>
          </p:cNvPr>
          <p:cNvSpPr txBox="1"/>
          <p:nvPr/>
        </p:nvSpPr>
        <p:spPr>
          <a:xfrm>
            <a:off x="8768618" y="1439802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Shear stress</a:t>
            </a:r>
            <a:endParaRPr lang="zh-CN" altLang="en-US" sz="1200" b="1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6C71ADE4-BF93-4AF9-B503-EBB52BAD3DF5}"/>
              </a:ext>
            </a:extLst>
          </p:cNvPr>
          <p:cNvSpPr/>
          <p:nvPr/>
        </p:nvSpPr>
        <p:spPr>
          <a:xfrm>
            <a:off x="7769990" y="3807347"/>
            <a:ext cx="453006" cy="774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/>
              <p:nvPr/>
            </p:nvSpPr>
            <p:spPr>
              <a:xfrm>
                <a:off x="7360604" y="4744018"/>
                <a:ext cx="14080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04" y="4744018"/>
                <a:ext cx="1408014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98B6FC44-F765-41BB-B5C6-28D43C92C85E}"/>
              </a:ext>
            </a:extLst>
          </p:cNvPr>
          <p:cNvSpPr/>
          <p:nvPr/>
        </p:nvSpPr>
        <p:spPr>
          <a:xfrm>
            <a:off x="2428075" y="4744018"/>
            <a:ext cx="952688" cy="9233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5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8976EA-F333-45E1-BB84-64F20AFE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75" y="5010913"/>
            <a:ext cx="2835436" cy="6564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44CF5C-5C8D-4707-B3A8-375E4AEA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Non-dimensional depth-averaged governing eqns.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Perturbation flow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/>
              <p:nvPr/>
            </p:nvSpPr>
            <p:spPr>
              <a:xfrm>
                <a:off x="508879" y="4959397"/>
                <a:ext cx="1730281" cy="70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𝐹𝑟</m:t>
                      </m:r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𝑔h</m:t>
                                  </m:r>
                                  <m:func>
                                    <m:func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6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4959397"/>
                <a:ext cx="1730281" cy="707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/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e>
                          </m:rad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zh-CN" altLang="en-US" sz="16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/>
              <p:nvPr/>
            </p:nvSpPr>
            <p:spPr>
              <a:xfrm>
                <a:off x="2276036" y="5667348"/>
                <a:ext cx="3139513" cy="85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𝜈</m:t>
                      </m:r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𝛽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e>
                      </m:rad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sz="16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sz="1600" b="0" i="1" dirty="0">
                  <a:solidFill>
                    <a:schemeClr val="tx2">
                      <a:lumMod val="75000"/>
                    </a:schemeClr>
                  </a:solidFill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zh-CN" altLang="en-US" sz="1600" dirty="0" err="1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6" y="5667348"/>
                <a:ext cx="3139513" cy="852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/>
              <p:nvPr/>
            </p:nvSpPr>
            <p:spPr>
              <a:xfrm>
                <a:off x="10514865" y="767358"/>
                <a:ext cx="14080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865" y="767358"/>
                <a:ext cx="140801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4048D6-755F-42B7-8631-0AD7A0ECF50B}"/>
                  </a:ext>
                </a:extLst>
              </p:cNvPr>
              <p:cNvSpPr txBox="1"/>
              <p:nvPr/>
            </p:nvSpPr>
            <p:spPr>
              <a:xfrm>
                <a:off x="738231" y="1507538"/>
                <a:ext cx="3770840" cy="61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4048D6-755F-42B7-8631-0AD7A0EC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1507538"/>
                <a:ext cx="3770840" cy="6139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AAC58D-42E4-452D-A5E3-A106D9BFAC0F}"/>
                  </a:ext>
                </a:extLst>
              </p:cNvPr>
              <p:cNvSpPr txBox="1"/>
              <p:nvPr/>
            </p:nvSpPr>
            <p:spPr>
              <a:xfrm>
                <a:off x="0" y="2071991"/>
                <a:ext cx="11065079" cy="73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′+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AAC58D-42E4-452D-A5E3-A106D9BFA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1991"/>
                <a:ext cx="11065079" cy="736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31A4E2-CB10-42C5-AEA8-0801FF61735E}"/>
                  </a:ext>
                </a:extLst>
              </p:cNvPr>
              <p:cNvSpPr/>
              <p:nvPr/>
            </p:nvSpPr>
            <p:spPr>
              <a:xfrm>
                <a:off x="-234205" y="2777924"/>
                <a:ext cx="9486551" cy="736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Γ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′+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31A4E2-CB10-42C5-AEA8-0801FF61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4205" y="2777924"/>
                <a:ext cx="9486551" cy="736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3E1E10-FFE2-41E7-9082-2B7638F32652}"/>
                  </a:ext>
                </a:extLst>
              </p:cNvPr>
              <p:cNvSpPr txBox="1"/>
              <p:nvPr/>
            </p:nvSpPr>
            <p:spPr>
              <a:xfrm>
                <a:off x="511498" y="4274045"/>
                <a:ext cx="3139577" cy="60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3E1E10-FFE2-41E7-9082-2B7638F3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8" y="4274045"/>
                <a:ext cx="3139577" cy="609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04779E8D-608B-4079-BC55-0B4337CF95B6}"/>
              </a:ext>
            </a:extLst>
          </p:cNvPr>
          <p:cNvSpPr txBox="1"/>
          <p:nvPr/>
        </p:nvSpPr>
        <p:spPr>
          <a:xfrm>
            <a:off x="5380258" y="45720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Recall that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FA91910-C07D-4CB5-AAFF-5DD72DD38164}"/>
              </a:ext>
            </a:extLst>
          </p:cNvPr>
          <p:cNvSpPr/>
          <p:nvPr/>
        </p:nvSpPr>
        <p:spPr>
          <a:xfrm>
            <a:off x="5263511" y="4105703"/>
            <a:ext cx="6279740" cy="1308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22DAB4-9121-4891-9B78-C93AB0303B48}"/>
              </a:ext>
            </a:extLst>
          </p:cNvPr>
          <p:cNvSpPr txBox="1"/>
          <p:nvPr/>
        </p:nvSpPr>
        <p:spPr>
          <a:xfrm>
            <a:off x="5265801" y="373032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In water model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E698799-85F4-4A9D-86FA-2DFCBBD806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5426" y="4220725"/>
            <a:ext cx="4277568" cy="10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4CF5C-5C8D-4707-B3A8-375E4AEA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Non-dimensional depth-averaged governing eqns.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Perturbation flow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/>
              <p:nvPr/>
            </p:nvSpPr>
            <p:spPr>
              <a:xfrm>
                <a:off x="9843215" y="1226374"/>
                <a:ext cx="14080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215" y="1226374"/>
                <a:ext cx="140801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AC4559C-0226-469F-AB4E-7696FECF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018" y="1336117"/>
            <a:ext cx="2783820" cy="1272603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E01071B3-357B-4B04-A5AE-DDAD9D7AD73F}"/>
              </a:ext>
            </a:extLst>
          </p:cNvPr>
          <p:cNvSpPr/>
          <p:nvPr/>
        </p:nvSpPr>
        <p:spPr>
          <a:xfrm>
            <a:off x="1494575" y="2837902"/>
            <a:ext cx="406854" cy="1281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EDE10B-06EB-4EA9-A5AD-8A67D0471287}"/>
                  </a:ext>
                </a:extLst>
              </p:cNvPr>
              <p:cNvSpPr txBox="1"/>
              <p:nvPr/>
            </p:nvSpPr>
            <p:spPr>
              <a:xfrm>
                <a:off x="2029053" y="2783740"/>
                <a:ext cx="2518959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EDE10B-06EB-4EA9-A5AD-8A67D047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53" y="2783740"/>
                <a:ext cx="2518959" cy="381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17BC9B-F9D4-4322-8394-2761FB8BDCE4}"/>
                  </a:ext>
                </a:extLst>
              </p:cNvPr>
              <p:cNvSpPr/>
              <p:nvPr/>
            </p:nvSpPr>
            <p:spPr>
              <a:xfrm>
                <a:off x="1992505" y="3103614"/>
                <a:ext cx="2555507" cy="392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17BC9B-F9D4-4322-8394-2761FB8BD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505" y="3103614"/>
                <a:ext cx="2555507" cy="392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E7E54E2-0F47-4E49-A673-9CDDD83BA168}"/>
                  </a:ext>
                </a:extLst>
              </p:cNvPr>
              <p:cNvSpPr/>
              <p:nvPr/>
            </p:nvSpPr>
            <p:spPr>
              <a:xfrm>
                <a:off x="2010778" y="3390785"/>
                <a:ext cx="2555507" cy="392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E7E54E2-0F47-4E49-A673-9CDDD83BA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778" y="3390785"/>
                <a:ext cx="2555507" cy="392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1912A6-3C27-4C08-A329-4F6C8212684A}"/>
                  </a:ext>
                </a:extLst>
              </p:cNvPr>
              <p:cNvSpPr txBox="1"/>
              <p:nvPr/>
            </p:nvSpPr>
            <p:spPr>
              <a:xfrm>
                <a:off x="0" y="4277966"/>
                <a:ext cx="12135182" cy="2185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𝑖𝐶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31912A6-3C27-4C08-A329-4F6C8212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77966"/>
                <a:ext cx="12135182" cy="21852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6">
            <a:extLst>
              <a:ext uri="{FF2B5EF4-FFF2-40B4-BE49-F238E27FC236}">
                <a16:creationId xmlns:a16="http://schemas.microsoft.com/office/drawing/2014/main" id="{E21C8A9D-8BAD-462B-945C-D4ADDF306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500703"/>
            <a:ext cx="6221682" cy="1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9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C881D-C9DC-439F-9B63-E2E49E37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计算选用参数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4F761D-A97F-44B3-8E9F-455A3816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77" y="1489959"/>
            <a:ext cx="10262127" cy="18479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7F1700-E040-4FA7-9EDE-F3F92D994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7" b="27013"/>
          <a:stretch/>
        </p:blipFill>
        <p:spPr>
          <a:xfrm>
            <a:off x="973123" y="3105826"/>
            <a:ext cx="10033554" cy="15248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12D1552-C0D8-4CE8-B76B-D785D290138E}"/>
              </a:ext>
            </a:extLst>
          </p:cNvPr>
          <p:cNvSpPr/>
          <p:nvPr/>
        </p:nvSpPr>
        <p:spPr>
          <a:xfrm>
            <a:off x="302150" y="5134198"/>
            <a:ext cx="11587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81817"/>
                </a:solidFill>
                <a:effectLst/>
                <a:latin typeface="noto sans"/>
              </a:rPr>
              <a:t>[1] Gray, J., &amp; Edwards, A. (2014). A depth-averaged </a:t>
            </a:r>
            <a:r>
              <a:rPr lang="en-US" altLang="zh-CN" dirty="0">
                <a:solidFill>
                  <a:srgbClr val="181817"/>
                </a:solidFill>
                <a:latin typeface="noto sans"/>
              </a:rPr>
              <a:t>μ(I)-rheology for shallow granular free-surface flows</a:t>
            </a:r>
            <a:r>
              <a:rPr lang="en-US" altLang="zh-CN" b="0" i="0" dirty="0">
                <a:solidFill>
                  <a:srgbClr val="181817"/>
                </a:solidFill>
                <a:effectLst/>
                <a:latin typeface="noto sans"/>
              </a:rPr>
              <a:t>. </a:t>
            </a:r>
            <a:r>
              <a:rPr lang="en-US" altLang="zh-CN" b="0" i="1" dirty="0">
                <a:solidFill>
                  <a:srgbClr val="181817"/>
                </a:solidFill>
                <a:effectLst/>
                <a:latin typeface="noto sans"/>
              </a:rPr>
              <a:t>Journal of Fluid Mechanics,</a:t>
            </a:r>
            <a:r>
              <a:rPr lang="en-US" altLang="zh-CN" b="0" i="0" dirty="0">
                <a:solidFill>
                  <a:srgbClr val="181817"/>
                </a:solidFill>
                <a:effectLst/>
                <a:latin typeface="noto sans"/>
              </a:rPr>
              <a:t> </a:t>
            </a:r>
            <a:r>
              <a:rPr lang="en-US" altLang="zh-CN" b="0" i="1" dirty="0">
                <a:solidFill>
                  <a:srgbClr val="181817"/>
                </a:solidFill>
                <a:effectLst/>
                <a:latin typeface="noto sans"/>
              </a:rPr>
              <a:t>755</a:t>
            </a:r>
            <a:r>
              <a:rPr lang="en-US" altLang="zh-CN" b="0" i="0" dirty="0">
                <a:solidFill>
                  <a:srgbClr val="181817"/>
                </a:solidFill>
                <a:effectLst/>
                <a:latin typeface="noto sans"/>
              </a:rPr>
              <a:t>, 503-534. doi:10.1017/jfm.2014.450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50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D49F6C-6359-4A3B-BB6A-194FE509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20" y="556581"/>
            <a:ext cx="5882886" cy="28081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F99B5C-B772-471F-A341-BD077E523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20" y="3364739"/>
            <a:ext cx="5882886" cy="2936680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FDDF115B-634F-4A99-8DCD-1BAFAD349F46}"/>
              </a:ext>
            </a:extLst>
          </p:cNvPr>
          <p:cNvSpPr/>
          <p:nvPr/>
        </p:nvSpPr>
        <p:spPr>
          <a:xfrm rot="3728912">
            <a:off x="6022696" y="752681"/>
            <a:ext cx="545285" cy="243736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304AEE-277E-4A87-822D-1C6255E57EF7}"/>
                  </a:ext>
                </a:extLst>
              </p:cNvPr>
              <p:cNvSpPr txBox="1"/>
              <p:nvPr/>
            </p:nvSpPr>
            <p:spPr>
              <a:xfrm>
                <a:off x="1063820" y="1677798"/>
                <a:ext cx="494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304AEE-277E-4A87-822D-1C6255E5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20" y="1677798"/>
                <a:ext cx="4944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1D5AEE-8882-40F6-AA73-AC7EED521D4F}"/>
                  </a:ext>
                </a:extLst>
              </p:cNvPr>
              <p:cNvSpPr txBox="1"/>
              <p:nvPr/>
            </p:nvSpPr>
            <p:spPr>
              <a:xfrm>
                <a:off x="1063820" y="4328247"/>
                <a:ext cx="494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71D5AEE-8882-40F6-AA73-AC7EED521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20" y="4328247"/>
                <a:ext cx="4944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FF42AD-EDCE-45C1-84C3-40358CADD4A8}"/>
                  </a:ext>
                </a:extLst>
              </p:cNvPr>
              <p:cNvSpPr txBox="1"/>
              <p:nvPr/>
            </p:nvSpPr>
            <p:spPr>
              <a:xfrm>
                <a:off x="1912506" y="2752800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EFF42AD-EDCE-45C1-84C3-40358CADD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06" y="2752800"/>
                <a:ext cx="4811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4EA419-A0BD-4ECF-A7D4-A027B3F720CB}"/>
                  </a:ext>
                </a:extLst>
              </p:cNvPr>
              <p:cNvSpPr txBox="1"/>
              <p:nvPr/>
            </p:nvSpPr>
            <p:spPr>
              <a:xfrm>
                <a:off x="1558314" y="5291755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4EA419-A0BD-4ECF-A7D4-A027B3F7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14" y="5291755"/>
                <a:ext cx="4811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0493CB-D78B-4724-A639-8087A8141DCD}"/>
                  </a:ext>
                </a:extLst>
              </p:cNvPr>
              <p:cNvSpPr txBox="1"/>
              <p:nvPr/>
            </p:nvSpPr>
            <p:spPr>
              <a:xfrm>
                <a:off x="3111675" y="5761414"/>
                <a:ext cx="47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0493CB-D78B-4724-A639-8087A814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75" y="5761414"/>
                <a:ext cx="4758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0A3803-82F4-4C8C-91E8-394FCCEF4687}"/>
                  </a:ext>
                </a:extLst>
              </p:cNvPr>
              <p:cNvSpPr txBox="1"/>
              <p:nvPr/>
            </p:nvSpPr>
            <p:spPr>
              <a:xfrm>
                <a:off x="3500700" y="2568134"/>
                <a:ext cx="47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0A3803-82F4-4C8C-91E8-394FCCEF4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00" y="2568134"/>
                <a:ext cx="4758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9F72581-2275-4CB7-BE2A-9E6C40D03B8A}"/>
                  </a:ext>
                </a:extLst>
              </p:cNvPr>
              <p:cNvSpPr txBox="1"/>
              <p:nvPr/>
            </p:nvSpPr>
            <p:spPr>
              <a:xfrm>
                <a:off x="5235488" y="5988231"/>
                <a:ext cx="47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9F72581-2275-4CB7-BE2A-9E6C40D0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88" y="5988231"/>
                <a:ext cx="4758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92A9715-20B0-48CF-95F7-FFA9B31102A6}"/>
                  </a:ext>
                </a:extLst>
              </p:cNvPr>
              <p:cNvSpPr txBox="1"/>
              <p:nvPr/>
            </p:nvSpPr>
            <p:spPr>
              <a:xfrm>
                <a:off x="3771352" y="4631429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92A9715-20B0-48CF-95F7-FFA9B311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52" y="4631429"/>
                <a:ext cx="4811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64862A3-0E8A-44EA-8224-5A02E7E574EA}"/>
                  </a:ext>
                </a:extLst>
              </p:cNvPr>
              <p:cNvSpPr txBox="1"/>
              <p:nvPr/>
            </p:nvSpPr>
            <p:spPr>
              <a:xfrm>
                <a:off x="3910484" y="1694414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64862A3-0E8A-44EA-8224-5A02E7E57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84" y="1694414"/>
                <a:ext cx="4811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E9B6957-7769-4AD2-938B-AB48EE30A8DA}"/>
                  </a:ext>
                </a:extLst>
              </p:cNvPr>
              <p:cNvSpPr txBox="1"/>
              <p:nvPr/>
            </p:nvSpPr>
            <p:spPr>
              <a:xfrm>
                <a:off x="5235487" y="2995407"/>
                <a:ext cx="47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E9B6957-7769-4AD2-938B-AB48EE30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87" y="2995407"/>
                <a:ext cx="47583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071D96A2-61E0-4786-BC20-3BF5D925A90D}"/>
              </a:ext>
            </a:extLst>
          </p:cNvPr>
          <p:cNvSpPr txBox="1"/>
          <p:nvPr/>
        </p:nvSpPr>
        <p:spPr>
          <a:xfrm>
            <a:off x="7500225" y="1066613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增长率最高处不再位于</a:t>
            </a:r>
            <a:r>
              <a:rPr lang="en-US" altLang="zh-CN" dirty="0"/>
              <a:t>x</a:t>
            </a:r>
            <a:r>
              <a:rPr lang="zh-CN" altLang="en-US" dirty="0"/>
              <a:t>轴！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00E5E67-C588-49DD-8AFF-FE10AE777C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2052" y="2812334"/>
            <a:ext cx="3245017" cy="29656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056BB29-CF81-4FD5-BE04-68CD329A582E}"/>
                  </a:ext>
                </a:extLst>
              </p:cNvPr>
              <p:cNvSpPr txBox="1"/>
              <p:nvPr/>
            </p:nvSpPr>
            <p:spPr>
              <a:xfrm>
                <a:off x="6946706" y="400907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056BB29-CF81-4FD5-BE04-68CD329A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706" y="4009078"/>
                <a:ext cx="48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B6AA02-DFC0-484B-B92F-C146BF32A7E5}"/>
                  </a:ext>
                </a:extLst>
              </p:cNvPr>
              <p:cNvSpPr txBox="1"/>
              <p:nvPr/>
            </p:nvSpPr>
            <p:spPr>
              <a:xfrm>
                <a:off x="8852541" y="5761414"/>
                <a:ext cx="47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B6AA02-DFC0-484B-B92F-C146BF32A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541" y="5761414"/>
                <a:ext cx="4758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1331462C-C9CA-4F12-BE3D-0AB9811CE811}"/>
              </a:ext>
            </a:extLst>
          </p:cNvPr>
          <p:cNvSpPr txBox="1"/>
          <p:nvPr/>
        </p:nvSpPr>
        <p:spPr>
          <a:xfrm>
            <a:off x="7759817" y="248314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Zoom in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086272E-402C-4E73-A100-0CD4D1B3B9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6079" y="2387365"/>
            <a:ext cx="819192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4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7493</TotalTime>
  <Words>637</Words>
  <Application>Microsoft Office PowerPoint</Application>
  <PresentationFormat>宽屏</PresentationFormat>
  <Paragraphs>97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-apple-system</vt:lpstr>
      <vt:lpstr>noto sans</vt:lpstr>
      <vt:lpstr>等线</vt:lpstr>
      <vt:lpstr>等线 Light</vt:lpstr>
      <vt:lpstr>黑体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Incompressible depth-averaged μ(I)-rheology </vt:lpstr>
      <vt:lpstr>Non-dimensional depth-averaged governing eqns.</vt:lpstr>
      <vt:lpstr>Non-dimensional depth-averaged governing eqns.  --- Base flow</vt:lpstr>
      <vt:lpstr>Non-dimensional depth-averaged governing eqns.  --- Perturbation flow</vt:lpstr>
      <vt:lpstr>Non-dimensional depth-averaged governing eqns.  --- Perturbation flow</vt:lpstr>
      <vt:lpstr>Non-dimensional depth-averaged governing eqns.  --- Perturbation flow</vt:lpstr>
      <vt:lpstr>计算选用参数</vt:lpstr>
      <vt:lpstr>PowerPoint 演示文稿</vt:lpstr>
      <vt:lpstr>PowerPoint 演示文稿</vt:lpstr>
      <vt:lpstr>备忘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luhaoyu</dc:creator>
  <cp:lastModifiedBy>luhaoyu</cp:lastModifiedBy>
  <cp:revision>36</cp:revision>
  <dcterms:created xsi:type="dcterms:W3CDTF">2023-11-24T04:01:18Z</dcterms:created>
  <dcterms:modified xsi:type="dcterms:W3CDTF">2023-12-22T02:27:12Z</dcterms:modified>
</cp:coreProperties>
</file>