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5" r:id="rId9"/>
    <p:sldId id="1319" r:id="rId10"/>
    <p:sldId id="1320" r:id="rId11"/>
    <p:sldId id="1318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38A99-72DC-4DE1-A799-C1316C355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C7375-E6F3-4CBC-AFBF-ACD6F2FB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0CF5F-9951-4254-B1C2-C2495A51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7D1A-45BA-4591-9C47-6D12372D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EE329-D313-45E6-A139-F9BB8E5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0B5E-B147-4E03-84A5-532C16C2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A2920-8B43-4E07-A568-6F9B253C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25F77-8E74-4434-B530-0F24BF71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0D2D-1F49-4044-A528-03BD0D8A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11005-8326-4EA6-9307-2D5DFC9B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184898-A40D-4FDC-BB84-9000C175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D824E-5A92-4C73-8E8C-6DBC192E7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1EDCD-291C-4016-B70D-8E50810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574EF-0590-4DC9-A915-EAEAC2A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6080E-145B-4D6F-AC97-1A5B6AF2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11582400" cy="5628068"/>
          </a:xfrm>
        </p:spPr>
        <p:txBody>
          <a:bodyPr>
            <a:normAutofit/>
          </a:bodyPr>
          <a:lstStyle>
            <a:lvl1pPr>
              <a:buClrTx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Tx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Tx/>
              <a:defRPr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Tx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Tx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69312"/>
            <a:ext cx="11582400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46971" y="6478732"/>
            <a:ext cx="9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4A57613-7946-4183-A305-BE2AF078D8B4}" type="slidenum">
              <a:rPr lang="zh-CN" altLang="en-US" sz="18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73" y="223200"/>
            <a:ext cx="12207573" cy="444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37" y="223200"/>
            <a:ext cx="12207573" cy="4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75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979A-CB85-41DA-9004-3D9874CF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71319-7213-4279-AD80-795862EA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39B8-143C-4F6F-99AA-0C03FD50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1AAD5-6937-459D-AB0D-3CA9E241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4BD7B-A716-4840-A169-0BC288C4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D4B2-F059-4964-B330-08B41993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94599-11AF-41E5-BBF4-1966E9FE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9DCBA-B2C6-4334-80D8-F3A0667C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E3375-BA63-4AAA-A018-96A3A16C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40AD1-33CA-4266-9ABA-B3594B1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166A6-33A7-47B6-A8C0-F12586D4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0BB63-45A1-48A7-B8FA-B3B39371B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5C2D0-C6AC-4C8C-894C-54BB69F2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7272-0C8E-4792-BDD7-1839F7F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D22E8-9BAC-41C4-B757-17C4C342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1E2D1-E31B-4B5E-927F-ACFCCDB8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3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2C71-48F2-4916-AAE7-970A6586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DAF8E-BB12-42FE-AAA4-12EBF923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303A62-B719-4923-BA9A-9F2FEFDB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A9900C-5368-40FF-91E6-71BD4A01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2EDB02-D31F-4144-B1FB-0F093B9F3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A9695-30CA-485A-971A-14310DF5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D97CC-6AFC-4647-9CFF-F40F9426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28538E-8860-49E3-BB74-E1B3653F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5227-4328-40E6-A9C2-BB097826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B852B-40DB-4849-87B3-E59523B5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8998-5BB1-4E5E-BFAB-DA562B93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77BE4-2C4E-4562-9669-01D33A94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2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0870D0-8EF7-4919-9827-AF1C1FCE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DC0EF-6ACB-4A46-898B-9203D771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EC684-BDA6-47B4-9DCD-F8C8465B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61C4-BEF1-4C44-9425-4D47E0A2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8A18-B8C2-407C-9178-DB50349A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C5483-C443-4790-9E96-1772BD999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506A0-FAF2-48A5-AFC1-9F3D024F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6818B-C0C5-4119-ADE0-9CE409C8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170B0-682C-4C35-AF03-F873869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8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CF595-86C0-420A-ACA3-47BC069F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6B436C-7716-4E97-AF46-A1670C175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ABDA2-C60E-40DF-96E1-FBD51B8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45619-48EF-4737-AB1B-14050EA4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45E3A-9A3A-466E-BEDA-8C359D37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11A10-A1B6-4C07-A765-4D864D93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8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272C32-258B-4EE9-825F-6D993B26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41E36-0709-469F-B3E4-3534E73A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EF509-42E6-4EAA-A788-E8B13596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9DC5D-133D-43D1-BD24-C588440A43C4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41B78-23C4-4FCE-ABAC-8BA998103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0A9EE-6480-4E0A-BFB6-EFF474BEB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0833-73E2-4EF5-9B32-4E58949FE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86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5.png"/><Relationship Id="rId2" Type="http://schemas.openxmlformats.org/officeDocument/2006/relationships/image" Target="../media/image2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11" Type="http://schemas.openxmlformats.org/officeDocument/2006/relationships/image" Target="../media/image84.png"/><Relationship Id="rId5" Type="http://schemas.openxmlformats.org/officeDocument/2006/relationships/image" Target="../media/image75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20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30.png"/><Relationship Id="rId5" Type="http://schemas.openxmlformats.org/officeDocument/2006/relationships/image" Target="../media/image75.png"/><Relationship Id="rId10" Type="http://schemas.openxmlformats.org/officeDocument/2006/relationships/image" Target="../media/image29.png"/><Relationship Id="rId4" Type="http://schemas.openxmlformats.org/officeDocument/2006/relationships/image" Target="../media/image20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9F81C-EF86-4BC3-B833-87F46FB2D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Sandpile phenomenon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C5D9C-0833-4C25-B06A-D96A02E29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2023.12.1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47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1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D63AD4-F1A4-4975-AA9E-77E2B5AF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Criterion of instability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271F2A-E535-41A7-B8D8-6A78A6CAA97B}"/>
              </a:ext>
            </a:extLst>
          </p:cNvPr>
          <p:cNvGrpSpPr/>
          <p:nvPr/>
        </p:nvGrpSpPr>
        <p:grpSpPr>
          <a:xfrm>
            <a:off x="8836122" y="1109966"/>
            <a:ext cx="3685551" cy="4285290"/>
            <a:chOff x="7866701" y="1491558"/>
            <a:chExt cx="3685551" cy="42852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71B0B1-817B-4FAE-9F78-2B540940B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6701" y="1963580"/>
              <a:ext cx="3685551" cy="3813268"/>
            </a:xfrm>
            <a:prstGeom prst="rect">
              <a:avLst/>
            </a:prstGeom>
          </p:spPr>
        </p:pic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966C9570-C86E-4927-B027-A1A10AF8706B}"/>
                </a:ext>
              </a:extLst>
            </p:cNvPr>
            <p:cNvSpPr/>
            <p:nvPr/>
          </p:nvSpPr>
          <p:spPr>
            <a:xfrm>
              <a:off x="8180427" y="2200323"/>
              <a:ext cx="323966" cy="563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55AFCE3-418C-43B6-B568-525D79621CD9}"/>
                </a:ext>
              </a:extLst>
            </p:cNvPr>
            <p:cNvCxnSpPr/>
            <p:nvPr/>
          </p:nvCxnSpPr>
          <p:spPr>
            <a:xfrm rot="1694851">
              <a:off x="8777902" y="3365033"/>
              <a:ext cx="6754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BFDB3B2-C385-4643-B0E2-949481AEA049}"/>
                </a:ext>
              </a:extLst>
            </p:cNvPr>
            <p:cNvCxnSpPr/>
            <p:nvPr/>
          </p:nvCxnSpPr>
          <p:spPr>
            <a:xfrm rot="1694851" flipV="1">
              <a:off x="8940827" y="2717535"/>
              <a:ext cx="0" cy="51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圆柱形 7">
              <a:extLst>
                <a:ext uri="{FF2B5EF4-FFF2-40B4-BE49-F238E27FC236}">
                  <a16:creationId xmlns:a16="http://schemas.microsoft.com/office/drawing/2014/main" id="{B645E13E-E572-4720-8397-09A32CC28423}"/>
                </a:ext>
              </a:extLst>
            </p:cNvPr>
            <p:cNvSpPr/>
            <p:nvPr/>
          </p:nvSpPr>
          <p:spPr>
            <a:xfrm>
              <a:off x="8112766" y="1804944"/>
              <a:ext cx="469783" cy="104862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ED445C8-6743-4796-B561-A46588BB7594}"/>
                </a:ext>
              </a:extLst>
            </p:cNvPr>
            <p:cNvCxnSpPr/>
            <p:nvPr/>
          </p:nvCxnSpPr>
          <p:spPr>
            <a:xfrm>
              <a:off x="8322491" y="1670720"/>
              <a:ext cx="260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83E21BA-FE24-4C99-83A0-0EE77AFBCEAE}"/>
                    </a:ext>
                  </a:extLst>
                </p:cNvPr>
                <p:cNvSpPr txBox="1"/>
                <p:nvPr/>
              </p:nvSpPr>
              <p:spPr>
                <a:xfrm>
                  <a:off x="8504393" y="1491558"/>
                  <a:ext cx="3823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83E21BA-FE24-4C99-83A0-0EE77AFBC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393" y="1491558"/>
                  <a:ext cx="38234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765E4A4-97D6-4EA5-8C05-FAF10686D0F0}"/>
                    </a:ext>
                  </a:extLst>
                </p:cNvPr>
                <p:cNvSpPr txBox="1"/>
                <p:nvPr/>
              </p:nvSpPr>
              <p:spPr>
                <a:xfrm>
                  <a:off x="9259582" y="3205202"/>
                  <a:ext cx="3381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765E4A4-97D6-4EA5-8C05-FAF10686D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582" y="3205202"/>
                  <a:ext cx="33810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F848EDA-8639-4D06-98FE-EF4D18B921F8}"/>
                    </a:ext>
                  </a:extLst>
                </p:cNvPr>
                <p:cNvSpPr txBox="1"/>
                <p:nvPr/>
              </p:nvSpPr>
              <p:spPr>
                <a:xfrm>
                  <a:off x="9005747" y="2584439"/>
                  <a:ext cx="3381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F848EDA-8639-4D06-98FE-EF4D18B92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747" y="2584439"/>
                  <a:ext cx="33810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52844A5-3A1F-4684-B81E-2CA19F686830}"/>
                    </a:ext>
                  </a:extLst>
                </p:cNvPr>
                <p:cNvSpPr txBox="1"/>
                <p:nvPr/>
              </p:nvSpPr>
              <p:spPr>
                <a:xfrm>
                  <a:off x="8836397" y="2965994"/>
                  <a:ext cx="5584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⊙</m:t>
                        </m:r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4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52844A5-3A1F-4684-B81E-2CA19F686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397" y="2965994"/>
                  <a:ext cx="55842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A2DB6C-6FCE-4586-82A3-4A1892552513}"/>
              </a:ext>
            </a:extLst>
          </p:cNvPr>
          <p:cNvCxnSpPr>
            <a:cxnSpLocks/>
          </p:cNvCxnSpPr>
          <p:nvPr/>
        </p:nvCxnSpPr>
        <p:spPr>
          <a:xfrm flipH="1">
            <a:off x="11008571" y="2862150"/>
            <a:ext cx="393671" cy="655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A23F3C8-506E-4935-94F9-01AC6F3149F9}"/>
                  </a:ext>
                </a:extLst>
              </p:cNvPr>
              <p:cNvSpPr/>
              <p:nvPr/>
            </p:nvSpPr>
            <p:spPr>
              <a:xfrm>
                <a:off x="10931530" y="2410419"/>
                <a:ext cx="1097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i="1" dirty="0">
                    <a:solidFill>
                      <a:srgbClr val="C00000"/>
                    </a:solidFill>
                  </a:rPr>
                  <a:t>Base flow</a:t>
                </a:r>
              </a:p>
              <a:p>
                <a:r>
                  <a:rPr lang="en-US" altLang="zh-CN" sz="1200" b="1" i="1" dirty="0">
                    <a:solidFill>
                      <a:srgbClr val="C00000"/>
                    </a:solidFill>
                  </a:rPr>
                  <a:t>fix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200" b="1" i="1" dirty="0"/>
                  <a:t>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A23F3C8-506E-4935-94F9-01AC6F314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530" y="2410419"/>
                <a:ext cx="1097352" cy="461665"/>
              </a:xfrm>
              <a:prstGeom prst="rect">
                <a:avLst/>
              </a:prstGeom>
              <a:blipFill>
                <a:blip r:embed="rId7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562814EA-8BB6-43CA-A877-6711382F5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15" y="789724"/>
            <a:ext cx="2341703" cy="139828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81DD804-EFD7-4E2C-98C8-96860DF9EDE0}"/>
              </a:ext>
            </a:extLst>
          </p:cNvPr>
          <p:cNvSpPr/>
          <p:nvPr/>
        </p:nvSpPr>
        <p:spPr>
          <a:xfrm>
            <a:off x="86125" y="2163493"/>
            <a:ext cx="6034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rgbClr val="1F497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Thus when we consider exponential term of time, it will becomes</a:t>
            </a:r>
            <a:endParaRPr lang="zh-CN" altLang="en-US" sz="1600" dirty="0" err="1">
              <a:solidFill>
                <a:srgbClr val="1F497D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67DFE8-E027-46E8-9772-7C16BA564549}"/>
                  </a:ext>
                </a:extLst>
              </p:cNvPr>
              <p:cNvSpPr txBox="1"/>
              <p:nvPr/>
            </p:nvSpPr>
            <p:spPr>
              <a:xfrm>
                <a:off x="2923445" y="889018"/>
                <a:ext cx="1779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𝜔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67DFE8-E027-46E8-9772-7C16BA564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445" y="889018"/>
                <a:ext cx="1779846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D5A80662-6571-481B-A069-6E07DEE4DB00}"/>
              </a:ext>
            </a:extLst>
          </p:cNvPr>
          <p:cNvSpPr/>
          <p:nvPr/>
        </p:nvSpPr>
        <p:spPr>
          <a:xfrm>
            <a:off x="10089470" y="3484437"/>
            <a:ext cx="928628" cy="582738"/>
          </a:xfrm>
          <a:custGeom>
            <a:avLst/>
            <a:gdLst>
              <a:gd name="connsiteX0" fmla="*/ 0 w 1033403"/>
              <a:gd name="connsiteY0" fmla="*/ 0 h 211237"/>
              <a:gd name="connsiteX1" fmla="*/ 1033403 w 1033403"/>
              <a:gd name="connsiteY1" fmla="*/ 0 h 211237"/>
              <a:gd name="connsiteX2" fmla="*/ 1033403 w 1033403"/>
              <a:gd name="connsiteY2" fmla="*/ 211237 h 211237"/>
              <a:gd name="connsiteX3" fmla="*/ 0 w 1033403"/>
              <a:gd name="connsiteY3" fmla="*/ 211237 h 211237"/>
              <a:gd name="connsiteX4" fmla="*/ 0 w 1033403"/>
              <a:gd name="connsiteY4" fmla="*/ 0 h 211237"/>
              <a:gd name="connsiteX0" fmla="*/ 9525 w 1033403"/>
              <a:gd name="connsiteY0" fmla="*/ 0 h 220762"/>
              <a:gd name="connsiteX1" fmla="*/ 1033403 w 1033403"/>
              <a:gd name="connsiteY1" fmla="*/ 9525 h 220762"/>
              <a:gd name="connsiteX2" fmla="*/ 1033403 w 1033403"/>
              <a:gd name="connsiteY2" fmla="*/ 220762 h 220762"/>
              <a:gd name="connsiteX3" fmla="*/ 0 w 1033403"/>
              <a:gd name="connsiteY3" fmla="*/ 220762 h 220762"/>
              <a:gd name="connsiteX4" fmla="*/ 9525 w 1033403"/>
              <a:gd name="connsiteY4" fmla="*/ 0 h 220762"/>
              <a:gd name="connsiteX0" fmla="*/ 9525 w 1033403"/>
              <a:gd name="connsiteY0" fmla="*/ 0 h 220762"/>
              <a:gd name="connsiteX1" fmla="*/ 1033403 w 1033403"/>
              <a:gd name="connsiteY1" fmla="*/ 9525 h 220762"/>
              <a:gd name="connsiteX2" fmla="*/ 1033403 w 1033403"/>
              <a:gd name="connsiteY2" fmla="*/ 220762 h 220762"/>
              <a:gd name="connsiteX3" fmla="*/ 0 w 1033403"/>
              <a:gd name="connsiteY3" fmla="*/ 220762 h 220762"/>
              <a:gd name="connsiteX4" fmla="*/ 9525 w 1033403"/>
              <a:gd name="connsiteY4" fmla="*/ 0 h 220762"/>
              <a:gd name="connsiteX0" fmla="*/ 9525 w 1033403"/>
              <a:gd name="connsiteY0" fmla="*/ 0 h 220762"/>
              <a:gd name="connsiteX1" fmla="*/ 1033403 w 1033403"/>
              <a:gd name="connsiteY1" fmla="*/ 9525 h 220762"/>
              <a:gd name="connsiteX2" fmla="*/ 1033403 w 1033403"/>
              <a:gd name="connsiteY2" fmla="*/ 220762 h 220762"/>
              <a:gd name="connsiteX3" fmla="*/ 0 w 1033403"/>
              <a:gd name="connsiteY3" fmla="*/ 220762 h 220762"/>
              <a:gd name="connsiteX4" fmla="*/ 9525 w 1033403"/>
              <a:gd name="connsiteY4" fmla="*/ 0 h 220762"/>
              <a:gd name="connsiteX0" fmla="*/ 9525 w 1033403"/>
              <a:gd name="connsiteY0" fmla="*/ 19090 h 239852"/>
              <a:gd name="connsiteX1" fmla="*/ 814328 w 1033403"/>
              <a:gd name="connsiteY1" fmla="*/ 40 h 239852"/>
              <a:gd name="connsiteX2" fmla="*/ 1033403 w 1033403"/>
              <a:gd name="connsiteY2" fmla="*/ 239852 h 239852"/>
              <a:gd name="connsiteX3" fmla="*/ 0 w 1033403"/>
              <a:gd name="connsiteY3" fmla="*/ 239852 h 239852"/>
              <a:gd name="connsiteX4" fmla="*/ 9525 w 1033403"/>
              <a:gd name="connsiteY4" fmla="*/ 19090 h 239852"/>
              <a:gd name="connsiteX0" fmla="*/ 9525 w 1042928"/>
              <a:gd name="connsiteY0" fmla="*/ 19090 h 239852"/>
              <a:gd name="connsiteX1" fmla="*/ 814328 w 1042928"/>
              <a:gd name="connsiteY1" fmla="*/ 40 h 239852"/>
              <a:gd name="connsiteX2" fmla="*/ 1042928 w 1042928"/>
              <a:gd name="connsiteY2" fmla="*/ 116027 h 239852"/>
              <a:gd name="connsiteX3" fmla="*/ 0 w 1042928"/>
              <a:gd name="connsiteY3" fmla="*/ 239852 h 239852"/>
              <a:gd name="connsiteX4" fmla="*/ 9525 w 1042928"/>
              <a:gd name="connsiteY4" fmla="*/ 19090 h 239852"/>
              <a:gd name="connsiteX0" fmla="*/ 0 w 1033403"/>
              <a:gd name="connsiteY0" fmla="*/ 19090 h 582752"/>
              <a:gd name="connsiteX1" fmla="*/ 804803 w 1033403"/>
              <a:gd name="connsiteY1" fmla="*/ 40 h 582752"/>
              <a:gd name="connsiteX2" fmla="*/ 1033403 w 1033403"/>
              <a:gd name="connsiteY2" fmla="*/ 116027 h 582752"/>
              <a:gd name="connsiteX3" fmla="*/ 352425 w 1033403"/>
              <a:gd name="connsiteY3" fmla="*/ 582752 h 582752"/>
              <a:gd name="connsiteX4" fmla="*/ 0 w 1033403"/>
              <a:gd name="connsiteY4" fmla="*/ 19090 h 582752"/>
              <a:gd name="connsiteX0" fmla="*/ 0 w 976253"/>
              <a:gd name="connsiteY0" fmla="*/ 285767 h 582729"/>
              <a:gd name="connsiteX1" fmla="*/ 747653 w 976253"/>
              <a:gd name="connsiteY1" fmla="*/ 17 h 582729"/>
              <a:gd name="connsiteX2" fmla="*/ 976253 w 976253"/>
              <a:gd name="connsiteY2" fmla="*/ 116004 h 582729"/>
              <a:gd name="connsiteX3" fmla="*/ 295275 w 976253"/>
              <a:gd name="connsiteY3" fmla="*/ 582729 h 582729"/>
              <a:gd name="connsiteX4" fmla="*/ 0 w 976253"/>
              <a:gd name="connsiteY4" fmla="*/ 285767 h 582729"/>
              <a:gd name="connsiteX0" fmla="*/ 0 w 976253"/>
              <a:gd name="connsiteY0" fmla="*/ 285767 h 582729"/>
              <a:gd name="connsiteX1" fmla="*/ 747653 w 976253"/>
              <a:gd name="connsiteY1" fmla="*/ 17 h 582729"/>
              <a:gd name="connsiteX2" fmla="*/ 976253 w 976253"/>
              <a:gd name="connsiteY2" fmla="*/ 116004 h 582729"/>
              <a:gd name="connsiteX3" fmla="*/ 295275 w 976253"/>
              <a:gd name="connsiteY3" fmla="*/ 582729 h 582729"/>
              <a:gd name="connsiteX4" fmla="*/ 0 w 976253"/>
              <a:gd name="connsiteY4" fmla="*/ 285767 h 582729"/>
              <a:gd name="connsiteX0" fmla="*/ 0 w 976253"/>
              <a:gd name="connsiteY0" fmla="*/ 285767 h 582729"/>
              <a:gd name="connsiteX1" fmla="*/ 747653 w 976253"/>
              <a:gd name="connsiteY1" fmla="*/ 17 h 582729"/>
              <a:gd name="connsiteX2" fmla="*/ 976253 w 976253"/>
              <a:gd name="connsiteY2" fmla="*/ 116004 h 582729"/>
              <a:gd name="connsiteX3" fmla="*/ 295275 w 976253"/>
              <a:gd name="connsiteY3" fmla="*/ 582729 h 582729"/>
              <a:gd name="connsiteX4" fmla="*/ 0 w 976253"/>
              <a:gd name="connsiteY4" fmla="*/ 285767 h 582729"/>
              <a:gd name="connsiteX0" fmla="*/ 0 w 976253"/>
              <a:gd name="connsiteY0" fmla="*/ 285774 h 582736"/>
              <a:gd name="connsiteX1" fmla="*/ 747653 w 976253"/>
              <a:gd name="connsiteY1" fmla="*/ 24 h 582736"/>
              <a:gd name="connsiteX2" fmla="*/ 976253 w 976253"/>
              <a:gd name="connsiteY2" fmla="*/ 116011 h 582736"/>
              <a:gd name="connsiteX3" fmla="*/ 295275 w 976253"/>
              <a:gd name="connsiteY3" fmla="*/ 582736 h 582736"/>
              <a:gd name="connsiteX4" fmla="*/ 0 w 976253"/>
              <a:gd name="connsiteY4" fmla="*/ 285774 h 582736"/>
              <a:gd name="connsiteX0" fmla="*/ 0 w 919103"/>
              <a:gd name="connsiteY0" fmla="*/ 219105 h 582742"/>
              <a:gd name="connsiteX1" fmla="*/ 690503 w 919103"/>
              <a:gd name="connsiteY1" fmla="*/ 30 h 582742"/>
              <a:gd name="connsiteX2" fmla="*/ 919103 w 919103"/>
              <a:gd name="connsiteY2" fmla="*/ 116017 h 582742"/>
              <a:gd name="connsiteX3" fmla="*/ 238125 w 919103"/>
              <a:gd name="connsiteY3" fmla="*/ 582742 h 582742"/>
              <a:gd name="connsiteX4" fmla="*/ 0 w 919103"/>
              <a:gd name="connsiteY4" fmla="*/ 219105 h 582742"/>
              <a:gd name="connsiteX0" fmla="*/ 0 w 957203"/>
              <a:gd name="connsiteY0" fmla="*/ 209581 h 582743"/>
              <a:gd name="connsiteX1" fmla="*/ 728603 w 957203"/>
              <a:gd name="connsiteY1" fmla="*/ 31 h 582743"/>
              <a:gd name="connsiteX2" fmla="*/ 957203 w 957203"/>
              <a:gd name="connsiteY2" fmla="*/ 116018 h 582743"/>
              <a:gd name="connsiteX3" fmla="*/ 276225 w 957203"/>
              <a:gd name="connsiteY3" fmla="*/ 582743 h 582743"/>
              <a:gd name="connsiteX4" fmla="*/ 0 w 957203"/>
              <a:gd name="connsiteY4" fmla="*/ 209581 h 582743"/>
              <a:gd name="connsiteX0" fmla="*/ 0 w 957203"/>
              <a:gd name="connsiteY0" fmla="*/ 209581 h 582743"/>
              <a:gd name="connsiteX1" fmla="*/ 728603 w 957203"/>
              <a:gd name="connsiteY1" fmla="*/ 31 h 582743"/>
              <a:gd name="connsiteX2" fmla="*/ 957203 w 957203"/>
              <a:gd name="connsiteY2" fmla="*/ 116018 h 582743"/>
              <a:gd name="connsiteX3" fmla="*/ 276225 w 957203"/>
              <a:gd name="connsiteY3" fmla="*/ 582743 h 582743"/>
              <a:gd name="connsiteX4" fmla="*/ 0 w 957203"/>
              <a:gd name="connsiteY4" fmla="*/ 209581 h 582743"/>
              <a:gd name="connsiteX0" fmla="*/ 0 w 928628"/>
              <a:gd name="connsiteY0" fmla="*/ 266726 h 582738"/>
              <a:gd name="connsiteX1" fmla="*/ 700028 w 928628"/>
              <a:gd name="connsiteY1" fmla="*/ 26 h 582738"/>
              <a:gd name="connsiteX2" fmla="*/ 928628 w 928628"/>
              <a:gd name="connsiteY2" fmla="*/ 116013 h 582738"/>
              <a:gd name="connsiteX3" fmla="*/ 247650 w 928628"/>
              <a:gd name="connsiteY3" fmla="*/ 582738 h 582738"/>
              <a:gd name="connsiteX4" fmla="*/ 0 w 928628"/>
              <a:gd name="connsiteY4" fmla="*/ 266726 h 58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628" h="582738">
                <a:moveTo>
                  <a:pt x="0" y="266726"/>
                </a:moveTo>
                <a:cubicBezTo>
                  <a:pt x="427018" y="288951"/>
                  <a:pt x="358735" y="-3149"/>
                  <a:pt x="700028" y="26"/>
                </a:cubicBezTo>
                <a:lnTo>
                  <a:pt x="928628" y="116013"/>
                </a:lnTo>
                <a:lnTo>
                  <a:pt x="247650" y="582738"/>
                </a:lnTo>
                <a:cubicBezTo>
                  <a:pt x="250825" y="509151"/>
                  <a:pt x="149225" y="483188"/>
                  <a:pt x="0" y="266726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5F55B22-227A-457F-BFBF-9716966A2E15}"/>
                  </a:ext>
                </a:extLst>
              </p:cNvPr>
              <p:cNvSpPr txBox="1"/>
              <p:nvPr/>
            </p:nvSpPr>
            <p:spPr>
              <a:xfrm>
                <a:off x="3886639" y="2640365"/>
                <a:ext cx="399962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5F55B22-227A-457F-BFBF-9716966A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39" y="2640365"/>
                <a:ext cx="3999621" cy="4129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ADAAA0F-A119-48ED-BE76-326FB0B4C44C}"/>
              </a:ext>
            </a:extLst>
          </p:cNvPr>
          <p:cNvSpPr/>
          <p:nvPr/>
        </p:nvSpPr>
        <p:spPr>
          <a:xfrm>
            <a:off x="7267576" y="2640365"/>
            <a:ext cx="533400" cy="412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74DC2142-BDE1-4BEE-85F1-651756E7F422}"/>
              </a:ext>
            </a:extLst>
          </p:cNvPr>
          <p:cNvSpPr/>
          <p:nvPr/>
        </p:nvSpPr>
        <p:spPr>
          <a:xfrm>
            <a:off x="7372491" y="2126303"/>
            <a:ext cx="276225" cy="412934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80F78A-2160-4400-852E-FF6F7ADF6E98}"/>
              </a:ext>
            </a:extLst>
          </p:cNvPr>
          <p:cNvSpPr txBox="1"/>
          <p:nvPr/>
        </p:nvSpPr>
        <p:spPr>
          <a:xfrm>
            <a:off x="5488614" y="1581988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Damping or Growing term</a:t>
            </a:r>
            <a:endParaRPr lang="zh-CN" altLang="en-US" sz="2000" dirty="0" err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ECD7F06-3932-4781-A214-2D84FFD75853}"/>
                  </a:ext>
                </a:extLst>
              </p:cNvPr>
              <p:cNvSpPr txBox="1"/>
              <p:nvPr/>
            </p:nvSpPr>
            <p:spPr>
              <a:xfrm>
                <a:off x="165351" y="3383452"/>
                <a:ext cx="8685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it means when time goes up, these perturbations will diverge</a:t>
                </a:r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ECD7F06-3932-4781-A214-2D84FFD75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1" y="3383452"/>
                <a:ext cx="8685776" cy="400110"/>
              </a:xfrm>
              <a:prstGeom prst="rect">
                <a:avLst/>
              </a:prstGeom>
              <a:blipFill>
                <a:blip r:embed="rId11"/>
                <a:stretch>
                  <a:fillRect l="-702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52A7A3A-3012-4AAD-9601-B36B8006C179}"/>
                  </a:ext>
                </a:extLst>
              </p:cNvPr>
              <p:cNvSpPr txBox="1"/>
              <p:nvPr/>
            </p:nvSpPr>
            <p:spPr>
              <a:xfrm>
                <a:off x="165350" y="3934704"/>
                <a:ext cx="8485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&lt;0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it means when time goes up, these perturbations will damp</a:t>
                </a:r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52A7A3A-3012-4AAD-9601-B36B8006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0" y="3934704"/>
                <a:ext cx="8485400" cy="400110"/>
              </a:xfrm>
              <a:prstGeom prst="rect">
                <a:avLst/>
              </a:prstGeom>
              <a:blipFill>
                <a:blip r:embed="rId12"/>
                <a:stretch>
                  <a:fillRect l="-71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4B727D-4D7E-4EA9-B4F5-D9C9BB3EDBBD}"/>
                  </a:ext>
                </a:extLst>
              </p:cNvPr>
              <p:cNvSpPr txBox="1"/>
              <p:nvPr/>
            </p:nvSpPr>
            <p:spPr>
              <a:xfrm>
                <a:off x="131737" y="4550220"/>
                <a:ext cx="83427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Thus the criterion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and from the dispersion relation we can find</a:t>
                </a:r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4B727D-4D7E-4EA9-B4F5-D9C9BB3ED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7" y="4550220"/>
                <a:ext cx="8342733" cy="400110"/>
              </a:xfrm>
              <a:prstGeom prst="rect">
                <a:avLst/>
              </a:prstGeom>
              <a:blipFill>
                <a:blip r:embed="rId13"/>
                <a:stretch>
                  <a:fillRect l="-804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398A04-987A-4AAD-BBDE-EC854B6866F7}"/>
                  </a:ext>
                </a:extLst>
              </p:cNvPr>
              <p:cNvSpPr txBox="1"/>
              <p:nvPr/>
            </p:nvSpPr>
            <p:spPr>
              <a:xfrm>
                <a:off x="3513995" y="5041949"/>
                <a:ext cx="31868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398A04-987A-4AAD-BBDE-EC854B68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95" y="5041949"/>
                <a:ext cx="3186834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4F7F69-7F08-490B-84DB-049B1D0B7F9E}"/>
                  </a:ext>
                </a:extLst>
              </p:cNvPr>
              <p:cNvSpPr txBox="1"/>
              <p:nvPr/>
            </p:nvSpPr>
            <p:spPr>
              <a:xfrm>
                <a:off x="229761" y="5610662"/>
                <a:ext cx="107017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At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𝑅𝑒</m:t>
                    </m:r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𝐹𝑟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the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most likely observed wave phenomenon</a:t>
                </a: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happens 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4F7F69-7F08-490B-84DB-049B1D0B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1" y="5610662"/>
                <a:ext cx="10701769" cy="400110"/>
              </a:xfrm>
              <a:prstGeom prst="rect">
                <a:avLst/>
              </a:prstGeom>
              <a:blipFill>
                <a:blip r:embed="rId15"/>
                <a:stretch>
                  <a:fillRect l="-627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6D492EC-B80E-438A-832D-A4CFA0F23E87}"/>
                  </a:ext>
                </a:extLst>
              </p:cNvPr>
              <p:cNvSpPr/>
              <p:nvPr/>
            </p:nvSpPr>
            <p:spPr>
              <a:xfrm>
                <a:off x="3569651" y="6041512"/>
                <a:ext cx="4079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 region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6D492EC-B80E-438A-832D-A4CFA0F23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51" y="6041512"/>
                <a:ext cx="4079065" cy="369332"/>
              </a:xfrm>
              <a:prstGeom prst="rect">
                <a:avLst/>
              </a:prstGeom>
              <a:blipFill>
                <a:blip r:embed="rId16"/>
                <a:stretch>
                  <a:fillRect t="-8197" r="-1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5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B4CD6-8FD4-42E2-8A2D-F1FED057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60" y="1555653"/>
            <a:ext cx="4978656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BCA90-64FD-40F0-95A8-5B6177B9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825625"/>
            <a:ext cx="10840616" cy="223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[1]Altshuler E, Ramos O, Martínez E, et al. Sandpile formation by revolving rivers[J]. Physical review letters,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91(1): 014501.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[2]Xiang-Zhao Kong , et al. Kinetic energy sandpile model for conical sandpile development by revolving rivers, Physics Letters A, Volume 348, Issues 3–6,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[3]Altshuler E, Toussaint R, Martínez E, et al. Revolving rivers in sandpiles: from continuous to intermittent flows[J]. Physical Review E,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77(3): 031305.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1FFBB2-6E24-4504-A70C-49281CBE3E93}"/>
              </a:ext>
            </a:extLst>
          </p:cNvPr>
          <p:cNvSpPr/>
          <p:nvPr/>
        </p:nvSpPr>
        <p:spPr>
          <a:xfrm>
            <a:off x="513184" y="3870587"/>
            <a:ext cx="11165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1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[4]Mandal, S., &amp; Khakhar, D. (</a:t>
            </a:r>
            <a:r>
              <a:rPr lang="en-US" altLang="zh-CN" sz="2000" dirty="0">
                <a:solidFill>
                  <a:srgbClr val="181817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altLang="zh-CN" sz="2000" dirty="0">
                <a:solidFill>
                  <a:srgbClr val="181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Granular surface flow on an asymmetric conical heap. </a:t>
            </a:r>
            <a:r>
              <a:rPr lang="en-US" altLang="zh-CN" sz="2000" i="1" dirty="0">
                <a:solidFill>
                  <a:srgbClr val="181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Fluid Mechanics,</a:t>
            </a:r>
            <a:r>
              <a:rPr lang="en-US" altLang="zh-CN" sz="2000" dirty="0">
                <a:solidFill>
                  <a:srgbClr val="181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i="1" dirty="0">
                <a:solidFill>
                  <a:srgbClr val="181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865</a:t>
            </a:r>
            <a:r>
              <a:rPr lang="en-US" altLang="zh-CN" sz="2000" dirty="0">
                <a:solidFill>
                  <a:srgbClr val="181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41-59. doi:10.1017/jfm.2019.26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4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Altshuler2003: Sandpile 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BCA90-64FD-40F0-95A8-5B6177B9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690688"/>
            <a:ext cx="2852956" cy="42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observation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DC645-5154-4526-BF55-D8A52B96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99" y="1444529"/>
            <a:ext cx="3978581" cy="50487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3BAC66-7668-47FD-97B2-C51E2FC5084E}"/>
              </a:ext>
            </a:extLst>
          </p:cNvPr>
          <p:cNvSpPr txBox="1"/>
          <p:nvPr/>
        </p:nvSpPr>
        <p:spPr>
          <a:xfrm>
            <a:off x="1208015" y="2407641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Three different boundary conditions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/>
              <p:nvPr/>
            </p:nvSpPr>
            <p:spPr>
              <a:xfrm>
                <a:off x="418750" y="3305262"/>
                <a:ext cx="477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BCI: cylinder container: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50" y="3305262"/>
                <a:ext cx="4778424" cy="369332"/>
              </a:xfrm>
              <a:prstGeom prst="rect">
                <a:avLst/>
              </a:prstGeom>
              <a:blipFill>
                <a:blip r:embed="rId3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88498F-2D60-4BD1-9814-8FC1083874E4}"/>
                  </a:ext>
                </a:extLst>
              </p:cNvPr>
              <p:cNvSpPr txBox="1"/>
              <p:nvPr/>
            </p:nvSpPr>
            <p:spPr>
              <a:xfrm>
                <a:off x="418750" y="4022215"/>
                <a:ext cx="4261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BCII: Flat paper: Growing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88498F-2D60-4BD1-9814-8FC10838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50" y="4022215"/>
                <a:ext cx="4261808" cy="369332"/>
              </a:xfrm>
              <a:prstGeom prst="rect">
                <a:avLst/>
              </a:prstGeom>
              <a:blipFill>
                <a:blip r:embed="rId4"/>
                <a:stretch>
                  <a:fillRect l="-1288" t="-10000" r="-28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A1DAF0-16F3-4E7C-9CF9-190E92F703C3}"/>
                  </a:ext>
                </a:extLst>
              </p:cNvPr>
              <p:cNvSpPr txBox="1"/>
              <p:nvPr/>
            </p:nvSpPr>
            <p:spPr>
              <a:xfrm>
                <a:off x="418750" y="4797980"/>
                <a:ext cx="4571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BCIII: Open boundary: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A1DAF0-16F3-4E7C-9CF9-190E92F7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50" y="4797980"/>
                <a:ext cx="4571188" cy="369332"/>
              </a:xfrm>
              <a:prstGeom prst="rect">
                <a:avLst/>
              </a:prstGeom>
              <a:blipFill>
                <a:blip r:embed="rId5"/>
                <a:stretch>
                  <a:fillRect l="-1200" t="-8197" r="-13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1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Altshuler2003: Sandpile 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DC645-5154-4526-BF55-D8A52B96C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6"/>
          <a:stretch/>
        </p:blipFill>
        <p:spPr>
          <a:xfrm>
            <a:off x="9489233" y="350406"/>
            <a:ext cx="2437704" cy="2057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/>
              <p:nvPr/>
            </p:nvSpPr>
            <p:spPr>
              <a:xfrm>
                <a:off x="385293" y="1666928"/>
                <a:ext cx="477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BCI: cylinder container: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" y="1666928"/>
                <a:ext cx="4778424" cy="369332"/>
              </a:xfrm>
              <a:prstGeom prst="rect">
                <a:avLst/>
              </a:prstGeom>
              <a:blipFill>
                <a:blip r:embed="rId3"/>
                <a:stretch>
                  <a:fillRect l="-10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9B49BD-0E1B-4887-B7DC-3BBA888F3791}"/>
                  </a:ext>
                </a:extLst>
              </p:cNvPr>
              <p:cNvSpPr txBox="1"/>
              <p:nvPr/>
            </p:nvSpPr>
            <p:spPr>
              <a:xfrm>
                <a:off x="9460130" y="2407641"/>
                <a:ext cx="2309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Repose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~33°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9B49BD-0E1B-4887-B7DC-3BBA888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30" y="2407641"/>
                <a:ext cx="2309991" cy="369332"/>
              </a:xfrm>
              <a:prstGeom prst="rect">
                <a:avLst/>
              </a:prstGeom>
              <a:blipFill>
                <a:blip r:embed="rId4"/>
                <a:stretch>
                  <a:fillRect l="-2375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8A97DF-C1BD-4805-89D7-F3F7C493D233}"/>
                  </a:ext>
                </a:extLst>
              </p:cNvPr>
              <p:cNvSpPr txBox="1"/>
              <p:nvPr/>
            </p:nvSpPr>
            <p:spPr>
              <a:xfrm>
                <a:off x="4455756" y="2724368"/>
                <a:ext cx="411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8A97DF-C1BD-4805-89D7-F3F7C493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756" y="2724368"/>
                <a:ext cx="4113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5F0596-8D75-4E57-B1C4-2028D43B26DA}"/>
              </a:ext>
            </a:extLst>
          </p:cNvPr>
          <p:cNvCxnSpPr/>
          <p:nvPr/>
        </p:nvCxnSpPr>
        <p:spPr>
          <a:xfrm>
            <a:off x="525681" y="2724368"/>
            <a:ext cx="41357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736075-43DE-4F6B-99ED-DEDA20B237A0}"/>
              </a:ext>
            </a:extLst>
          </p:cNvPr>
          <p:cNvCxnSpPr/>
          <p:nvPr/>
        </p:nvCxnSpPr>
        <p:spPr>
          <a:xfrm>
            <a:off x="1576874" y="2612572"/>
            <a:ext cx="0" cy="296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45DD60-A489-4C27-9F22-74596CE052A2}"/>
              </a:ext>
            </a:extLst>
          </p:cNvPr>
          <p:cNvCxnSpPr/>
          <p:nvPr/>
        </p:nvCxnSpPr>
        <p:spPr>
          <a:xfrm>
            <a:off x="3044891" y="2612572"/>
            <a:ext cx="0" cy="296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EBEDA2-B3CF-413A-8C69-7C314878C792}"/>
              </a:ext>
            </a:extLst>
          </p:cNvPr>
          <p:cNvSpPr txBox="1"/>
          <p:nvPr/>
        </p:nvSpPr>
        <p:spPr>
          <a:xfrm>
            <a:off x="1256311" y="290067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cm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7F95D4-F5E1-4F93-A110-FCBCA3C3F735}"/>
              </a:ext>
            </a:extLst>
          </p:cNvPr>
          <p:cNvSpPr txBox="1"/>
          <p:nvPr/>
        </p:nvSpPr>
        <p:spPr>
          <a:xfrm>
            <a:off x="2691914" y="290067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cm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ACC9CF6-99AE-472B-8B61-678F03459E76}"/>
              </a:ext>
            </a:extLst>
          </p:cNvPr>
          <p:cNvSpPr/>
          <p:nvPr/>
        </p:nvSpPr>
        <p:spPr>
          <a:xfrm rot="10800000">
            <a:off x="810207" y="3050787"/>
            <a:ext cx="290089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763830-CA89-450B-8C9C-411613923D2D}"/>
              </a:ext>
            </a:extLst>
          </p:cNvPr>
          <p:cNvSpPr txBox="1"/>
          <p:nvPr/>
        </p:nvSpPr>
        <p:spPr>
          <a:xfrm>
            <a:off x="158620" y="3596421"/>
            <a:ext cx="1511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 stable revolving rivers were observed</a:t>
            </a:r>
            <a:endParaRPr lang="zh-CN" altLang="en-US" sz="11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9A9FB6-45A2-4ABD-9191-C5673D032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3" t="66711" r="24595" b="8340"/>
          <a:stretch/>
        </p:blipFill>
        <p:spPr>
          <a:xfrm>
            <a:off x="5713556" y="1533544"/>
            <a:ext cx="3682370" cy="1527622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14095882-561C-402B-9AAA-192012D5CBB3}"/>
              </a:ext>
            </a:extLst>
          </p:cNvPr>
          <p:cNvSpPr/>
          <p:nvPr/>
        </p:nvSpPr>
        <p:spPr>
          <a:xfrm rot="10800000">
            <a:off x="2079496" y="3050786"/>
            <a:ext cx="290088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1D16D8-2604-446B-974C-E45CABD83566}"/>
              </a:ext>
            </a:extLst>
          </p:cNvPr>
          <p:cNvSpPr txBox="1"/>
          <p:nvPr/>
        </p:nvSpPr>
        <p:spPr>
          <a:xfrm>
            <a:off x="1576874" y="3587999"/>
            <a:ext cx="193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‘Continuous’ revolving rivers</a:t>
            </a:r>
            <a:endParaRPr lang="zh-CN" altLang="en-US" sz="1100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216A10F-8FE1-436F-8602-2D22F4257AA0}"/>
              </a:ext>
            </a:extLst>
          </p:cNvPr>
          <p:cNvSpPr/>
          <p:nvPr/>
        </p:nvSpPr>
        <p:spPr>
          <a:xfrm rot="10800000">
            <a:off x="3909494" y="3050787"/>
            <a:ext cx="290088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687307-D3A2-40D5-872A-F2EA786C9ED8}"/>
              </a:ext>
            </a:extLst>
          </p:cNvPr>
          <p:cNvSpPr txBox="1"/>
          <p:nvPr/>
        </p:nvSpPr>
        <p:spPr>
          <a:xfrm>
            <a:off x="3490038" y="3585477"/>
            <a:ext cx="193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‘Intermittent’ revolving rivers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DF507D-AAF5-4B74-B188-F93E5A189D48}"/>
                  </a:ext>
                </a:extLst>
              </p:cNvPr>
              <p:cNvSpPr txBox="1"/>
              <p:nvPr/>
            </p:nvSpPr>
            <p:spPr>
              <a:xfrm>
                <a:off x="381373" y="2054363"/>
                <a:ext cx="4261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BCII: Flat paper: Growing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DF507D-AAF5-4B74-B188-F93E5A18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3" y="2054363"/>
                <a:ext cx="4261808" cy="369332"/>
              </a:xfrm>
              <a:prstGeom prst="rect">
                <a:avLst/>
              </a:prstGeom>
              <a:blipFill>
                <a:blip r:embed="rId6"/>
                <a:stretch>
                  <a:fillRect l="-1288" t="-8197" r="-28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A10AA6C8-3964-41FF-97B3-D5EA7DCC1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621" y="3006498"/>
            <a:ext cx="1797421" cy="3891664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A4C7ABD-82E5-444D-9BFD-B0610FFC3CC2}"/>
              </a:ext>
            </a:extLst>
          </p:cNvPr>
          <p:cNvSpPr/>
          <p:nvPr/>
        </p:nvSpPr>
        <p:spPr>
          <a:xfrm>
            <a:off x="1856793" y="4133632"/>
            <a:ext cx="699796" cy="36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a,b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8E5C266-2162-40CE-A658-488F8C9B205B}"/>
              </a:ext>
            </a:extLst>
          </p:cNvPr>
          <p:cNvSpPr/>
          <p:nvPr/>
        </p:nvSpPr>
        <p:spPr>
          <a:xfrm>
            <a:off x="3704640" y="4126054"/>
            <a:ext cx="699796" cy="36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c,d</a:t>
            </a:r>
            <a:endParaRPr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FFC3B3D-EE4F-4EBD-A584-87941499E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4087" y="3143558"/>
            <a:ext cx="2717988" cy="33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Altshuler2003: Sandpile 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DC645-5154-4526-BF55-D8A52B96C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6"/>
          <a:stretch/>
        </p:blipFill>
        <p:spPr>
          <a:xfrm>
            <a:off x="9489233" y="350406"/>
            <a:ext cx="2437704" cy="2057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/>
              <p:nvPr/>
            </p:nvSpPr>
            <p:spPr>
              <a:xfrm>
                <a:off x="385293" y="1666928"/>
                <a:ext cx="477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BCI: cylinder container: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" y="1666928"/>
                <a:ext cx="4778424" cy="369332"/>
              </a:xfrm>
              <a:prstGeom prst="rect">
                <a:avLst/>
              </a:prstGeom>
              <a:blipFill>
                <a:blip r:embed="rId3"/>
                <a:stretch>
                  <a:fillRect l="-10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9B49BD-0E1B-4887-B7DC-3BBA888F3791}"/>
                  </a:ext>
                </a:extLst>
              </p:cNvPr>
              <p:cNvSpPr txBox="1"/>
              <p:nvPr/>
            </p:nvSpPr>
            <p:spPr>
              <a:xfrm>
                <a:off x="9460130" y="2407641"/>
                <a:ext cx="2309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Repose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~33°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9B49BD-0E1B-4887-B7DC-3BBA888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30" y="2407641"/>
                <a:ext cx="2309991" cy="369332"/>
              </a:xfrm>
              <a:prstGeom prst="rect">
                <a:avLst/>
              </a:prstGeom>
              <a:blipFill>
                <a:blip r:embed="rId4"/>
                <a:stretch>
                  <a:fillRect l="-2375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8A97DF-C1BD-4805-89D7-F3F7C493D233}"/>
                  </a:ext>
                </a:extLst>
              </p:cNvPr>
              <p:cNvSpPr txBox="1"/>
              <p:nvPr/>
            </p:nvSpPr>
            <p:spPr>
              <a:xfrm>
                <a:off x="4455756" y="2724368"/>
                <a:ext cx="411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8A97DF-C1BD-4805-89D7-F3F7C493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756" y="2724368"/>
                <a:ext cx="4113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5F0596-8D75-4E57-B1C4-2028D43B26DA}"/>
              </a:ext>
            </a:extLst>
          </p:cNvPr>
          <p:cNvCxnSpPr/>
          <p:nvPr/>
        </p:nvCxnSpPr>
        <p:spPr>
          <a:xfrm>
            <a:off x="525681" y="2724368"/>
            <a:ext cx="41357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736075-43DE-4F6B-99ED-DEDA20B237A0}"/>
              </a:ext>
            </a:extLst>
          </p:cNvPr>
          <p:cNvCxnSpPr/>
          <p:nvPr/>
        </p:nvCxnSpPr>
        <p:spPr>
          <a:xfrm>
            <a:off x="1576874" y="2612572"/>
            <a:ext cx="0" cy="296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45DD60-A489-4C27-9F22-74596CE052A2}"/>
              </a:ext>
            </a:extLst>
          </p:cNvPr>
          <p:cNvCxnSpPr/>
          <p:nvPr/>
        </p:nvCxnSpPr>
        <p:spPr>
          <a:xfrm>
            <a:off x="3044891" y="2612572"/>
            <a:ext cx="0" cy="296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EBEDA2-B3CF-413A-8C69-7C314878C792}"/>
              </a:ext>
            </a:extLst>
          </p:cNvPr>
          <p:cNvSpPr txBox="1"/>
          <p:nvPr/>
        </p:nvSpPr>
        <p:spPr>
          <a:xfrm>
            <a:off x="1256311" y="290067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cm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7F95D4-F5E1-4F93-A110-FCBCA3C3F735}"/>
              </a:ext>
            </a:extLst>
          </p:cNvPr>
          <p:cNvSpPr txBox="1"/>
          <p:nvPr/>
        </p:nvSpPr>
        <p:spPr>
          <a:xfrm>
            <a:off x="2691914" y="290067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cm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ACC9CF6-99AE-472B-8B61-678F03459E76}"/>
              </a:ext>
            </a:extLst>
          </p:cNvPr>
          <p:cNvSpPr/>
          <p:nvPr/>
        </p:nvSpPr>
        <p:spPr>
          <a:xfrm rot="10800000">
            <a:off x="810207" y="3050787"/>
            <a:ext cx="290089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763830-CA89-450B-8C9C-411613923D2D}"/>
              </a:ext>
            </a:extLst>
          </p:cNvPr>
          <p:cNvSpPr txBox="1"/>
          <p:nvPr/>
        </p:nvSpPr>
        <p:spPr>
          <a:xfrm>
            <a:off x="158620" y="3596421"/>
            <a:ext cx="1511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 stable revolving rivers were observed</a:t>
            </a:r>
            <a:endParaRPr lang="zh-CN" altLang="en-US" sz="11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9A9FB6-45A2-4ABD-9191-C5673D032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3" t="66711" r="24595" b="8340"/>
          <a:stretch/>
        </p:blipFill>
        <p:spPr>
          <a:xfrm>
            <a:off x="5713556" y="1533544"/>
            <a:ext cx="3682370" cy="1527622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14095882-561C-402B-9AAA-192012D5CBB3}"/>
              </a:ext>
            </a:extLst>
          </p:cNvPr>
          <p:cNvSpPr/>
          <p:nvPr/>
        </p:nvSpPr>
        <p:spPr>
          <a:xfrm rot="10800000">
            <a:off x="2079496" y="3050786"/>
            <a:ext cx="290088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1D16D8-2604-446B-974C-E45CABD83566}"/>
              </a:ext>
            </a:extLst>
          </p:cNvPr>
          <p:cNvSpPr txBox="1"/>
          <p:nvPr/>
        </p:nvSpPr>
        <p:spPr>
          <a:xfrm>
            <a:off x="1576874" y="3587999"/>
            <a:ext cx="193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‘Continuous’ revolving rivers</a:t>
            </a:r>
            <a:endParaRPr lang="zh-CN" altLang="en-US" sz="1100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216A10F-8FE1-436F-8602-2D22F4257AA0}"/>
              </a:ext>
            </a:extLst>
          </p:cNvPr>
          <p:cNvSpPr/>
          <p:nvPr/>
        </p:nvSpPr>
        <p:spPr>
          <a:xfrm rot="10800000">
            <a:off x="3909494" y="3050787"/>
            <a:ext cx="290088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687307-D3A2-40D5-872A-F2EA786C9ED8}"/>
              </a:ext>
            </a:extLst>
          </p:cNvPr>
          <p:cNvSpPr txBox="1"/>
          <p:nvPr/>
        </p:nvSpPr>
        <p:spPr>
          <a:xfrm>
            <a:off x="3490038" y="3585477"/>
            <a:ext cx="193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‘Intermittent’ revolving rivers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DF507D-AAF5-4B74-B188-F93E5A189D48}"/>
                  </a:ext>
                </a:extLst>
              </p:cNvPr>
              <p:cNvSpPr txBox="1"/>
              <p:nvPr/>
            </p:nvSpPr>
            <p:spPr>
              <a:xfrm>
                <a:off x="381373" y="2054363"/>
                <a:ext cx="4261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BCII: Flat paper: Growing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DF507D-AAF5-4B74-B188-F93E5A18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3" y="2054363"/>
                <a:ext cx="4261808" cy="369332"/>
              </a:xfrm>
              <a:prstGeom prst="rect">
                <a:avLst/>
              </a:prstGeom>
              <a:blipFill>
                <a:blip r:embed="rId6"/>
                <a:stretch>
                  <a:fillRect l="-1288" t="-8197" r="-28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A10AA6C8-3964-41FF-97B3-D5EA7DCC1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765" y="2900670"/>
            <a:ext cx="1797421" cy="3891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0456DC1-696F-45F4-919B-1B3FF76D6398}"/>
                  </a:ext>
                </a:extLst>
              </p:cNvPr>
              <p:cNvSpPr txBox="1"/>
              <p:nvPr/>
            </p:nvSpPr>
            <p:spPr>
              <a:xfrm>
                <a:off x="406320" y="4154198"/>
                <a:ext cx="4571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BCIII: Open boundary: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0456DC1-696F-45F4-919B-1B3FF76D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0" y="4154198"/>
                <a:ext cx="4571188" cy="369332"/>
              </a:xfrm>
              <a:prstGeom prst="rect">
                <a:avLst/>
              </a:prstGeom>
              <a:blipFill>
                <a:blip r:embed="rId8"/>
                <a:stretch>
                  <a:fillRect l="-1200" t="-8197" r="-13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18CAB38D-3A9E-4C91-B49E-CF875383581E}"/>
              </a:ext>
            </a:extLst>
          </p:cNvPr>
          <p:cNvSpPr/>
          <p:nvPr/>
        </p:nvSpPr>
        <p:spPr>
          <a:xfrm>
            <a:off x="381373" y="4650420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soon as the pile grows to reach the radius of the base, the river stops revolving. The sand then drops off the pile when it reaches the edge.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revolving rivers,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nonrevolving river is straight. For BCIII there is 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possibility to built up a delta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no bending of the river nor rotation takes place.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DBDD83E-1233-433D-9609-A1F2D2319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504" y="3282790"/>
            <a:ext cx="3078238" cy="31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Altshuler2003: Sandpile 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/>
              <p:nvPr/>
            </p:nvSpPr>
            <p:spPr>
              <a:xfrm>
                <a:off x="385293" y="1666928"/>
                <a:ext cx="477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BCI: cylinder container: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671EA6-00C8-4971-8163-66D1375B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" y="1666928"/>
                <a:ext cx="4778424" cy="369332"/>
              </a:xfrm>
              <a:prstGeom prst="rect">
                <a:avLst/>
              </a:prstGeom>
              <a:blipFill>
                <a:blip r:embed="rId2"/>
                <a:stretch>
                  <a:fillRect l="-10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9B49BD-0E1B-4887-B7DC-3BBA888F3791}"/>
                  </a:ext>
                </a:extLst>
              </p:cNvPr>
              <p:cNvSpPr txBox="1"/>
              <p:nvPr/>
            </p:nvSpPr>
            <p:spPr>
              <a:xfrm>
                <a:off x="9860667" y="180459"/>
                <a:ext cx="2309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Repose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~33°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9B49BD-0E1B-4887-B7DC-3BBA888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667" y="180459"/>
                <a:ext cx="2309991" cy="369332"/>
              </a:xfrm>
              <a:prstGeom prst="rect">
                <a:avLst/>
              </a:prstGeom>
              <a:blipFill>
                <a:blip r:embed="rId3"/>
                <a:stretch>
                  <a:fillRect l="-238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8A97DF-C1BD-4805-89D7-F3F7C493D233}"/>
                  </a:ext>
                </a:extLst>
              </p:cNvPr>
              <p:cNvSpPr txBox="1"/>
              <p:nvPr/>
            </p:nvSpPr>
            <p:spPr>
              <a:xfrm>
                <a:off x="4455756" y="2724368"/>
                <a:ext cx="411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8A97DF-C1BD-4805-89D7-F3F7C493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756" y="2724368"/>
                <a:ext cx="4113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5F0596-8D75-4E57-B1C4-2028D43B26DA}"/>
              </a:ext>
            </a:extLst>
          </p:cNvPr>
          <p:cNvCxnSpPr/>
          <p:nvPr/>
        </p:nvCxnSpPr>
        <p:spPr>
          <a:xfrm>
            <a:off x="525681" y="2724368"/>
            <a:ext cx="41357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736075-43DE-4F6B-99ED-DEDA20B237A0}"/>
              </a:ext>
            </a:extLst>
          </p:cNvPr>
          <p:cNvCxnSpPr/>
          <p:nvPr/>
        </p:nvCxnSpPr>
        <p:spPr>
          <a:xfrm>
            <a:off x="1576874" y="2612572"/>
            <a:ext cx="0" cy="296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45DD60-A489-4C27-9F22-74596CE052A2}"/>
              </a:ext>
            </a:extLst>
          </p:cNvPr>
          <p:cNvCxnSpPr/>
          <p:nvPr/>
        </p:nvCxnSpPr>
        <p:spPr>
          <a:xfrm>
            <a:off x="3044891" y="2612572"/>
            <a:ext cx="0" cy="296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EBEDA2-B3CF-413A-8C69-7C314878C792}"/>
              </a:ext>
            </a:extLst>
          </p:cNvPr>
          <p:cNvSpPr txBox="1"/>
          <p:nvPr/>
        </p:nvSpPr>
        <p:spPr>
          <a:xfrm>
            <a:off x="1256311" y="290067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cm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7F95D4-F5E1-4F93-A110-FCBCA3C3F735}"/>
              </a:ext>
            </a:extLst>
          </p:cNvPr>
          <p:cNvSpPr txBox="1"/>
          <p:nvPr/>
        </p:nvSpPr>
        <p:spPr>
          <a:xfrm>
            <a:off x="2691914" y="290067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cm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ACC9CF6-99AE-472B-8B61-678F03459E76}"/>
              </a:ext>
            </a:extLst>
          </p:cNvPr>
          <p:cNvSpPr/>
          <p:nvPr/>
        </p:nvSpPr>
        <p:spPr>
          <a:xfrm rot="10800000">
            <a:off x="810207" y="3050787"/>
            <a:ext cx="290089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763830-CA89-450B-8C9C-411613923D2D}"/>
              </a:ext>
            </a:extLst>
          </p:cNvPr>
          <p:cNvSpPr txBox="1"/>
          <p:nvPr/>
        </p:nvSpPr>
        <p:spPr>
          <a:xfrm>
            <a:off x="158620" y="3596421"/>
            <a:ext cx="1511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 stable revolving rivers were observed</a:t>
            </a:r>
            <a:endParaRPr lang="zh-CN" altLang="en-US" sz="11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9A9FB6-45A2-4ABD-9191-C5673D032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13" t="66711" r="24595" b="8340"/>
          <a:stretch/>
        </p:blipFill>
        <p:spPr>
          <a:xfrm>
            <a:off x="8049186" y="1390724"/>
            <a:ext cx="2900074" cy="1203088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14095882-561C-402B-9AAA-192012D5CBB3}"/>
              </a:ext>
            </a:extLst>
          </p:cNvPr>
          <p:cNvSpPr/>
          <p:nvPr/>
        </p:nvSpPr>
        <p:spPr>
          <a:xfrm rot="10800000">
            <a:off x="2079496" y="3050786"/>
            <a:ext cx="290088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1D16D8-2604-446B-974C-E45CABD83566}"/>
              </a:ext>
            </a:extLst>
          </p:cNvPr>
          <p:cNvSpPr txBox="1"/>
          <p:nvPr/>
        </p:nvSpPr>
        <p:spPr>
          <a:xfrm>
            <a:off x="1576874" y="3587999"/>
            <a:ext cx="193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‘Continuous’ revolving rivers</a:t>
            </a:r>
            <a:endParaRPr lang="zh-CN" altLang="en-US" sz="1100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216A10F-8FE1-436F-8602-2D22F4257AA0}"/>
              </a:ext>
            </a:extLst>
          </p:cNvPr>
          <p:cNvSpPr/>
          <p:nvPr/>
        </p:nvSpPr>
        <p:spPr>
          <a:xfrm rot="10800000">
            <a:off x="3909494" y="3050787"/>
            <a:ext cx="290088" cy="51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687307-D3A2-40D5-872A-F2EA786C9ED8}"/>
              </a:ext>
            </a:extLst>
          </p:cNvPr>
          <p:cNvSpPr txBox="1"/>
          <p:nvPr/>
        </p:nvSpPr>
        <p:spPr>
          <a:xfrm>
            <a:off x="3490038" y="3585477"/>
            <a:ext cx="193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‘Intermittent’ revolving rivers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DF507D-AAF5-4B74-B188-F93E5A189D48}"/>
                  </a:ext>
                </a:extLst>
              </p:cNvPr>
              <p:cNvSpPr txBox="1"/>
              <p:nvPr/>
            </p:nvSpPr>
            <p:spPr>
              <a:xfrm>
                <a:off x="381373" y="2054363"/>
                <a:ext cx="4261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BCII: Flat paper: Growing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 of pile 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DF507D-AAF5-4B74-B188-F93E5A18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3" y="2054363"/>
                <a:ext cx="4261808" cy="369332"/>
              </a:xfrm>
              <a:prstGeom prst="rect">
                <a:avLst/>
              </a:prstGeom>
              <a:blipFill>
                <a:blip r:embed="rId6"/>
                <a:stretch>
                  <a:fillRect l="-1288" t="-8197" r="-28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A10AA6C8-3964-41FF-97B3-D5EA7DCC1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6000" y="666740"/>
            <a:ext cx="1031773" cy="22339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1EE1B8-2765-4B67-BB0F-B1CFE59DC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254" y="2465992"/>
            <a:ext cx="3241866" cy="4386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12C476-7045-4CB3-A39F-95FD6ECB9508}"/>
                  </a:ext>
                </a:extLst>
              </p:cNvPr>
              <p:cNvSpPr txBox="1"/>
              <p:nvPr/>
            </p:nvSpPr>
            <p:spPr>
              <a:xfrm>
                <a:off x="259600" y="5130493"/>
                <a:ext cx="2007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Angular velocity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12C476-7045-4CB3-A39F-95FD6ECB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0" y="5130493"/>
                <a:ext cx="2007537" cy="369332"/>
              </a:xfrm>
              <a:prstGeom prst="rect">
                <a:avLst/>
              </a:prstGeom>
              <a:blipFill>
                <a:blip r:embed="rId9"/>
                <a:stretch>
                  <a:fillRect l="-27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8968066-F340-4923-AD47-34253E333BF0}"/>
                  </a:ext>
                </a:extLst>
              </p:cNvPr>
              <p:cNvSpPr txBox="1"/>
              <p:nvPr/>
            </p:nvSpPr>
            <p:spPr>
              <a:xfrm>
                <a:off x="2412529" y="4788711"/>
                <a:ext cx="137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Pile radius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8968066-F340-4923-AD47-34253E33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29" y="4788711"/>
                <a:ext cx="1371145" cy="369332"/>
              </a:xfrm>
              <a:prstGeom prst="rect">
                <a:avLst/>
              </a:prstGeom>
              <a:blipFill>
                <a:blip r:embed="rId10"/>
                <a:stretch>
                  <a:fillRect l="-40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2C04940-33D4-426B-8285-79EF2DFD4063}"/>
                  </a:ext>
                </a:extLst>
              </p:cNvPr>
              <p:cNvSpPr txBox="1"/>
              <p:nvPr/>
            </p:nvSpPr>
            <p:spPr>
              <a:xfrm>
                <a:off x="2388946" y="5463625"/>
                <a:ext cx="1762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Evolution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2C04940-33D4-426B-8285-79EF2DFD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46" y="5463625"/>
                <a:ext cx="1762855" cy="369332"/>
              </a:xfrm>
              <a:prstGeom prst="rect">
                <a:avLst/>
              </a:prstGeom>
              <a:blipFill>
                <a:blip r:embed="rId11"/>
                <a:stretch>
                  <a:fillRect l="-31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943A414-F0C2-4666-BEA6-87A2C36F30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4900" y="4069880"/>
            <a:ext cx="3133891" cy="11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Altshuler2008: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BCA90-64FD-40F0-95A8-5B6177B9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645814"/>
            <a:ext cx="7325659" cy="42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</a:t>
            </a:r>
            <a:r>
              <a:rPr lang="en-US" altLang="zh-CN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previous kinematic model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mechanisms of river formation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A75E0F-4E0A-4B82-B8E0-DF03101F0E6B}"/>
              </a:ext>
            </a:extLst>
          </p:cNvPr>
          <p:cNvSpPr/>
          <p:nvPr/>
        </p:nvSpPr>
        <p:spPr>
          <a:xfrm>
            <a:off x="1726164" y="2505670"/>
            <a:ext cx="9469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Kong and co-workers [2] reported a detailed computational model for the revolving rivers which manages to reproduce many of their features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the continuous regime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intermittent regime was not accounted for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C093BFE-69F4-4A9E-96CD-80F40D06337B}"/>
              </a:ext>
            </a:extLst>
          </p:cNvPr>
          <p:cNvSpPr/>
          <p:nvPr/>
        </p:nvSpPr>
        <p:spPr>
          <a:xfrm>
            <a:off x="2603241" y="2023565"/>
            <a:ext cx="382555" cy="422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B1CA04-733D-4177-BC79-25FB8B50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48" y="3429000"/>
            <a:ext cx="3151648" cy="30281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40BEC5-59C3-47E9-BC47-18713A46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2" y="3901942"/>
            <a:ext cx="4000706" cy="25909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A7F458-7195-43D1-AD13-0A600942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532" y="4021493"/>
            <a:ext cx="3418446" cy="21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DCAA-1C0E-42EA-903F-376FD7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Altshuler2008: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D61B98-C2BB-4204-AC35-F9247825EB09}"/>
              </a:ext>
            </a:extLst>
          </p:cNvPr>
          <p:cNvSpPr/>
          <p:nvPr/>
        </p:nvSpPr>
        <p:spPr>
          <a:xfrm>
            <a:off x="401216" y="1615857"/>
            <a:ext cx="7380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021"/>
                </a:solidFill>
                <a:latin typeface="Times-Roman"/>
              </a:rPr>
              <a:t>Established </a:t>
            </a:r>
            <a:r>
              <a:rPr lang="en-US" altLang="zh-CN" dirty="0">
                <a:solidFill>
                  <a:srgbClr val="242021"/>
                </a:solidFill>
                <a:highlight>
                  <a:srgbClr val="FFFF00"/>
                </a:highlight>
                <a:latin typeface="Times-Roman"/>
              </a:rPr>
              <a:t>experimentally</a:t>
            </a:r>
            <a:r>
              <a:rPr lang="en-US" altLang="zh-CN" dirty="0">
                <a:solidFill>
                  <a:srgbClr val="242021"/>
                </a:solidFill>
                <a:latin typeface="Times-Roman"/>
              </a:rPr>
              <a:t> the “dynamical phase diagram” of the continuous and intermittent regimes for revolving rivers in sandpiles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269E652-63F5-459C-90A5-51338C694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04"/>
          <a:stretch/>
        </p:blipFill>
        <p:spPr>
          <a:xfrm>
            <a:off x="273337" y="2259268"/>
            <a:ext cx="6342363" cy="395368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62C95B0-9F99-446F-8C07-27599770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88"/>
          <a:stretch/>
        </p:blipFill>
        <p:spPr>
          <a:xfrm>
            <a:off x="5921649" y="4982546"/>
            <a:ext cx="4335984" cy="110469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5C11CF4-E739-4191-A302-C88268D539C5}"/>
              </a:ext>
            </a:extLst>
          </p:cNvPr>
          <p:cNvSpPr/>
          <p:nvPr/>
        </p:nvSpPr>
        <p:spPr>
          <a:xfrm>
            <a:off x="5847183" y="3466753"/>
            <a:ext cx="7209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021"/>
                </a:solidFill>
                <a:latin typeface="Times-Roman"/>
              </a:rPr>
              <a:t>The intermittent regime is the most robust dynamics in the system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BB269B6-B8D3-4AF1-A4F2-A21A2D1A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51" y="1960044"/>
            <a:ext cx="3562533" cy="120021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CBED115-1C0C-4E5E-B238-34C7C7488E7D}"/>
              </a:ext>
            </a:extLst>
          </p:cNvPr>
          <p:cNvSpPr/>
          <p:nvPr/>
        </p:nvSpPr>
        <p:spPr>
          <a:xfrm>
            <a:off x="8319696" y="1560939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Altshuler2003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00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59E-F0F6-4917-BCE2-1D159CDD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model – How the story goes on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8A3F15-D044-4849-ACBD-CE4B3E88A9EA}"/>
              </a:ext>
            </a:extLst>
          </p:cNvPr>
          <p:cNvGrpSpPr/>
          <p:nvPr/>
        </p:nvGrpSpPr>
        <p:grpSpPr>
          <a:xfrm>
            <a:off x="7781764" y="1286355"/>
            <a:ext cx="3685551" cy="4285290"/>
            <a:chOff x="7866701" y="1491558"/>
            <a:chExt cx="3685551" cy="42852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6F0C98-0517-4BB1-9442-78B8B49D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6701" y="1963580"/>
              <a:ext cx="3685551" cy="3813268"/>
            </a:xfrm>
            <a:prstGeom prst="rect">
              <a:avLst/>
            </a:prstGeom>
          </p:spPr>
        </p:pic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5BF97BD0-AB0F-4D6A-8AD4-030888CA311C}"/>
                </a:ext>
              </a:extLst>
            </p:cNvPr>
            <p:cNvSpPr/>
            <p:nvPr/>
          </p:nvSpPr>
          <p:spPr>
            <a:xfrm>
              <a:off x="8180427" y="2200323"/>
              <a:ext cx="323966" cy="563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7B3F0A6-374D-417A-9ED8-6839312AE827}"/>
                </a:ext>
              </a:extLst>
            </p:cNvPr>
            <p:cNvCxnSpPr/>
            <p:nvPr/>
          </p:nvCxnSpPr>
          <p:spPr>
            <a:xfrm rot="1694851">
              <a:off x="8777902" y="3365033"/>
              <a:ext cx="6754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FB31BBB-F681-496E-94DA-2E4C5C6AE695}"/>
                </a:ext>
              </a:extLst>
            </p:cNvPr>
            <p:cNvCxnSpPr/>
            <p:nvPr/>
          </p:nvCxnSpPr>
          <p:spPr>
            <a:xfrm rot="1694851" flipV="1">
              <a:off x="8940827" y="2717535"/>
              <a:ext cx="0" cy="51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圆柱形 8">
              <a:extLst>
                <a:ext uri="{FF2B5EF4-FFF2-40B4-BE49-F238E27FC236}">
                  <a16:creationId xmlns:a16="http://schemas.microsoft.com/office/drawing/2014/main" id="{89734D47-B581-4EBC-B2F4-61750EF6D0FF}"/>
                </a:ext>
              </a:extLst>
            </p:cNvPr>
            <p:cNvSpPr/>
            <p:nvPr/>
          </p:nvSpPr>
          <p:spPr>
            <a:xfrm>
              <a:off x="8112766" y="1804944"/>
              <a:ext cx="469783" cy="104862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00FDB25-9815-4665-BA84-898E89AC4017}"/>
                </a:ext>
              </a:extLst>
            </p:cNvPr>
            <p:cNvCxnSpPr/>
            <p:nvPr/>
          </p:nvCxnSpPr>
          <p:spPr>
            <a:xfrm>
              <a:off x="8322491" y="1670720"/>
              <a:ext cx="260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3510F1E-7B0D-4E25-811E-01CEA2DD8194}"/>
                    </a:ext>
                  </a:extLst>
                </p:cNvPr>
                <p:cNvSpPr txBox="1"/>
                <p:nvPr/>
              </p:nvSpPr>
              <p:spPr>
                <a:xfrm>
                  <a:off x="8504393" y="1491558"/>
                  <a:ext cx="3823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83E21BA-FE24-4C99-83A0-0EE77AFBC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393" y="1491558"/>
                  <a:ext cx="38234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FF4DFE-5A40-42A5-9FA2-8B29F34211A7}"/>
                    </a:ext>
                  </a:extLst>
                </p:cNvPr>
                <p:cNvSpPr txBox="1"/>
                <p:nvPr/>
              </p:nvSpPr>
              <p:spPr>
                <a:xfrm>
                  <a:off x="9259582" y="3205202"/>
                  <a:ext cx="3381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765E4A4-97D6-4EA5-8C05-FAF10686D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582" y="3205202"/>
                  <a:ext cx="33810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AE8B30-7233-4E6F-BBB8-9D8362083D59}"/>
                    </a:ext>
                  </a:extLst>
                </p:cNvPr>
                <p:cNvSpPr txBox="1"/>
                <p:nvPr/>
              </p:nvSpPr>
              <p:spPr>
                <a:xfrm>
                  <a:off x="9005747" y="2584439"/>
                  <a:ext cx="3381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F848EDA-8639-4D06-98FE-EF4D18B92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747" y="2584439"/>
                  <a:ext cx="33810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9E62E10-F53F-4407-AF27-6F2D32B73739}"/>
                    </a:ext>
                  </a:extLst>
                </p:cNvPr>
                <p:cNvSpPr txBox="1"/>
                <p:nvPr/>
              </p:nvSpPr>
              <p:spPr>
                <a:xfrm>
                  <a:off x="8836397" y="2965994"/>
                  <a:ext cx="5584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⊙</m:t>
                        </m:r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400" dirty="0" err="1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52844A5-3A1F-4684-B81E-2CA19F686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397" y="2965994"/>
                  <a:ext cx="55842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FF04B2-2B22-4ACE-B536-D3988831F2AC}"/>
              </a:ext>
            </a:extLst>
          </p:cNvPr>
          <p:cNvCxnSpPr>
            <a:cxnSpLocks/>
          </p:cNvCxnSpPr>
          <p:nvPr/>
        </p:nvCxnSpPr>
        <p:spPr>
          <a:xfrm flipH="1">
            <a:off x="9954213" y="3038539"/>
            <a:ext cx="393671" cy="655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ACD186D-9F1B-4608-A375-8E99E20867CB}"/>
                  </a:ext>
                </a:extLst>
              </p:cNvPr>
              <p:cNvSpPr/>
              <p:nvPr/>
            </p:nvSpPr>
            <p:spPr>
              <a:xfrm>
                <a:off x="9877172" y="2586808"/>
                <a:ext cx="1097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i="1" dirty="0">
                    <a:solidFill>
                      <a:srgbClr val="C00000"/>
                    </a:solidFill>
                  </a:rPr>
                  <a:t>Base flow</a:t>
                </a:r>
              </a:p>
              <a:p>
                <a:r>
                  <a:rPr lang="en-US" altLang="zh-CN" sz="1200" b="1" i="1" dirty="0">
                    <a:solidFill>
                      <a:srgbClr val="C00000"/>
                    </a:solidFill>
                  </a:rPr>
                  <a:t>fix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200" b="1" i="1" dirty="0"/>
                  <a:t> </a:t>
                </a: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ACD186D-9F1B-4608-A375-8E99E2086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172" y="2586808"/>
                <a:ext cx="109735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25">
            <a:extLst>
              <a:ext uri="{FF2B5EF4-FFF2-40B4-BE49-F238E27FC236}">
                <a16:creationId xmlns:a16="http://schemas.microsoft.com/office/drawing/2014/main" id="{6E0205CF-27CF-4388-AC78-05A108F9087A}"/>
              </a:ext>
            </a:extLst>
          </p:cNvPr>
          <p:cNvSpPr/>
          <p:nvPr/>
        </p:nvSpPr>
        <p:spPr>
          <a:xfrm>
            <a:off x="9035112" y="3660826"/>
            <a:ext cx="928628" cy="582738"/>
          </a:xfrm>
          <a:custGeom>
            <a:avLst/>
            <a:gdLst>
              <a:gd name="connsiteX0" fmla="*/ 0 w 1033403"/>
              <a:gd name="connsiteY0" fmla="*/ 0 h 211237"/>
              <a:gd name="connsiteX1" fmla="*/ 1033403 w 1033403"/>
              <a:gd name="connsiteY1" fmla="*/ 0 h 211237"/>
              <a:gd name="connsiteX2" fmla="*/ 1033403 w 1033403"/>
              <a:gd name="connsiteY2" fmla="*/ 211237 h 211237"/>
              <a:gd name="connsiteX3" fmla="*/ 0 w 1033403"/>
              <a:gd name="connsiteY3" fmla="*/ 211237 h 211237"/>
              <a:gd name="connsiteX4" fmla="*/ 0 w 1033403"/>
              <a:gd name="connsiteY4" fmla="*/ 0 h 211237"/>
              <a:gd name="connsiteX0" fmla="*/ 9525 w 1033403"/>
              <a:gd name="connsiteY0" fmla="*/ 0 h 220762"/>
              <a:gd name="connsiteX1" fmla="*/ 1033403 w 1033403"/>
              <a:gd name="connsiteY1" fmla="*/ 9525 h 220762"/>
              <a:gd name="connsiteX2" fmla="*/ 1033403 w 1033403"/>
              <a:gd name="connsiteY2" fmla="*/ 220762 h 220762"/>
              <a:gd name="connsiteX3" fmla="*/ 0 w 1033403"/>
              <a:gd name="connsiteY3" fmla="*/ 220762 h 220762"/>
              <a:gd name="connsiteX4" fmla="*/ 9525 w 1033403"/>
              <a:gd name="connsiteY4" fmla="*/ 0 h 220762"/>
              <a:gd name="connsiteX0" fmla="*/ 9525 w 1033403"/>
              <a:gd name="connsiteY0" fmla="*/ 0 h 220762"/>
              <a:gd name="connsiteX1" fmla="*/ 1033403 w 1033403"/>
              <a:gd name="connsiteY1" fmla="*/ 9525 h 220762"/>
              <a:gd name="connsiteX2" fmla="*/ 1033403 w 1033403"/>
              <a:gd name="connsiteY2" fmla="*/ 220762 h 220762"/>
              <a:gd name="connsiteX3" fmla="*/ 0 w 1033403"/>
              <a:gd name="connsiteY3" fmla="*/ 220762 h 220762"/>
              <a:gd name="connsiteX4" fmla="*/ 9525 w 1033403"/>
              <a:gd name="connsiteY4" fmla="*/ 0 h 220762"/>
              <a:gd name="connsiteX0" fmla="*/ 9525 w 1033403"/>
              <a:gd name="connsiteY0" fmla="*/ 0 h 220762"/>
              <a:gd name="connsiteX1" fmla="*/ 1033403 w 1033403"/>
              <a:gd name="connsiteY1" fmla="*/ 9525 h 220762"/>
              <a:gd name="connsiteX2" fmla="*/ 1033403 w 1033403"/>
              <a:gd name="connsiteY2" fmla="*/ 220762 h 220762"/>
              <a:gd name="connsiteX3" fmla="*/ 0 w 1033403"/>
              <a:gd name="connsiteY3" fmla="*/ 220762 h 220762"/>
              <a:gd name="connsiteX4" fmla="*/ 9525 w 1033403"/>
              <a:gd name="connsiteY4" fmla="*/ 0 h 220762"/>
              <a:gd name="connsiteX0" fmla="*/ 9525 w 1033403"/>
              <a:gd name="connsiteY0" fmla="*/ 19090 h 239852"/>
              <a:gd name="connsiteX1" fmla="*/ 814328 w 1033403"/>
              <a:gd name="connsiteY1" fmla="*/ 40 h 239852"/>
              <a:gd name="connsiteX2" fmla="*/ 1033403 w 1033403"/>
              <a:gd name="connsiteY2" fmla="*/ 239852 h 239852"/>
              <a:gd name="connsiteX3" fmla="*/ 0 w 1033403"/>
              <a:gd name="connsiteY3" fmla="*/ 239852 h 239852"/>
              <a:gd name="connsiteX4" fmla="*/ 9525 w 1033403"/>
              <a:gd name="connsiteY4" fmla="*/ 19090 h 239852"/>
              <a:gd name="connsiteX0" fmla="*/ 9525 w 1042928"/>
              <a:gd name="connsiteY0" fmla="*/ 19090 h 239852"/>
              <a:gd name="connsiteX1" fmla="*/ 814328 w 1042928"/>
              <a:gd name="connsiteY1" fmla="*/ 40 h 239852"/>
              <a:gd name="connsiteX2" fmla="*/ 1042928 w 1042928"/>
              <a:gd name="connsiteY2" fmla="*/ 116027 h 239852"/>
              <a:gd name="connsiteX3" fmla="*/ 0 w 1042928"/>
              <a:gd name="connsiteY3" fmla="*/ 239852 h 239852"/>
              <a:gd name="connsiteX4" fmla="*/ 9525 w 1042928"/>
              <a:gd name="connsiteY4" fmla="*/ 19090 h 239852"/>
              <a:gd name="connsiteX0" fmla="*/ 0 w 1033403"/>
              <a:gd name="connsiteY0" fmla="*/ 19090 h 582752"/>
              <a:gd name="connsiteX1" fmla="*/ 804803 w 1033403"/>
              <a:gd name="connsiteY1" fmla="*/ 40 h 582752"/>
              <a:gd name="connsiteX2" fmla="*/ 1033403 w 1033403"/>
              <a:gd name="connsiteY2" fmla="*/ 116027 h 582752"/>
              <a:gd name="connsiteX3" fmla="*/ 352425 w 1033403"/>
              <a:gd name="connsiteY3" fmla="*/ 582752 h 582752"/>
              <a:gd name="connsiteX4" fmla="*/ 0 w 1033403"/>
              <a:gd name="connsiteY4" fmla="*/ 19090 h 582752"/>
              <a:gd name="connsiteX0" fmla="*/ 0 w 976253"/>
              <a:gd name="connsiteY0" fmla="*/ 285767 h 582729"/>
              <a:gd name="connsiteX1" fmla="*/ 747653 w 976253"/>
              <a:gd name="connsiteY1" fmla="*/ 17 h 582729"/>
              <a:gd name="connsiteX2" fmla="*/ 976253 w 976253"/>
              <a:gd name="connsiteY2" fmla="*/ 116004 h 582729"/>
              <a:gd name="connsiteX3" fmla="*/ 295275 w 976253"/>
              <a:gd name="connsiteY3" fmla="*/ 582729 h 582729"/>
              <a:gd name="connsiteX4" fmla="*/ 0 w 976253"/>
              <a:gd name="connsiteY4" fmla="*/ 285767 h 582729"/>
              <a:gd name="connsiteX0" fmla="*/ 0 w 976253"/>
              <a:gd name="connsiteY0" fmla="*/ 285767 h 582729"/>
              <a:gd name="connsiteX1" fmla="*/ 747653 w 976253"/>
              <a:gd name="connsiteY1" fmla="*/ 17 h 582729"/>
              <a:gd name="connsiteX2" fmla="*/ 976253 w 976253"/>
              <a:gd name="connsiteY2" fmla="*/ 116004 h 582729"/>
              <a:gd name="connsiteX3" fmla="*/ 295275 w 976253"/>
              <a:gd name="connsiteY3" fmla="*/ 582729 h 582729"/>
              <a:gd name="connsiteX4" fmla="*/ 0 w 976253"/>
              <a:gd name="connsiteY4" fmla="*/ 285767 h 582729"/>
              <a:gd name="connsiteX0" fmla="*/ 0 w 976253"/>
              <a:gd name="connsiteY0" fmla="*/ 285767 h 582729"/>
              <a:gd name="connsiteX1" fmla="*/ 747653 w 976253"/>
              <a:gd name="connsiteY1" fmla="*/ 17 h 582729"/>
              <a:gd name="connsiteX2" fmla="*/ 976253 w 976253"/>
              <a:gd name="connsiteY2" fmla="*/ 116004 h 582729"/>
              <a:gd name="connsiteX3" fmla="*/ 295275 w 976253"/>
              <a:gd name="connsiteY3" fmla="*/ 582729 h 582729"/>
              <a:gd name="connsiteX4" fmla="*/ 0 w 976253"/>
              <a:gd name="connsiteY4" fmla="*/ 285767 h 582729"/>
              <a:gd name="connsiteX0" fmla="*/ 0 w 976253"/>
              <a:gd name="connsiteY0" fmla="*/ 285774 h 582736"/>
              <a:gd name="connsiteX1" fmla="*/ 747653 w 976253"/>
              <a:gd name="connsiteY1" fmla="*/ 24 h 582736"/>
              <a:gd name="connsiteX2" fmla="*/ 976253 w 976253"/>
              <a:gd name="connsiteY2" fmla="*/ 116011 h 582736"/>
              <a:gd name="connsiteX3" fmla="*/ 295275 w 976253"/>
              <a:gd name="connsiteY3" fmla="*/ 582736 h 582736"/>
              <a:gd name="connsiteX4" fmla="*/ 0 w 976253"/>
              <a:gd name="connsiteY4" fmla="*/ 285774 h 582736"/>
              <a:gd name="connsiteX0" fmla="*/ 0 w 919103"/>
              <a:gd name="connsiteY0" fmla="*/ 219105 h 582742"/>
              <a:gd name="connsiteX1" fmla="*/ 690503 w 919103"/>
              <a:gd name="connsiteY1" fmla="*/ 30 h 582742"/>
              <a:gd name="connsiteX2" fmla="*/ 919103 w 919103"/>
              <a:gd name="connsiteY2" fmla="*/ 116017 h 582742"/>
              <a:gd name="connsiteX3" fmla="*/ 238125 w 919103"/>
              <a:gd name="connsiteY3" fmla="*/ 582742 h 582742"/>
              <a:gd name="connsiteX4" fmla="*/ 0 w 919103"/>
              <a:gd name="connsiteY4" fmla="*/ 219105 h 582742"/>
              <a:gd name="connsiteX0" fmla="*/ 0 w 957203"/>
              <a:gd name="connsiteY0" fmla="*/ 209581 h 582743"/>
              <a:gd name="connsiteX1" fmla="*/ 728603 w 957203"/>
              <a:gd name="connsiteY1" fmla="*/ 31 h 582743"/>
              <a:gd name="connsiteX2" fmla="*/ 957203 w 957203"/>
              <a:gd name="connsiteY2" fmla="*/ 116018 h 582743"/>
              <a:gd name="connsiteX3" fmla="*/ 276225 w 957203"/>
              <a:gd name="connsiteY3" fmla="*/ 582743 h 582743"/>
              <a:gd name="connsiteX4" fmla="*/ 0 w 957203"/>
              <a:gd name="connsiteY4" fmla="*/ 209581 h 582743"/>
              <a:gd name="connsiteX0" fmla="*/ 0 w 957203"/>
              <a:gd name="connsiteY0" fmla="*/ 209581 h 582743"/>
              <a:gd name="connsiteX1" fmla="*/ 728603 w 957203"/>
              <a:gd name="connsiteY1" fmla="*/ 31 h 582743"/>
              <a:gd name="connsiteX2" fmla="*/ 957203 w 957203"/>
              <a:gd name="connsiteY2" fmla="*/ 116018 h 582743"/>
              <a:gd name="connsiteX3" fmla="*/ 276225 w 957203"/>
              <a:gd name="connsiteY3" fmla="*/ 582743 h 582743"/>
              <a:gd name="connsiteX4" fmla="*/ 0 w 957203"/>
              <a:gd name="connsiteY4" fmla="*/ 209581 h 582743"/>
              <a:gd name="connsiteX0" fmla="*/ 0 w 928628"/>
              <a:gd name="connsiteY0" fmla="*/ 266726 h 582738"/>
              <a:gd name="connsiteX1" fmla="*/ 700028 w 928628"/>
              <a:gd name="connsiteY1" fmla="*/ 26 h 582738"/>
              <a:gd name="connsiteX2" fmla="*/ 928628 w 928628"/>
              <a:gd name="connsiteY2" fmla="*/ 116013 h 582738"/>
              <a:gd name="connsiteX3" fmla="*/ 247650 w 928628"/>
              <a:gd name="connsiteY3" fmla="*/ 582738 h 582738"/>
              <a:gd name="connsiteX4" fmla="*/ 0 w 928628"/>
              <a:gd name="connsiteY4" fmla="*/ 266726 h 58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628" h="582738">
                <a:moveTo>
                  <a:pt x="0" y="266726"/>
                </a:moveTo>
                <a:cubicBezTo>
                  <a:pt x="427018" y="288951"/>
                  <a:pt x="358735" y="-3149"/>
                  <a:pt x="700028" y="26"/>
                </a:cubicBezTo>
                <a:lnTo>
                  <a:pt x="928628" y="116013"/>
                </a:lnTo>
                <a:lnTo>
                  <a:pt x="247650" y="582738"/>
                </a:lnTo>
                <a:cubicBezTo>
                  <a:pt x="250825" y="509151"/>
                  <a:pt x="149225" y="483188"/>
                  <a:pt x="0" y="266726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F2F441-350D-46E3-B7CC-29AAA1F0C9C0}"/>
              </a:ext>
            </a:extLst>
          </p:cNvPr>
          <p:cNvSpPr/>
          <p:nvPr/>
        </p:nvSpPr>
        <p:spPr>
          <a:xfrm>
            <a:off x="401215" y="1873155"/>
            <a:ext cx="3501669" cy="581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Depth-averaged governing eqns.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82C634-EFA8-4D69-A22A-B1BFA2EF7467}"/>
              </a:ext>
            </a:extLst>
          </p:cNvPr>
          <p:cNvSpPr/>
          <p:nvPr/>
        </p:nvSpPr>
        <p:spPr>
          <a:xfrm>
            <a:off x="401216" y="2771603"/>
            <a:ext cx="3501668" cy="795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Instability analysis:</a:t>
            </a:r>
          </a:p>
          <a:p>
            <a:pPr algn="ctr"/>
            <a:r>
              <a:rPr lang="en-US" altLang="zh-CN" sz="1400" dirty="0"/>
              <a:t>Normal modes method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9C912E83-D1D3-4F30-B510-2A99A77D3A14}"/>
                  </a:ext>
                </a:extLst>
              </p:cNvPr>
              <p:cNvSpPr/>
              <p:nvPr/>
            </p:nvSpPr>
            <p:spPr>
              <a:xfrm>
                <a:off x="401215" y="3794530"/>
                <a:ext cx="3501668" cy="5816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 rheology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9C912E83-D1D3-4F30-B510-2A99A77D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5" y="3794530"/>
                <a:ext cx="3501668" cy="58161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03166E53-A079-4CDD-8CE6-4126EC3290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805" y="1883466"/>
            <a:ext cx="3245017" cy="29656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30FA6BC-C20C-4D78-B355-B5FFB2391426}"/>
                  </a:ext>
                </a:extLst>
              </p:cNvPr>
              <p:cNvSpPr txBox="1"/>
              <p:nvPr/>
            </p:nvSpPr>
            <p:spPr>
              <a:xfrm>
                <a:off x="3902885" y="3035085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30FA6BC-C20C-4D78-B355-B5FFB239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85" y="3035085"/>
                <a:ext cx="4811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E792299-A381-49F0-9212-186AF0092C12}"/>
                  </a:ext>
                </a:extLst>
              </p:cNvPr>
              <p:cNvSpPr txBox="1"/>
              <p:nvPr/>
            </p:nvSpPr>
            <p:spPr>
              <a:xfrm>
                <a:off x="5808720" y="4787421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E792299-A381-49F0-9212-186AF009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20" y="4787421"/>
                <a:ext cx="4758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3B7022FA-FB09-4009-AA4B-71D1B5FA6830}"/>
              </a:ext>
            </a:extLst>
          </p:cNvPr>
          <p:cNvSpPr txBox="1"/>
          <p:nvPr/>
        </p:nvSpPr>
        <p:spPr>
          <a:xfrm>
            <a:off x="4715996" y="15091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Zoom in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7845309-FA6E-479B-8555-1E5B2584C8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6786" y="5334938"/>
            <a:ext cx="4429771" cy="14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697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Times-Roman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Background of Sandpile phenomenon</vt:lpstr>
      <vt:lpstr>Ref</vt:lpstr>
      <vt:lpstr>Altshuler2003: Sandpile formation</vt:lpstr>
      <vt:lpstr>Altshuler2003: Sandpile formation</vt:lpstr>
      <vt:lpstr>Altshuler2003: Sandpile formation</vt:lpstr>
      <vt:lpstr>Altshuler2003: Sandpile formation</vt:lpstr>
      <vt:lpstr>Altshuler2008: Mechanism</vt:lpstr>
      <vt:lpstr>Altshuler2008: Mechanism</vt:lpstr>
      <vt:lpstr>Our model – How the story goes on</vt:lpstr>
      <vt:lpstr>PowerPoint 演示文稿</vt:lpstr>
      <vt:lpstr>Criterion of instability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of Sandpile phenomenon</dc:title>
  <dc:creator>luhaoyu</dc:creator>
  <cp:lastModifiedBy>luhaoyu</cp:lastModifiedBy>
  <cp:revision>38</cp:revision>
  <dcterms:created xsi:type="dcterms:W3CDTF">2023-11-30T12:44:58Z</dcterms:created>
  <dcterms:modified xsi:type="dcterms:W3CDTF">2023-12-02T04:40:28Z</dcterms:modified>
</cp:coreProperties>
</file>