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4" r:id="rId8"/>
    <p:sldId id="266" r:id="rId9"/>
    <p:sldId id="265" r:id="rId10"/>
    <p:sldId id="262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6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219EA-604A-4EFA-857E-05D90F4B0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084DC8-027D-4CD3-987E-2CF5BB576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A6EA3-49F1-4410-A040-9322A04C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410-32CA-4129-BD69-946CD1FFCBF1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D0814-D1BB-4B95-AF45-084BC109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C67CF-B8C8-4051-B9F5-A57F521A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EEE-AE5A-4618-B388-5D19AB5D4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54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01099-C8C0-436E-B803-F33080C2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C4852A-FBA5-48D1-83B9-EA5A1ECEE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0FD7A-5800-4AAB-9806-0F9AE8FF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410-32CA-4129-BD69-946CD1FFCBF1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E1438-1283-4D3E-94EE-F78086C7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B8173-6C3A-4673-95B5-E92DC19B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EEE-AE5A-4618-B388-5D19AB5D4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27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71B2B1-4283-4A94-A4DA-07F84E95D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301BE2-8AAD-4E50-B9D6-3BA2009A7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1C376-2BDD-4F87-BFF5-E1BAB5D4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410-32CA-4129-BD69-946CD1FFCBF1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A8F70-EFE9-4D0F-8B4F-93A35A2F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6D9AF-B5EC-4E7F-9E06-199115B6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EEE-AE5A-4618-B388-5D19AB5D4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3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BB2FA-11CF-40D9-91F8-4FA68AD6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4FF1E-9DE6-4073-B178-D7F256DB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2AEFE-D7F3-407D-BC90-BBFB3156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410-32CA-4129-BD69-946CD1FFCBF1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0A8E7-321C-44A8-A5C2-3D835905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FF735-A593-4206-9DBF-D6D954BB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EEE-AE5A-4618-B388-5D19AB5D4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7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95A08-E3B4-43A6-A229-0EE55395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D14E7-CCA6-4574-A48D-0F097FE37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2ACCE-904D-47CB-B94F-73318961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410-32CA-4129-BD69-946CD1FFCBF1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44735-6802-4D28-B3FF-27E15BD1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42C77-7C87-4D97-B4DF-CD6321D5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EEE-AE5A-4618-B388-5D19AB5D4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46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AFAEA-006C-47E4-B277-132B64EB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79920-5287-44F7-99A7-FC98E8AF4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ED0F9-5281-4735-A7C9-84D1CDBE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25BFA1-0168-408C-AECD-1C5547DF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410-32CA-4129-BD69-946CD1FFCBF1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94426-21FD-4BDB-8377-53C663F7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4FE883-C3CD-4837-9C36-453C2045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EEE-AE5A-4618-B388-5D19AB5D4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9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D75E9-3E6D-4106-A484-061F9301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C08BEF-AD23-4EED-A2FB-E1DAB429F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ED217D-FF91-48E7-B0E6-F0B79AFB7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C0CEC2-7281-4D46-9D8A-817EE5DEE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1483F8-3036-480A-8033-E543E8F4C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F96FF1-58AF-4CAB-94D5-58895352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410-32CA-4129-BD69-946CD1FFCBF1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289D57-DAEA-4D2E-B06C-D9DD2604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FB12FD-6111-4AE7-A7B2-B2B71A5B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EEE-AE5A-4618-B388-5D19AB5D4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0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21667-3449-4375-8620-9818275A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20C80C-061F-459D-882B-80CCC684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410-32CA-4129-BD69-946CD1FFCBF1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DC7A39-A58F-4D5B-8DF1-4CA5ECD5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89ACC8-4626-427E-8989-2B1AB006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EEE-AE5A-4618-B388-5D19AB5D4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5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9CC7C4-7133-45E3-8C73-02AA9503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410-32CA-4129-BD69-946CD1FFCBF1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2E608E-1517-49C2-8BD8-8C95B8C8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163225-4016-43B1-B805-3F0B8862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EEE-AE5A-4618-B388-5D19AB5D4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3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EB208-9958-4B64-9D18-8B918BBF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87EE7-4FD0-45FB-8C18-8B7BA14B4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329EBC-37BB-40D1-B422-4E4F6A890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0926B8-923B-419A-9451-56370734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410-32CA-4129-BD69-946CD1FFCBF1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99AA66-A03F-4E6D-B405-9E217B5B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BE158-A8B8-4A33-8EC0-E34EC582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EEE-AE5A-4618-B388-5D19AB5D4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33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BC81E-3A9E-4D55-92AE-9C21959D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69DEF7-F96F-44A1-8640-A5D2DCD87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36DA81-066B-4CD8-BDE8-7CA73F812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162E42-E16D-41C8-B27A-2140437F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410-32CA-4129-BD69-946CD1FFCBF1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1AEA09-785D-4250-A9E9-5EC903BB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DBD256-71D4-4072-B4E1-0608EBAA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EEE-AE5A-4618-B388-5D19AB5D4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0DC60D-BB30-4CE5-A5BD-680AB2B7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11571-C00B-4608-9193-FC8982200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AD47-0C82-47ED-A5D7-EF2626F2B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9D410-32CA-4129-BD69-946CD1FFCBF1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1B6B6-54E9-4E41-97CF-482B02C41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B2135-08ED-452B-B9C8-5E8D9CA86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67EEE-AE5A-4618-B388-5D19AB5D4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5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2B368-81AD-4B4C-91FD-80A37FA7E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空间模式计算讨论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377500-AD82-4DE4-BF44-FBED3119A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Symbol" panose="05050102010706020507" pitchFamily="18" charset="2"/>
                <a:cs typeface="Times New Roman" panose="02020603050405020304" pitchFamily="18" charset="0"/>
              </a:rPr>
              <a:t>2023.12.21</a:t>
            </a:r>
            <a:endParaRPr lang="zh-CN" altLang="en-US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4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2D26F8-ED3A-44D6-90A3-A0589CC09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71" y="331391"/>
            <a:ext cx="5782647" cy="44083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A6911DA-C417-4040-A033-C091B57FE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017" y="802601"/>
            <a:ext cx="5099312" cy="12764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7ECB1F-03FD-4560-B1DD-15E37665D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920" y="2539058"/>
            <a:ext cx="6122224" cy="11008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F448DB-5898-4F53-B3FD-CBD631068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647" y="4415792"/>
            <a:ext cx="6221682" cy="11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6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37FB3C-0887-43A9-991D-C310849A522B}"/>
              </a:ext>
            </a:extLst>
          </p:cNvPr>
          <p:cNvSpPr txBox="1"/>
          <p:nvPr/>
        </p:nvSpPr>
        <p:spPr>
          <a:xfrm>
            <a:off x="4861527" y="3075057"/>
            <a:ext cx="2468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Thank you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9356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4F1C-AF42-41DC-A2A2-47B0F422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空间模式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E9883C-8917-4F79-9F9F-6E7E24CF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35" y="1690688"/>
            <a:ext cx="6122224" cy="11008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DF7845-8FF0-4E31-A6FC-522EB37DDDDE}"/>
                  </a:ext>
                </a:extLst>
              </p:cNvPr>
              <p:cNvSpPr txBox="1"/>
              <p:nvPr/>
            </p:nvSpPr>
            <p:spPr>
              <a:xfrm>
                <a:off x="9964059" y="449291"/>
                <a:ext cx="140801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DF7845-8FF0-4E31-A6FC-522EB37DD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059" y="449291"/>
                <a:ext cx="140801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AA8950-6A59-4D2B-A970-2E654799593F}"/>
                  </a:ext>
                </a:extLst>
              </p:cNvPr>
              <p:cNvSpPr txBox="1"/>
              <p:nvPr/>
            </p:nvSpPr>
            <p:spPr>
              <a:xfrm>
                <a:off x="7222564" y="493545"/>
                <a:ext cx="2510944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AA8950-6A59-4D2B-A970-2E6547995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564" y="493545"/>
                <a:ext cx="2510944" cy="381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62CBBE0-BA72-46C2-9102-EE74E56FD6FE}"/>
                  </a:ext>
                </a:extLst>
              </p:cNvPr>
              <p:cNvSpPr/>
              <p:nvPr/>
            </p:nvSpPr>
            <p:spPr>
              <a:xfrm>
                <a:off x="7186016" y="813419"/>
                <a:ext cx="2555507" cy="392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62CBBE0-BA72-46C2-9102-EE74E56FD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016" y="813419"/>
                <a:ext cx="2555507" cy="392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41ADDC8-B965-46AD-A4A7-3003B934BBD5}"/>
                  </a:ext>
                </a:extLst>
              </p:cNvPr>
              <p:cNvSpPr/>
              <p:nvPr/>
            </p:nvSpPr>
            <p:spPr>
              <a:xfrm>
                <a:off x="7204289" y="1100590"/>
                <a:ext cx="2555507" cy="392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41ADDC8-B965-46AD-A4A7-3003B934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289" y="1100590"/>
                <a:ext cx="2555507" cy="3922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A8702E4-8A99-4548-845D-C5C6FDF36584}"/>
                  </a:ext>
                </a:extLst>
              </p:cNvPr>
              <p:cNvSpPr txBox="1"/>
              <p:nvPr/>
            </p:nvSpPr>
            <p:spPr>
              <a:xfrm>
                <a:off x="838200" y="3244334"/>
                <a:ext cx="3075586" cy="394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A8702E4-8A99-4548-845D-C5C6FDF36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4334"/>
                <a:ext cx="3075586" cy="394916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头: 下 15">
            <a:extLst>
              <a:ext uri="{FF2B5EF4-FFF2-40B4-BE49-F238E27FC236}">
                <a16:creationId xmlns:a16="http://schemas.microsoft.com/office/drawing/2014/main" id="{EE44A1C1-029A-4605-AA4C-E3EDC7C83DE7}"/>
              </a:ext>
            </a:extLst>
          </p:cNvPr>
          <p:cNvSpPr/>
          <p:nvPr/>
        </p:nvSpPr>
        <p:spPr>
          <a:xfrm>
            <a:off x="1468073" y="2875002"/>
            <a:ext cx="285226" cy="2997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17E01-A6FD-4429-AEB7-87B5E1C82168}"/>
                  </a:ext>
                </a:extLst>
              </p:cNvPr>
              <p:cNvSpPr txBox="1"/>
              <p:nvPr/>
            </p:nvSpPr>
            <p:spPr>
              <a:xfrm>
                <a:off x="964734" y="3816990"/>
                <a:ext cx="4080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通过给定不同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的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值，得到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/>
                  <a:t>关系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17E01-A6FD-4429-AEB7-87B5E1C82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34" y="3816990"/>
                <a:ext cx="4080925" cy="369332"/>
              </a:xfrm>
              <a:prstGeom prst="rect">
                <a:avLst/>
              </a:prstGeom>
              <a:blipFill>
                <a:blip r:embed="rId8"/>
                <a:stretch>
                  <a:fillRect l="-1194" t="-8197" r="-74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40F4328-2D70-46B0-B579-2D0DB043AF48}"/>
                  </a:ext>
                </a:extLst>
              </p:cNvPr>
              <p:cNvSpPr txBox="1"/>
              <p:nvPr/>
            </p:nvSpPr>
            <p:spPr>
              <a:xfrm>
                <a:off x="9328558" y="2138982"/>
                <a:ext cx="1726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为了区分写成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40F4328-2D70-46B0-B579-2D0DB043A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558" y="2138982"/>
                <a:ext cx="1726755" cy="369332"/>
              </a:xfrm>
              <a:prstGeom prst="rect">
                <a:avLst/>
              </a:prstGeom>
              <a:blipFill>
                <a:blip r:embed="rId9"/>
                <a:stretch>
                  <a:fillRect l="-281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05A591F4-E790-4125-89F8-7B04E828C2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5720" y="3613666"/>
            <a:ext cx="6688178" cy="2317351"/>
          </a:xfrm>
          <a:prstGeom prst="rect">
            <a:avLst/>
          </a:prstGeom>
        </p:spPr>
      </p:pic>
      <p:sp>
        <p:nvSpPr>
          <p:cNvPr id="20" name="箭头: 下 19">
            <a:extLst>
              <a:ext uri="{FF2B5EF4-FFF2-40B4-BE49-F238E27FC236}">
                <a16:creationId xmlns:a16="http://schemas.microsoft.com/office/drawing/2014/main" id="{4F1D407C-6249-4069-9B05-CE427C034DB0}"/>
              </a:ext>
            </a:extLst>
          </p:cNvPr>
          <p:cNvSpPr/>
          <p:nvPr/>
        </p:nvSpPr>
        <p:spPr>
          <a:xfrm>
            <a:off x="1676121" y="4364503"/>
            <a:ext cx="285226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5A5EEB6-3294-44F6-B231-9177F3A18166}"/>
              </a:ext>
            </a:extLst>
          </p:cNvPr>
          <p:cNvSpPr txBox="1"/>
          <p:nvPr/>
        </p:nvSpPr>
        <p:spPr>
          <a:xfrm>
            <a:off x="1436454" y="4982646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roots</a:t>
            </a:r>
            <a:r>
              <a:rPr lang="zh-CN" altLang="en-US" dirty="0"/>
              <a:t>函数，得到</a:t>
            </a:r>
            <a:r>
              <a:rPr lang="en-US" altLang="zh-CN" dirty="0"/>
              <a:t>5</a:t>
            </a:r>
            <a:r>
              <a:rPr lang="zh-CN" altLang="en-US" dirty="0"/>
              <a:t>个根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F106E48-F6FA-4347-86DA-2BD5938D63DD}"/>
                  </a:ext>
                </a:extLst>
              </p:cNvPr>
              <p:cNvSpPr txBox="1"/>
              <p:nvPr/>
            </p:nvSpPr>
            <p:spPr>
              <a:xfrm>
                <a:off x="589080" y="5733559"/>
                <a:ext cx="2744534" cy="394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空间模式的增长率为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F106E48-F6FA-4347-86DA-2BD5938D6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80" y="5733559"/>
                <a:ext cx="2744534" cy="394916"/>
              </a:xfrm>
              <a:prstGeom prst="rect">
                <a:avLst/>
              </a:prstGeom>
              <a:blipFill>
                <a:blip r:embed="rId11"/>
                <a:stretch>
                  <a:fillRect l="-2000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97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5C8B2-023E-474C-B21B-83CB16E3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6806" cy="1325563"/>
          </a:xfrm>
        </p:spPr>
        <p:txBody>
          <a:bodyPr/>
          <a:lstStyle/>
          <a:p>
            <a:r>
              <a:rPr lang="zh-CN" altLang="en-US" dirty="0"/>
              <a:t>五个解的合理性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0EE161B-CA4D-4736-86FE-514975DA1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32" y="1937846"/>
            <a:ext cx="3813721" cy="33970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E2A21A-61BC-4103-95CC-27DDE5926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091" y="37547"/>
            <a:ext cx="3494092" cy="31123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18C6D8-B153-43A8-B0B3-CBA4AD852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092" y="3380560"/>
            <a:ext cx="3494092" cy="31123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45C5C8E-94BD-4092-B27B-52A4DDAA3AAF}"/>
                  </a:ext>
                </a:extLst>
              </p:cNvPr>
              <p:cNvSpPr txBox="1"/>
              <p:nvPr/>
            </p:nvSpPr>
            <p:spPr>
              <a:xfrm>
                <a:off x="2025380" y="3565321"/>
                <a:ext cx="492891" cy="32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45C5C8E-94BD-4092-B27B-52A4DDAA3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380" y="3565321"/>
                <a:ext cx="492891" cy="3276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19BB81D-735E-44B5-9900-21FD6A985619}"/>
                  </a:ext>
                </a:extLst>
              </p:cNvPr>
              <p:cNvSpPr txBox="1"/>
              <p:nvPr/>
            </p:nvSpPr>
            <p:spPr>
              <a:xfrm>
                <a:off x="2899234" y="5027089"/>
                <a:ext cx="3561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19BB81D-735E-44B5-9900-21FD6A98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34" y="5027089"/>
                <a:ext cx="3561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359688B-B369-4F66-95E1-0A51A476A484}"/>
                  </a:ext>
                </a:extLst>
              </p:cNvPr>
              <p:cNvSpPr txBox="1"/>
              <p:nvPr/>
            </p:nvSpPr>
            <p:spPr>
              <a:xfrm>
                <a:off x="1250746" y="5027089"/>
                <a:ext cx="3561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359688B-B369-4F66-95E1-0A51A476A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46" y="5027089"/>
                <a:ext cx="35618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4B3DA51-0FD2-4BA1-8285-5DB2ECB7E266}"/>
                  </a:ext>
                </a:extLst>
              </p:cNvPr>
              <p:cNvSpPr txBox="1"/>
              <p:nvPr/>
            </p:nvSpPr>
            <p:spPr>
              <a:xfrm>
                <a:off x="279708" y="3565321"/>
                <a:ext cx="475258" cy="32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4B3DA51-0FD2-4BA1-8285-5DB2ECB7E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08" y="3565321"/>
                <a:ext cx="475258" cy="3276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BDBD02-4353-41C3-B0CF-5BFB7A66FCA2}"/>
                  </a:ext>
                </a:extLst>
              </p:cNvPr>
              <p:cNvSpPr txBox="1"/>
              <p:nvPr/>
            </p:nvSpPr>
            <p:spPr>
              <a:xfrm>
                <a:off x="5197055" y="1486613"/>
                <a:ext cx="475258" cy="32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BDBD02-4353-41C3-B0CF-5BFB7A66F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055" y="1486613"/>
                <a:ext cx="475258" cy="3276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F8D61DB-1281-4128-B947-8B18EFD0B523}"/>
                  </a:ext>
                </a:extLst>
              </p:cNvPr>
              <p:cNvSpPr txBox="1"/>
              <p:nvPr/>
            </p:nvSpPr>
            <p:spPr>
              <a:xfrm>
                <a:off x="6837043" y="2903874"/>
                <a:ext cx="3561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F8D61DB-1281-4128-B947-8B18EFD0B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043" y="2903874"/>
                <a:ext cx="35618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2E5A4B3-55B7-49FF-B34F-597552050E98}"/>
                  </a:ext>
                </a:extLst>
              </p:cNvPr>
              <p:cNvSpPr txBox="1"/>
              <p:nvPr/>
            </p:nvSpPr>
            <p:spPr>
              <a:xfrm>
                <a:off x="5234660" y="4839734"/>
                <a:ext cx="492891" cy="32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2E5A4B3-55B7-49FF-B34F-597552050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660" y="4839734"/>
                <a:ext cx="492891" cy="3276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AEB137-5355-40DF-AC1F-4B6E2163B521}"/>
                  </a:ext>
                </a:extLst>
              </p:cNvPr>
              <p:cNvSpPr txBox="1"/>
              <p:nvPr/>
            </p:nvSpPr>
            <p:spPr>
              <a:xfrm>
                <a:off x="6837043" y="6261669"/>
                <a:ext cx="3561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AEB137-5355-40DF-AC1F-4B6E2163B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043" y="6261669"/>
                <a:ext cx="35618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50B06D5-BFDB-412C-9FA6-E3211B5E58C2}"/>
                  </a:ext>
                </a:extLst>
              </p:cNvPr>
              <p:cNvSpPr txBox="1"/>
              <p:nvPr/>
            </p:nvSpPr>
            <p:spPr>
              <a:xfrm>
                <a:off x="9413776" y="3988653"/>
                <a:ext cx="1603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/>
                  <a:t>小于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？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50B06D5-BFDB-412C-9FA6-E3211B5E5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776" y="3988653"/>
                <a:ext cx="1603196" cy="461665"/>
              </a:xfrm>
              <a:prstGeom prst="rect">
                <a:avLst/>
              </a:prstGeom>
              <a:blipFill>
                <a:blip r:embed="rId11"/>
                <a:stretch>
                  <a:fillRect t="-9211" r="-4943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50B1854-277E-4C83-9A2F-251F627BD64B}"/>
                  </a:ext>
                </a:extLst>
              </p:cNvPr>
              <p:cNvSpPr txBox="1"/>
              <p:nvPr/>
            </p:nvSpPr>
            <p:spPr>
              <a:xfrm>
                <a:off x="9011302" y="496419"/>
                <a:ext cx="3075586" cy="394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50B1854-277E-4C83-9A2F-251F627BD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302" y="496419"/>
                <a:ext cx="3075586" cy="394916"/>
              </a:xfrm>
              <a:prstGeom prst="rect">
                <a:avLst/>
              </a:prstGeom>
              <a:blipFill>
                <a:blip r:embed="rId1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052E996-89F7-4CC5-B997-F381142E0D6A}"/>
                  </a:ext>
                </a:extLst>
              </p:cNvPr>
              <p:cNvSpPr txBox="1"/>
              <p:nvPr/>
            </p:nvSpPr>
            <p:spPr>
              <a:xfrm>
                <a:off x="9106131" y="1027906"/>
                <a:ext cx="2744534" cy="394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空间模式的增长率为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052E996-89F7-4CC5-B997-F381142E0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31" y="1027906"/>
                <a:ext cx="2744534" cy="394916"/>
              </a:xfrm>
              <a:prstGeom prst="rect">
                <a:avLst/>
              </a:prstGeom>
              <a:blipFill>
                <a:blip r:embed="rId13"/>
                <a:stretch>
                  <a:fillRect l="-2000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28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58A82ED-7F80-42FF-8A97-8904F46BF9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扰动色散关系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zh-CN" altLang="en-US" dirty="0"/>
                  <a:t>示例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58A82ED-7F80-42FF-8A97-8904F46BF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9CFB848-07BE-4D1D-BD47-0D7F9B046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06" y="1690688"/>
            <a:ext cx="5346975" cy="47627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DA5D43-BF56-44AD-AEC6-83D23EA50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323" y="1730130"/>
            <a:ext cx="5346975" cy="47627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AE4226-A70F-419D-A13C-BCE649604F68}"/>
                  </a:ext>
                </a:extLst>
              </p:cNvPr>
              <p:cNvSpPr txBox="1"/>
              <p:nvPr/>
            </p:nvSpPr>
            <p:spPr>
              <a:xfrm>
                <a:off x="8959442" y="843240"/>
                <a:ext cx="8168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~44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AE4226-A70F-419D-A13C-BCE649604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442" y="843240"/>
                <a:ext cx="8168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C54381-A658-442F-A8FC-ED2760441EF5}"/>
                  </a:ext>
                </a:extLst>
              </p:cNvPr>
              <p:cNvSpPr txBox="1"/>
              <p:nvPr/>
            </p:nvSpPr>
            <p:spPr>
              <a:xfrm>
                <a:off x="10402349" y="843240"/>
                <a:ext cx="993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~30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C54381-A658-442F-A8FC-ED276044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349" y="843240"/>
                <a:ext cx="9936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E67425-C6E7-40FB-A7D9-A4A05B155457}"/>
                  </a:ext>
                </a:extLst>
              </p:cNvPr>
              <p:cNvSpPr txBox="1"/>
              <p:nvPr/>
            </p:nvSpPr>
            <p:spPr>
              <a:xfrm>
                <a:off x="9585902" y="229739"/>
                <a:ext cx="919675" cy="613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E67425-C6E7-40FB-A7D9-A4A05B155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902" y="229739"/>
                <a:ext cx="919675" cy="6135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64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19588E3-4D29-4579-A772-E8DCB84F7C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0785" y="365125"/>
                <a:ext cx="10733015" cy="1325563"/>
              </a:xfrm>
            </p:spPr>
            <p:txBody>
              <a:bodyPr/>
              <a:lstStyle/>
              <a:p>
                <a:r>
                  <a:rPr lang="zh-CN" altLang="en-US" dirty="0"/>
                  <a:t>扰动峰值对应的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随着</m:t>
                    </m:r>
                  </m:oMath>
                </a14:m>
                <a:r>
                  <a:rPr lang="zh-CN" altLang="en-US" dirty="0"/>
                  <a:t>半径与倾斜角的变化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19588E3-4D29-4579-A772-E8DCB84F7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0785" y="365125"/>
                <a:ext cx="10733015" cy="1325563"/>
              </a:xfrm>
              <a:blipFill>
                <a:blip r:embed="rId2"/>
                <a:stretch>
                  <a:fillRect l="-2328" r="-1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893B26B-40B4-4E36-A001-36BE543CA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474" y="1817236"/>
            <a:ext cx="5485977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A8EA31-CC82-46E2-BF87-773D56A68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551" y="1884348"/>
            <a:ext cx="4640876" cy="3672669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927F3D39-6164-4416-AC37-B4952A282E7C}"/>
              </a:ext>
            </a:extLst>
          </p:cNvPr>
          <p:cNvSpPr/>
          <p:nvPr/>
        </p:nvSpPr>
        <p:spPr>
          <a:xfrm rot="883862">
            <a:off x="7994708" y="3347207"/>
            <a:ext cx="276837" cy="545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CE5DA5-EC5D-4187-9B36-541C7C5B197B}"/>
              </a:ext>
            </a:extLst>
          </p:cNvPr>
          <p:cNvSpPr txBox="1"/>
          <p:nvPr/>
        </p:nvSpPr>
        <p:spPr>
          <a:xfrm>
            <a:off x="7852095" y="294264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有一段几乎为常数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9940F259-15E6-4A33-98F4-24797F3F49EB}"/>
              </a:ext>
            </a:extLst>
          </p:cNvPr>
          <p:cNvSpPr/>
          <p:nvPr/>
        </p:nvSpPr>
        <p:spPr>
          <a:xfrm rot="11317054">
            <a:off x="8181128" y="5368954"/>
            <a:ext cx="310392" cy="545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36F487-D886-4CDA-AA6A-B6F5E0371878}"/>
              </a:ext>
            </a:extLst>
          </p:cNvPr>
          <p:cNvSpPr txBox="1"/>
          <p:nvPr/>
        </p:nvSpPr>
        <p:spPr>
          <a:xfrm>
            <a:off x="7079994" y="6082018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流量</a:t>
            </a:r>
            <a:r>
              <a:rPr lang="en-US" altLang="zh-CN" dirty="0"/>
              <a:t>q</a:t>
            </a:r>
            <a:r>
              <a:rPr lang="zh-CN" altLang="en-US" dirty="0"/>
              <a:t>恒定，随着沙堆半径增大扰动频率下降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67E1463-F512-4AB4-BA33-856FB40F047F}"/>
                  </a:ext>
                </a:extLst>
              </p:cNvPr>
              <p:cNvSpPr txBox="1"/>
              <p:nvPr/>
            </p:nvSpPr>
            <p:spPr>
              <a:xfrm>
                <a:off x="4773337" y="6064289"/>
                <a:ext cx="1624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含义？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67E1463-F512-4AB4-BA33-856FB40F0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337" y="6064289"/>
                <a:ext cx="1624163" cy="461665"/>
              </a:xfrm>
              <a:prstGeom prst="rect">
                <a:avLst/>
              </a:prstGeom>
              <a:blipFill>
                <a:blip r:embed="rId5"/>
                <a:stretch>
                  <a:fillRect l="-752" t="-9211" r="-5263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88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4F1C-AF42-41DC-A2A2-47B0F422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E9883C-8917-4F79-9F9F-6E7E24CF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35" y="1690688"/>
            <a:ext cx="6122224" cy="11008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4A62BF-1E7C-473C-91DA-BA63840BB67D}"/>
              </a:ext>
            </a:extLst>
          </p:cNvPr>
          <p:cNvSpPr txBox="1"/>
          <p:nvPr/>
        </p:nvSpPr>
        <p:spPr>
          <a:xfrm>
            <a:off x="1442907" y="3244334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对锥面上某一个位置求解特征矩阵，得到扰动的‘色散’关系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219202-B8F8-433C-AB79-DC5F1A224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667" y="4066480"/>
            <a:ext cx="2115495" cy="1877731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626A6770-2F36-48A9-9C8E-70307EBD500A}"/>
              </a:ext>
            </a:extLst>
          </p:cNvPr>
          <p:cNvSpPr/>
          <p:nvPr/>
        </p:nvSpPr>
        <p:spPr>
          <a:xfrm rot="18007652">
            <a:off x="2160424" y="4386419"/>
            <a:ext cx="192947" cy="713065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B1C06B75-EC6F-4388-8C3C-4E954FE3A6A9}"/>
              </a:ext>
            </a:extLst>
          </p:cNvPr>
          <p:cNvSpPr/>
          <p:nvPr/>
        </p:nvSpPr>
        <p:spPr>
          <a:xfrm rot="18007652">
            <a:off x="2447954" y="4081759"/>
            <a:ext cx="161004" cy="1089744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18C965-CA50-4799-A88E-CB19CEB606AE}"/>
              </a:ext>
            </a:extLst>
          </p:cNvPr>
          <p:cNvSpPr txBox="1"/>
          <p:nvPr/>
        </p:nvSpPr>
        <p:spPr>
          <a:xfrm>
            <a:off x="3597503" y="4705647"/>
            <a:ext cx="780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用基本流解得各个点的扰动，如何来得到‘整体’的关系？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579D46-38AB-46E4-8334-5526CF84FE7E}"/>
                  </a:ext>
                </a:extLst>
              </p:cNvPr>
              <p:cNvSpPr txBox="1"/>
              <p:nvPr/>
            </p:nvSpPr>
            <p:spPr>
              <a:xfrm>
                <a:off x="9964059" y="449291"/>
                <a:ext cx="140801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579D46-38AB-46E4-8334-5526CF84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059" y="449291"/>
                <a:ext cx="140801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B81EAD-A94A-4975-9656-9A93087E8954}"/>
                  </a:ext>
                </a:extLst>
              </p:cNvPr>
              <p:cNvSpPr txBox="1"/>
              <p:nvPr/>
            </p:nvSpPr>
            <p:spPr>
              <a:xfrm>
                <a:off x="7222564" y="493545"/>
                <a:ext cx="2518959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B81EAD-A94A-4975-9656-9A93087E8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564" y="493545"/>
                <a:ext cx="2518959" cy="381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FA60A02-EDDF-42E1-9F32-7FB7D7FB5DF9}"/>
                  </a:ext>
                </a:extLst>
              </p:cNvPr>
              <p:cNvSpPr/>
              <p:nvPr/>
            </p:nvSpPr>
            <p:spPr>
              <a:xfrm>
                <a:off x="7186016" y="813419"/>
                <a:ext cx="2555507" cy="392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FA60A02-EDDF-42E1-9F32-7FB7D7FB5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016" y="813419"/>
                <a:ext cx="2555507" cy="3922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1F45790-C75C-4D59-9364-465BB8ED44BB}"/>
                  </a:ext>
                </a:extLst>
              </p:cNvPr>
              <p:cNvSpPr/>
              <p:nvPr/>
            </p:nvSpPr>
            <p:spPr>
              <a:xfrm>
                <a:off x="7204289" y="1100590"/>
                <a:ext cx="2555507" cy="392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1F45790-C75C-4D59-9364-465BB8ED4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289" y="1100590"/>
                <a:ext cx="2555507" cy="3922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4BE0CE0-50FB-43D0-9ED6-7AA923A38B0F}"/>
                  </a:ext>
                </a:extLst>
              </p:cNvPr>
              <p:cNvSpPr txBox="1"/>
              <p:nvPr/>
            </p:nvSpPr>
            <p:spPr>
              <a:xfrm>
                <a:off x="9606017" y="186413"/>
                <a:ext cx="2309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Repose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~33°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4BE0CE0-50FB-43D0-9ED6-7AA923A38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017" y="186413"/>
                <a:ext cx="2309991" cy="369332"/>
              </a:xfrm>
              <a:prstGeom prst="rect">
                <a:avLst/>
              </a:prstGeom>
              <a:blipFill>
                <a:blip r:embed="rId8"/>
                <a:stretch>
                  <a:fillRect l="-237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57437F62-605D-4A10-AB15-17C369E783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5668" y="1456787"/>
            <a:ext cx="2422260" cy="327717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9A49255-6F5E-4856-BDAE-0C2AA6B6F394}"/>
              </a:ext>
            </a:extLst>
          </p:cNvPr>
          <p:cNvSpPr txBox="1"/>
          <p:nvPr/>
        </p:nvSpPr>
        <p:spPr>
          <a:xfrm>
            <a:off x="2553881" y="4785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696F42-37F6-430B-846D-D16FCAEDFC41}"/>
              </a:ext>
            </a:extLst>
          </p:cNvPr>
          <p:cNvSpPr txBox="1"/>
          <p:nvPr/>
        </p:nvSpPr>
        <p:spPr>
          <a:xfrm>
            <a:off x="2706281" y="4937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0B3854-245B-43C7-BE11-9CDCBAF08F1E}"/>
              </a:ext>
            </a:extLst>
          </p:cNvPr>
          <p:cNvSpPr txBox="1"/>
          <p:nvPr/>
        </p:nvSpPr>
        <p:spPr>
          <a:xfrm>
            <a:off x="2858681" y="50898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3C6E8DE-36F7-4024-93FB-B0610C4C691E}"/>
              </a:ext>
            </a:extLst>
          </p:cNvPr>
          <p:cNvSpPr txBox="1"/>
          <p:nvPr/>
        </p:nvSpPr>
        <p:spPr>
          <a:xfrm>
            <a:off x="3011081" y="52422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4816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2761C4E-8003-4553-8306-73D20DBC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47" y="2766218"/>
            <a:ext cx="3029125" cy="1325563"/>
          </a:xfrm>
        </p:spPr>
        <p:txBody>
          <a:bodyPr/>
          <a:lstStyle/>
          <a:p>
            <a:r>
              <a:rPr lang="en-US" altLang="zh-CN" dirty="0"/>
              <a:t>Appendix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36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4F1C-AF42-41DC-A2A2-47B0F422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E9883C-8917-4F79-9F9F-6E7E24CF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35" y="1690688"/>
            <a:ext cx="6122224" cy="11008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4A62BF-1E7C-473C-91DA-BA63840BB67D}"/>
              </a:ext>
            </a:extLst>
          </p:cNvPr>
          <p:cNvSpPr txBox="1"/>
          <p:nvPr/>
        </p:nvSpPr>
        <p:spPr>
          <a:xfrm>
            <a:off x="1442907" y="3244334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对锥面上某一个位置求解特征矩阵，得到扰动的‘色散’关系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219202-B8F8-433C-AB79-DC5F1A224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667" y="4066480"/>
            <a:ext cx="2115495" cy="1877731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626A6770-2F36-48A9-9C8E-70307EBD500A}"/>
              </a:ext>
            </a:extLst>
          </p:cNvPr>
          <p:cNvSpPr/>
          <p:nvPr/>
        </p:nvSpPr>
        <p:spPr>
          <a:xfrm rot="18007652">
            <a:off x="2160424" y="4386419"/>
            <a:ext cx="192947" cy="713065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B1C06B75-EC6F-4388-8C3C-4E954FE3A6A9}"/>
              </a:ext>
            </a:extLst>
          </p:cNvPr>
          <p:cNvSpPr/>
          <p:nvPr/>
        </p:nvSpPr>
        <p:spPr>
          <a:xfrm rot="18007652">
            <a:off x="2447954" y="4081759"/>
            <a:ext cx="161004" cy="1089744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18C965-CA50-4799-A88E-CB19CEB606AE}"/>
              </a:ext>
            </a:extLst>
          </p:cNvPr>
          <p:cNvSpPr txBox="1"/>
          <p:nvPr/>
        </p:nvSpPr>
        <p:spPr>
          <a:xfrm>
            <a:off x="4412609" y="406648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用基本流解得各个点的扰动，如何来看整体？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579D46-38AB-46E4-8334-5526CF84FE7E}"/>
                  </a:ext>
                </a:extLst>
              </p:cNvPr>
              <p:cNvSpPr txBox="1"/>
              <p:nvPr/>
            </p:nvSpPr>
            <p:spPr>
              <a:xfrm>
                <a:off x="9964059" y="449291"/>
                <a:ext cx="140801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579D46-38AB-46E4-8334-5526CF84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059" y="449291"/>
                <a:ext cx="140801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B81EAD-A94A-4975-9656-9A93087E8954}"/>
                  </a:ext>
                </a:extLst>
              </p:cNvPr>
              <p:cNvSpPr txBox="1"/>
              <p:nvPr/>
            </p:nvSpPr>
            <p:spPr>
              <a:xfrm>
                <a:off x="7222564" y="493545"/>
                <a:ext cx="2518959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B81EAD-A94A-4975-9656-9A93087E8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564" y="493545"/>
                <a:ext cx="2518959" cy="381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FA60A02-EDDF-42E1-9F32-7FB7D7FB5DF9}"/>
                  </a:ext>
                </a:extLst>
              </p:cNvPr>
              <p:cNvSpPr/>
              <p:nvPr/>
            </p:nvSpPr>
            <p:spPr>
              <a:xfrm>
                <a:off x="7186016" y="813419"/>
                <a:ext cx="2555507" cy="392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FA60A02-EDDF-42E1-9F32-7FB7D7FB5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016" y="813419"/>
                <a:ext cx="2555507" cy="3922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1F45790-C75C-4D59-9364-465BB8ED44BB}"/>
                  </a:ext>
                </a:extLst>
              </p:cNvPr>
              <p:cNvSpPr/>
              <p:nvPr/>
            </p:nvSpPr>
            <p:spPr>
              <a:xfrm>
                <a:off x="7204289" y="1100590"/>
                <a:ext cx="2555507" cy="392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1F45790-C75C-4D59-9364-465BB8ED4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289" y="1100590"/>
                <a:ext cx="2555507" cy="3922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4BE0CE0-50FB-43D0-9ED6-7AA923A38B0F}"/>
                  </a:ext>
                </a:extLst>
              </p:cNvPr>
              <p:cNvSpPr txBox="1"/>
              <p:nvPr/>
            </p:nvSpPr>
            <p:spPr>
              <a:xfrm>
                <a:off x="9606017" y="186413"/>
                <a:ext cx="2309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Repose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~33°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4BE0CE0-50FB-43D0-9ED6-7AA923A38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017" y="186413"/>
                <a:ext cx="2309991" cy="369332"/>
              </a:xfrm>
              <a:prstGeom prst="rect">
                <a:avLst/>
              </a:prstGeom>
              <a:blipFill>
                <a:blip r:embed="rId8"/>
                <a:stretch>
                  <a:fillRect l="-237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15AA1BD3-4EFB-4E99-B4CC-79F8A758977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913" t="66711" r="24595" b="8340"/>
          <a:stretch/>
        </p:blipFill>
        <p:spPr>
          <a:xfrm>
            <a:off x="6811859" y="4575736"/>
            <a:ext cx="2071164" cy="8592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DC9BAE9-E402-4AD0-AE51-71477718AD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6155" y="1525580"/>
            <a:ext cx="1031773" cy="223393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7437F62-605D-4A10-AB15-17C369E783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47133" y="2516697"/>
            <a:ext cx="2938914" cy="39761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E03E06-5DFF-4C02-A0A8-CB6687DCE7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9132" y="5455442"/>
            <a:ext cx="3133891" cy="117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0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D9D35-2F47-40B6-A254-6DEA11D0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以倾斜角度为</a:t>
            </a:r>
            <a:r>
              <a:rPr lang="en-US" altLang="zh-CN" dirty="0"/>
              <a:t>29</a:t>
            </a:r>
            <a:r>
              <a:rPr lang="zh-CN" altLang="en-US" dirty="0"/>
              <a:t>度的数据为例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112B30-7895-4E6A-B705-029D2E826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2" y="1867090"/>
            <a:ext cx="3393140" cy="26377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ED7128-9ADF-4CA5-A413-402575129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762" y="1449982"/>
            <a:ext cx="3753043" cy="28703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C1E262-B65C-4DFD-B156-092904B3A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805" y="1567160"/>
            <a:ext cx="3708591" cy="28766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56C473-3AF5-41F8-AF3E-1C91B095F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268" y="4504888"/>
            <a:ext cx="2602054" cy="19879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98AFDB-D005-4047-9471-A7652EB24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972" y="4275044"/>
            <a:ext cx="2828610" cy="2217831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EC99005F-FC14-481D-BA1B-80F6E4684B8D}"/>
              </a:ext>
            </a:extLst>
          </p:cNvPr>
          <p:cNvSpPr/>
          <p:nvPr/>
        </p:nvSpPr>
        <p:spPr>
          <a:xfrm rot="8499736">
            <a:off x="7116118" y="4713268"/>
            <a:ext cx="328327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7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306</Words>
  <Application>Microsoft Office PowerPoint</Application>
  <PresentationFormat>宽屏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黑体</vt:lpstr>
      <vt:lpstr>Arial</vt:lpstr>
      <vt:lpstr>Cambria Math</vt:lpstr>
      <vt:lpstr>Symbol</vt:lpstr>
      <vt:lpstr>Times New Roman</vt:lpstr>
      <vt:lpstr>Office 主题​​</vt:lpstr>
      <vt:lpstr>空间模式计算讨论</vt:lpstr>
      <vt:lpstr>空间模式</vt:lpstr>
      <vt:lpstr>五个解的合理性</vt:lpstr>
      <vt:lpstr>扰动色散关系k_(1_I ) (k_2,Ω)示例</vt:lpstr>
      <vt:lpstr>扰动峰值对应的Ω随着半径与倾斜角的变化</vt:lpstr>
      <vt:lpstr>空间模式</vt:lpstr>
      <vt:lpstr>Appendix</vt:lpstr>
      <vt:lpstr>空间模式</vt:lpstr>
      <vt:lpstr>以倾斜角度为29度的数据为例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luhaoyu</dc:creator>
  <cp:lastModifiedBy>luhaoyu</cp:lastModifiedBy>
  <cp:revision>23</cp:revision>
  <dcterms:created xsi:type="dcterms:W3CDTF">2023-12-20T12:25:34Z</dcterms:created>
  <dcterms:modified xsi:type="dcterms:W3CDTF">2023-12-21T00:51:32Z</dcterms:modified>
</cp:coreProperties>
</file>