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2" r:id="rId6"/>
    <p:sldId id="260" r:id="rId7"/>
    <p:sldId id="259" r:id="rId8"/>
    <p:sldId id="258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8A7D-93CA-4909-9260-000060DF4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78622B-92F7-47DC-A879-9480A8F38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C8148-9BB0-4909-AB74-A93BFD13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1E5-B8A1-471B-BE16-A5629CD88ABD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DE794-F0A5-4A10-BD7C-55A59618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73488-E840-457C-AC74-AEF0D1DE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D9C3-402E-4AA0-83E4-BC6663800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2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5A95F-2580-4FE6-A0A1-7C29C0BF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3F8638-20A5-4F68-AF6D-3DDEB99B4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D7398-E8BE-4A3E-B26A-A22B995A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1E5-B8A1-471B-BE16-A5629CD88ABD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2F541-DAC5-4616-BF9F-D6075FA9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DA379-43C4-4DD8-BC5E-49C44260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D9C3-402E-4AA0-83E4-BC6663800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A61504-7565-4EC1-A76E-FB8A6CEAD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CE80D1-89AA-462D-8C23-1707BAD0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88D55-77DA-40E0-B37C-EF22E97F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1E5-B8A1-471B-BE16-A5629CD88ABD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3BDD9-ECCA-4472-B848-EAA68DFC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E4ECF-6AB6-4A3E-AA91-BEE38063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D9C3-402E-4AA0-83E4-BC6663800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3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9CDF1-93AC-4F91-AFC1-52EF5044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D2D56-DC9F-4DEB-96E8-0A4B03E7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4F69B-9AC8-49D5-9AD9-44863072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1E5-B8A1-471B-BE16-A5629CD88ABD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0B5C0-8B94-47FA-8806-04360E29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0F793-57B1-41A6-AD83-CB4BB0BF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D9C3-402E-4AA0-83E4-BC6663800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1F42-6D96-45AC-928E-3529112C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CD30BF-3B51-43C7-95EF-F8588C50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2EB6E-1A70-4446-814C-86E9F807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1E5-B8A1-471B-BE16-A5629CD88ABD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A4574-18B3-4165-AB80-18362F4B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46AD9-62A0-43C0-AC86-864DCFCF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D9C3-402E-4AA0-83E4-BC6663800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2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9DCA1-8DE8-4A5B-967F-80767E2C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4997A-2BE3-4155-8EA5-CD99EC7DA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6F97ED-231E-441E-922E-DDEA36EF2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97EF4-B31A-47C8-A462-B0C04172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1E5-B8A1-471B-BE16-A5629CD88ABD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1889E-396A-4EF1-880C-C8C6DD24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C566F0-2F1D-4659-AEE0-DB9727BF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D9C3-402E-4AA0-83E4-BC6663800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6B084-4F56-4C3B-8AA3-3E2F8B4D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F580CA-2A97-4300-8A19-F60C26C5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AD7FD-C988-49B0-B8F6-C17A787A1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061D15-C6FF-419C-8077-59E083618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99152F-B6B8-4328-960A-81D045E74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B74F20-91F6-4651-B8C5-DB9B63AD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1E5-B8A1-471B-BE16-A5629CD88ABD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A3E54C-42BD-428F-9082-56FF1797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B2B007-4B7F-4D20-9763-17B030E5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D9C3-402E-4AA0-83E4-BC6663800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4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13E56-7A6A-4E0B-B46A-8A76C640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5A9635-32EC-4348-B7AC-29A8630E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1E5-B8A1-471B-BE16-A5629CD88ABD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39CC0C-6569-49C5-926C-5DD45886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5EEE67-6962-4EBC-9A1D-0AC40DEF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D9C3-402E-4AA0-83E4-BC6663800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6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97B431-711D-47C7-ABA2-A11B762A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1E5-B8A1-471B-BE16-A5629CD88ABD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CAF60-B998-463B-91B2-D5C3429F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8BED9B-5C39-4CFB-BC36-D64FE656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D9C3-402E-4AA0-83E4-BC6663800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4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049A-E7EF-4E74-BBAB-75D5E75C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C1A70-1347-462E-AEF3-2D05642A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A037B-7A60-44B5-8DD0-2C20C8A87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F1567-C14B-46C4-BCB5-03172F09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1E5-B8A1-471B-BE16-A5629CD88ABD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36D0F-2549-4DEA-BF61-4B528B2B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C0B11-A810-45F9-8B35-10684B7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D9C3-402E-4AA0-83E4-BC6663800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4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58A3C-63B3-4773-8FDD-9A106610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0CB2FA-7EF6-428F-BB2C-B405BFAD4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130975-85F6-43F6-B20F-342113CAE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FFBA7-9637-4BD6-AC58-10D91708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51E5-B8A1-471B-BE16-A5629CD88ABD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061D0-D408-4432-9CDA-DB5952EC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5D527-C182-4B53-AF84-BFE1C5C9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D9C3-402E-4AA0-83E4-BC6663800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3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7EAF20-B84C-453E-8A9D-AFB96592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F5D40-AADB-4AD4-B538-FF9525B0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AE6E5-E3BA-4C9C-870D-8C1619FEC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51E5-B8A1-471B-BE16-A5629CD88ABD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71DCF-DFFC-4C2C-B0EF-E84453323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F62AD-2F87-4039-9CA0-582345E2F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D9C3-402E-4AA0-83E4-BC6663800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3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13124-65B1-4471-B907-5093B0B4F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81FCED-A97C-404E-B005-49C693E20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4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7A16E-451A-47AC-940F-899D336E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汉仪文黑-85W" panose="00020600040101010101" pitchFamily="18" charset="-122"/>
                <a:ea typeface="汉仪文黑-85W" panose="00020600040101010101" pitchFamily="18" charset="-122"/>
              </a:rPr>
              <a:t>差分后的形式</a:t>
            </a:r>
            <a:r>
              <a:rPr lang="en-US" altLang="zh-CN" dirty="0">
                <a:latin typeface="汉仪文黑-85W" panose="00020600040101010101" pitchFamily="18" charset="-122"/>
                <a:ea typeface="汉仪文黑-85W" panose="00020600040101010101" pitchFamily="18" charset="-122"/>
              </a:rPr>
              <a:t>-v2</a:t>
            </a:r>
            <a:endParaRPr lang="zh-CN" altLang="en-US" dirty="0">
              <a:latin typeface="汉仪文黑-85W" panose="00020600040101010101" pitchFamily="18" charset="-122"/>
              <a:ea typeface="汉仪文黑-85W" panose="00020600040101010101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97975F-90F3-4505-8B0A-ACA40EA0EA26}"/>
                  </a:ext>
                </a:extLst>
              </p:cNvPr>
              <p:cNvSpPr txBox="1"/>
              <p:nvPr/>
            </p:nvSpPr>
            <p:spPr>
              <a:xfrm>
                <a:off x="61335" y="1517667"/>
                <a:ext cx="6207789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97975F-90F3-4505-8B0A-ACA40EA0E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5" y="1517667"/>
                <a:ext cx="6207789" cy="472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0D0A12-32CC-4D7A-8361-16BAD33917F5}"/>
                  </a:ext>
                </a:extLst>
              </p:cNvPr>
              <p:cNvSpPr txBox="1"/>
              <p:nvPr/>
            </p:nvSpPr>
            <p:spPr>
              <a:xfrm>
                <a:off x="61335" y="2066927"/>
                <a:ext cx="11552329" cy="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1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0D0A12-32CC-4D7A-8361-16BAD3391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5" y="2066927"/>
                <a:ext cx="11552329" cy="534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A1A4B4-7F0B-4FFF-885F-F9CEDC1AF0AD}"/>
                  </a:ext>
                </a:extLst>
              </p:cNvPr>
              <p:cNvSpPr txBox="1"/>
              <p:nvPr/>
            </p:nvSpPr>
            <p:spPr>
              <a:xfrm>
                <a:off x="61335" y="2583277"/>
                <a:ext cx="8485143" cy="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1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A1A4B4-7F0B-4FFF-885F-F9CEDC1AF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5" y="2583277"/>
                <a:ext cx="8485143" cy="534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下 2">
            <a:extLst>
              <a:ext uri="{FF2B5EF4-FFF2-40B4-BE49-F238E27FC236}">
                <a16:creationId xmlns:a16="http://schemas.microsoft.com/office/drawing/2014/main" id="{357513A5-8532-410F-9BF0-8EF09E9AAB4D}"/>
              </a:ext>
            </a:extLst>
          </p:cNvPr>
          <p:cNvSpPr/>
          <p:nvPr/>
        </p:nvSpPr>
        <p:spPr>
          <a:xfrm>
            <a:off x="4451180" y="3225229"/>
            <a:ext cx="427839" cy="542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D71BCA-61FE-4494-A1D9-63673C147829}"/>
                  </a:ext>
                </a:extLst>
              </p:cNvPr>
              <p:cNvSpPr txBox="1"/>
              <p:nvPr/>
            </p:nvSpPr>
            <p:spPr>
              <a:xfrm>
                <a:off x="5112712" y="3326612"/>
                <a:ext cx="1754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将含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1400" dirty="0"/>
                  <a:t>的项移至右端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D71BCA-61FE-4494-A1D9-63673C147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12" y="3326612"/>
                <a:ext cx="1754776" cy="307777"/>
              </a:xfrm>
              <a:prstGeom prst="rect">
                <a:avLst/>
              </a:prstGeom>
              <a:blipFill>
                <a:blip r:embed="rId5"/>
                <a:stretch>
                  <a:fillRect l="-1042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CBE44E1-1820-46AD-941F-55BCB078FE9B}"/>
                  </a:ext>
                </a:extLst>
              </p:cNvPr>
              <p:cNvSpPr txBox="1"/>
              <p:nvPr/>
            </p:nvSpPr>
            <p:spPr>
              <a:xfrm>
                <a:off x="208608" y="3856959"/>
                <a:ext cx="6071662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CBE44E1-1820-46AD-941F-55BCB078F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08" y="3856959"/>
                <a:ext cx="6071662" cy="472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87F9D38-8ED8-47E5-BAD1-F64AE1E27866}"/>
                  </a:ext>
                </a:extLst>
              </p:cNvPr>
              <p:cNvSpPr txBox="1"/>
              <p:nvPr/>
            </p:nvSpPr>
            <p:spPr>
              <a:xfrm>
                <a:off x="200796" y="4358730"/>
                <a:ext cx="11412868" cy="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1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87F9D38-8ED8-47E5-BAD1-F64AE1E27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96" y="4358730"/>
                <a:ext cx="11412868" cy="534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9D3464A-B0BE-4893-A500-5C06FAAD20C7}"/>
                  </a:ext>
                </a:extLst>
              </p:cNvPr>
              <p:cNvSpPr txBox="1"/>
              <p:nvPr/>
            </p:nvSpPr>
            <p:spPr>
              <a:xfrm>
                <a:off x="208608" y="4922569"/>
                <a:ext cx="8339719" cy="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1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9D3464A-B0BE-4893-A500-5C06FAAD2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08" y="4922569"/>
                <a:ext cx="8339719" cy="534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下 4">
            <a:extLst>
              <a:ext uri="{FF2B5EF4-FFF2-40B4-BE49-F238E27FC236}">
                <a16:creationId xmlns:a16="http://schemas.microsoft.com/office/drawing/2014/main" id="{97D74926-FCC2-48DE-8DE9-66BFC99E3DE2}"/>
              </a:ext>
            </a:extLst>
          </p:cNvPr>
          <p:cNvSpPr/>
          <p:nvPr/>
        </p:nvSpPr>
        <p:spPr>
          <a:xfrm>
            <a:off x="5703275" y="5371861"/>
            <a:ext cx="134224" cy="255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FEFDF87-2AC0-4EF2-8FC5-1AE4EA10DB0C}"/>
                  </a:ext>
                </a:extLst>
              </p:cNvPr>
              <p:cNvSpPr txBox="1"/>
              <p:nvPr/>
            </p:nvSpPr>
            <p:spPr>
              <a:xfrm>
                <a:off x="5326590" y="5687736"/>
                <a:ext cx="857094" cy="697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FEFDF87-2AC0-4EF2-8FC5-1AE4EA10D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590" y="5687736"/>
                <a:ext cx="857094" cy="6971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37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92A585-9D54-4F6B-8F5F-5718905C1E41}"/>
                  </a:ext>
                </a:extLst>
              </p:cNvPr>
              <p:cNvSpPr txBox="1"/>
              <p:nvPr/>
            </p:nvSpPr>
            <p:spPr>
              <a:xfrm>
                <a:off x="275720" y="341972"/>
                <a:ext cx="6071662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92A585-9D54-4F6B-8F5F-5718905C1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0" y="341972"/>
                <a:ext cx="6071662" cy="472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15A9BD2-A53D-4B80-BCBD-1FA5FF483E4B}"/>
                  </a:ext>
                </a:extLst>
              </p:cNvPr>
              <p:cNvSpPr txBox="1"/>
              <p:nvPr/>
            </p:nvSpPr>
            <p:spPr>
              <a:xfrm>
                <a:off x="267908" y="843743"/>
                <a:ext cx="11412868" cy="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1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15A9BD2-A53D-4B80-BCBD-1FA5FF483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08" y="843743"/>
                <a:ext cx="11412868" cy="534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0FBA941-3FA4-426E-B005-D86F993C06C5}"/>
                  </a:ext>
                </a:extLst>
              </p:cNvPr>
              <p:cNvSpPr txBox="1"/>
              <p:nvPr/>
            </p:nvSpPr>
            <p:spPr>
              <a:xfrm>
                <a:off x="275720" y="1407582"/>
                <a:ext cx="8339719" cy="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1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0FBA941-3FA4-426E-B005-D86F993C0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0" y="1407582"/>
                <a:ext cx="8339719" cy="534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BD4DFCC-3930-4729-ADCC-F8778042A6D4}"/>
                  </a:ext>
                </a:extLst>
              </p:cNvPr>
              <p:cNvSpPr txBox="1"/>
              <p:nvPr/>
            </p:nvSpPr>
            <p:spPr>
              <a:xfrm>
                <a:off x="283532" y="2482563"/>
                <a:ext cx="3545458" cy="279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BD4DFCC-3930-4729-ADCC-F8778042A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2" y="2482563"/>
                <a:ext cx="3545458" cy="279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8801E8-9067-42E9-B4B4-06382448DF1B}"/>
                  </a:ext>
                </a:extLst>
              </p:cNvPr>
              <p:cNvSpPr txBox="1"/>
              <p:nvPr/>
            </p:nvSpPr>
            <p:spPr>
              <a:xfrm>
                <a:off x="267908" y="2955781"/>
                <a:ext cx="4332212" cy="279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8801E8-9067-42E9-B4B4-06382448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08" y="2955781"/>
                <a:ext cx="4332212" cy="2791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AEAE27-1DF7-47A9-8055-BC0B3623D010}"/>
                  </a:ext>
                </a:extLst>
              </p:cNvPr>
              <p:cNvSpPr txBox="1"/>
              <p:nvPr/>
            </p:nvSpPr>
            <p:spPr>
              <a:xfrm>
                <a:off x="275720" y="3429000"/>
                <a:ext cx="3250057" cy="279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AEAE27-1DF7-47A9-8055-BC0B3623D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0" y="3429000"/>
                <a:ext cx="3250057" cy="279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02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45B7B4-9A46-4EB4-B932-5C6CAB4BB8E5}"/>
                  </a:ext>
                </a:extLst>
              </p:cNvPr>
              <p:cNvSpPr txBox="1"/>
              <p:nvPr/>
            </p:nvSpPr>
            <p:spPr>
              <a:xfrm>
                <a:off x="82196" y="133645"/>
                <a:ext cx="3545458" cy="279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45B7B4-9A46-4EB4-B932-5C6CAB4BB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6" y="133645"/>
                <a:ext cx="3545458" cy="279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562F58-C38A-4AA3-B000-74A939EF19A0}"/>
                  </a:ext>
                </a:extLst>
              </p:cNvPr>
              <p:cNvSpPr txBox="1"/>
              <p:nvPr/>
            </p:nvSpPr>
            <p:spPr>
              <a:xfrm>
                <a:off x="66572" y="606863"/>
                <a:ext cx="4332212" cy="279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562F58-C38A-4AA3-B000-74A939EF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2" y="606863"/>
                <a:ext cx="4332212" cy="279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F55D5F5-7C5E-4E1C-B649-36B1DFCEA8D3}"/>
                  </a:ext>
                </a:extLst>
              </p:cNvPr>
              <p:cNvSpPr txBox="1"/>
              <p:nvPr/>
            </p:nvSpPr>
            <p:spPr>
              <a:xfrm>
                <a:off x="74384" y="1080082"/>
                <a:ext cx="3250057" cy="279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F55D5F5-7C5E-4E1C-B649-36B1DFCEA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4" y="1080082"/>
                <a:ext cx="3250057" cy="279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A87672-FAFE-4CE8-A91D-BDE1D965DCF5}"/>
                  </a:ext>
                </a:extLst>
              </p:cNvPr>
              <p:cNvSpPr txBox="1"/>
              <p:nvPr/>
            </p:nvSpPr>
            <p:spPr>
              <a:xfrm>
                <a:off x="914400" y="1921079"/>
                <a:ext cx="8657691" cy="2770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A87672-FAFE-4CE8-A91D-BDE1D965D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21079"/>
                <a:ext cx="8657691" cy="2770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FCCFB81-C557-47AC-9E4B-B2A9EC5F5C0E}"/>
                  </a:ext>
                </a:extLst>
              </p:cNvPr>
              <p:cNvSpPr txBox="1"/>
              <p:nvPr/>
            </p:nvSpPr>
            <p:spPr>
              <a:xfrm>
                <a:off x="228924" y="4918146"/>
                <a:ext cx="6071662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FCCFB81-C557-47AC-9E4B-B2A9EC5F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24" y="4918146"/>
                <a:ext cx="6071662" cy="472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346728-9E0C-4316-8A6C-6ABBF8E1F21B}"/>
                  </a:ext>
                </a:extLst>
              </p:cNvPr>
              <p:cNvSpPr txBox="1"/>
              <p:nvPr/>
            </p:nvSpPr>
            <p:spPr>
              <a:xfrm>
                <a:off x="221112" y="5419917"/>
                <a:ext cx="11412868" cy="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1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346728-9E0C-4316-8A6C-6ABBF8E1F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2" y="5419917"/>
                <a:ext cx="11412868" cy="534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6D8132-9443-40D9-8226-0000CFE50D06}"/>
                  </a:ext>
                </a:extLst>
              </p:cNvPr>
              <p:cNvSpPr txBox="1"/>
              <p:nvPr/>
            </p:nvSpPr>
            <p:spPr>
              <a:xfrm>
                <a:off x="228924" y="5983756"/>
                <a:ext cx="8339719" cy="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1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6D8132-9443-40D9-8226-0000CFE50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24" y="5983756"/>
                <a:ext cx="8339719" cy="534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22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7A16E-451A-47AC-940F-899D336E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汉仪文黑-85W" panose="00020600040101010101" pitchFamily="18" charset="-122"/>
                <a:ea typeface="汉仪文黑-85W" panose="00020600040101010101" pitchFamily="18" charset="-122"/>
              </a:rPr>
              <a:t>差分后的形式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97975F-90F3-4505-8B0A-ACA40EA0EA26}"/>
                  </a:ext>
                </a:extLst>
              </p:cNvPr>
              <p:cNvSpPr txBox="1"/>
              <p:nvPr/>
            </p:nvSpPr>
            <p:spPr>
              <a:xfrm>
                <a:off x="145225" y="4470592"/>
                <a:ext cx="7016023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97975F-90F3-4505-8B0A-ACA40EA0E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25" y="4470592"/>
                <a:ext cx="7016023" cy="576376"/>
              </a:xfrm>
              <a:prstGeom prst="rect">
                <a:avLst/>
              </a:prstGeom>
              <a:blipFill>
                <a:blip r:embed="rId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0D0A12-32CC-4D7A-8361-16BAD33917F5}"/>
                  </a:ext>
                </a:extLst>
              </p:cNvPr>
              <p:cNvSpPr txBox="1"/>
              <p:nvPr/>
            </p:nvSpPr>
            <p:spPr>
              <a:xfrm>
                <a:off x="145225" y="5154158"/>
                <a:ext cx="11942885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0D0A12-32CC-4D7A-8361-16BAD3391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25" y="5154158"/>
                <a:ext cx="11942885" cy="655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A1A4B4-7F0B-4FFF-885F-F9CEDC1AF0AD}"/>
                  </a:ext>
                </a:extLst>
              </p:cNvPr>
              <p:cNvSpPr txBox="1"/>
              <p:nvPr/>
            </p:nvSpPr>
            <p:spPr>
              <a:xfrm>
                <a:off x="145225" y="5916592"/>
                <a:ext cx="9349034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A1A4B4-7F0B-4FFF-885F-F9CEDC1AF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25" y="5916592"/>
                <a:ext cx="9349034" cy="655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6A5CEC-1315-4A2B-B940-ADBC312746AC}"/>
                  </a:ext>
                </a:extLst>
              </p:cNvPr>
              <p:cNvSpPr txBox="1"/>
              <p:nvPr/>
            </p:nvSpPr>
            <p:spPr>
              <a:xfrm>
                <a:off x="276837" y="1412269"/>
                <a:ext cx="4392485" cy="536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6A5CEC-1315-4A2B-B940-ADBC31274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37" y="1412269"/>
                <a:ext cx="4392485" cy="536942"/>
              </a:xfrm>
              <a:prstGeom prst="rect">
                <a:avLst/>
              </a:prstGeom>
              <a:blipFill>
                <a:blip r:embed="rId5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A826754-68C8-4FBD-8185-B51F16CC2615}"/>
                  </a:ext>
                </a:extLst>
              </p:cNvPr>
              <p:cNvSpPr txBox="1"/>
              <p:nvPr/>
            </p:nvSpPr>
            <p:spPr>
              <a:xfrm>
                <a:off x="276837" y="2076297"/>
                <a:ext cx="8141460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func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A826754-68C8-4FBD-8185-B51F16CC2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37" y="2076297"/>
                <a:ext cx="8141460" cy="618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A765C83-CF8C-4400-9862-6DDA76EEA77E}"/>
                  </a:ext>
                </a:extLst>
              </p:cNvPr>
              <p:cNvSpPr txBox="1"/>
              <p:nvPr/>
            </p:nvSpPr>
            <p:spPr>
              <a:xfrm>
                <a:off x="276837" y="2824309"/>
                <a:ext cx="6810519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A765C83-CF8C-4400-9862-6DDA76EE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37" y="2824309"/>
                <a:ext cx="6810519" cy="618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下 12">
            <a:extLst>
              <a:ext uri="{FF2B5EF4-FFF2-40B4-BE49-F238E27FC236}">
                <a16:creationId xmlns:a16="http://schemas.microsoft.com/office/drawing/2014/main" id="{C4D80229-C92C-45EB-8A62-285346594361}"/>
              </a:ext>
            </a:extLst>
          </p:cNvPr>
          <p:cNvSpPr/>
          <p:nvPr/>
        </p:nvSpPr>
        <p:spPr>
          <a:xfrm>
            <a:off x="3925498" y="3572321"/>
            <a:ext cx="587230" cy="57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FA3E244-F2FA-4734-B15F-6565ABDB719F}"/>
                  </a:ext>
                </a:extLst>
              </p:cNvPr>
              <p:cNvSpPr txBox="1"/>
              <p:nvPr/>
            </p:nvSpPr>
            <p:spPr>
              <a:xfrm>
                <a:off x="4669322" y="3551386"/>
                <a:ext cx="1750031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FA3E244-F2FA-4734-B15F-6565ABDB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322" y="3551386"/>
                <a:ext cx="1750031" cy="618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BD9A2BD-48C9-4BAD-B605-6B5A97306DB3}"/>
                  </a:ext>
                </a:extLst>
              </p:cNvPr>
              <p:cNvSpPr txBox="1"/>
              <p:nvPr/>
            </p:nvSpPr>
            <p:spPr>
              <a:xfrm>
                <a:off x="6482742" y="3579254"/>
                <a:ext cx="2700739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BD9A2BD-48C9-4BAD-B605-6B5A97306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42" y="3579254"/>
                <a:ext cx="2700739" cy="648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E974ED3-C59B-4C00-9AA1-00CF80039B15}"/>
                  </a:ext>
                </a:extLst>
              </p:cNvPr>
              <p:cNvSpPr txBox="1"/>
              <p:nvPr/>
            </p:nvSpPr>
            <p:spPr>
              <a:xfrm>
                <a:off x="9246870" y="3762891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E974ED3-C59B-4C00-9AA1-00CF80039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870" y="3762891"/>
                <a:ext cx="22044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19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7A16E-451A-47AC-940F-899D336E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汉仪文黑-85W" panose="00020600040101010101" pitchFamily="18" charset="-122"/>
                <a:ea typeface="汉仪文黑-85W" panose="00020600040101010101" pitchFamily="18" charset="-122"/>
              </a:rPr>
              <a:t>差分后的形式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97975F-90F3-4505-8B0A-ACA40EA0EA26}"/>
                  </a:ext>
                </a:extLst>
              </p:cNvPr>
              <p:cNvSpPr txBox="1"/>
              <p:nvPr/>
            </p:nvSpPr>
            <p:spPr>
              <a:xfrm>
                <a:off x="61335" y="1517667"/>
                <a:ext cx="7016023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97975F-90F3-4505-8B0A-ACA40EA0E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5" y="1517667"/>
                <a:ext cx="7016023" cy="576376"/>
              </a:xfrm>
              <a:prstGeom prst="rect">
                <a:avLst/>
              </a:prstGeom>
              <a:blipFill>
                <a:blip r:embed="rId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0D0A12-32CC-4D7A-8361-16BAD33917F5}"/>
                  </a:ext>
                </a:extLst>
              </p:cNvPr>
              <p:cNvSpPr txBox="1"/>
              <p:nvPr/>
            </p:nvSpPr>
            <p:spPr>
              <a:xfrm>
                <a:off x="61335" y="2201233"/>
                <a:ext cx="11942885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0D0A12-32CC-4D7A-8361-16BAD3391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5" y="2201233"/>
                <a:ext cx="11942885" cy="655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A1A4B4-7F0B-4FFF-885F-F9CEDC1AF0AD}"/>
                  </a:ext>
                </a:extLst>
              </p:cNvPr>
              <p:cNvSpPr txBox="1"/>
              <p:nvPr/>
            </p:nvSpPr>
            <p:spPr>
              <a:xfrm>
                <a:off x="61335" y="2963667"/>
                <a:ext cx="9349034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A1A4B4-7F0B-4FFF-885F-F9CEDC1AF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5" y="2963667"/>
                <a:ext cx="9349034" cy="655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下 2">
            <a:extLst>
              <a:ext uri="{FF2B5EF4-FFF2-40B4-BE49-F238E27FC236}">
                <a16:creationId xmlns:a16="http://schemas.microsoft.com/office/drawing/2014/main" id="{357513A5-8532-410F-9BF0-8EF09E9AAB4D}"/>
              </a:ext>
            </a:extLst>
          </p:cNvPr>
          <p:cNvSpPr/>
          <p:nvPr/>
        </p:nvSpPr>
        <p:spPr>
          <a:xfrm>
            <a:off x="4735852" y="3726101"/>
            <a:ext cx="427839" cy="427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374D056-0F04-4994-B51C-A5A0358B4CD8}"/>
                  </a:ext>
                </a:extLst>
              </p:cNvPr>
              <p:cNvSpPr txBox="1"/>
              <p:nvPr/>
            </p:nvSpPr>
            <p:spPr>
              <a:xfrm>
                <a:off x="61335" y="4212184"/>
                <a:ext cx="7033464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374D056-0F04-4994-B51C-A5A0358B4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5" y="4212184"/>
                <a:ext cx="7033464" cy="576376"/>
              </a:xfrm>
              <a:prstGeom prst="rect">
                <a:avLst/>
              </a:prstGeom>
              <a:blipFill>
                <a:blip r:embed="rId5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3DCEE38-38B2-4EA5-A9A9-076408E0D515}"/>
                  </a:ext>
                </a:extLst>
              </p:cNvPr>
              <p:cNvSpPr txBox="1"/>
              <p:nvPr/>
            </p:nvSpPr>
            <p:spPr>
              <a:xfrm>
                <a:off x="-82043" y="4895750"/>
                <a:ext cx="12144287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3DCEE38-38B2-4EA5-A9A9-076408E0D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043" y="4895750"/>
                <a:ext cx="12144287" cy="655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C8D273-E3B8-49FC-A021-7D11E41F9798}"/>
                  </a:ext>
                </a:extLst>
              </p:cNvPr>
              <p:cNvSpPr txBox="1"/>
              <p:nvPr/>
            </p:nvSpPr>
            <p:spPr>
              <a:xfrm>
                <a:off x="228" y="5658184"/>
                <a:ext cx="9471247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C8D273-E3B8-49FC-A021-7D11E41F9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" y="5658184"/>
                <a:ext cx="9471247" cy="6552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D71BCA-61FE-4494-A1D9-63673C147829}"/>
                  </a:ext>
                </a:extLst>
              </p:cNvPr>
              <p:cNvSpPr txBox="1"/>
              <p:nvPr/>
            </p:nvSpPr>
            <p:spPr>
              <a:xfrm>
                <a:off x="5163691" y="3761659"/>
                <a:ext cx="1754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将含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1400" dirty="0"/>
                  <a:t>的项移至右端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D71BCA-61FE-4494-A1D9-63673C147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91" y="3761659"/>
                <a:ext cx="1754776" cy="307777"/>
              </a:xfrm>
              <a:prstGeom prst="rect">
                <a:avLst/>
              </a:prstGeom>
              <a:blipFill>
                <a:blip r:embed="rId8"/>
                <a:stretch>
                  <a:fillRect l="-1042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78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7A16E-451A-47AC-940F-899D336E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3936" cy="1078692"/>
          </a:xfrm>
        </p:spPr>
        <p:txBody>
          <a:bodyPr/>
          <a:lstStyle/>
          <a:p>
            <a:r>
              <a:rPr lang="zh-CN" altLang="en-US" dirty="0">
                <a:latin typeface="汉仪文黑-85W" panose="00020600040101010101" pitchFamily="18" charset="-122"/>
                <a:ea typeface="汉仪文黑-85W" panose="00020600040101010101" pitchFamily="18" charset="-122"/>
              </a:rPr>
              <a:t>推导：从边界点开始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229506-420B-4207-A6BC-EE4AA475ADA1}"/>
                  </a:ext>
                </a:extLst>
              </p:cNvPr>
              <p:cNvSpPr txBox="1"/>
              <p:nvPr/>
            </p:nvSpPr>
            <p:spPr>
              <a:xfrm>
                <a:off x="363339" y="1443817"/>
                <a:ext cx="7033464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229506-420B-4207-A6BC-EE4AA475A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39" y="1443817"/>
                <a:ext cx="7033464" cy="576376"/>
              </a:xfrm>
              <a:prstGeom prst="rect">
                <a:avLst/>
              </a:prstGeom>
              <a:blipFill>
                <a:blip r:embed="rId2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3A71750-FE65-4ECA-80C2-AAD3BA203B5D}"/>
                  </a:ext>
                </a:extLst>
              </p:cNvPr>
              <p:cNvSpPr txBox="1"/>
              <p:nvPr/>
            </p:nvSpPr>
            <p:spPr>
              <a:xfrm>
                <a:off x="219961" y="2127383"/>
                <a:ext cx="12144287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3A71750-FE65-4ECA-80C2-AAD3BA203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61" y="2127383"/>
                <a:ext cx="12144287" cy="655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2BE6C5-FF15-4F5B-BD1F-E48E09E558F2}"/>
                  </a:ext>
                </a:extLst>
              </p:cNvPr>
              <p:cNvSpPr txBox="1"/>
              <p:nvPr/>
            </p:nvSpPr>
            <p:spPr>
              <a:xfrm>
                <a:off x="302232" y="2889817"/>
                <a:ext cx="9471247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2BE6C5-FF15-4F5B-BD1F-E48E09E55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32" y="2889817"/>
                <a:ext cx="9471247" cy="655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4984778-7722-4CC3-9BE2-5F7FCFF7F38A}"/>
                  </a:ext>
                </a:extLst>
              </p:cNvPr>
              <p:cNvSpPr txBox="1"/>
              <p:nvPr/>
            </p:nvSpPr>
            <p:spPr>
              <a:xfrm>
                <a:off x="55197" y="3652251"/>
                <a:ext cx="757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4984778-7722-4CC3-9BE2-5F7FCFF7F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7" y="3652251"/>
                <a:ext cx="7578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圆角 7">
            <a:extLst>
              <a:ext uri="{FF2B5EF4-FFF2-40B4-BE49-F238E27FC236}">
                <a16:creationId xmlns:a16="http://schemas.microsoft.com/office/drawing/2014/main" id="{6217395C-380E-435B-B703-F8DD7BB14820}"/>
              </a:ext>
            </a:extLst>
          </p:cNvPr>
          <p:cNvSpPr/>
          <p:nvPr/>
        </p:nvSpPr>
        <p:spPr>
          <a:xfrm>
            <a:off x="80364" y="3652251"/>
            <a:ext cx="6830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A78FA53-FBC2-4A41-9E31-D72D0C65AEB0}"/>
                  </a:ext>
                </a:extLst>
              </p:cNvPr>
              <p:cNvSpPr txBox="1"/>
              <p:nvPr/>
            </p:nvSpPr>
            <p:spPr>
              <a:xfrm>
                <a:off x="7533314" y="658574"/>
                <a:ext cx="1289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=[1,46]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A78FA53-FBC2-4A41-9E31-D72D0C65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314" y="658574"/>
                <a:ext cx="128977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1E1063-AF66-4449-9434-442A8B27C674}"/>
                  </a:ext>
                </a:extLst>
              </p:cNvPr>
              <p:cNvSpPr txBox="1"/>
              <p:nvPr/>
            </p:nvSpPr>
            <p:spPr>
              <a:xfrm>
                <a:off x="8959442" y="658574"/>
                <a:ext cx="978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1E1063-AF66-4449-9434-442A8B27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442" y="658574"/>
                <a:ext cx="978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76687B39-C1E0-476F-9AEB-C5896EBA5883}"/>
              </a:ext>
            </a:extLst>
          </p:cNvPr>
          <p:cNvSpPr txBox="1"/>
          <p:nvPr/>
        </p:nvSpPr>
        <p:spPr>
          <a:xfrm>
            <a:off x="6902278" y="381045"/>
            <a:ext cx="19208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1 6 11 16 21 26 31 36 41 46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8ECB880-4325-45A0-B413-16466CDE1082}"/>
                  </a:ext>
                </a:extLst>
              </p:cNvPr>
              <p:cNvSpPr txBox="1"/>
              <p:nvPr/>
            </p:nvSpPr>
            <p:spPr>
              <a:xfrm>
                <a:off x="956345" y="4320330"/>
                <a:ext cx="953081" cy="394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8ECB880-4325-45A0-B413-16466CDE1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45" y="4320330"/>
                <a:ext cx="953081" cy="394916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0EB2170-51A5-47AD-A2C7-237CE762D3DF}"/>
              </a:ext>
            </a:extLst>
          </p:cNvPr>
          <p:cNvSpPr txBox="1"/>
          <p:nvPr/>
        </p:nvSpPr>
        <p:spPr>
          <a:xfrm>
            <a:off x="7862684" y="12080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B.C.s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0B56E81-822C-47DE-B5B9-820BC11DEE9E}"/>
                  </a:ext>
                </a:extLst>
              </p:cNvPr>
              <p:cNvSpPr txBox="1"/>
              <p:nvPr/>
            </p:nvSpPr>
            <p:spPr>
              <a:xfrm>
                <a:off x="8515427" y="1142870"/>
                <a:ext cx="1002485" cy="327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0B56E81-822C-47DE-B5B9-820BC11DE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427" y="1142870"/>
                <a:ext cx="1002485" cy="3276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A907BF9-5490-494E-B6D5-ACF8ADD4193D}"/>
                  </a:ext>
                </a:extLst>
              </p:cNvPr>
              <p:cNvSpPr txBox="1"/>
              <p:nvPr/>
            </p:nvSpPr>
            <p:spPr>
              <a:xfrm>
                <a:off x="8515427" y="1710261"/>
                <a:ext cx="1002485" cy="327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A907BF9-5490-494E-B6D5-ACF8ADD41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427" y="1710261"/>
                <a:ext cx="1002485" cy="327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D20DD4C-C93B-4AC2-B548-04C24A94CA37}"/>
                  </a:ext>
                </a:extLst>
              </p:cNvPr>
              <p:cNvSpPr txBox="1"/>
              <p:nvPr/>
            </p:nvSpPr>
            <p:spPr>
              <a:xfrm>
                <a:off x="8505352" y="1439276"/>
                <a:ext cx="1002485" cy="327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D20DD4C-C93B-4AC2-B548-04C24A94C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352" y="1439276"/>
                <a:ext cx="1002485" cy="3276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15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1EFDE-B8CC-4231-A114-82C97F75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 0102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28F07-AAEE-4E41-82EC-CB4B10217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0111"/>
          </a:xfrm>
        </p:spPr>
        <p:txBody>
          <a:bodyPr/>
          <a:lstStyle/>
          <a:p>
            <a:r>
              <a:rPr lang="zh-CN" altLang="en-US" dirty="0"/>
              <a:t>带状矩阵高斯消元法</a:t>
            </a:r>
            <a:r>
              <a:rPr lang="en-US" altLang="zh-CN" dirty="0"/>
              <a:t>(</a:t>
            </a:r>
            <a:r>
              <a:rPr lang="zh-CN" altLang="en-US" dirty="0"/>
              <a:t>利用边界条件得到</a:t>
            </a:r>
            <a:r>
              <a:rPr lang="en-US" altLang="zh-CN" dirty="0"/>
              <a:t>6*6</a:t>
            </a:r>
            <a:r>
              <a:rPr lang="zh-CN" altLang="en-US" dirty="0"/>
              <a:t>子矩阵与对角元</a:t>
            </a:r>
            <a:r>
              <a:rPr lang="en-US" altLang="zh-CN" dirty="0"/>
              <a:t>1)</a:t>
            </a:r>
          </a:p>
          <a:p>
            <a:r>
              <a:rPr lang="zh-CN" altLang="en-US" dirty="0"/>
              <a:t>利用</a:t>
            </a:r>
            <a:r>
              <a:rPr lang="en-US" altLang="zh-CN" dirty="0"/>
              <a:t>MATLAB</a:t>
            </a:r>
            <a:r>
              <a:rPr lang="zh-CN" altLang="en-US" dirty="0"/>
              <a:t>得到一个模糊的解，格点粗</a:t>
            </a:r>
            <a:endParaRPr lang="en-US" altLang="zh-CN" dirty="0"/>
          </a:p>
          <a:p>
            <a:r>
              <a:rPr lang="zh-CN" altLang="en-US" dirty="0"/>
              <a:t>给定</a:t>
            </a:r>
            <a:r>
              <a:rPr lang="en-US" altLang="zh-CN" dirty="0"/>
              <a:t>K,</a:t>
            </a:r>
            <a:r>
              <a:rPr lang="zh-CN" altLang="en-US" dirty="0"/>
              <a:t>求得</a:t>
            </a:r>
            <a:r>
              <a:rPr lang="en-US" altLang="zh-CN" dirty="0"/>
              <a:t>w</a:t>
            </a:r>
            <a:r>
              <a:rPr lang="zh-CN" altLang="en-US" dirty="0"/>
              <a:t>，迭代求解色散关系</a:t>
            </a:r>
            <a:endParaRPr lang="en-US" altLang="zh-CN" dirty="0"/>
          </a:p>
          <a:p>
            <a:r>
              <a:rPr lang="en-US" altLang="zh-CN" dirty="0"/>
              <a:t>AX=WBX </a:t>
            </a:r>
            <a:r>
              <a:rPr lang="zh-CN" altLang="en-US" dirty="0"/>
              <a:t>广义特征值问题求得的特征矩阵看对角元的复数正负</a:t>
            </a:r>
            <a:endParaRPr lang="en-US" altLang="zh-CN" dirty="0"/>
          </a:p>
          <a:p>
            <a:r>
              <a:rPr lang="en-US" altLang="zh-CN" dirty="0"/>
              <a:t>MATLAB eigs(A) </a:t>
            </a:r>
            <a:r>
              <a:rPr lang="zh-CN" altLang="en-US" dirty="0"/>
              <a:t>返回矩阵</a:t>
            </a:r>
            <a:r>
              <a:rPr lang="en-US" altLang="zh-CN" dirty="0"/>
              <a:t>6</a:t>
            </a:r>
            <a:r>
              <a:rPr lang="zh-CN" altLang="en-US" dirty="0"/>
              <a:t>个模最大的特征值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3EC91D-C1FA-42E2-80C9-A4B70477256D}"/>
              </a:ext>
            </a:extLst>
          </p:cNvPr>
          <p:cNvSpPr txBox="1"/>
          <p:nvPr/>
        </p:nvSpPr>
        <p:spPr>
          <a:xfrm>
            <a:off x="724619" y="469277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首先对带状矩阵书写，并符号标记</a:t>
            </a:r>
          </a:p>
        </p:txBody>
      </p:sp>
    </p:spTree>
    <p:extLst>
      <p:ext uri="{BB962C8B-B14F-4D97-AF65-F5344CB8AC3E}">
        <p14:creationId xmlns:p14="http://schemas.microsoft.com/office/powerpoint/2010/main" val="67756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7A16E-451A-47AC-940F-899D336E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汉仪文黑-85W" panose="00020600040101010101" pitchFamily="18" charset="-122"/>
                <a:ea typeface="汉仪文黑-85W" panose="00020600040101010101" pitchFamily="18" charset="-122"/>
              </a:rPr>
              <a:t>差分后的形式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D4EE20-4258-41D1-BCC3-A8453B91D3B5}"/>
                  </a:ext>
                </a:extLst>
              </p:cNvPr>
              <p:cNvSpPr txBox="1"/>
              <p:nvPr/>
            </p:nvSpPr>
            <p:spPr>
              <a:xfrm>
                <a:off x="158589" y="1345631"/>
                <a:ext cx="11874822" cy="1506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200" b="0" i="0" smtClean="0"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200" b="0" i="0" smtClean="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200" b="0" i="0" smtClean="0"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altLang="zh-CN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zh-CN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zh-CN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zh-CN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𝑅</m:t>
                                                    </m:r>
                                                    <m:sSup>
                                                      <m:sSupPr>
                                                        <m:ctrlPr>
                                                          <a:rPr lang="en-US" altLang="zh-CN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altLang="zh-CN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altLang="zh-CN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p>
                                                  </m:den>
                                                </m:f>
                                              </m:e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altLang="zh-CN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h</m:t>
                                                          </m:r>
                                                        </m:den>
                                                      </m:f>
                                                      <m:r>
                                                        <a:rPr lang="en-US" altLang="zh-CN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CN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CN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𝐴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CN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</m:den>
                                                      </m:f>
                                                    </m:e>
                                                    <m:e>
                                                      <m:r>
                                                        <a:rPr lang="en-US" altLang="zh-CN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altLang="zh-CN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altLang="zh-CN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  <m:r>
                                                        <a:rPr lang="en-US" altLang="zh-CN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h</m:t>
                                                          </m:r>
                                                        </m:den>
                                                      </m:f>
                                                      <m:r>
                                                        <a:rPr lang="en-US" altLang="zh-CN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num>
                                                        <m:den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CN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CN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𝐴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CN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</m:den>
                                                      </m:f>
                                                      <m:r>
                                                        <a:rPr lang="en-US" altLang="zh-CN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𝑅</m:t>
                                                          </m:r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zh-CN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zh-CN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h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zh-CN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</m:den>
                                                      </m:f>
                                                      <m:r>
                                                        <a:rPr lang="en-US" altLang="zh-CN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𝑅</m:t>
                                                          </m:r>
                                                        </m:den>
                                                      </m:f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altLang="zh-CN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n-US" altLang="zh-CN" sz="12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sSub>
                                                                    <m:sSubPr>
                                                                      <m:ctrlPr>
                                                                        <a:rPr lang="en-US" altLang="zh-CN" sz="12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bPr>
                                                                    <m:e>
                                                                      <m:r>
                                                                        <a:rPr lang="en-US" altLang="zh-CN" sz="12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𝑘</m:t>
                                                                      </m:r>
                                                                    </m:e>
                                                                    <m:sub>
                                                                      <m:r>
                                                                        <a:rPr lang="en-US" altLang="zh-CN" sz="12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2</m:t>
                                                                      </m:r>
                                                                    </m:sub>
                                                                  </m:sSub>
                                                                </m:num>
                                                                <m:den>
                                                                  <m:func>
                                                                    <m:funcPr>
                                                                      <m:ctrlPr>
                                                                        <a:rPr lang="en-US" altLang="zh-CN" sz="12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uncPr>
                                                                    <m:fName>
                                                                      <m:r>
                                                                        <m:rPr>
                                                                          <m:sty m:val="p"/>
                                                                        </m:rPr>
                                                                        <a:rPr lang="en-US" altLang="zh-CN" sz="1200" b="0" i="0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cos</m:t>
                                                                      </m:r>
                                                                    </m:fName>
                                                                    <m:e>
                                                                      <m:r>
                                                                        <a:rPr lang="en-US" altLang="zh-CN" sz="12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𝜁</m:t>
                                                                      </m:r>
                                                                    </m:e>
                                                                  </m:func>
                                                                </m:den>
                                                              </m:f>
                                                            </m:e>
                                                          </m:d>
                                                        </m:e>
                                                        <m:sup>
                                                          <m: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altLang="zh-CN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n-US" altLang="zh-CN" sz="12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n-US" altLang="zh-CN" sz="12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1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sSub>
                                                                    <m:sSubPr>
                                                                      <m:ctrlPr>
                                                                        <a:rPr lang="en-US" altLang="zh-CN" sz="12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bPr>
                                                                    <m:e>
                                                                      <m:r>
                                                                        <a:rPr lang="en-US" altLang="zh-CN" sz="12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𝐴</m:t>
                                                                      </m:r>
                                                                    </m:e>
                                                                    <m:sub>
                                                                      <m:r>
                                                                        <a:rPr lang="en-US" altLang="zh-CN" sz="12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𝑖</m:t>
                                                                      </m:r>
                                                                    </m:sub>
                                                                  </m:sSub>
                                                                </m:den>
                                                              </m:f>
                                                            </m:e>
                                                          </m:d>
                                                        </m:e>
                                                        <m:sup>
                                                          <m: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  <m:r>
                                                        <a:rPr lang="en-US" altLang="zh-CN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f>
                                                        <m:fPr>
                                                          <m:ctrlPr>
                                                            <a:rPr lang="en-US" altLang="zh-CN" sz="12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en-US" altLang="zh-CN" sz="1200" b="0" i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Γ</m:t>
                                                          </m:r>
                                                        </m:num>
                                                        <m:den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zh-CN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zh-CN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𝐹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zh-CN" sz="12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p>
                                                          </m:sSup>
                                                        </m:den>
                                                      </m:f>
                                                    </m:e>
                                                    <m:e>
                                                      <m:r>
                                                        <a:rPr lang="en-US" altLang="zh-CN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eqAr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12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r>
                                                              <a:rPr lang="en-US" altLang="zh-CN" sz="12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</m:t>
                                                            </m:r>
                                                            <m:f>
                                                              <m:fPr>
                                                                <m:ctrlPr>
                                                                  <a:rPr lang="en-US" altLang="zh-CN" sz="12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fPr>
                                                              <m:num>
                                                                <m:r>
                                                                  <a:rPr lang="en-US" altLang="zh-CN" sz="12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num>
                                                              <m:den>
                                                                <m:r>
                                                                  <a:rPr lang="en-US" altLang="zh-CN" sz="12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h</m:t>
                                                                </m:r>
                                                              </m:den>
                                                            </m:f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CN" sz="12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</m:t>
                                                            </m:r>
                                                            <m:f>
                                                              <m:fPr>
                                                                <m:ctrlPr>
                                                                  <a:rPr lang="en-US" altLang="zh-CN" sz="12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fPr>
                                                              <m:num>
                                                                <m:r>
                                                                  <a:rPr lang="en-US" altLang="zh-CN" sz="12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𝐶</m:t>
                                                                </m:r>
                                                              </m:num>
                                                              <m:den>
                                                                <m:r>
                                                                  <a:rPr lang="en-US" altLang="zh-CN" sz="12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h</m:t>
                                                                </m:r>
                                                              </m:den>
                                                            </m:f>
                                                            <m:r>
                                                              <a:rPr lang="en-US" altLang="zh-CN" sz="12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</m:t>
                                                            </m:r>
                                                            <m:f>
                                                              <m:fPr>
                                                                <m:ctrlPr>
                                                                  <a:rPr lang="en-US" altLang="zh-CN" sz="12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fPr>
                                                              <m:num>
                                                                <m:r>
                                                                  <a:rPr lang="en-US" altLang="zh-CN" sz="12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num>
                                                              <m:den>
                                                                <m:r>
                                                                  <a:rPr lang="en-US" altLang="zh-CN" sz="12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𝑅</m:t>
                                                                </m:r>
                                                                <m:sSup>
                                                                  <m:sSupPr>
                                                                    <m:ctrlPr>
                                                                      <a:rPr lang="en-US" altLang="zh-CN" sz="12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pPr>
                                                                  <m:e>
                                                                    <m:r>
                                                                      <a:rPr lang="en-US" altLang="zh-CN" sz="12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h</m:t>
                                                                    </m:r>
                                                                  </m:e>
                                                                  <m:sup>
                                                                    <m:r>
                                                                      <a:rPr lang="en-US" altLang="zh-CN" sz="12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2</m:t>
                                                                    </m:r>
                                                                  </m:sup>
                                                                </m:sSup>
                                                              </m:den>
                                                            </m:f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CN" sz="12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eqAr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altLang="zh-CN" sz="12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eqArr>
                                                                <m:eqArrPr>
                                                                  <m:ctrlPr>
                                                                    <a:rPr lang="en-US" altLang="zh-CN" sz="12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eqArrPr>
                                                                <m:e>
                                                                  <m:r>
                                                                    <a:rPr lang="en-US" altLang="zh-CN" sz="12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0</m:t>
                                                                  </m:r>
                                                                </m:e>
                                                                <m:e>
                                                                  <m:r>
                                                                    <a:rPr lang="en-US" altLang="zh-CN" sz="12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0</m:t>
                                                                  </m:r>
                                                                </m:e>
                                                                <m:e>
                                                                  <m:r>
                                                                    <a:rPr lang="en-US" altLang="zh-CN" sz="12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−</m:t>
                                                                  </m:r>
                                                                  <m:f>
                                                                    <m:fPr>
                                                                      <m:ctrlPr>
                                                                        <a:rPr lang="en-US" altLang="zh-CN" sz="12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fPr>
                                                                    <m:num>
                                                                      <m:r>
                                                                        <a:rPr lang="en-US" altLang="zh-CN" sz="12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1</m:t>
                                                                      </m:r>
                                                                    </m:num>
                                                                    <m:den>
                                                                      <m:r>
                                                                        <a:rPr lang="en-US" altLang="zh-CN" sz="1200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𝑅</m:t>
                                                                      </m:r>
                                                                      <m:sSup>
                                                                        <m:sSupPr>
                                                                          <m:ctrlPr>
                                                                            <a:rPr lang="en-US" altLang="zh-CN" sz="1200" b="0" i="1" smtClean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sSupPr>
                                                                        <m:e>
                                                                          <m:r>
                                                                            <a:rPr lang="en-US" altLang="zh-CN" sz="1200" b="0" i="1" smtClean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h</m:t>
                                                                          </m:r>
                                                                        </m:e>
                                                                        <m:sup>
                                                                          <m:r>
                                                                            <a:rPr lang="en-US" altLang="zh-CN" sz="1200" b="0" i="1" smtClean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  <m:t>2</m:t>
                                                                          </m:r>
                                                                        </m:sup>
                                                                      </m:sSup>
                                                                    </m:den>
                                                                  </m:f>
                                                                </m:e>
                                                              </m:eqArr>
                                                            </m:e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2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en-US" altLang="zh-CN" sz="1200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eqArr>
                                                                      <m:eqArrPr>
                                                                        <m:ctrlPr>
                                                                          <a:rPr lang="en-US" altLang="zh-CN" sz="12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eqArrPr>
                                                                      <m:e>
                                                                        <m:r>
                                                                          <a:rPr lang="en-US" altLang="zh-CN" sz="12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𝑖</m:t>
                                                                        </m:r>
                                                                        <m:f>
                                                                          <m:fPr>
                                                                            <m:ctrlP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fPr>
                                                                          <m:num>
                                                                            <m:sSub>
                                                                              <m:sSubPr>
                                                                                <m:ctrlP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bPr>
                                                                              <m:e>
                                                                                <m: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𝑘</m:t>
                                                                                </m:r>
                                                                              </m:e>
                                                                              <m:sub>
                                                                                <m: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2</m:t>
                                                                                </m:r>
                                                                              </m:sub>
                                                                            </m:sSub>
                                                                          </m:num>
                                                                          <m:den>
                                                                            <m:func>
                                                                              <m:funcPr>
                                                                                <m:ctrlP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funcPr>
                                                                              <m:fName>
                                                                                <m:r>
                                                                                  <m:rPr>
                                                                                    <m:sty m:val="p"/>
                                                                                  </m:rPr>
                                                                                  <a:rPr lang="en-US" altLang="zh-CN" sz="1200" b="0" i="0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cos</m:t>
                                                                                </m:r>
                                                                              </m:fName>
                                                                              <m:e>
                                                                                <m: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𝜁</m:t>
                                                                                </m:r>
                                                                              </m:e>
                                                                            </m:func>
                                                                          </m:den>
                                                                        </m:f>
                                                                        <m:f>
                                                                          <m:fPr>
                                                                            <m:ctrlP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fPr>
                                                                          <m:num>
                                                                            <m: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1</m:t>
                                                                            </m:r>
                                                                          </m:num>
                                                                          <m:den>
                                                                            <m:sSub>
                                                                              <m:sSubPr>
                                                                                <m:ctrlP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bPr>
                                                                              <m:e>
                                                                                <m: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𝐴</m:t>
                                                                                </m:r>
                                                                              </m:e>
                                                                              <m:sub>
                                                                                <m: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𝑖</m:t>
                                                                                </m:r>
                                                                              </m:sub>
                                                                            </m:sSub>
                                                                          </m:den>
                                                                        </m:f>
                                                                      </m:e>
                                                                      <m:e>
                                                                        <m:r>
                                                                          <a:rPr lang="en-US" altLang="zh-CN" sz="12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𝑖</m:t>
                                                                        </m:r>
                                                                        <m:f>
                                                                          <m:fPr>
                                                                            <m:ctrlP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fPr>
                                                                          <m:num>
                                                                            <m:sSub>
                                                                              <m:sSubPr>
                                                                                <m:ctrlP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bPr>
                                                                              <m:e>
                                                                                <m: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𝑘</m:t>
                                                                                </m:r>
                                                                              </m:e>
                                                                              <m:sub>
                                                                                <m: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2</m:t>
                                                                                </m:r>
                                                                              </m:sub>
                                                                            </m:sSub>
                                                                          </m:num>
                                                                          <m:den>
                                                                            <m:func>
                                                                              <m:funcPr>
                                                                                <m:ctrlP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funcPr>
                                                                              <m:fName>
                                                                                <m:r>
                                                                                  <m:rPr>
                                                                                    <m:sty m:val="p"/>
                                                                                  </m:rPr>
                                                                                  <a:rPr lang="en-US" altLang="zh-CN" sz="1200" b="0" i="0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cos</m:t>
                                                                                </m:r>
                                                                              </m:fName>
                                                                              <m:e>
                                                                                <m: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𝜁</m:t>
                                                                                </m:r>
                                                                              </m:e>
                                                                            </m:func>
                                                                          </m:den>
                                                                        </m:f>
                                                                        <m:f>
                                                                          <m:fPr>
                                                                            <m:ctrlP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fPr>
                                                                          <m:num>
                                                                            <m: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1</m:t>
                                                                            </m:r>
                                                                          </m:num>
                                                                          <m:den>
                                                                            <m:sSub>
                                                                              <m:sSubPr>
                                                                                <m:ctrlP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bPr>
                                                                              <m:e>
                                                                                <m: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𝐴</m:t>
                                                                                </m:r>
                                                                              </m:e>
                                                                              <m:sub>
                                                                                <m: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𝑖</m:t>
                                                                                </m:r>
                                                                              </m:sub>
                                                                            </m:sSub>
                                                                          </m:den>
                                                                        </m:f>
                                                                      </m:e>
                                                                      <m:e>
                                                                        <m:r>
                                                                          <a:rPr lang="en-US" altLang="zh-CN" sz="12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−</m:t>
                                                                        </m:r>
                                                                        <m:r>
                                                                          <a:rPr lang="en-US" altLang="zh-CN" sz="12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𝑖</m:t>
                                                                        </m:r>
                                                                        <m:r>
                                                                          <a:rPr lang="en-US" altLang="zh-CN" sz="12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𝜔</m:t>
                                                                        </m:r>
                                                                        <m:r>
                                                                          <a:rPr lang="en-US" altLang="zh-CN" sz="12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+</m:t>
                                                                        </m:r>
                                                                        <m:f>
                                                                          <m:fPr>
                                                                            <m:ctrlP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fPr>
                                                                          <m:num>
                                                                            <m: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1</m:t>
                                                                            </m:r>
                                                                          </m:num>
                                                                          <m:den>
                                                                            <m: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h</m:t>
                                                                            </m:r>
                                                                          </m:den>
                                                                        </m:f>
                                                                        <m:r>
                                                                          <a:rPr lang="en-US" altLang="zh-CN" sz="12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+</m:t>
                                                                        </m:r>
                                                                        <m:f>
                                                                          <m:fPr>
                                                                            <m:ctrlP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fPr>
                                                                          <m:num>
                                                                            <m: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2</m:t>
                                                                            </m:r>
                                                                          </m:num>
                                                                          <m:den>
                                                                            <m: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𝑅</m:t>
                                                                            </m:r>
                                                                            <m:sSup>
                                                                              <m:sSupPr>
                                                                                <m:ctrlP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pPr>
                                                                              <m:e>
                                                                                <m: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h</m:t>
                                                                                </m:r>
                                                                              </m:e>
                                                                              <m:sup>
                                                                                <m: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2</m:t>
                                                                                </m:r>
                                                                              </m:sup>
                                                                            </m:sSup>
                                                                          </m:den>
                                                                        </m:f>
                                                                        <m:r>
                                                                          <a:rPr lang="en-US" altLang="zh-CN" sz="12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+</m:t>
                                                                        </m:r>
                                                                        <m:f>
                                                                          <m:fPr>
                                                                            <m:ctrlP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fPr>
                                                                          <m:num>
                                                                            <m: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1</m:t>
                                                                            </m:r>
                                                                          </m:num>
                                                                          <m:den>
                                                                            <m: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𝑅</m:t>
                                                                            </m:r>
                                                                          </m:den>
                                                                        </m:f>
                                                                        <m:sSup>
                                                                          <m:sSupPr>
                                                                            <m:ctrlP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sSupPr>
                                                                          <m:e>
                                                                            <m:d>
                                                                              <m:dPr>
                                                                                <m:ctrlP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dPr>
                                                                              <m:e>
                                                                                <m:f>
                                                                                  <m:fPr>
                                                                                    <m:ctrlPr>
                                                                                      <a:rPr lang="en-US" altLang="zh-CN" sz="1200" b="0" i="1" smtClean="0">
                                                                                        <a:latin typeface="Cambria Math" panose="02040503050406030204" pitchFamily="18" charset="0"/>
                                                                                      </a:rPr>
                                                                                    </m:ctrlPr>
                                                                                  </m:fPr>
                                                                                  <m:num>
                                                                                    <m:sSub>
                                                                                      <m:sSubPr>
                                                                                        <m:ctrlPr>
                                                                                          <a:rPr lang="en-US" altLang="zh-CN" sz="1200" b="0" i="1" smtClean="0">
                                                                                            <a:latin typeface="Cambria Math" panose="02040503050406030204" pitchFamily="18" charset="0"/>
                                                                                          </a:rPr>
                                                                                        </m:ctrlPr>
                                                                                      </m:sSubPr>
                                                                                      <m:e>
                                                                                        <m:r>
                                                                                          <a:rPr lang="en-US" altLang="zh-CN" sz="1200" b="0" i="1" smtClean="0">
                                                                                            <a:latin typeface="Cambria Math" panose="02040503050406030204" pitchFamily="18" charset="0"/>
                                                                                          </a:rPr>
                                                                                          <m:t>𝑘</m:t>
                                                                                        </m:r>
                                                                                      </m:e>
                                                                                      <m:sub>
                                                                                        <m:r>
                                                                                          <a:rPr lang="en-US" altLang="zh-CN" sz="1200" b="0" i="1" smtClean="0">
                                                                                            <a:latin typeface="Cambria Math" panose="02040503050406030204" pitchFamily="18" charset="0"/>
                                                                                          </a:rPr>
                                                                                          <m:t>2</m:t>
                                                                                        </m:r>
                                                                                      </m:sub>
                                                                                    </m:sSub>
                                                                                  </m:num>
                                                                                  <m:den>
                                                                                    <m:func>
                                                                                      <m:funcPr>
                                                                                        <m:ctrlPr>
                                                                                          <a:rPr lang="en-US" altLang="zh-CN" sz="1200" b="0" i="1" smtClean="0">
                                                                                            <a:latin typeface="Cambria Math" panose="02040503050406030204" pitchFamily="18" charset="0"/>
                                                                                          </a:rPr>
                                                                                        </m:ctrlPr>
                                                                                      </m:funcPr>
                                                                                      <m:fName>
                                                                                        <m:r>
                                                                                          <m:rPr>
                                                                                            <m:sty m:val="p"/>
                                                                                          </m:rPr>
                                                                                          <a:rPr lang="en-US" altLang="zh-CN" sz="1200" b="0" i="0" smtClean="0">
                                                                                            <a:latin typeface="Cambria Math" panose="02040503050406030204" pitchFamily="18" charset="0"/>
                                                                                          </a:rPr>
                                                                                          <m:t>cos</m:t>
                                                                                        </m:r>
                                                                                      </m:fName>
                                                                                      <m:e>
                                                                                        <m:r>
                                                                                          <a:rPr lang="en-US" altLang="zh-CN" sz="1200" b="0" i="1" smtClean="0">
                                                                                            <a:latin typeface="Cambria Math" panose="02040503050406030204" pitchFamily="18" charset="0"/>
                                                                                          </a:rPr>
                                                                                          <m:t>𝜁</m:t>
                                                                                        </m:r>
                                                                                      </m:e>
                                                                                    </m:func>
                                                                                  </m:den>
                                                                                </m:f>
                                                                              </m:e>
                                                                            </m:d>
                                                                          </m:e>
                                                                          <m:sup>
                                                                            <m: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2</m:t>
                                                                            </m:r>
                                                                          </m:sup>
                                                                        </m:sSup>
                                                                        <m:sSup>
                                                                          <m:sSupPr>
                                                                            <m:ctrlP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sSupPr>
                                                                          <m:e>
                                                                            <m:d>
                                                                              <m:dPr>
                                                                                <m:ctrlP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dPr>
                                                                              <m:e>
                                                                                <m:f>
                                                                                  <m:fPr>
                                                                                    <m:ctrlPr>
                                                                                      <a:rPr lang="en-US" altLang="zh-CN" sz="1200" b="0" i="1" smtClean="0">
                                                                                        <a:latin typeface="Cambria Math" panose="02040503050406030204" pitchFamily="18" charset="0"/>
                                                                                      </a:rPr>
                                                                                    </m:ctrlPr>
                                                                                  </m:fPr>
                                                                                  <m:num>
                                                                                    <m:r>
                                                                                      <a:rPr lang="en-US" altLang="zh-CN" sz="1200" b="0" i="1" smtClean="0">
                                                                                        <a:latin typeface="Cambria Math" panose="02040503050406030204" pitchFamily="18" charset="0"/>
                                                                                      </a:rPr>
                                                                                      <m:t>1</m:t>
                                                                                    </m:r>
                                                                                  </m:num>
                                                                                  <m:den>
                                                                                    <m:sSub>
                                                                                      <m:sSubPr>
                                                                                        <m:ctrlPr>
                                                                                          <a:rPr lang="en-US" altLang="zh-CN" sz="1200" b="0" i="1" smtClean="0">
                                                                                            <a:latin typeface="Cambria Math" panose="02040503050406030204" pitchFamily="18" charset="0"/>
                                                                                          </a:rPr>
                                                                                        </m:ctrlPr>
                                                                                      </m:sSubPr>
                                                                                      <m:e>
                                                                                        <m:r>
                                                                                          <a:rPr lang="en-US" altLang="zh-CN" sz="1200" b="0" i="1" smtClean="0">
                                                                                            <a:latin typeface="Cambria Math" panose="02040503050406030204" pitchFamily="18" charset="0"/>
                                                                                          </a:rPr>
                                                                                          <m:t>𝐴</m:t>
                                                                                        </m:r>
                                                                                      </m:e>
                                                                                      <m:sub>
                                                                                        <m:r>
                                                                                          <a:rPr lang="en-US" altLang="zh-CN" sz="1200" b="0" i="1" smtClean="0">
                                                                                            <a:latin typeface="Cambria Math" panose="02040503050406030204" pitchFamily="18" charset="0"/>
                                                                                          </a:rPr>
                                                                                          <m:t>𝑖</m:t>
                                                                                        </m:r>
                                                                                      </m:sub>
                                                                                    </m:sSub>
                                                                                  </m:den>
                                                                                </m:f>
                                                                              </m:e>
                                                                            </m:d>
                                                                          </m:e>
                                                                          <m:sup>
                                                                            <m: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2</m:t>
                                                                            </m:r>
                                                                          </m:sup>
                                                                        </m:sSup>
                                                                        <m:r>
                                                                          <a:rPr lang="en-US" altLang="zh-CN" sz="12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+</m:t>
                                                                        </m:r>
                                                                        <m:f>
                                                                          <m:fPr>
                                                                            <m:ctrlP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fPr>
                                                                          <m:num>
                                                                            <m:r>
                                                                              <m:rPr>
                                                                                <m:sty m:val="p"/>
                                                                              </m:rPr>
                                                                              <a:rPr lang="en-US" altLang="zh-CN" sz="1200" b="0" i="0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Γ</m:t>
                                                                            </m:r>
                                                                          </m:num>
                                                                          <m:den>
                                                                            <m:sSup>
                                                                              <m:sSupPr>
                                                                                <m:ctrlP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pPr>
                                                                              <m:e>
                                                                                <m: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𝐹</m:t>
                                                                                </m:r>
                                                                              </m:e>
                                                                              <m:sup>
                                                                                <m: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2</m:t>
                                                                                </m:r>
                                                                              </m:sup>
                                                                            </m:sSup>
                                                                          </m:den>
                                                                        </m:f>
                                                                      </m:e>
                                                                    </m:eqArr>
                                                                  </m:e>
                                                                  <m:e>
                                                                    <m:eqArr>
                                                                      <m:eqArrPr>
                                                                        <m:ctrlPr>
                                                                          <a:rPr lang="en-US" altLang="zh-CN" sz="12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eqArrPr>
                                                                      <m:e>
                                                                        <m:r>
                                                                          <a:rPr lang="en-US" altLang="zh-CN" sz="12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0</m:t>
                                                                        </m:r>
                                                                      </m:e>
                                                                      <m:e>
                                                                        <m:r>
                                                                          <a:rPr lang="en-US" altLang="zh-CN" sz="12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0</m:t>
                                                                        </m:r>
                                                                      </m:e>
                                                                      <m:e>
                                                                        <m:r>
                                                                          <a:rPr lang="en-US" altLang="zh-CN" sz="12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−</m:t>
                                                                        </m:r>
                                                                        <m:f>
                                                                          <m:fPr>
                                                                            <m:ctrlP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fPr>
                                                                          <m:num>
                                                                            <m: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1</m:t>
                                                                            </m:r>
                                                                          </m:num>
                                                                          <m:den>
                                                                            <m: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h</m:t>
                                                                            </m:r>
                                                                          </m:den>
                                                                        </m:f>
                                                                        <m:r>
                                                                          <a:rPr lang="en-US" altLang="zh-CN" sz="1200" b="0" i="1" smtClean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−</m:t>
                                                                        </m:r>
                                                                        <m:f>
                                                                          <m:fPr>
                                                                            <m:ctrlP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fPr>
                                                                          <m:num>
                                                                            <m: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1</m:t>
                                                                            </m:r>
                                                                          </m:num>
                                                                          <m:den>
                                                                            <m:r>
                                                                              <a:rPr lang="en-US" altLang="zh-CN" sz="1200" b="0" i="1" smtClean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𝑅</m:t>
                                                                            </m:r>
                                                                            <m:sSup>
                                                                              <m:sSupPr>
                                                                                <m:ctrlP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</m:ctrlPr>
                                                                              </m:sSupPr>
                                                                              <m:e>
                                                                                <m: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h</m:t>
                                                                                </m:r>
                                                                              </m:e>
                                                                              <m:sup>
                                                                                <m:r>
                                                                                  <a:rPr lang="en-US" altLang="zh-CN" sz="1200" b="0" i="1" smtClean="0">
                                                                                    <a:latin typeface="Cambria Math" panose="02040503050406030204" pitchFamily="18" charset="0"/>
                                                                                  </a:rPr>
                                                                                  <m:t>2</m:t>
                                                                                </m:r>
                                                                              </m:sup>
                                                                            </m:sSup>
                                                                          </m:den>
                                                                        </m:f>
                                                                      </m:e>
                                                                    </m:eqArr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D4EE20-4258-41D1-BCC3-A8453B91D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89" y="1345631"/>
                <a:ext cx="11874822" cy="1506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97975F-90F3-4505-8B0A-ACA40EA0EA26}"/>
                  </a:ext>
                </a:extLst>
              </p:cNvPr>
              <p:cNvSpPr txBox="1"/>
              <p:nvPr/>
            </p:nvSpPr>
            <p:spPr>
              <a:xfrm>
                <a:off x="94891" y="3002518"/>
                <a:ext cx="7016023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97975F-90F3-4505-8B0A-ACA40EA0E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1" y="3002518"/>
                <a:ext cx="7016023" cy="576376"/>
              </a:xfrm>
              <a:prstGeom prst="rect">
                <a:avLst/>
              </a:prstGeom>
              <a:blipFill>
                <a:blip r:embed="rId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0D0A12-32CC-4D7A-8361-16BAD33917F5}"/>
                  </a:ext>
                </a:extLst>
              </p:cNvPr>
              <p:cNvSpPr txBox="1"/>
              <p:nvPr/>
            </p:nvSpPr>
            <p:spPr>
              <a:xfrm>
                <a:off x="94891" y="3686084"/>
                <a:ext cx="11942885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0D0A12-32CC-4D7A-8361-16BAD3391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1" y="3686084"/>
                <a:ext cx="11942885" cy="655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A1A4B4-7F0B-4FFF-885F-F9CEDC1AF0AD}"/>
                  </a:ext>
                </a:extLst>
              </p:cNvPr>
              <p:cNvSpPr txBox="1"/>
              <p:nvPr/>
            </p:nvSpPr>
            <p:spPr>
              <a:xfrm>
                <a:off x="94891" y="4448518"/>
                <a:ext cx="9349034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A1A4B4-7F0B-4FFF-885F-F9CEDC1AF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1" y="4448518"/>
                <a:ext cx="9349034" cy="655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2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801</Words>
  <Application>Microsoft Office PowerPoint</Application>
  <PresentationFormat>宽屏</PresentationFormat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汉仪文黑-85W</vt:lpstr>
      <vt:lpstr>Arial</vt:lpstr>
      <vt:lpstr>Cambria Math</vt:lpstr>
      <vt:lpstr>Office 主题​​</vt:lpstr>
      <vt:lpstr>PowerPoint 演示文稿</vt:lpstr>
      <vt:lpstr>差分后的形式-v2</vt:lpstr>
      <vt:lpstr>PowerPoint 演示文稿</vt:lpstr>
      <vt:lpstr>PowerPoint 演示文稿</vt:lpstr>
      <vt:lpstr>差分后的形式</vt:lpstr>
      <vt:lpstr>差分后的形式</vt:lpstr>
      <vt:lpstr>推导：从边界点开始</vt:lpstr>
      <vt:lpstr>Discuss 0102</vt:lpstr>
      <vt:lpstr>差分后的形式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压抑 路</dc:creator>
  <cp:lastModifiedBy>压抑 路</cp:lastModifiedBy>
  <cp:revision>36</cp:revision>
  <dcterms:created xsi:type="dcterms:W3CDTF">2024-01-02T02:31:20Z</dcterms:created>
  <dcterms:modified xsi:type="dcterms:W3CDTF">2024-01-04T06:32:07Z</dcterms:modified>
</cp:coreProperties>
</file>