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5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B8ED9-52A7-4F4A-ACA8-6B18C7DC8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E63CA-E51C-461C-83FE-09E26B20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3FE20-F18E-405D-84A7-FA90546C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92378-EF04-4899-899A-D256191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0927F-0B80-4D9C-817F-A902FDF2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7FA76-2BCD-4360-8DA6-AB960024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0E5C1-DA9D-4557-93F2-5B9970614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77F95-33A5-436F-96A1-0D72A515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6CC56-7C92-400F-B4AA-F092581B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0AFE4-941F-451A-8976-AFEBB4FA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8F2557-CC98-489D-876F-0BB28C6F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EB6BF-7AE8-4F9F-84C6-55C6FAB7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8060A-6FBE-4042-839F-C9471441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38EC4-75AD-4A5E-B540-581536BE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B6662-86AA-4BEE-B096-C4B69E60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3A65C-009B-448A-A589-BC01428A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703B8-6E0B-4912-9FA0-1B2A4A86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959A-AB9F-460F-A83F-60A86D9C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62CEA-931F-4FD2-9898-9FBF4535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CE8BF-5FF3-4399-93D2-ED8E423E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3E802-4375-4FC9-9F46-3B29A6E5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3F771-41EB-4877-A5F1-B5074527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61109-0F18-4B0E-96DB-5A00B7E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9B4BD-3EF6-4AED-918E-235EF47F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67B11-E1D9-499A-90C1-BB3AF3A7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0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95FE1-B683-480F-A510-F828C6A9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D9753-6D3A-4ED1-AEA4-D50AFA4B3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BFFED-71DA-402A-B460-AF8B10653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169B6-CFD5-406F-8C76-28DB603B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57924-A520-4631-BB2E-3004B7F5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0F3F3-4299-46A1-8C4D-89FEFB31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4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7D3DE-5F3A-4F02-9280-DF0A000B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C503C-938E-4D18-A1EF-EE61A894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FE29D-7833-4C5B-A91E-F2CB174FF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BD983-C470-4359-9768-5BCE7D156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C2A7E-CD59-41E1-8D9E-3FB2775C9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06EBE-9375-4492-BCBB-09ED468F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800DC3-7BB6-40D5-A707-10D18698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97A85-85D4-4387-A155-D87422EE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1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F6D71-17A5-4C96-B61B-F885D068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7A434A-27A1-4033-8DB3-0D204D25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E30951-316D-483E-9F30-8EA736B4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454BCE-ED06-4FCC-8BFC-2F4AAF7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7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FA910-F469-4863-A3D2-73BF9C69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8E99D0-4871-4885-B978-467DF6C8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97768-1776-4140-A9AD-3117036C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0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5FBC9-D62B-4166-A2CE-C37A7D22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85743-17B7-4770-A8B4-7B3F89A4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716D5-63BC-40B3-9F7D-D2FB1256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D2A1F-32F9-4AFA-AD20-DCEEA941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15F43-E462-488B-B4F5-027362FB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05BEC-85F6-428A-8BC0-59B2821C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7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492BA-D06A-4C4C-B71D-26FB7BC7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ACA102-688D-49BF-A704-A4ECA1F0A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B88B28-4781-4934-ABAC-74DCE1D0D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5C482-12B7-480D-A3F7-D706F0EA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55E75-E9D3-47F1-A715-E49FE083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CEC5C-86BA-4E0B-86CA-AD6E41F0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45D90C-DF70-4A55-987C-FC32B736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026AF-7C13-4930-9AFC-82B70A7D3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6BA4A-D0D0-4AAE-A47A-7650416CD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2107-B905-442A-8EF9-0855B4E73DE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9BD68-2AE2-4660-A3BA-05C23E4C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4F31F-D805-4E7C-BB51-CE704DCBC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D288-5230-48A2-B3D9-E8AB3184D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704D6-1765-4274-A8C3-1DB0CA04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整体稳定性计算讨论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0346-261F-4F02-8CE8-9FE86C853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2024.1.6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34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DECD298-A291-4DE6-AC13-67C28F86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300" y="2766218"/>
            <a:ext cx="1803400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94665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C8A2C0-D9ED-49FB-92D3-03907860BDB5}"/>
              </a:ext>
            </a:extLst>
          </p:cNvPr>
          <p:cNvSpPr txBox="1"/>
          <p:nvPr/>
        </p:nvSpPr>
        <p:spPr>
          <a:xfrm>
            <a:off x="704850" y="412750"/>
            <a:ext cx="5325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计算方法</a:t>
            </a:r>
            <a:r>
              <a:rPr lang="en-US" altLang="zh-CN" sz="3200" dirty="0"/>
              <a:t>1</a:t>
            </a:r>
            <a:r>
              <a:rPr lang="zh-CN" altLang="en-US" sz="3200" dirty="0"/>
              <a:t>：扰动量形式代入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C2EB569-C06C-49BD-9594-380B5FBEF123}"/>
                  </a:ext>
                </a:extLst>
              </p:cNvPr>
              <p:cNvSpPr txBox="1"/>
              <p:nvPr/>
            </p:nvSpPr>
            <p:spPr>
              <a:xfrm>
                <a:off x="867682" y="1173305"/>
                <a:ext cx="3822585" cy="48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C2EB569-C06C-49BD-9594-380B5FBEF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82" y="1173305"/>
                <a:ext cx="3822585" cy="483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79AA89C-C932-4652-B8D5-D0EE68D8789F}"/>
                  </a:ext>
                </a:extLst>
              </p:cNvPr>
              <p:cNvSpPr txBox="1"/>
              <p:nvPr/>
            </p:nvSpPr>
            <p:spPr>
              <a:xfrm>
                <a:off x="742601" y="1650278"/>
                <a:ext cx="8248650" cy="575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79AA89C-C932-4652-B8D5-D0EE68D8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1" y="1650278"/>
                <a:ext cx="8248650" cy="575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EDA510C-B33F-41E4-B603-E20DFBBB3B15}"/>
                  </a:ext>
                </a:extLst>
              </p:cNvPr>
              <p:cNvSpPr/>
              <p:nvPr/>
            </p:nvSpPr>
            <p:spPr>
              <a:xfrm>
                <a:off x="539751" y="2189795"/>
                <a:ext cx="6038850" cy="575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2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EDA510C-B33F-41E4-B603-E20DFBBB3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1" y="2189795"/>
                <a:ext cx="6038850" cy="575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FD4DA3B-1CB7-483A-8222-FA4C48078617}"/>
              </a:ext>
            </a:extLst>
          </p:cNvPr>
          <p:cNvGrpSpPr/>
          <p:nvPr/>
        </p:nvGrpSpPr>
        <p:grpSpPr>
          <a:xfrm>
            <a:off x="805859" y="2877874"/>
            <a:ext cx="3362567" cy="892188"/>
            <a:chOff x="6657853" y="150578"/>
            <a:chExt cx="3362567" cy="8921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2205260-4E64-4706-AF5B-7E2840BAB455}"/>
                    </a:ext>
                  </a:extLst>
                </p:cNvPr>
                <p:cNvSpPr/>
                <p:nvPr/>
              </p:nvSpPr>
              <p:spPr>
                <a:xfrm>
                  <a:off x="8250577" y="435721"/>
                  <a:ext cx="176984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; 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2205260-4E64-4706-AF5B-7E2840BAB4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0577" y="435721"/>
                  <a:ext cx="176984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28EAE1C-715A-4308-B058-6D91FC1A3A9B}"/>
                    </a:ext>
                  </a:extLst>
                </p:cNvPr>
                <p:cNvSpPr txBox="1"/>
                <p:nvPr/>
              </p:nvSpPr>
              <p:spPr>
                <a:xfrm>
                  <a:off x="6694401" y="150578"/>
                  <a:ext cx="1452129" cy="285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28EAE1C-715A-4308-B058-6D91FC1A3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401" y="150578"/>
                  <a:ext cx="1452129" cy="285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1A42D629-82ED-47CE-A971-3A33428B1214}"/>
                    </a:ext>
                  </a:extLst>
                </p:cNvPr>
                <p:cNvSpPr/>
                <p:nvPr/>
              </p:nvSpPr>
              <p:spPr>
                <a:xfrm>
                  <a:off x="6657853" y="470452"/>
                  <a:ext cx="1443472" cy="285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1A42D629-82ED-47CE-A971-3A33428B1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853" y="470452"/>
                  <a:ext cx="1443472" cy="2851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1B1F012-3046-4491-A0E0-E1996BC581FD}"/>
                    </a:ext>
                  </a:extLst>
                </p:cNvPr>
                <p:cNvSpPr/>
                <p:nvPr/>
              </p:nvSpPr>
              <p:spPr>
                <a:xfrm>
                  <a:off x="6676126" y="757623"/>
                  <a:ext cx="1429237" cy="285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1B1F012-3046-4491-A0E0-E1996BC58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126" y="757623"/>
                  <a:ext cx="1429237" cy="2851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264C5415-CA7B-4A5C-A100-B29F7E4B28D2}"/>
              </a:ext>
            </a:extLst>
          </p:cNvPr>
          <p:cNvSpPr/>
          <p:nvPr/>
        </p:nvSpPr>
        <p:spPr>
          <a:xfrm>
            <a:off x="4201987" y="3007873"/>
            <a:ext cx="361950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706B95-C2CF-4F63-9E60-DFF75A2D090C}"/>
                  </a:ext>
                </a:extLst>
              </p:cNvPr>
              <p:cNvSpPr txBox="1"/>
              <p:nvPr/>
            </p:nvSpPr>
            <p:spPr>
              <a:xfrm>
                <a:off x="867682" y="3843284"/>
                <a:ext cx="5064720" cy="536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706B95-C2CF-4F63-9E60-DFF75A2D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82" y="3843284"/>
                <a:ext cx="5064720" cy="536942"/>
              </a:xfrm>
              <a:prstGeom prst="rect">
                <a:avLst/>
              </a:prstGeom>
              <a:blipFill>
                <a:blip r:embed="rId9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76A612-47B4-4AA4-A9AE-EB86AA60BBA0}"/>
                  </a:ext>
                </a:extLst>
              </p:cNvPr>
              <p:cNvSpPr txBox="1"/>
              <p:nvPr/>
            </p:nvSpPr>
            <p:spPr>
              <a:xfrm>
                <a:off x="805859" y="4322480"/>
                <a:ext cx="9264524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76A612-47B4-4AA4-A9AE-EB86AA60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59" y="4322480"/>
                <a:ext cx="9264524" cy="618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D4AEF8-1BC2-467F-A8AE-16C54509ED1F}"/>
                  </a:ext>
                </a:extLst>
              </p:cNvPr>
              <p:cNvSpPr txBox="1"/>
              <p:nvPr/>
            </p:nvSpPr>
            <p:spPr>
              <a:xfrm>
                <a:off x="827922" y="4917532"/>
                <a:ext cx="6748129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D4AEF8-1BC2-467F-A8AE-16C54509E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22" y="4917532"/>
                <a:ext cx="6748129" cy="618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1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C8A2C0-D9ED-49FB-92D3-03907860BDB5}"/>
              </a:ext>
            </a:extLst>
          </p:cNvPr>
          <p:cNvSpPr txBox="1"/>
          <p:nvPr/>
        </p:nvSpPr>
        <p:spPr>
          <a:xfrm>
            <a:off x="704850" y="412750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计算方法</a:t>
            </a:r>
            <a:r>
              <a:rPr lang="en-US" altLang="zh-CN" sz="3200" dirty="0"/>
              <a:t>2</a:t>
            </a:r>
            <a:r>
              <a:rPr lang="zh-CN" altLang="en-US" sz="3200" dirty="0"/>
              <a:t>：差分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706B95-C2CF-4F63-9E60-DFF75A2D090C}"/>
                  </a:ext>
                </a:extLst>
              </p:cNvPr>
              <p:cNvSpPr txBox="1"/>
              <p:nvPr/>
            </p:nvSpPr>
            <p:spPr>
              <a:xfrm>
                <a:off x="581932" y="1087384"/>
                <a:ext cx="5064720" cy="536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706B95-C2CF-4F63-9E60-DFF75A2D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2" y="1087384"/>
                <a:ext cx="5064720" cy="536942"/>
              </a:xfrm>
              <a:prstGeom prst="rect">
                <a:avLst/>
              </a:prstGeom>
              <a:blipFill>
                <a:blip r:embed="rId2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76A612-47B4-4AA4-A9AE-EB86AA60BBA0}"/>
                  </a:ext>
                </a:extLst>
              </p:cNvPr>
              <p:cNvSpPr txBox="1"/>
              <p:nvPr/>
            </p:nvSpPr>
            <p:spPr>
              <a:xfrm>
                <a:off x="520109" y="1566580"/>
                <a:ext cx="9264524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B76A612-47B4-4AA4-A9AE-EB86AA60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9" y="1566580"/>
                <a:ext cx="9264524" cy="618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D4AEF8-1BC2-467F-A8AE-16C54509ED1F}"/>
                  </a:ext>
                </a:extLst>
              </p:cNvPr>
              <p:cNvSpPr txBox="1"/>
              <p:nvPr/>
            </p:nvSpPr>
            <p:spPr>
              <a:xfrm>
                <a:off x="542172" y="2161632"/>
                <a:ext cx="6748129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D4AEF8-1BC2-467F-A8AE-16C54509E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72" y="2161632"/>
                <a:ext cx="6748129" cy="6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下 18">
            <a:extLst>
              <a:ext uri="{FF2B5EF4-FFF2-40B4-BE49-F238E27FC236}">
                <a16:creationId xmlns:a16="http://schemas.microsoft.com/office/drawing/2014/main" id="{69556401-743F-4159-B2BA-2D896B9A160F}"/>
              </a:ext>
            </a:extLst>
          </p:cNvPr>
          <p:cNvSpPr/>
          <p:nvPr/>
        </p:nvSpPr>
        <p:spPr>
          <a:xfrm>
            <a:off x="2153848" y="2930971"/>
            <a:ext cx="587230" cy="57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8E8C44F-71B4-48FF-8DCE-D4B9513FF826}"/>
                  </a:ext>
                </a:extLst>
              </p:cNvPr>
              <p:cNvSpPr txBox="1"/>
              <p:nvPr/>
            </p:nvSpPr>
            <p:spPr>
              <a:xfrm>
                <a:off x="2897672" y="2910036"/>
                <a:ext cx="1750031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8E8C44F-71B4-48FF-8DCE-D4B9513F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672" y="2910036"/>
                <a:ext cx="1750031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71CCC92-E8A5-4311-82C2-F82BEFFBE1F4}"/>
                  </a:ext>
                </a:extLst>
              </p:cNvPr>
              <p:cNvSpPr txBox="1"/>
              <p:nvPr/>
            </p:nvSpPr>
            <p:spPr>
              <a:xfrm>
                <a:off x="4711092" y="2937904"/>
                <a:ext cx="2700739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71CCC92-E8A5-4311-82C2-F82BEFFB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92" y="2937904"/>
                <a:ext cx="2700739" cy="648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98E6B8-766B-4440-A5B9-7E65325B3014}"/>
                  </a:ext>
                </a:extLst>
              </p:cNvPr>
              <p:cNvSpPr txBox="1"/>
              <p:nvPr/>
            </p:nvSpPr>
            <p:spPr>
              <a:xfrm>
                <a:off x="7475220" y="3121541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98E6B8-766B-4440-A5B9-7E65325B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220" y="3121541"/>
                <a:ext cx="22044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BB378D4-D143-4038-B6D4-17B6048A9C39}"/>
                  </a:ext>
                </a:extLst>
              </p:cNvPr>
              <p:cNvSpPr txBox="1"/>
              <p:nvPr/>
            </p:nvSpPr>
            <p:spPr>
              <a:xfrm>
                <a:off x="310208" y="3806159"/>
                <a:ext cx="6071662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BB378D4-D143-4038-B6D4-17B6048A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8" y="3806159"/>
                <a:ext cx="6071662" cy="4726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E233DBA-B180-41FE-B7A5-7023CA97F93D}"/>
                  </a:ext>
                </a:extLst>
              </p:cNvPr>
              <p:cNvSpPr txBox="1"/>
              <p:nvPr/>
            </p:nvSpPr>
            <p:spPr>
              <a:xfrm>
                <a:off x="156346" y="4307930"/>
                <a:ext cx="11714104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E233DBA-B180-41FE-B7A5-7023CA97F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6" y="4307930"/>
                <a:ext cx="11714104" cy="534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1C49AE-184C-4268-B308-31C40E586D3E}"/>
                  </a:ext>
                </a:extLst>
              </p:cNvPr>
              <p:cNvSpPr txBox="1"/>
              <p:nvPr/>
            </p:nvSpPr>
            <p:spPr>
              <a:xfrm>
                <a:off x="310208" y="4871769"/>
                <a:ext cx="8339719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1C49AE-184C-4268-B308-31C40E58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8" y="4871769"/>
                <a:ext cx="8339719" cy="5347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17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C8A2C0-D9ED-49FB-92D3-03907860BDB5}"/>
              </a:ext>
            </a:extLst>
          </p:cNvPr>
          <p:cNvSpPr txBox="1"/>
          <p:nvPr/>
        </p:nvSpPr>
        <p:spPr>
          <a:xfrm>
            <a:off x="704850" y="412750"/>
            <a:ext cx="4915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计算方法</a:t>
            </a:r>
            <a:r>
              <a:rPr lang="en-US" altLang="zh-CN" sz="3200" dirty="0"/>
              <a:t>3</a:t>
            </a:r>
            <a:r>
              <a:rPr lang="zh-CN" altLang="en-US" sz="3200" dirty="0"/>
              <a:t>：解广义特征值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BB378D4-D143-4038-B6D4-17B6048A9C39}"/>
                  </a:ext>
                </a:extLst>
              </p:cNvPr>
              <p:cNvSpPr txBox="1"/>
              <p:nvPr/>
            </p:nvSpPr>
            <p:spPr>
              <a:xfrm>
                <a:off x="341958" y="1259809"/>
                <a:ext cx="6071662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BB378D4-D143-4038-B6D4-17B6048A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8" y="1259809"/>
                <a:ext cx="6071662" cy="472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E233DBA-B180-41FE-B7A5-7023CA97F93D}"/>
                  </a:ext>
                </a:extLst>
              </p:cNvPr>
              <p:cNvSpPr txBox="1"/>
              <p:nvPr/>
            </p:nvSpPr>
            <p:spPr>
              <a:xfrm>
                <a:off x="334146" y="1761580"/>
                <a:ext cx="11714104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E233DBA-B180-41FE-B7A5-7023CA97F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6" y="1761580"/>
                <a:ext cx="11714104" cy="534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1C49AE-184C-4268-B308-31C40E586D3E}"/>
                  </a:ext>
                </a:extLst>
              </p:cNvPr>
              <p:cNvSpPr txBox="1"/>
              <p:nvPr/>
            </p:nvSpPr>
            <p:spPr>
              <a:xfrm>
                <a:off x="341958" y="2325419"/>
                <a:ext cx="8339719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1C49AE-184C-4268-B308-31C40E58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8" y="2325419"/>
                <a:ext cx="8339719" cy="534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C2DCD3-C901-48A0-9142-5D5475FA534C}"/>
                  </a:ext>
                </a:extLst>
              </p:cNvPr>
              <p:cNvSpPr txBox="1"/>
              <p:nvPr/>
            </p:nvSpPr>
            <p:spPr>
              <a:xfrm>
                <a:off x="7443700" y="187861"/>
                <a:ext cx="3545458" cy="279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C2DCD3-C901-48A0-9142-5D5475FA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700" y="187861"/>
                <a:ext cx="3545458" cy="279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5C98AEE-6CA7-4204-9402-08C3E2F54CC9}"/>
                  </a:ext>
                </a:extLst>
              </p:cNvPr>
              <p:cNvSpPr txBox="1"/>
              <p:nvPr/>
            </p:nvSpPr>
            <p:spPr>
              <a:xfrm>
                <a:off x="7428076" y="661079"/>
                <a:ext cx="4332212" cy="279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5C98AEE-6CA7-4204-9402-08C3E2F54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76" y="661079"/>
                <a:ext cx="4332212" cy="279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AEDEC73-EBFE-492F-BE12-447C87A17A86}"/>
                  </a:ext>
                </a:extLst>
              </p:cNvPr>
              <p:cNvSpPr txBox="1"/>
              <p:nvPr/>
            </p:nvSpPr>
            <p:spPr>
              <a:xfrm>
                <a:off x="7435888" y="1134298"/>
                <a:ext cx="3250057" cy="2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AEDEC73-EBFE-492F-BE12-447C87A17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88" y="1134298"/>
                <a:ext cx="3250057" cy="2790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6451604-BF4A-48F0-9421-1BBE1D0F48F8}"/>
                  </a:ext>
                </a:extLst>
              </p:cNvPr>
              <p:cNvSpPr txBox="1"/>
              <p:nvPr/>
            </p:nvSpPr>
            <p:spPr>
              <a:xfrm>
                <a:off x="1767154" y="3549014"/>
                <a:ext cx="8657691" cy="2770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6451604-BF4A-48F0-9421-1BBE1D0F4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54" y="3549014"/>
                <a:ext cx="8657691" cy="27703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C5FA7D0-4E57-43D3-A9C9-FA56D75E29B0}"/>
              </a:ext>
            </a:extLst>
          </p:cNvPr>
          <p:cNvSpPr txBox="1"/>
          <p:nvPr/>
        </p:nvSpPr>
        <p:spPr>
          <a:xfrm>
            <a:off x="334146" y="3059668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特征矩阵：以</a:t>
            </a:r>
            <a:r>
              <a:rPr lang="en-US" altLang="zh-CN" dirty="0"/>
              <a:t>5</a:t>
            </a:r>
            <a:r>
              <a:rPr lang="zh-CN" altLang="en-US" dirty="0"/>
              <a:t>个点为例，沿对角线分布的带状矩阵</a:t>
            </a:r>
          </a:p>
        </p:txBody>
      </p:sp>
    </p:spTree>
    <p:extLst>
      <p:ext uri="{BB962C8B-B14F-4D97-AF65-F5344CB8AC3E}">
        <p14:creationId xmlns:p14="http://schemas.microsoft.com/office/powerpoint/2010/main" val="146870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C8A2C0-D9ED-49FB-92D3-03907860BDB5}"/>
              </a:ext>
            </a:extLst>
          </p:cNvPr>
          <p:cNvSpPr txBox="1"/>
          <p:nvPr/>
        </p:nvSpPr>
        <p:spPr>
          <a:xfrm>
            <a:off x="704850" y="41275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计算结果讨论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0CF608-5343-4683-B503-56C2E6F2B4CB}"/>
              </a:ext>
            </a:extLst>
          </p:cNvPr>
          <p:cNvSpPr txBox="1"/>
          <p:nvPr/>
        </p:nvSpPr>
        <p:spPr>
          <a:xfrm>
            <a:off x="749300" y="120015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目前我按虚部的大小对解得的不同的重根进行排序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8E810B-B0C3-4461-9C5D-1431B51AD879}"/>
                  </a:ext>
                </a:extLst>
              </p:cNvPr>
              <p:cNvSpPr txBox="1"/>
              <p:nvPr/>
            </p:nvSpPr>
            <p:spPr>
              <a:xfrm>
                <a:off x="4997450" y="412750"/>
                <a:ext cx="2037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𝑒𝑖𝑔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18E810B-B0C3-4461-9C5D-1431B51AD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50" y="412750"/>
                <a:ext cx="203735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61FF03-CCED-46C5-ACB1-3BBC4974ADA8}"/>
                  </a:ext>
                </a:extLst>
              </p:cNvPr>
              <p:cNvSpPr txBox="1"/>
              <p:nvPr/>
            </p:nvSpPr>
            <p:spPr>
              <a:xfrm>
                <a:off x="7251700" y="412750"/>
                <a:ext cx="147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𝑄𝑉𝐷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561FF03-CCED-46C5-ACB1-3BBC4974A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00" y="412750"/>
                <a:ext cx="147320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8CDA3692-1028-402A-9C9E-E905C4A3D843}"/>
              </a:ext>
            </a:extLst>
          </p:cNvPr>
          <p:cNvSpPr/>
          <p:nvPr/>
        </p:nvSpPr>
        <p:spPr>
          <a:xfrm>
            <a:off x="5403850" y="845582"/>
            <a:ext cx="273050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D37F10-A825-4E34-95F0-1ED1CE7A0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12" y="1606550"/>
            <a:ext cx="2694737" cy="2400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CBD6882-0981-45F2-A841-96DBE71C09CC}"/>
                  </a:ext>
                </a:extLst>
              </p:cNvPr>
              <p:cNvSpPr txBox="1"/>
              <p:nvPr/>
            </p:nvSpPr>
            <p:spPr>
              <a:xfrm>
                <a:off x="9417050" y="412750"/>
                <a:ext cx="215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计算域：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=[1,41]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CBD6882-0981-45F2-A841-96DBE71C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050" y="412750"/>
                <a:ext cx="2150589" cy="369332"/>
              </a:xfrm>
              <a:prstGeom prst="rect">
                <a:avLst/>
              </a:prstGeom>
              <a:blipFill>
                <a:blip r:embed="rId5"/>
                <a:stretch>
                  <a:fillRect l="-2550" t="-10000" r="-5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F42FD89E-95BB-4C68-9101-C395E11CA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934" y="4051300"/>
            <a:ext cx="3094094" cy="275602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BC3FD47-FB08-43A2-B424-077566858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5369" y="1682505"/>
            <a:ext cx="5346975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949560-BB59-4695-823F-6AED2CF8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2" y="1606425"/>
            <a:ext cx="5346975" cy="4762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F71083-06E1-49CB-B6BE-13C11068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62" y="1536576"/>
            <a:ext cx="5346975" cy="47627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5D0EDD-28C6-44F7-B095-023EA7477033}"/>
              </a:ext>
            </a:extLst>
          </p:cNvPr>
          <p:cNvSpPr txBox="1"/>
          <p:nvPr/>
        </p:nvSpPr>
        <p:spPr>
          <a:xfrm>
            <a:off x="2228850" y="8572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7A8A52-7A8D-413C-9CA1-B38CC2C0FEDE}"/>
              </a:ext>
            </a:extLst>
          </p:cNvPr>
          <p:cNvSpPr txBox="1"/>
          <p:nvPr/>
        </p:nvSpPr>
        <p:spPr>
          <a:xfrm>
            <a:off x="8115300" y="8063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8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4F5BA-EA20-461B-8981-DD058FB5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目前选用的参数值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BE924E-0AC5-44D3-B8E2-4D3A8ED3865E}"/>
                  </a:ext>
                </a:extLst>
              </p:cNvPr>
              <p:cNvSpPr txBox="1"/>
              <p:nvPr/>
            </p:nvSpPr>
            <p:spPr>
              <a:xfrm>
                <a:off x="1720850" y="1854200"/>
                <a:ext cx="1179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=20.9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BE924E-0AC5-44D3-B8E2-4D3A8ED38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50" y="1854200"/>
                <a:ext cx="117929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B61890-648A-4566-A894-375A7ABDE8D4}"/>
                  </a:ext>
                </a:extLst>
              </p:cNvPr>
              <p:cNvSpPr txBox="1"/>
              <p:nvPr/>
            </p:nvSpPr>
            <p:spPr>
              <a:xfrm>
                <a:off x="1443723" y="2223532"/>
                <a:ext cx="17335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=32.76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B61890-648A-4566-A894-375A7ABD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23" y="2223532"/>
                <a:ext cx="17335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48105B-4D69-4EA8-B6B7-44CEE1D433E4}"/>
                  </a:ext>
                </a:extLst>
              </p:cNvPr>
              <p:cNvSpPr txBox="1"/>
              <p:nvPr/>
            </p:nvSpPr>
            <p:spPr>
              <a:xfrm>
                <a:off x="1638452" y="2561472"/>
                <a:ext cx="2255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=0.825×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48105B-4D69-4EA8-B6B7-44CEE1D4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52" y="2561472"/>
                <a:ext cx="22557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4BE22B-EF20-4398-AFBC-7477D18F1802}"/>
                  </a:ext>
                </a:extLst>
              </p:cNvPr>
              <p:cNvSpPr txBox="1"/>
              <p:nvPr/>
            </p:nvSpPr>
            <p:spPr>
              <a:xfrm>
                <a:off x="1712697" y="2941777"/>
                <a:ext cx="1256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=0.136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4BE22B-EF20-4398-AFBC-7477D18F1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97" y="2941777"/>
                <a:ext cx="125604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0408B5-1865-43DF-B468-969A8447F3EC}"/>
                  </a:ext>
                </a:extLst>
              </p:cNvPr>
              <p:cNvSpPr txBox="1"/>
              <p:nvPr/>
            </p:nvSpPr>
            <p:spPr>
              <a:xfrm>
                <a:off x="441774" y="270483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经验</m:t>
                    </m:r>
                  </m:oMath>
                </a14:m>
                <a:r>
                  <a:rPr lang="zh-CN" altLang="en-US" dirty="0"/>
                  <a:t>参数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0408B5-1865-43DF-B468-969A8447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4" y="2704834"/>
                <a:ext cx="1107996" cy="369332"/>
              </a:xfrm>
              <a:prstGeom prst="rect">
                <a:avLst/>
              </a:prstGeom>
              <a:blipFill>
                <a:blip r:embed="rId6"/>
                <a:stretch>
                  <a:fillRect l="-1099" t="-10000" r="-43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797EF4-1E53-48DA-A8AC-3333BC388750}"/>
                  </a:ext>
                </a:extLst>
              </p:cNvPr>
              <p:cNvSpPr txBox="1"/>
              <p:nvPr/>
            </p:nvSpPr>
            <p:spPr>
              <a:xfrm>
                <a:off x="4819650" y="2127250"/>
                <a:ext cx="2416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797EF4-1E53-48DA-A8AC-3333BC38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2127250"/>
                <a:ext cx="2416880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7310AD-6F93-4C6F-A490-C4EB8C408E73}"/>
                  </a:ext>
                </a:extLst>
              </p:cNvPr>
              <p:cNvSpPr txBox="1"/>
              <p:nvPr/>
            </p:nvSpPr>
            <p:spPr>
              <a:xfrm>
                <a:off x="4819650" y="2536437"/>
                <a:ext cx="1845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=1.12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7310AD-6F93-4C6F-A490-C4EB8C408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2536437"/>
                <a:ext cx="184569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681436-C16F-43B9-B6C2-1ACBCC0AF39A}"/>
                  </a:ext>
                </a:extLst>
              </p:cNvPr>
              <p:cNvSpPr txBox="1"/>
              <p:nvPr/>
            </p:nvSpPr>
            <p:spPr>
              <a:xfrm>
                <a:off x="4819650" y="2869863"/>
                <a:ext cx="2195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681436-C16F-43B9-B6C2-1ACBCC0A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650" y="2869863"/>
                <a:ext cx="2195409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3622886-39F2-464B-870C-422720B8AFE6}"/>
              </a:ext>
            </a:extLst>
          </p:cNvPr>
          <p:cNvSpPr txBox="1"/>
          <p:nvPr/>
        </p:nvSpPr>
        <p:spPr>
          <a:xfrm>
            <a:off x="1202502" y="1451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本构参数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1D70FC-A301-4F0A-A06C-0512E2C66E2B}"/>
              </a:ext>
            </a:extLst>
          </p:cNvPr>
          <p:cNvSpPr txBox="1"/>
          <p:nvPr/>
        </p:nvSpPr>
        <p:spPr>
          <a:xfrm>
            <a:off x="4504502" y="1737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初始流量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602735-3277-4F61-A294-7EE964294C7E}"/>
              </a:ext>
            </a:extLst>
          </p:cNvPr>
          <p:cNvSpPr txBox="1"/>
          <p:nvPr/>
        </p:nvSpPr>
        <p:spPr>
          <a:xfrm>
            <a:off x="7508052" y="17047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圆锥底角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6E5AE9-D842-42C2-A110-2BEB796E1039}"/>
                  </a:ext>
                </a:extLst>
              </p:cNvPr>
              <p:cNvSpPr txBox="1"/>
              <p:nvPr/>
            </p:nvSpPr>
            <p:spPr>
              <a:xfrm>
                <a:off x="7806502" y="2074062"/>
                <a:ext cx="923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6E5AE9-D842-42C2-A110-2BEB796E1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02" y="2074062"/>
                <a:ext cx="92307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3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D47A6-2439-45E9-A68F-1BE6C8FF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94818-C1E1-4D2B-9B13-2A621C0D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7400" cy="536575"/>
          </a:xfrm>
        </p:spPr>
        <p:txBody>
          <a:bodyPr/>
          <a:lstStyle/>
          <a:p>
            <a:r>
              <a:rPr lang="en-US" altLang="zh-CN" dirty="0"/>
              <a:t>Hele-Shaw cell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54D58-89A5-4F4F-923E-53FBA37F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86" y="3818121"/>
            <a:ext cx="3460864" cy="2674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95B282-0046-48DA-B694-E666AB28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4" y="90406"/>
            <a:ext cx="4311872" cy="32005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5345BB-4B61-43DD-9124-AF0B07C0DE4E}"/>
              </a:ext>
            </a:extLst>
          </p:cNvPr>
          <p:cNvSpPr txBox="1"/>
          <p:nvPr/>
        </p:nvSpPr>
        <p:spPr>
          <a:xfrm>
            <a:off x="901700" y="3964171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周向的转动是累积效应？</a:t>
            </a:r>
          </a:p>
        </p:txBody>
      </p:sp>
    </p:spTree>
    <p:extLst>
      <p:ext uri="{BB962C8B-B14F-4D97-AF65-F5344CB8AC3E}">
        <p14:creationId xmlns:p14="http://schemas.microsoft.com/office/powerpoint/2010/main" val="67002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A11F0-CD50-469F-8B45-39EF4AC9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F176A5-37F9-4C1C-B88E-BDD917515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798" y="1444624"/>
            <a:ext cx="5388951" cy="4800135"/>
          </a:xfrm>
        </p:spPr>
      </p:pic>
    </p:spTree>
    <p:extLst>
      <p:ext uri="{BB962C8B-B14F-4D97-AF65-F5344CB8AC3E}">
        <p14:creationId xmlns:p14="http://schemas.microsoft.com/office/powerpoint/2010/main" val="31091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577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整体稳定性计算讨论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目前选用的参数值</vt:lpstr>
      <vt:lpstr>方法？</vt:lpstr>
      <vt:lpstr>基本流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压抑 路</dc:creator>
  <cp:lastModifiedBy>压抑 路</cp:lastModifiedBy>
  <cp:revision>31</cp:revision>
  <dcterms:created xsi:type="dcterms:W3CDTF">2024-01-06T04:46:33Z</dcterms:created>
  <dcterms:modified xsi:type="dcterms:W3CDTF">2024-01-06T08:24:53Z</dcterms:modified>
</cp:coreProperties>
</file>