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7262-7CC3-4E23-807D-C797B9A9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476800-2E1D-4F77-A585-72698AB2F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E740C-D368-4903-A5A7-5B9F9C0E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93C5C-F854-407C-B847-028060F4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8129C-C314-486D-9B9D-76591290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2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2161E-52F1-44D1-A868-8EF68390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143006-704A-44EE-8080-CA9866F0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70BFB-0EE8-4C7E-A60A-ECF382B5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84B5-AA99-471A-94F4-ECFB952C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071E7-E5EB-4725-AADD-01A0ABA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1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F9144-ACDB-4325-8928-8AC9BF47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944F7-EF95-4945-BB43-76AA0CAE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429D-5379-4ABF-8F6A-59D9EA65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D051-59B3-4B1F-B91F-324CDF35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EAF32-6B19-4CA6-AB3B-DAF54DC7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45F5-871D-4CD2-84C5-165ABDB1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060A5-24CE-431C-811F-CBA1F849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26D8D-2D34-4CBD-A210-58F44BE0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70FD4-8980-44CA-9E1A-AE13113C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3532-1B1A-4D2F-9F77-584AA584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0264-5607-49E8-B548-F52FA927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3ECF8-5A41-4BE4-BC38-7E7A14E8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9870-07CF-4B00-AE2E-5C848418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76106-3AAB-4C06-9F0F-A15E5FD9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67E41-A512-46E3-9447-096A16A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6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21944-13B2-4662-A659-F9F8FD10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87AF-1B71-46D1-9D9C-847F487B0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90316-17EA-4AF2-8FA5-68C151CF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74263-7073-4A13-9CFE-25D9E60C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48A3C-D24C-4B18-9387-90057AB1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5C9D8-4E10-4CAD-9C97-89F6B0C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C1D0-744E-4B55-9A53-40693A7C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C28B3-37B4-49CC-B6B2-F221633B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BFB77-2DBF-46DA-9877-342ED08F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B9C688-8A01-4D5C-AE7E-03A9DDBA9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2F2102-0308-4BB4-8A1C-166B93CE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966BA-0A27-425B-BBB1-965AEE7B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645E6-CCA2-4ECE-8E42-4CD7720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FE6572-3639-473E-91B5-F7F7EC4C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0D8F-9632-4CD9-AC9E-5CF44BB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910A6-C3A1-413B-849D-974B682E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D6745-622F-44CE-A6D5-150821BB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2613BE-583B-4715-9E46-2EF5860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F3F0C-536C-4B13-BECE-B3F3A5B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91A75-44AE-43D5-A9AA-EAC87C43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CCFFA-F0A3-4355-9401-C6E8FB3F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D12A0-D558-48CD-8745-77F66E2E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A28C-6456-418F-83D2-9BC88713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4E8B6-EAB0-4ABC-A6C9-17BE22010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7CB40-805C-4BE5-9545-BEE484D7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B5521-BA8C-48E2-BF43-46748115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99866-7489-439B-816C-5B3E610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5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5C1C0-21B8-4D39-98A6-93432C88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5E228-2CFE-4310-BDEF-52FA8BBC0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6E187-891A-422D-93F2-BFF6FB91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C261-98F2-44C6-9CFE-B0F659D6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EA015-D79A-43C2-B609-0B7F646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71843-3E6E-431B-9643-411807C5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9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0D9FB8-D5D9-467C-A5A7-1A78753F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DDD6D-62FE-4ED4-A896-B74185D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503E1-FFD7-4244-A2DE-2D57069C6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C9F1-C705-448D-84D4-EF1DF573027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FBD97-7411-45E0-9F4E-8F11445D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D2F90-45D2-4F34-A1A2-861A4213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7D02-7D80-4A8E-8E01-A941C827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8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2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1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A6E58-20AF-4FDB-8855-1D5308890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0115 Discussion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4BA56-35E9-40D1-BAE2-71A92A974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04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7C3E995-9FEF-46F5-8927-84527AB82ED7}"/>
              </a:ext>
            </a:extLst>
          </p:cNvPr>
          <p:cNvSpPr txBox="1">
            <a:spLocks/>
          </p:cNvSpPr>
          <p:nvPr/>
        </p:nvSpPr>
        <p:spPr>
          <a:xfrm>
            <a:off x="502640" y="215652"/>
            <a:ext cx="5881382" cy="46538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Results</a:t>
            </a:r>
            <a:endParaRPr lang="zh-CN" altLang="en-US" sz="2800" dirty="0">
              <a:latin typeface="汉仪文黑-85W" panose="00020600040101010101" pitchFamily="18" charset="-122"/>
              <a:ea typeface="汉仪文黑-85W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4D685-D109-4E7F-9DE9-C046C940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2" y="971427"/>
            <a:ext cx="5346975" cy="4762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98145B-3488-45EC-874D-F0351B686BD3}"/>
              </a:ext>
            </a:extLst>
          </p:cNvPr>
          <p:cNvSpPr txBox="1"/>
          <p:nvPr/>
        </p:nvSpPr>
        <p:spPr>
          <a:xfrm>
            <a:off x="2571750" y="448344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A=linspace(Aint,Aend,N)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379033-B003-4ED0-8123-CDC131A4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62" y="215652"/>
            <a:ext cx="3110984" cy="28767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A11F10-68EF-4679-94C4-7383BF32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472" y="3219745"/>
            <a:ext cx="3650330" cy="34226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58EBCF-280B-4D59-98D1-03EF418B8D70}"/>
              </a:ext>
            </a:extLst>
          </p:cNvPr>
          <p:cNvSpPr txBox="1"/>
          <p:nvPr/>
        </p:nvSpPr>
        <p:spPr>
          <a:xfrm>
            <a:off x="8848579" y="36195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Odd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A54FC2-BE8E-4977-A48D-4E8DCFED2669}"/>
              </a:ext>
            </a:extLst>
          </p:cNvPr>
          <p:cNvSpPr txBox="1"/>
          <p:nvPr/>
        </p:nvSpPr>
        <p:spPr>
          <a:xfrm>
            <a:off x="11078056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1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12AEA-D72F-486D-9400-6F9346CD3E60}"/>
              </a:ext>
            </a:extLst>
          </p:cNvPr>
          <p:cNvSpPr txBox="1"/>
          <p:nvPr/>
        </p:nvSpPr>
        <p:spPr>
          <a:xfrm>
            <a:off x="762000" y="39370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Notes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268F0-7190-4E1C-86C0-80A84795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55" y="0"/>
            <a:ext cx="300438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9DF9EC-65AB-4E86-8924-55E38A8922B7}"/>
                  </a:ext>
                </a:extLst>
              </p:cNvPr>
              <p:cNvSpPr txBox="1"/>
              <p:nvPr/>
            </p:nvSpPr>
            <p:spPr>
              <a:xfrm>
                <a:off x="1720850" y="1911350"/>
                <a:ext cx="1309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𝐵𝑉𝐷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9DF9EC-65AB-4E86-8924-55E38A89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911350"/>
                <a:ext cx="13095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7E491D-1AE0-4243-BE86-5ABA4F4E45AB}"/>
                  </a:ext>
                </a:extLst>
              </p:cNvPr>
              <p:cNvSpPr txBox="1"/>
              <p:nvPr/>
            </p:nvSpPr>
            <p:spPr>
              <a:xfrm>
                <a:off x="1720850" y="2527300"/>
                <a:ext cx="2033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𝑒𝑖𝑔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7E491D-1AE0-4243-BE86-5ABA4F4E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2527300"/>
                <a:ext cx="203344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1E329B-3197-4EB0-BE9E-E2038C45EF2A}"/>
                  </a:ext>
                </a:extLst>
              </p:cNvPr>
              <p:cNvSpPr txBox="1"/>
              <p:nvPr/>
            </p:nvSpPr>
            <p:spPr>
              <a:xfrm>
                <a:off x="3754292" y="1035050"/>
                <a:ext cx="2653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特征值构成的对角阵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1E329B-3197-4EB0-BE9E-E2038C45E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292" y="1035050"/>
                <a:ext cx="2653290" cy="369332"/>
              </a:xfrm>
              <a:prstGeom prst="rect">
                <a:avLst/>
              </a:prstGeom>
              <a:blipFill>
                <a:blip r:embed="rId5"/>
                <a:stretch>
                  <a:fillRect t="-10000" r="-16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24DC-6457-47AD-9531-58C86B9B4DDC}"/>
                  </a:ext>
                </a:extLst>
              </p:cNvPr>
              <p:cNvSpPr txBox="1"/>
              <p:nvPr/>
            </p:nvSpPr>
            <p:spPr>
              <a:xfrm>
                <a:off x="3754292" y="1411843"/>
                <a:ext cx="426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：各特征值对应的特征向量组成的矩阵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24DC-6457-47AD-9531-58C86B9B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292" y="1411843"/>
                <a:ext cx="4260397" cy="369332"/>
              </a:xfrm>
              <a:prstGeom prst="rect">
                <a:avLst/>
              </a:prstGeom>
              <a:blipFill>
                <a:blip r:embed="rId6"/>
                <a:stretch>
                  <a:fillRect t="-10000" r="-57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8087CC-96C5-4E3A-967E-FE92E5FF8C52}"/>
                  </a:ext>
                </a:extLst>
              </p:cNvPr>
              <p:cNvSpPr txBox="1"/>
              <p:nvPr/>
            </p:nvSpPr>
            <p:spPr>
              <a:xfrm>
                <a:off x="4028225" y="1965841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左系数矩阵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8087CC-96C5-4E3A-967E-FE92E5FF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25" y="1965841"/>
                <a:ext cx="1715534" cy="369332"/>
              </a:xfrm>
              <a:prstGeom prst="rect">
                <a:avLst/>
              </a:prstGeom>
              <a:blipFill>
                <a:blip r:embed="rId7"/>
                <a:stretch>
                  <a:fillRect t="-8197" r="-28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4FA5D1-E725-47E4-A3D8-6ECB136FC4C2}"/>
                  </a:ext>
                </a:extLst>
              </p:cNvPr>
              <p:cNvSpPr txBox="1"/>
              <p:nvPr/>
            </p:nvSpPr>
            <p:spPr>
              <a:xfrm>
                <a:off x="4028225" y="234263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：右系数矩阵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4FA5D1-E725-47E4-A3D8-6ECB136F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25" y="2342634"/>
                <a:ext cx="1728165" cy="369332"/>
              </a:xfrm>
              <a:prstGeom prst="rect">
                <a:avLst/>
              </a:prstGeom>
              <a:blipFill>
                <a:blip r:embed="rId8"/>
                <a:stretch>
                  <a:fillRect t="-8197" r="-318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A425DA-54C5-4BF2-AF88-8253B277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2" y="323806"/>
            <a:ext cx="8261775" cy="171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7714A7-B31C-447B-A23E-F9A1986CF64A}"/>
                  </a:ext>
                </a:extLst>
              </p:cNvPr>
              <p:cNvSpPr txBox="1"/>
              <p:nvPr/>
            </p:nvSpPr>
            <p:spPr>
              <a:xfrm>
                <a:off x="2203450" y="2330450"/>
                <a:ext cx="760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At large volume fraction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en-US" altLang="zh-CN" dirty="0"/>
                  <a:t>) surface wave can spontaneously emerge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7714A7-B31C-447B-A23E-F9A1986C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50" y="2330450"/>
                <a:ext cx="7600286" cy="369332"/>
              </a:xfrm>
              <a:prstGeom prst="rect">
                <a:avLst/>
              </a:prstGeom>
              <a:blipFill>
                <a:blip r:embed="rId3"/>
                <a:stretch>
                  <a:fillRect l="-6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2A4DEC6-8663-456F-9177-788DA507705D}"/>
              </a:ext>
            </a:extLst>
          </p:cNvPr>
          <p:cNvSpPr txBox="1"/>
          <p:nvPr/>
        </p:nvSpPr>
        <p:spPr>
          <a:xfrm>
            <a:off x="685800" y="3136900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long wave free surface instability down a incline: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4A026D-4888-4900-A845-A0F899B1432E}"/>
                  </a:ext>
                </a:extLst>
              </p:cNvPr>
              <p:cNvSpPr txBox="1"/>
              <p:nvPr/>
            </p:nvSpPr>
            <p:spPr>
              <a:xfrm>
                <a:off x="5888176" y="2869168"/>
                <a:ext cx="1968809" cy="895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dirty="0"/>
                  <a:t>Kapitza threshold 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4A026D-4888-4900-A845-A0F899B1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76" y="2869168"/>
                <a:ext cx="1968809" cy="895310"/>
              </a:xfrm>
              <a:prstGeom prst="rect">
                <a:avLst/>
              </a:prstGeom>
              <a:blipFill>
                <a:blip r:embed="rId4"/>
                <a:stretch>
                  <a:fillRect l="-2786" t="-4082" r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83C1928-1E67-4B27-A275-2FFAF81643A8}"/>
              </a:ext>
            </a:extLst>
          </p:cNvPr>
          <p:cNvSpPr txBox="1"/>
          <p:nvPr/>
        </p:nvSpPr>
        <p:spPr>
          <a:xfrm>
            <a:off x="609600" y="3902205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 incline angle is small, the </a:t>
            </a:r>
            <a:r>
              <a:rPr lang="en-US" altLang="zh-CN" b="1" dirty="0"/>
              <a:t>criterion Re </a:t>
            </a:r>
            <a:r>
              <a:rPr lang="en-US" altLang="zh-CN" dirty="0"/>
              <a:t>becomes large, while 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9AFF33-8F7B-4BA4-A3F3-CC359D97E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779" y="3984755"/>
            <a:ext cx="3660568" cy="2682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BBE53E-D8E3-4D57-8D78-900A85BFA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460" y="3300993"/>
            <a:ext cx="2946551" cy="514376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4269E9-097A-4ECD-9003-238F1F249D06}"/>
              </a:ext>
            </a:extLst>
          </p:cNvPr>
          <p:cNvSpPr/>
          <p:nvPr/>
        </p:nvSpPr>
        <p:spPr>
          <a:xfrm>
            <a:off x="5842000" y="2853163"/>
            <a:ext cx="2061162" cy="962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E039F-97A6-47E6-905D-5E6718283E7D}"/>
              </a:ext>
            </a:extLst>
          </p:cNvPr>
          <p:cNvSpPr txBox="1"/>
          <p:nvPr/>
        </p:nvSpPr>
        <p:spPr>
          <a:xfrm>
            <a:off x="1644650" y="5141461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Greater than 0.4 spontaneously emerge </a:t>
            </a:r>
            <a:r>
              <a:rPr lang="en-US" altLang="zh-CN" b="1" dirty="0"/>
              <a:t>under low Re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187264-7E4E-4269-87D3-043C50A16195}"/>
              </a:ext>
            </a:extLst>
          </p:cNvPr>
          <p:cNvSpPr txBox="1"/>
          <p:nvPr/>
        </p:nvSpPr>
        <p:spPr>
          <a:xfrm>
            <a:off x="9283700" y="6467554"/>
            <a:ext cx="161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discontinuous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2F2457-1984-40D5-881A-07D7A8AD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42" y="1107993"/>
            <a:ext cx="7731091" cy="3076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06602-36F5-49D1-9CC5-06EC710E61B3}"/>
              </a:ext>
            </a:extLst>
          </p:cNvPr>
          <p:cNvSpPr txBox="1"/>
          <p:nvPr/>
        </p:nvSpPr>
        <p:spPr>
          <a:xfrm>
            <a:off x="444500" y="419100"/>
            <a:ext cx="708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find the contrast, the experiment is set up like: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D394A9-F8A4-4D61-8F3D-6E6D22B8CB8B}"/>
                  </a:ext>
                </a:extLst>
              </p:cNvPr>
              <p:cNvSpPr txBox="1"/>
              <p:nvPr/>
            </p:nvSpPr>
            <p:spPr>
              <a:xfrm>
                <a:off x="393700" y="1968500"/>
                <a:ext cx="1054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D394A9-F8A4-4D61-8F3D-6E6D22B8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968500"/>
                <a:ext cx="10541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ED9CE9-753D-44D8-B1EC-9DEDF3CF7A04}"/>
                  </a:ext>
                </a:extLst>
              </p:cNvPr>
              <p:cNvSpPr txBox="1"/>
              <p:nvPr/>
            </p:nvSpPr>
            <p:spPr>
              <a:xfrm>
                <a:off x="342900" y="2431017"/>
                <a:ext cx="1331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ED9CE9-753D-44D8-B1EC-9DEDF3CF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431017"/>
                <a:ext cx="13310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DF87FFBF-2DAA-4190-A39A-6429599AB77B}"/>
              </a:ext>
            </a:extLst>
          </p:cNvPr>
          <p:cNvSpPr/>
          <p:nvPr/>
        </p:nvSpPr>
        <p:spPr>
          <a:xfrm rot="5400000">
            <a:off x="6534149" y="5125742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A10C7BB-73B1-4C3D-9BD5-301763DEF23A}"/>
                  </a:ext>
                </a:extLst>
              </p:cNvPr>
              <p:cNvSpPr txBox="1"/>
              <p:nvPr/>
            </p:nvSpPr>
            <p:spPr>
              <a:xfrm>
                <a:off x="7296150" y="5213350"/>
                <a:ext cx="332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Criterion: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A10C7BB-73B1-4C3D-9BD5-301763DE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50" y="5213350"/>
                <a:ext cx="3329566" cy="369332"/>
              </a:xfrm>
              <a:prstGeom prst="rect">
                <a:avLst/>
              </a:prstGeom>
              <a:blipFill>
                <a:blip r:embed="rId5"/>
                <a:stretch>
                  <a:fillRect l="-16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D3337CE-0CBF-4E27-BF96-7109732E5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67" y="4538001"/>
            <a:ext cx="2946551" cy="21594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245FB7-A4E3-4469-B060-DB86A9C2F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0" y="4396947"/>
            <a:ext cx="2946551" cy="514376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12C90940-5818-4D9D-B019-6459392AE80D}"/>
              </a:ext>
            </a:extLst>
          </p:cNvPr>
          <p:cNvSpPr/>
          <p:nvPr/>
        </p:nvSpPr>
        <p:spPr>
          <a:xfrm>
            <a:off x="7905749" y="4538001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52C003-607B-4CD7-90ED-B3AFBB3B92A7}"/>
                  </a:ext>
                </a:extLst>
              </p:cNvPr>
              <p:cNvSpPr txBox="1"/>
              <p:nvPr/>
            </p:nvSpPr>
            <p:spPr>
              <a:xfrm>
                <a:off x="1011376" y="4997008"/>
                <a:ext cx="1968809" cy="895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dirty="0"/>
                  <a:t>Kapitza threshold 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52C003-607B-4CD7-90ED-B3AFBB3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76" y="4997008"/>
                <a:ext cx="1968809" cy="895310"/>
              </a:xfrm>
              <a:prstGeom prst="rect">
                <a:avLst/>
              </a:prstGeom>
              <a:blipFill>
                <a:blip r:embed="rId8"/>
                <a:stretch>
                  <a:fillRect l="-2786" t="-4082" r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554C25-5AB4-4528-8463-5C5FBC7BDEFF}"/>
              </a:ext>
            </a:extLst>
          </p:cNvPr>
          <p:cNvSpPr/>
          <p:nvPr/>
        </p:nvSpPr>
        <p:spPr>
          <a:xfrm>
            <a:off x="965200" y="4981003"/>
            <a:ext cx="2061162" cy="962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5D975C-DA25-49F6-80CB-C5F445B3AB04}"/>
              </a:ext>
            </a:extLst>
          </p:cNvPr>
          <p:cNvCxnSpPr/>
          <p:nvPr/>
        </p:nvCxnSpPr>
        <p:spPr>
          <a:xfrm flipH="1">
            <a:off x="8877300" y="679450"/>
            <a:ext cx="54610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372915-0B5F-493C-A052-014E279D3814}"/>
              </a:ext>
            </a:extLst>
          </p:cNvPr>
          <p:cNvSpPr txBox="1"/>
          <p:nvPr/>
        </p:nvSpPr>
        <p:spPr>
          <a:xfrm>
            <a:off x="7747000" y="408978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Indicate vertical oscillations of free surface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ABCE0A-D3A6-4AFC-82E5-27AD87197A08}"/>
                  </a:ext>
                </a:extLst>
              </p:cNvPr>
              <p:cNvSpPr txBox="1"/>
              <p:nvPr/>
            </p:nvSpPr>
            <p:spPr>
              <a:xfrm>
                <a:off x="319191" y="2816354"/>
                <a:ext cx="1098683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2° </m:t>
                      </m:r>
                    </m:oMath>
                  </m:oMathPara>
                </a14:m>
                <a:br>
                  <a:rPr lang="el-GR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ABCE0A-D3A6-4AFC-82E5-27AD87197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1" y="2816354"/>
                <a:ext cx="1098683" cy="369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0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AAA978-2452-4291-920E-D37607A68861}"/>
              </a:ext>
            </a:extLst>
          </p:cNvPr>
          <p:cNvSpPr txBox="1"/>
          <p:nvPr/>
        </p:nvSpPr>
        <p:spPr>
          <a:xfrm>
            <a:off x="514350" y="438150"/>
            <a:ext cx="897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The reason of this kind of instability: S-shape rheological curve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600466-16DD-4059-97C5-18D23E9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82" y="1400108"/>
            <a:ext cx="5410986" cy="3889442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6CB6B604-D7D0-4E09-AEDF-303CDD039898}"/>
              </a:ext>
            </a:extLst>
          </p:cNvPr>
          <p:cNvSpPr/>
          <p:nvPr/>
        </p:nvSpPr>
        <p:spPr>
          <a:xfrm rot="4815449">
            <a:off x="7439718" y="2052478"/>
            <a:ext cx="332682" cy="781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13A0D5-E475-4D21-A10F-34C06DD0C0D5}"/>
              </a:ext>
            </a:extLst>
          </p:cNvPr>
          <p:cNvSpPr txBox="1"/>
          <p:nvPr/>
        </p:nvSpPr>
        <p:spPr>
          <a:xfrm>
            <a:off x="8204200" y="2119837"/>
            <a:ext cx="321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‘Linear like’ classical roll-wave rheological relation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CEBE40-26B4-416B-BE6E-F9D76BA4A25F}"/>
                  </a:ext>
                </a:extLst>
              </p:cNvPr>
              <p:cNvSpPr txBox="1"/>
              <p:nvPr/>
            </p:nvSpPr>
            <p:spPr>
              <a:xfrm>
                <a:off x="9147363" y="2921000"/>
                <a:ext cx="1326773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CEBE40-26B4-416B-BE6E-F9D76BA4A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363" y="2921000"/>
                <a:ext cx="1326773" cy="710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02AA02-BC86-4166-9698-E04800CF1BF1}"/>
                  </a:ext>
                </a:extLst>
              </p:cNvPr>
              <p:cNvSpPr txBox="1"/>
              <p:nvPr/>
            </p:nvSpPr>
            <p:spPr>
              <a:xfrm>
                <a:off x="558800" y="1140494"/>
                <a:ext cx="1560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: shear stress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02AA02-BC86-4166-9698-E04800CF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1140494"/>
                <a:ext cx="1560171" cy="369332"/>
              </a:xfrm>
              <a:prstGeom prst="rect">
                <a:avLst/>
              </a:prstGeom>
              <a:blipFill>
                <a:blip r:embed="rId4"/>
                <a:stretch>
                  <a:fillRect t="-8197" r="-195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A96A2-3BCF-4B82-B97B-BE881D41FB70}"/>
                  </a:ext>
                </a:extLst>
              </p:cNvPr>
              <p:cNvSpPr txBox="1"/>
              <p:nvPr/>
            </p:nvSpPr>
            <p:spPr>
              <a:xfrm>
                <a:off x="544717" y="1509826"/>
                <a:ext cx="140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altLang="zh-CN" dirty="0"/>
                  <a:t>: shear rate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A96A2-3BCF-4B82-B97B-BE881D41F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7" y="1509826"/>
                <a:ext cx="1409168" cy="369332"/>
              </a:xfrm>
              <a:prstGeom prst="rect">
                <a:avLst/>
              </a:prstGeom>
              <a:blipFill>
                <a:blip r:embed="rId5"/>
                <a:stretch>
                  <a:fillRect t="-10000" r="-30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6E1421-4DC6-437B-90EA-55FDB661353C}"/>
                  </a:ext>
                </a:extLst>
              </p:cNvPr>
              <p:cNvSpPr txBox="1"/>
              <p:nvPr/>
            </p:nvSpPr>
            <p:spPr>
              <a:xfrm>
                <a:off x="636773" y="5530229"/>
                <a:ext cx="4726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goes up, the curve is no longer linear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6E1421-4DC6-437B-90EA-55FDB661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3" y="5530229"/>
                <a:ext cx="4726102" cy="369332"/>
              </a:xfrm>
              <a:prstGeom prst="rect">
                <a:avLst/>
              </a:prstGeom>
              <a:blipFill>
                <a:blip r:embed="rId6"/>
                <a:stretch>
                  <a:fillRect l="-1031" t="-8197" r="-3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740E2B-49C2-4023-AF4E-99389F026D8B}"/>
                  </a:ext>
                </a:extLst>
              </p:cNvPr>
              <p:cNvSpPr txBox="1"/>
              <p:nvPr/>
            </p:nvSpPr>
            <p:spPr>
              <a:xfrm>
                <a:off x="6096000" y="5466237"/>
                <a:ext cx="447449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leads to the spontaneous instability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740E2B-49C2-4023-AF4E-99389F02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66237"/>
                <a:ext cx="4474495" cy="497316"/>
              </a:xfrm>
              <a:prstGeom prst="rect">
                <a:avLst/>
              </a:prstGeom>
              <a:blipFill>
                <a:blip r:embed="rId7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90993AE7-436F-4C43-982B-90E7AD7A0C1E}"/>
              </a:ext>
            </a:extLst>
          </p:cNvPr>
          <p:cNvSpPr/>
          <p:nvPr/>
        </p:nvSpPr>
        <p:spPr>
          <a:xfrm>
            <a:off x="5521625" y="5587379"/>
            <a:ext cx="311150" cy="25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7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C4D7DA-4FEC-4330-AFBE-3910D31EA177}"/>
                  </a:ext>
                </a:extLst>
              </p:cNvPr>
              <p:cNvSpPr txBox="1"/>
              <p:nvPr/>
            </p:nvSpPr>
            <p:spPr>
              <a:xfrm>
                <a:off x="533400" y="233837"/>
                <a:ext cx="447449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leads to the spontaneous instability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C4D7DA-4FEC-4330-AFBE-3910D31EA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3837"/>
                <a:ext cx="4474495" cy="497316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AC7648C-ECDA-43FC-A7AF-9EC212B87A64}"/>
              </a:ext>
            </a:extLst>
          </p:cNvPr>
          <p:cNvSpPr txBox="1"/>
          <p:nvPr/>
        </p:nvSpPr>
        <p:spPr>
          <a:xfrm>
            <a:off x="419100" y="93980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Derivation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BA622A-0D49-4307-9C9B-210A43F69C65}"/>
              </a:ext>
            </a:extLst>
          </p:cNvPr>
          <p:cNvSpPr txBox="1"/>
          <p:nvPr/>
        </p:nvSpPr>
        <p:spPr>
          <a:xfrm>
            <a:off x="368300" y="1625600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Governing eqns. of flow down the incline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607A3C-A333-45C4-A6EA-48AAF5C14CC6}"/>
                  </a:ext>
                </a:extLst>
              </p:cNvPr>
              <p:cNvSpPr txBox="1"/>
              <p:nvPr/>
            </p:nvSpPr>
            <p:spPr>
              <a:xfrm>
                <a:off x="5193124" y="995748"/>
                <a:ext cx="180575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h𝑢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607A3C-A333-45C4-A6EA-48AAF5C14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4" y="995748"/>
                <a:ext cx="1805751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EADA75-7446-4352-9096-14BE9C7F1D91}"/>
                  </a:ext>
                </a:extLst>
              </p:cNvPr>
              <p:cNvSpPr txBox="1"/>
              <p:nvPr/>
            </p:nvSpPr>
            <p:spPr>
              <a:xfrm>
                <a:off x="5193124" y="1810266"/>
                <a:ext cx="624619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h𝑢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𝑔h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func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EADA75-7446-4352-9096-14BE9C7F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4" y="1810266"/>
                <a:ext cx="6246197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64C54297-6634-41EA-9336-5B5371163431}"/>
              </a:ext>
            </a:extLst>
          </p:cNvPr>
          <p:cNvSpPr/>
          <p:nvPr/>
        </p:nvSpPr>
        <p:spPr>
          <a:xfrm>
            <a:off x="5473700" y="2630827"/>
            <a:ext cx="279400" cy="947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898A43-9FBF-4F70-A91A-49070B6CC371}"/>
                  </a:ext>
                </a:extLst>
              </p:cNvPr>
              <p:cNvSpPr txBox="1"/>
              <p:nvPr/>
            </p:nvSpPr>
            <p:spPr>
              <a:xfrm>
                <a:off x="5753100" y="2679630"/>
                <a:ext cx="6526146" cy="80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Use lubrication approximation in thin layer (without inertia term)</a:t>
                </a:r>
              </a:p>
              <a:p>
                <a:r>
                  <a:rPr lang="en-US" altLang="zh-CN" dirty="0"/>
                  <a:t>Also in viscous terms: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898A43-9FBF-4F70-A91A-49070B6C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679630"/>
                <a:ext cx="6526146" cy="801181"/>
              </a:xfrm>
              <a:prstGeom prst="rect">
                <a:avLst/>
              </a:prstGeom>
              <a:blipFill>
                <a:blip r:embed="rId5"/>
                <a:stretch>
                  <a:fillRect l="-841" t="-4580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487F99-DEB0-448E-B07B-C6EF0BD22F5E}"/>
                  </a:ext>
                </a:extLst>
              </p:cNvPr>
              <p:cNvSpPr txBox="1"/>
              <p:nvPr/>
            </p:nvSpPr>
            <p:spPr>
              <a:xfrm>
                <a:off x="5238750" y="3702050"/>
                <a:ext cx="236430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487F99-DEB0-448E-B07B-C6EF0BD2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3702050"/>
                <a:ext cx="2364302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145CC9-3FAF-4E5C-B40C-27D170EBBC73}"/>
                  </a:ext>
                </a:extLst>
              </p:cNvPr>
              <p:cNvSpPr txBox="1"/>
              <p:nvPr/>
            </p:nvSpPr>
            <p:spPr>
              <a:xfrm>
                <a:off x="5193124" y="4542305"/>
                <a:ext cx="294959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145CC9-3FAF-4E5C-B40C-27D170EBB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4" y="4542305"/>
                <a:ext cx="2949590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F858E4B6-B014-4227-8AC4-9107796F57FE}"/>
              </a:ext>
            </a:extLst>
          </p:cNvPr>
          <p:cNvSpPr/>
          <p:nvPr/>
        </p:nvSpPr>
        <p:spPr>
          <a:xfrm>
            <a:off x="7922134" y="4226599"/>
            <a:ext cx="953651" cy="356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29394C-E2FA-4507-85AE-A66EC3EC1110}"/>
                  </a:ext>
                </a:extLst>
              </p:cNvPr>
              <p:cNvSpPr txBox="1"/>
              <p:nvPr/>
            </p:nvSpPr>
            <p:spPr>
              <a:xfrm>
                <a:off x="368300" y="2357467"/>
                <a:ext cx="3677610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Define </a:t>
                </a:r>
                <a:r>
                  <a:rPr lang="en-US" altLang="zh-CN" b="1" dirty="0"/>
                  <a:t>linearization of shear rate</a:t>
                </a:r>
                <a:r>
                  <a:rPr lang="en-US" altLang="zh-CN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29394C-E2FA-4507-85AE-A66EC3EC1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2357467"/>
                <a:ext cx="3677610" cy="843693"/>
              </a:xfrm>
              <a:prstGeom prst="rect">
                <a:avLst/>
              </a:prstGeom>
              <a:blipFill>
                <a:blip r:embed="rId8"/>
                <a:stretch>
                  <a:fillRect l="-1325" t="-4348" r="-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4641B903-EAEE-4559-8625-1F1943CCEF8B}"/>
              </a:ext>
            </a:extLst>
          </p:cNvPr>
          <p:cNvSpPr/>
          <p:nvPr/>
        </p:nvSpPr>
        <p:spPr>
          <a:xfrm>
            <a:off x="615950" y="2779314"/>
            <a:ext cx="279400" cy="784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AF725C-19D6-43E1-9D3E-B837A1918BBF}"/>
              </a:ext>
            </a:extLst>
          </p:cNvPr>
          <p:cNvSpPr txBox="1"/>
          <p:nvPr/>
        </p:nvSpPr>
        <p:spPr>
          <a:xfrm>
            <a:off x="419100" y="3579758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Linearize the derivative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ADAC1A-688C-4774-B5C7-1F0B605CF8F0}"/>
                  </a:ext>
                </a:extLst>
              </p:cNvPr>
              <p:cNvSpPr txBox="1"/>
              <p:nvPr/>
            </p:nvSpPr>
            <p:spPr>
              <a:xfrm>
                <a:off x="419100" y="4028421"/>
                <a:ext cx="3953070" cy="87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ADAC1A-688C-4774-B5C7-1F0B605CF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028421"/>
                <a:ext cx="3953070" cy="877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A75F78-B858-4CCF-B620-AC99BF9CF7E9}"/>
              </a:ext>
            </a:extLst>
          </p:cNvPr>
          <p:cNvSpPr/>
          <p:nvPr/>
        </p:nvSpPr>
        <p:spPr>
          <a:xfrm>
            <a:off x="3073654" y="4096621"/>
            <a:ext cx="1219200" cy="889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42A273-2D0B-4CFF-85B1-5AA96FADE09D}"/>
                  </a:ext>
                </a:extLst>
              </p:cNvPr>
              <p:cNvSpPr txBox="1"/>
              <p:nvPr/>
            </p:nvSpPr>
            <p:spPr>
              <a:xfrm>
                <a:off x="9118668" y="3694676"/>
                <a:ext cx="2180405" cy="633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42A273-2D0B-4CFF-85B1-5AA96FADE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68" y="3694676"/>
                <a:ext cx="2180405" cy="633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DBB7DE-A243-433C-B140-518B080D86C5}"/>
                  </a:ext>
                </a:extLst>
              </p:cNvPr>
              <p:cNvSpPr txBox="1"/>
              <p:nvPr/>
            </p:nvSpPr>
            <p:spPr>
              <a:xfrm>
                <a:off x="9057552" y="4357730"/>
                <a:ext cx="3134448" cy="62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DBB7DE-A243-433C-B140-518B080D8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52" y="4357730"/>
                <a:ext cx="3134448" cy="6287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D4D096-A50B-402F-8F6D-68577B3CD6A3}"/>
              </a:ext>
            </a:extLst>
          </p:cNvPr>
          <p:cNvSpPr/>
          <p:nvPr/>
        </p:nvSpPr>
        <p:spPr>
          <a:xfrm>
            <a:off x="9112250" y="3637756"/>
            <a:ext cx="3035300" cy="1429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A37D1D-2FEA-4466-BAEA-6C231E5FAB12}"/>
              </a:ext>
            </a:extLst>
          </p:cNvPr>
          <p:cNvSpPr txBox="1"/>
          <p:nvPr/>
        </p:nvSpPr>
        <p:spPr>
          <a:xfrm>
            <a:off x="368300" y="5307069"/>
            <a:ext cx="2705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</a:t>
            </a:r>
            <a:r>
              <a:rPr lang="zh-CN" altLang="en-US" dirty="0">
                <a:solidFill>
                  <a:schemeClr val="accent1"/>
                </a:solidFill>
              </a:rPr>
              <a:t>imultaneous equation </a:t>
            </a:r>
            <a:r>
              <a:rPr lang="en-US" altLang="zh-CN" dirty="0">
                <a:solidFill>
                  <a:schemeClr val="accent1"/>
                </a:solidFill>
              </a:rPr>
              <a:t>in blue boxes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 obtain: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B5DE5C-E17C-4BDF-AEB4-A02F7F626B74}"/>
                  </a:ext>
                </a:extLst>
              </p:cNvPr>
              <p:cNvSpPr txBox="1"/>
              <p:nvPr/>
            </p:nvSpPr>
            <p:spPr>
              <a:xfrm>
                <a:off x="3143504" y="5538551"/>
                <a:ext cx="3953070" cy="693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B5DE5C-E17C-4BDF-AEB4-A02F7F62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04" y="5538551"/>
                <a:ext cx="3953070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D7C936EB-9A77-48B2-9DBB-4ABD99E7359A}"/>
              </a:ext>
            </a:extLst>
          </p:cNvPr>
          <p:cNvSpPr/>
          <p:nvPr/>
        </p:nvSpPr>
        <p:spPr>
          <a:xfrm>
            <a:off x="4479899" y="6219054"/>
            <a:ext cx="241300" cy="23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9BCF85-4E14-4E81-AF84-2E14B92E8641}"/>
              </a:ext>
            </a:extLst>
          </p:cNvPr>
          <p:cNvSpPr txBox="1"/>
          <p:nvPr/>
        </p:nvSpPr>
        <p:spPr>
          <a:xfrm>
            <a:off x="3901479" y="642215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Wave speed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269E53-41C6-4D0B-8378-C0EA8095D954}"/>
              </a:ext>
            </a:extLst>
          </p:cNvPr>
          <p:cNvSpPr txBox="1"/>
          <p:nvPr/>
        </p:nvSpPr>
        <p:spPr>
          <a:xfrm>
            <a:off x="5473700" y="642897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‘Diffusion like’ term</a:t>
            </a:r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6B03F5B-B468-4CF3-B889-36557D3156F3}"/>
              </a:ext>
            </a:extLst>
          </p:cNvPr>
          <p:cNvSpPr/>
          <p:nvPr/>
        </p:nvSpPr>
        <p:spPr>
          <a:xfrm>
            <a:off x="5753100" y="6253868"/>
            <a:ext cx="241300" cy="234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BC5B75-F14A-481E-9A73-12391517CA8E}"/>
                  </a:ext>
                </a:extLst>
              </p:cNvPr>
              <p:cNvSpPr txBox="1"/>
              <p:nvPr/>
            </p:nvSpPr>
            <p:spPr>
              <a:xfrm>
                <a:off x="7319272" y="5710632"/>
                <a:ext cx="457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leads to the amplification of instability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BC5B75-F14A-481E-9A73-12391517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272" y="5710632"/>
                <a:ext cx="4574329" cy="369332"/>
              </a:xfrm>
              <a:prstGeom prst="rect">
                <a:avLst/>
              </a:prstGeom>
              <a:blipFill>
                <a:blip r:embed="rId13"/>
                <a:stretch>
                  <a:fillRect t="-10000" r="-5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5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C8A2C0-D9ED-49FB-92D3-03907860BDB5}"/>
              </a:ext>
            </a:extLst>
          </p:cNvPr>
          <p:cNvSpPr txBox="1"/>
          <p:nvPr/>
        </p:nvSpPr>
        <p:spPr>
          <a:xfrm>
            <a:off x="704850" y="412750"/>
            <a:ext cx="384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Differential method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/>
              <p:nvPr/>
            </p:nvSpPr>
            <p:spPr>
              <a:xfrm>
                <a:off x="581932" y="1087384"/>
                <a:ext cx="5064720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2" y="1087384"/>
                <a:ext cx="5064720" cy="536942"/>
              </a:xfrm>
              <a:prstGeom prst="rect">
                <a:avLst/>
              </a:prstGeom>
              <a:blipFill>
                <a:blip r:embed="rId2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/>
              <p:nvPr/>
            </p:nvSpPr>
            <p:spPr>
              <a:xfrm>
                <a:off x="520109" y="1566580"/>
                <a:ext cx="9264524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9" y="1566580"/>
                <a:ext cx="9264524" cy="618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/>
              <p:nvPr/>
            </p:nvSpPr>
            <p:spPr>
              <a:xfrm>
                <a:off x="542172" y="2161632"/>
                <a:ext cx="674812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72" y="2161632"/>
                <a:ext cx="6748129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8E8C44F-71B4-48FF-8DCE-D4B9513FF826}"/>
                  </a:ext>
                </a:extLst>
              </p:cNvPr>
              <p:cNvSpPr txBox="1"/>
              <p:nvPr/>
            </p:nvSpPr>
            <p:spPr>
              <a:xfrm>
                <a:off x="3325305" y="4043006"/>
                <a:ext cx="19396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8E8C44F-71B4-48FF-8DCE-D4B9513F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305" y="4043006"/>
                <a:ext cx="1939634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98E6B8-766B-4440-A5B9-7E65325B3014}"/>
                  </a:ext>
                </a:extLst>
              </p:cNvPr>
              <p:cNvSpPr txBox="1"/>
              <p:nvPr/>
            </p:nvSpPr>
            <p:spPr>
              <a:xfrm>
                <a:off x="300733" y="288748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98E6B8-766B-4440-A5B9-7E65325B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3" y="2887487"/>
                <a:ext cx="220445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7F279C-C46A-4136-A915-E644ADED12C2}"/>
                  </a:ext>
                </a:extLst>
              </p:cNvPr>
              <p:cNvSpPr txBox="1"/>
              <p:nvPr/>
            </p:nvSpPr>
            <p:spPr>
              <a:xfrm>
                <a:off x="2734374" y="2887487"/>
                <a:ext cx="118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7F279C-C46A-4136-A915-E644ADED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74" y="2887487"/>
                <a:ext cx="11818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3FB5FA-99E5-4E93-8357-C60EFF99CBCC}"/>
                  </a:ext>
                </a:extLst>
              </p:cNvPr>
              <p:cNvSpPr txBox="1"/>
              <p:nvPr/>
            </p:nvSpPr>
            <p:spPr>
              <a:xfrm>
                <a:off x="531837" y="3715761"/>
                <a:ext cx="1030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3FB5FA-99E5-4E93-8357-C60EFF99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7" y="3715761"/>
                <a:ext cx="103053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3FC330-9FE2-483B-A8D8-E60F7B3A7624}"/>
                  </a:ext>
                </a:extLst>
              </p:cNvPr>
              <p:cNvSpPr txBox="1"/>
              <p:nvPr/>
            </p:nvSpPr>
            <p:spPr>
              <a:xfrm>
                <a:off x="531837" y="4098822"/>
                <a:ext cx="1091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3FC330-9FE2-483B-A8D8-E60F7B3A7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7" y="4098822"/>
                <a:ext cx="109126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31A2BF-9BEB-4CB4-BA6C-90BC466BCB58}"/>
                  </a:ext>
                </a:extLst>
              </p:cNvPr>
              <p:cNvSpPr txBox="1"/>
              <p:nvPr/>
            </p:nvSpPr>
            <p:spPr>
              <a:xfrm>
                <a:off x="531837" y="4490842"/>
                <a:ext cx="1146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𝐼𝐼𝐼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31A2BF-9BEB-4CB4-BA6C-90BC466B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7" y="4490842"/>
                <a:ext cx="1146531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DE137E-B468-4EE5-BFA1-B6B2948139B0}"/>
                  </a:ext>
                </a:extLst>
              </p:cNvPr>
              <p:cNvSpPr txBox="1"/>
              <p:nvPr/>
            </p:nvSpPr>
            <p:spPr>
              <a:xfrm>
                <a:off x="531837" y="4776528"/>
                <a:ext cx="127624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DE137E-B468-4EE5-BFA1-B6B294813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7" y="4776528"/>
                <a:ext cx="1276247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FDDEEB2-5B90-42F9-9D90-EBC2D8B2BDFA}"/>
                  </a:ext>
                </a:extLst>
              </p:cNvPr>
              <p:cNvSpPr txBox="1"/>
              <p:nvPr/>
            </p:nvSpPr>
            <p:spPr>
              <a:xfrm>
                <a:off x="492596" y="5368596"/>
                <a:ext cx="1200072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FDDEEB2-5B90-42F9-9D90-EBC2D8B2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6" y="5368596"/>
                <a:ext cx="1200072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C0843C-848F-46B4-8056-18AB5E805CAF}"/>
              </a:ext>
            </a:extLst>
          </p:cNvPr>
          <p:cNvSpPr/>
          <p:nvPr/>
        </p:nvSpPr>
        <p:spPr>
          <a:xfrm>
            <a:off x="300733" y="3613151"/>
            <a:ext cx="1682750" cy="2456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7375DA-B474-4B83-A4CA-C7CA61B0D6AE}"/>
                  </a:ext>
                </a:extLst>
              </p:cNvPr>
              <p:cNvSpPr txBox="1"/>
              <p:nvPr/>
            </p:nvSpPr>
            <p:spPr>
              <a:xfrm>
                <a:off x="2362200" y="3613151"/>
                <a:ext cx="2165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7375DA-B474-4B83-A4CA-C7CA61B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13151"/>
                <a:ext cx="2165529" cy="369332"/>
              </a:xfrm>
              <a:prstGeom prst="rect">
                <a:avLst/>
              </a:prstGeom>
              <a:blipFill>
                <a:blip r:embed="rId13"/>
                <a:stretch>
                  <a:fillRect l="-2535" t="-10000" r="-197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ED2376C-8956-40FA-8591-5C0B98BAD1A1}"/>
              </a:ext>
            </a:extLst>
          </p:cNvPr>
          <p:cNvSpPr txBox="1"/>
          <p:nvPr/>
        </p:nvSpPr>
        <p:spPr>
          <a:xfrm>
            <a:off x="8350751" y="41738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Interior points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85AE0C-0AA9-4616-8940-104CE9FBE4E3}"/>
              </a:ext>
            </a:extLst>
          </p:cNvPr>
          <p:cNvSpPr txBox="1"/>
          <p:nvPr/>
        </p:nvSpPr>
        <p:spPr>
          <a:xfrm>
            <a:off x="6409837" y="416263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Centered dif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959DAF6-D3BE-4350-AC8F-92E5004F779F}"/>
              </a:ext>
            </a:extLst>
          </p:cNvPr>
          <p:cNvSpPr/>
          <p:nvPr/>
        </p:nvSpPr>
        <p:spPr>
          <a:xfrm>
            <a:off x="7910349" y="4208133"/>
            <a:ext cx="349250" cy="300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E02E621-5ADD-494A-BE59-4BF48723306A}"/>
                  </a:ext>
                </a:extLst>
              </p:cNvPr>
              <p:cNvSpPr txBox="1"/>
              <p:nvPr/>
            </p:nvSpPr>
            <p:spPr>
              <a:xfrm>
                <a:off x="3325305" y="4776528"/>
                <a:ext cx="284244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E02E621-5ADD-494A-BE59-4BF487233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305" y="4776528"/>
                <a:ext cx="2842445" cy="6182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9F86FC-64B3-48F5-A210-9E871D4B64B7}"/>
                  </a:ext>
                </a:extLst>
              </p:cNvPr>
              <p:cNvSpPr txBox="1"/>
              <p:nvPr/>
            </p:nvSpPr>
            <p:spPr>
              <a:xfrm>
                <a:off x="3325304" y="5510050"/>
                <a:ext cx="266932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9F86FC-64B3-48F5-A210-9E871D4B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304" y="5510050"/>
                <a:ext cx="2669320" cy="6182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A0C80A47-36FA-48F3-9E6E-3220071AD81E}"/>
              </a:ext>
            </a:extLst>
          </p:cNvPr>
          <p:cNvSpPr txBox="1"/>
          <p:nvPr/>
        </p:nvSpPr>
        <p:spPr>
          <a:xfrm>
            <a:off x="8350751" y="486017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 boundary point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FEBC55-ED6F-42DD-BB75-F9BCB0860CFF}"/>
              </a:ext>
            </a:extLst>
          </p:cNvPr>
          <p:cNvSpPr txBox="1"/>
          <p:nvPr/>
        </p:nvSpPr>
        <p:spPr>
          <a:xfrm>
            <a:off x="6409837" y="484899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Forward dif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1AEC7768-36D8-4B50-9AE6-11760281006E}"/>
              </a:ext>
            </a:extLst>
          </p:cNvPr>
          <p:cNvSpPr/>
          <p:nvPr/>
        </p:nvSpPr>
        <p:spPr>
          <a:xfrm>
            <a:off x="7910349" y="4894494"/>
            <a:ext cx="349250" cy="300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04A346-E0E3-434D-81D9-94460A04E19D}"/>
                  </a:ext>
                </a:extLst>
              </p:cNvPr>
              <p:cNvSpPr txBox="1"/>
              <p:nvPr/>
            </p:nvSpPr>
            <p:spPr>
              <a:xfrm>
                <a:off x="10064749" y="4179432"/>
                <a:ext cx="15954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04A346-E0E3-434D-81D9-94460A04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49" y="4179432"/>
                <a:ext cx="159541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E7130C1-9069-4C7A-82ED-065D5A05E3B0}"/>
                  </a:ext>
                </a:extLst>
              </p:cNvPr>
              <p:cNvSpPr txBox="1"/>
              <p:nvPr/>
            </p:nvSpPr>
            <p:spPr>
              <a:xfrm>
                <a:off x="10442600" y="4864908"/>
                <a:ext cx="15954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E7130C1-9069-4C7A-82ED-065D5A05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00" y="4864908"/>
                <a:ext cx="15954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7BA5096E-8CBE-4ED5-9F18-B99001B0D99E}"/>
              </a:ext>
            </a:extLst>
          </p:cNvPr>
          <p:cNvSpPr txBox="1"/>
          <p:nvPr/>
        </p:nvSpPr>
        <p:spPr>
          <a:xfrm>
            <a:off x="8350751" y="561751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 boundary point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E855EF-29EA-4D86-9F45-A4B45CB0BFD5}"/>
              </a:ext>
            </a:extLst>
          </p:cNvPr>
          <p:cNvSpPr txBox="1"/>
          <p:nvPr/>
        </p:nvSpPr>
        <p:spPr>
          <a:xfrm>
            <a:off x="6409837" y="560632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Backward dif</a:t>
            </a:r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DCBDF4EE-0767-44F4-B71B-2F6B6A38F7E1}"/>
              </a:ext>
            </a:extLst>
          </p:cNvPr>
          <p:cNvSpPr/>
          <p:nvPr/>
        </p:nvSpPr>
        <p:spPr>
          <a:xfrm>
            <a:off x="7910349" y="5651830"/>
            <a:ext cx="349250" cy="300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C54312-E5DD-4712-88E3-E56FE8844B56}"/>
                  </a:ext>
                </a:extLst>
              </p:cNvPr>
              <p:cNvSpPr txBox="1"/>
              <p:nvPr/>
            </p:nvSpPr>
            <p:spPr>
              <a:xfrm>
                <a:off x="10442600" y="5622244"/>
                <a:ext cx="15954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C54312-E5DD-4712-88E3-E56FE8844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00" y="5622244"/>
                <a:ext cx="15954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7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DFA996-C2A8-4EF9-8DB7-19A7F5E271D4}"/>
              </a:ext>
            </a:extLst>
          </p:cNvPr>
          <p:cNvSpPr txBox="1"/>
          <p:nvPr/>
        </p:nvSpPr>
        <p:spPr>
          <a:xfrm>
            <a:off x="704850" y="293788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Boundary condition settings</a:t>
            </a:r>
            <a:endParaRPr lang="zh-CN" altLang="en-US" sz="32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30E08DB-5D61-4B00-85EC-A07428FB881F}"/>
              </a:ext>
            </a:extLst>
          </p:cNvPr>
          <p:cNvSpPr txBox="1"/>
          <p:nvPr/>
        </p:nvSpPr>
        <p:spPr>
          <a:xfrm>
            <a:off x="482600" y="287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 B.C.s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EF7DEAD-0540-47BE-9BC3-0C3389D51C01}"/>
                  </a:ext>
                </a:extLst>
              </p:cNvPr>
              <p:cNvSpPr txBox="1"/>
              <p:nvPr/>
            </p:nvSpPr>
            <p:spPr>
              <a:xfrm>
                <a:off x="704850" y="3314700"/>
                <a:ext cx="955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EF7DEAD-0540-47BE-9BC3-0C3389D5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3314700"/>
                <a:ext cx="9553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4C7AAF-90A2-4CDB-92B6-6AB820BB8101}"/>
                  </a:ext>
                </a:extLst>
              </p:cNvPr>
              <p:cNvSpPr txBox="1"/>
              <p:nvPr/>
            </p:nvSpPr>
            <p:spPr>
              <a:xfrm>
                <a:off x="704850" y="3759200"/>
                <a:ext cx="979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4C7AAF-90A2-4CDB-92B6-6AB820BB8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3759200"/>
                <a:ext cx="9796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D3C063D-8980-4BE1-81C3-EA61D14991B7}"/>
                  </a:ext>
                </a:extLst>
              </p:cNvPr>
              <p:cNvSpPr txBox="1"/>
              <p:nvPr/>
            </p:nvSpPr>
            <p:spPr>
              <a:xfrm>
                <a:off x="704850" y="4203700"/>
                <a:ext cx="93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D3C063D-8980-4BE1-81C3-EA61D149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203700"/>
                <a:ext cx="9398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箭头: 右 74">
            <a:extLst>
              <a:ext uri="{FF2B5EF4-FFF2-40B4-BE49-F238E27FC236}">
                <a16:creationId xmlns:a16="http://schemas.microsoft.com/office/drawing/2014/main" id="{00221ECB-41C8-4665-B59F-228699438FE5}"/>
              </a:ext>
            </a:extLst>
          </p:cNvPr>
          <p:cNvSpPr/>
          <p:nvPr/>
        </p:nvSpPr>
        <p:spPr>
          <a:xfrm>
            <a:off x="1771650" y="3839091"/>
            <a:ext cx="2667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6150F15-0808-46BF-88EF-5FCD9093482F}"/>
                  </a:ext>
                </a:extLst>
              </p:cNvPr>
              <p:cNvSpPr txBox="1"/>
              <p:nvPr/>
            </p:nvSpPr>
            <p:spPr>
              <a:xfrm>
                <a:off x="2125459" y="3314700"/>
                <a:ext cx="95462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6150F15-0808-46BF-88EF-5FCD9093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59" y="3314700"/>
                <a:ext cx="954620" cy="393121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62595B9-C324-49B6-9D1B-BA2873DDD3D3}"/>
                  </a:ext>
                </a:extLst>
              </p:cNvPr>
              <p:cNvSpPr txBox="1"/>
              <p:nvPr/>
            </p:nvSpPr>
            <p:spPr>
              <a:xfrm>
                <a:off x="2125459" y="3759200"/>
                <a:ext cx="1047979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62595B9-C324-49B6-9D1B-BA2873DDD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59" y="3759200"/>
                <a:ext cx="1047979" cy="396904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DD5112B-B514-449E-9BFE-5C9F8CD7462B}"/>
                  </a:ext>
                </a:extLst>
              </p:cNvPr>
              <p:cNvSpPr txBox="1"/>
              <p:nvPr/>
            </p:nvSpPr>
            <p:spPr>
              <a:xfrm>
                <a:off x="2125459" y="4203700"/>
                <a:ext cx="1113702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DD5112B-B514-449E-9BFE-5C9F8CD7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59" y="4203700"/>
                <a:ext cx="1113702" cy="396904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681FA20-2F30-47A4-98C3-4E44CD9F1694}"/>
                  </a:ext>
                </a:extLst>
              </p:cNvPr>
              <p:cNvSpPr txBox="1"/>
              <p:nvPr/>
            </p:nvSpPr>
            <p:spPr>
              <a:xfrm>
                <a:off x="2113088" y="4648200"/>
                <a:ext cx="233127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681FA20-2F30-47A4-98C3-4E44CD9F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8" y="4648200"/>
                <a:ext cx="233127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>
            <a:extLst>
              <a:ext uri="{FF2B5EF4-FFF2-40B4-BE49-F238E27FC236}">
                <a16:creationId xmlns:a16="http://schemas.microsoft.com/office/drawing/2014/main" id="{76534B87-C7A0-4A79-B999-57708B84B5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395" y="929942"/>
            <a:ext cx="8598155" cy="1865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C568DDE-3A76-4BD6-8B01-8D0D0BCC454A}"/>
                  </a:ext>
                </a:extLst>
              </p:cNvPr>
              <p:cNvSpPr txBox="1"/>
              <p:nvPr/>
            </p:nvSpPr>
            <p:spPr>
              <a:xfrm>
                <a:off x="2113087" y="5254623"/>
                <a:ext cx="239700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C568DDE-3A76-4BD6-8B01-8D0D0BCC4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7" y="5254623"/>
                <a:ext cx="2397003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226EA439-0E38-4696-8333-A7BC743BBEB9}"/>
              </a:ext>
            </a:extLst>
          </p:cNvPr>
          <p:cNvSpPr txBox="1"/>
          <p:nvPr/>
        </p:nvSpPr>
        <p:spPr>
          <a:xfrm>
            <a:off x="5187950" y="28702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 B.C.s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EA3134-7C53-47F8-B1C2-607385D01DA4}"/>
                  </a:ext>
                </a:extLst>
              </p:cNvPr>
              <p:cNvSpPr txBox="1"/>
              <p:nvPr/>
            </p:nvSpPr>
            <p:spPr>
              <a:xfrm>
                <a:off x="5410200" y="3314700"/>
                <a:ext cx="108837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EA3134-7C53-47F8-B1C2-607385D0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14700"/>
                <a:ext cx="1088375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96E5E63-29E1-4028-A6A3-D1077DD18325}"/>
                  </a:ext>
                </a:extLst>
              </p:cNvPr>
              <p:cNvSpPr txBox="1"/>
              <p:nvPr/>
            </p:nvSpPr>
            <p:spPr>
              <a:xfrm>
                <a:off x="5410200" y="4008114"/>
                <a:ext cx="108337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96E5E63-29E1-4028-A6A3-D1077DD18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08114"/>
                <a:ext cx="1083374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F6C7A56-ACD0-49CF-8F56-8870998C788F}"/>
                  </a:ext>
                </a:extLst>
              </p:cNvPr>
              <p:cNvSpPr txBox="1"/>
              <p:nvPr/>
            </p:nvSpPr>
            <p:spPr>
              <a:xfrm>
                <a:off x="5410200" y="4701528"/>
                <a:ext cx="107292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F6C7A56-ACD0-49CF-8F56-8870998C7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01528"/>
                <a:ext cx="1072921" cy="61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箭头: 右 107">
            <a:extLst>
              <a:ext uri="{FF2B5EF4-FFF2-40B4-BE49-F238E27FC236}">
                <a16:creationId xmlns:a16="http://schemas.microsoft.com/office/drawing/2014/main" id="{C331A967-5A3C-4783-B876-F292D54888BA}"/>
              </a:ext>
            </a:extLst>
          </p:cNvPr>
          <p:cNvSpPr/>
          <p:nvPr/>
        </p:nvSpPr>
        <p:spPr>
          <a:xfrm>
            <a:off x="6528841" y="4212462"/>
            <a:ext cx="2667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D6357364-8745-4D91-AFBA-19029A96154C}"/>
                  </a:ext>
                </a:extLst>
              </p:cNvPr>
              <p:cNvSpPr txBox="1"/>
              <p:nvPr/>
            </p:nvSpPr>
            <p:spPr>
              <a:xfrm>
                <a:off x="6805738" y="3234140"/>
                <a:ext cx="261578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D6357364-8745-4D91-AFBA-19029A9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3234140"/>
                <a:ext cx="2615780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3357EB-BF88-4017-9810-237EDCC148C1}"/>
                  </a:ext>
                </a:extLst>
              </p:cNvPr>
              <p:cNvSpPr txBox="1"/>
              <p:nvPr/>
            </p:nvSpPr>
            <p:spPr>
              <a:xfrm>
                <a:off x="6765085" y="3818405"/>
                <a:ext cx="284969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3357EB-BF88-4017-9810-237EDCC1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85" y="3818405"/>
                <a:ext cx="2849691" cy="6127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747FFC2-559A-4328-8CBF-E79DB3EF0E4C}"/>
                  </a:ext>
                </a:extLst>
              </p:cNvPr>
              <p:cNvSpPr txBox="1"/>
              <p:nvPr/>
            </p:nvSpPr>
            <p:spPr>
              <a:xfrm>
                <a:off x="6765085" y="4440261"/>
                <a:ext cx="304686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747FFC2-559A-4328-8CBF-E79DB3EF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85" y="4440261"/>
                <a:ext cx="3046860" cy="6127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E5E3B9A-91E4-4C35-A072-4C3CE20DE088}"/>
                  </a:ext>
                </a:extLst>
              </p:cNvPr>
              <p:cNvSpPr txBox="1"/>
              <p:nvPr/>
            </p:nvSpPr>
            <p:spPr>
              <a:xfrm>
                <a:off x="6765085" y="5131539"/>
                <a:ext cx="1155637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E5E3B9A-91E4-4C35-A072-4C3CE20D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85" y="5131539"/>
                <a:ext cx="1155637" cy="396904"/>
              </a:xfrm>
              <a:prstGeom prst="rect">
                <a:avLst/>
              </a:prstGeom>
              <a:blipFill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1A8C68A-ACAD-48E9-AF18-C38D23CC8509}"/>
                  </a:ext>
                </a:extLst>
              </p:cNvPr>
              <p:cNvSpPr txBox="1"/>
              <p:nvPr/>
            </p:nvSpPr>
            <p:spPr>
              <a:xfrm>
                <a:off x="6805738" y="5606989"/>
                <a:ext cx="1089914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1A8C68A-ACAD-48E9-AF18-C38D23CC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5606989"/>
                <a:ext cx="1089914" cy="396904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6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6DE9-2DE9-4358-B936-95D39F81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215652"/>
            <a:ext cx="5881382" cy="465385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Governing equs. for interior points</a:t>
            </a:r>
            <a:endParaRPr lang="zh-CN" altLang="en-US" sz="2800" dirty="0">
              <a:latin typeface="汉仪文黑-85W" panose="00020600040101010101" pitchFamily="18" charset="-122"/>
              <a:ea typeface="汉仪文黑-85W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36AD65-A2FF-4640-827C-2D56E11E05AD}"/>
                  </a:ext>
                </a:extLst>
              </p:cNvPr>
              <p:cNvSpPr txBox="1"/>
              <p:nvPr/>
            </p:nvSpPr>
            <p:spPr>
              <a:xfrm>
                <a:off x="502640" y="813198"/>
                <a:ext cx="6295761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36AD65-A2FF-4640-827C-2D56E11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813198"/>
                <a:ext cx="6295761" cy="398442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48E6F5-FC1B-4F5B-9579-3959C8CE87E5}"/>
                  </a:ext>
                </a:extLst>
              </p:cNvPr>
              <p:cNvSpPr txBox="1"/>
              <p:nvPr/>
            </p:nvSpPr>
            <p:spPr>
              <a:xfrm>
                <a:off x="502640" y="1392572"/>
                <a:ext cx="9056454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48E6F5-FC1B-4F5B-9579-3959C8CE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392572"/>
                <a:ext cx="9056454" cy="398442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D7C0E0-FAA3-4FF0-9ADD-492E58D3F654}"/>
                  </a:ext>
                </a:extLst>
              </p:cNvPr>
              <p:cNvSpPr txBox="1"/>
              <p:nvPr/>
            </p:nvSpPr>
            <p:spPr>
              <a:xfrm>
                <a:off x="502640" y="1971946"/>
                <a:ext cx="6088783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D7C0E0-FAA3-4FF0-9ADD-492E58D3F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971946"/>
                <a:ext cx="6088783" cy="398442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456D8A-2125-45DB-92CB-FADEDB3FC1BD}"/>
                  </a:ext>
                </a:extLst>
              </p:cNvPr>
              <p:cNvSpPr txBox="1"/>
              <p:nvPr/>
            </p:nvSpPr>
            <p:spPr>
              <a:xfrm>
                <a:off x="561363" y="2551320"/>
                <a:ext cx="3729162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456D8A-2125-45DB-92CB-FADEDB3F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3" y="2551320"/>
                <a:ext cx="3729162" cy="39844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CAAD78-9056-4F41-ADC7-75347292A08A}"/>
                  </a:ext>
                </a:extLst>
              </p:cNvPr>
              <p:cNvSpPr txBox="1"/>
              <p:nvPr/>
            </p:nvSpPr>
            <p:spPr>
              <a:xfrm>
                <a:off x="561363" y="3130694"/>
                <a:ext cx="3794885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CAAD78-9056-4F41-ADC7-75347292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3" y="3130694"/>
                <a:ext cx="3794885" cy="39844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97FE32-562D-43A5-B661-59265DC70007}"/>
                  </a:ext>
                </a:extLst>
              </p:cNvPr>
              <p:cNvSpPr txBox="1"/>
              <p:nvPr/>
            </p:nvSpPr>
            <p:spPr>
              <a:xfrm>
                <a:off x="385894" y="3816407"/>
                <a:ext cx="803810" cy="388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97FE32-562D-43A5-B661-59265DC7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4" y="3816407"/>
                <a:ext cx="803810" cy="388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DB1BD4-C52C-4792-A789-0E2B79B4BFB7}"/>
                  </a:ext>
                </a:extLst>
              </p:cNvPr>
              <p:cNvSpPr txBox="1"/>
              <p:nvPr/>
            </p:nvSpPr>
            <p:spPr>
              <a:xfrm>
                <a:off x="1210465" y="3790439"/>
                <a:ext cx="689227" cy="414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DB1BD4-C52C-4792-A789-0E2B79B4B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65" y="3790439"/>
                <a:ext cx="689227" cy="4143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8DBF6B-CF74-4710-B9E5-0C13A2021214}"/>
                  </a:ext>
                </a:extLst>
              </p:cNvPr>
              <p:cNvSpPr txBox="1"/>
              <p:nvPr/>
            </p:nvSpPr>
            <p:spPr>
              <a:xfrm>
                <a:off x="1923008" y="3798356"/>
                <a:ext cx="694357" cy="414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8DBF6B-CF74-4710-B9E5-0C13A202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08" y="3798356"/>
                <a:ext cx="694357" cy="414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3A6B88-502A-40A2-BDB8-5CA59ED8C3D3}"/>
                  </a:ext>
                </a:extLst>
              </p:cNvPr>
              <p:cNvSpPr txBox="1"/>
              <p:nvPr/>
            </p:nvSpPr>
            <p:spPr>
              <a:xfrm>
                <a:off x="2643131" y="3785299"/>
                <a:ext cx="1046377" cy="414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3A6B88-502A-40A2-BDB8-5CA59ED8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31" y="3785299"/>
                <a:ext cx="1046377" cy="414344"/>
              </a:xfrm>
              <a:prstGeom prst="rect">
                <a:avLst/>
              </a:prstGeom>
              <a:blipFill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4B2045-496A-4AC4-AD0A-1382C6FD61D5}"/>
                  </a:ext>
                </a:extLst>
              </p:cNvPr>
              <p:cNvSpPr txBox="1"/>
              <p:nvPr/>
            </p:nvSpPr>
            <p:spPr>
              <a:xfrm>
                <a:off x="3715057" y="3868224"/>
                <a:ext cx="694357" cy="26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4B2045-496A-4AC4-AD0A-1382C6FD6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57" y="3868224"/>
                <a:ext cx="694357" cy="2621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4C6BC7-7010-4E20-B054-2296F3353C6D}"/>
                  </a:ext>
                </a:extLst>
              </p:cNvPr>
              <p:cNvSpPr txBox="1"/>
              <p:nvPr/>
            </p:nvSpPr>
            <p:spPr>
              <a:xfrm>
                <a:off x="4356248" y="3785299"/>
                <a:ext cx="689227" cy="388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4C6BC7-7010-4E20-B054-2296F335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48" y="3785299"/>
                <a:ext cx="689227" cy="3883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660755-704A-4104-9994-7C9FE63AB109}"/>
                  </a:ext>
                </a:extLst>
              </p:cNvPr>
              <p:cNvSpPr txBox="1"/>
              <p:nvPr/>
            </p:nvSpPr>
            <p:spPr>
              <a:xfrm>
                <a:off x="369116" y="4268607"/>
                <a:ext cx="9203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660755-704A-4104-9994-7C9FE63A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6" y="4268607"/>
                <a:ext cx="920317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671194-D977-4524-8071-8EA851E89948}"/>
                  </a:ext>
                </a:extLst>
              </p:cNvPr>
              <p:cNvSpPr txBox="1"/>
              <p:nvPr/>
            </p:nvSpPr>
            <p:spPr>
              <a:xfrm>
                <a:off x="1300187" y="4251396"/>
                <a:ext cx="985078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671194-D977-4524-8071-8EA851E8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87" y="4251396"/>
                <a:ext cx="985078" cy="4065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5FCE26-6BE1-4B8C-B5F0-5FA3B800AA8A}"/>
                  </a:ext>
                </a:extLst>
              </p:cNvPr>
              <p:cNvSpPr txBox="1"/>
              <p:nvPr/>
            </p:nvSpPr>
            <p:spPr>
              <a:xfrm>
                <a:off x="2296019" y="4251396"/>
                <a:ext cx="1065292" cy="42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5FCE26-6BE1-4B8C-B5F0-5FA3B800A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19" y="4251396"/>
                <a:ext cx="1065292" cy="428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1E1B95-6B08-40AA-8BF5-AA67A70F063E}"/>
                  </a:ext>
                </a:extLst>
              </p:cNvPr>
              <p:cNvSpPr txBox="1"/>
              <p:nvPr/>
            </p:nvSpPr>
            <p:spPr>
              <a:xfrm>
                <a:off x="3401222" y="4227308"/>
                <a:ext cx="2414828" cy="47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1E1B95-6B08-40AA-8BF5-AA67A70F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22" y="4227308"/>
                <a:ext cx="2414828" cy="4753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ED3F95A-C304-47F4-82B0-8438CC15AB3B}"/>
                  </a:ext>
                </a:extLst>
              </p:cNvPr>
              <p:cNvSpPr txBox="1"/>
              <p:nvPr/>
            </p:nvSpPr>
            <p:spPr>
              <a:xfrm>
                <a:off x="5857878" y="4229179"/>
                <a:ext cx="1092799" cy="414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ED3F95A-C304-47F4-82B0-8438CC15A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8" y="4229179"/>
                <a:ext cx="1092799" cy="414344"/>
              </a:xfrm>
              <a:prstGeom prst="rect">
                <a:avLst/>
              </a:prstGeom>
              <a:blipFill>
                <a:blip r:embed="rId17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D83714-57A2-4596-9C23-D38DE97788A6}"/>
                  </a:ext>
                </a:extLst>
              </p:cNvPr>
              <p:cNvSpPr txBox="1"/>
              <p:nvPr/>
            </p:nvSpPr>
            <p:spPr>
              <a:xfrm>
                <a:off x="6952454" y="4323627"/>
                <a:ext cx="917174" cy="26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D83714-57A2-4596-9C23-D38DE9778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4" y="4323627"/>
                <a:ext cx="917174" cy="2621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20DA3D-C7CF-49F1-B2C1-F3678337FACF}"/>
                  </a:ext>
                </a:extLst>
              </p:cNvPr>
              <p:cNvSpPr txBox="1"/>
              <p:nvPr/>
            </p:nvSpPr>
            <p:spPr>
              <a:xfrm>
                <a:off x="7869628" y="4227308"/>
                <a:ext cx="85433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20DA3D-C7CF-49F1-B2C1-F3678337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628" y="4227308"/>
                <a:ext cx="85433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835CA8-F2FE-4D97-9419-6C617E988C0F}"/>
                  </a:ext>
                </a:extLst>
              </p:cNvPr>
              <p:cNvSpPr txBox="1"/>
              <p:nvPr/>
            </p:nvSpPr>
            <p:spPr>
              <a:xfrm>
                <a:off x="8749942" y="4236397"/>
                <a:ext cx="1154162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835CA8-F2FE-4D97-9419-6C617E988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942" y="4236397"/>
                <a:ext cx="1154162" cy="4065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E3F83B-3592-4D01-88A7-BA0A19354562}"/>
                  </a:ext>
                </a:extLst>
              </p:cNvPr>
              <p:cNvSpPr txBox="1"/>
              <p:nvPr/>
            </p:nvSpPr>
            <p:spPr>
              <a:xfrm>
                <a:off x="369116" y="4733101"/>
                <a:ext cx="1036629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E3F83B-3592-4D01-88A7-BA0A1935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6" y="4733101"/>
                <a:ext cx="1036629" cy="4065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AC73AC-1468-449B-B24D-7E6D596AFB22}"/>
                  </a:ext>
                </a:extLst>
              </p:cNvPr>
              <p:cNvSpPr txBox="1"/>
              <p:nvPr/>
            </p:nvSpPr>
            <p:spPr>
              <a:xfrm>
                <a:off x="1404710" y="4731536"/>
                <a:ext cx="1206805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AC73AC-1468-449B-B24D-7E6D596AF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4731536"/>
                <a:ext cx="1206805" cy="4104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EA4B0-9638-4B6E-9BA3-AEF177F5034F}"/>
                  </a:ext>
                </a:extLst>
              </p:cNvPr>
              <p:cNvSpPr txBox="1"/>
              <p:nvPr/>
            </p:nvSpPr>
            <p:spPr>
              <a:xfrm>
                <a:off x="2622269" y="4680276"/>
                <a:ext cx="2018117" cy="47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EA4B0-9638-4B6E-9BA3-AEF177F5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69" y="4680276"/>
                <a:ext cx="2018117" cy="47532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4423A3E-2AAF-4FE5-9B89-2EE5610D0621}"/>
                  </a:ext>
                </a:extLst>
              </p:cNvPr>
              <p:cNvSpPr txBox="1"/>
              <p:nvPr/>
            </p:nvSpPr>
            <p:spPr>
              <a:xfrm>
                <a:off x="4763672" y="4805332"/>
                <a:ext cx="740780" cy="26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4423A3E-2AAF-4FE5-9B89-2EE5610D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672" y="4805332"/>
                <a:ext cx="740780" cy="26212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5A034E-C34D-4629-99E9-A7A40628D52D}"/>
                  </a:ext>
                </a:extLst>
              </p:cNvPr>
              <p:cNvSpPr txBox="1"/>
              <p:nvPr/>
            </p:nvSpPr>
            <p:spPr>
              <a:xfrm>
                <a:off x="5627738" y="4733100"/>
                <a:ext cx="1150956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5A034E-C34D-4629-99E9-A7A40628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38" y="4733100"/>
                <a:ext cx="1150956" cy="4065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AE7304-A989-4A59-8C94-6C770C412738}"/>
                  </a:ext>
                </a:extLst>
              </p:cNvPr>
              <p:cNvSpPr txBox="1"/>
              <p:nvPr/>
            </p:nvSpPr>
            <p:spPr>
              <a:xfrm>
                <a:off x="432870" y="5155599"/>
                <a:ext cx="8314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AE7304-A989-4A59-8C94-6C770C41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0" y="5155599"/>
                <a:ext cx="831446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AE727A1-1B46-43FD-994B-5129CF0EDA90}"/>
                  </a:ext>
                </a:extLst>
              </p:cNvPr>
              <p:cNvSpPr txBox="1"/>
              <p:nvPr/>
            </p:nvSpPr>
            <p:spPr>
              <a:xfrm>
                <a:off x="1404710" y="5257131"/>
                <a:ext cx="737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AE727A1-1B46-43FD-994B-5129CF0E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5257131"/>
                <a:ext cx="73738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2AD91FB-C879-4C7E-ABE4-5BFEAA2ECC4E}"/>
                  </a:ext>
                </a:extLst>
              </p:cNvPr>
              <p:cNvSpPr txBox="1"/>
              <p:nvPr/>
            </p:nvSpPr>
            <p:spPr>
              <a:xfrm>
                <a:off x="2270186" y="5159557"/>
                <a:ext cx="71391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2AD91FB-C879-4C7E-ABE4-5BFEAA2E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86" y="5159557"/>
                <a:ext cx="713913" cy="3815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CE3A39-F0E3-4A7A-835D-32704ADD0ECA}"/>
                  </a:ext>
                </a:extLst>
              </p:cNvPr>
              <p:cNvSpPr txBox="1"/>
              <p:nvPr/>
            </p:nvSpPr>
            <p:spPr>
              <a:xfrm>
                <a:off x="432870" y="5553026"/>
                <a:ext cx="8314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CE3A39-F0E3-4A7A-835D-32704ADD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0" y="5553026"/>
                <a:ext cx="831446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62DA4B7-0AC6-4135-8DB4-82D248FCAEA5}"/>
                  </a:ext>
                </a:extLst>
              </p:cNvPr>
              <p:cNvSpPr txBox="1"/>
              <p:nvPr/>
            </p:nvSpPr>
            <p:spPr>
              <a:xfrm>
                <a:off x="1412064" y="5620672"/>
                <a:ext cx="737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62DA4B7-0AC6-4135-8DB4-82D248FCA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64" y="5620672"/>
                <a:ext cx="737381" cy="24622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B1A63F0-3B40-466C-97AE-4D9762EE67F2}"/>
                  </a:ext>
                </a:extLst>
              </p:cNvPr>
              <p:cNvSpPr txBox="1"/>
              <p:nvPr/>
            </p:nvSpPr>
            <p:spPr>
              <a:xfrm>
                <a:off x="2254558" y="5553026"/>
                <a:ext cx="71391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B1A63F0-3B40-466C-97AE-4D9762EE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58" y="5553026"/>
                <a:ext cx="713913" cy="3815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9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D00D95-D95E-4777-9040-76D2842E35EE}"/>
                  </a:ext>
                </a:extLst>
              </p:cNvPr>
              <p:cNvSpPr txBox="1"/>
              <p:nvPr/>
            </p:nvSpPr>
            <p:spPr>
              <a:xfrm>
                <a:off x="520118" y="342578"/>
                <a:ext cx="10528588" cy="3086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D00D95-D95E-4777-9040-76D2842E3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8" y="342578"/>
                <a:ext cx="10528588" cy="3086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46F5CD-97FC-4BCC-902C-0382FA73E19D}"/>
                  </a:ext>
                </a:extLst>
              </p:cNvPr>
              <p:cNvSpPr txBox="1"/>
              <p:nvPr/>
            </p:nvSpPr>
            <p:spPr>
              <a:xfrm>
                <a:off x="605406" y="3572297"/>
                <a:ext cx="5968108" cy="2770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46F5CD-97FC-4BCC-902C-0382FA73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06" y="3572297"/>
                <a:ext cx="5968108" cy="2770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816</Words>
  <Application>Microsoft Office PowerPoint</Application>
  <PresentationFormat>宽屏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汉仪文黑-85W</vt:lpstr>
      <vt:lpstr>Arial</vt:lpstr>
      <vt:lpstr>Cambria Math</vt:lpstr>
      <vt:lpstr>Office 主题​​</vt:lpstr>
      <vt:lpstr>0115 Discussion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Governing equs. for interior points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0114讨论</dc:title>
  <dc:creator>压抑 路</dc:creator>
  <cp:lastModifiedBy>压抑 路</cp:lastModifiedBy>
  <cp:revision>43</cp:revision>
  <dcterms:created xsi:type="dcterms:W3CDTF">2024-01-14T15:35:07Z</dcterms:created>
  <dcterms:modified xsi:type="dcterms:W3CDTF">2024-02-22T00:21:13Z</dcterms:modified>
</cp:coreProperties>
</file>