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0" r:id="rId3"/>
    <p:sldId id="631" r:id="rId4"/>
    <p:sldId id="632" r:id="rId5"/>
    <p:sldId id="638" r:id="rId6"/>
    <p:sldId id="636" r:id="rId7"/>
    <p:sldId id="637" r:id="rId8"/>
    <p:sldId id="640" r:id="rId9"/>
    <p:sldId id="641" r:id="rId10"/>
    <p:sldId id="639" r:id="rId11"/>
    <p:sldId id="63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1EBF1-2F1B-4D00-B2BF-0DE06F4E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72E917-7A23-440A-A26E-560F2385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C0361-F661-4A7B-BBDE-CC85361A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5754-F5D9-482B-91B5-6174254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23BE-BFFC-4955-AAEB-521C7748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F7C9-EB9A-4538-A0EB-CDB9EBB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59405-76A7-48D7-9096-7FA246A7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448C0-5646-4F90-9CED-2731FDA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1845A-69E0-4F04-BCF5-DAAB90A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EB388-F64F-42F8-B9C7-134DAA6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A701C-8C45-400E-8953-1C5490FF9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E021B-2482-4CA1-9277-BDFE3F08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1C23E-3859-4966-87DF-E027957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C8F0F-7D9C-43FE-974A-6EB081BC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8809-AE62-4EC2-A05A-6103CF90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A48B-2BA9-4C9A-BB4F-74BB5108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14377-373F-49B3-A399-4C28A23A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FCA51-0F9B-4C9B-A73E-7357E78E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0DAA9-ACB8-4EB0-8776-6FDF4D59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85297-6790-4CDE-84FA-EBD33554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9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749E-A954-4869-82F9-3071BD5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A7CB0-CF2A-429D-85A2-86827B75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9E10-D49B-41ED-A4CC-8B81F1CD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F986-3F03-446D-8E8D-AFDDA60B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B4AC4-1062-438F-9D7F-19590E8A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0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CC32B-AB29-476F-B28F-F65DC70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B230C-754D-4EDA-AB61-7601023F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56077-12F4-45E0-AC0C-04F3EB2E0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6013D-16DE-4D1E-B993-52DC777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83A6-7001-4D2A-8AC0-288B0DFC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106AE-0592-468F-A341-6230C47E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5F34C-4D16-4A20-A828-8671271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323DE-70F9-4859-83C6-A81539CF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EC54D-DBBF-4EF0-B1D5-9D3F34C9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9ADEB8-8224-4BA3-952E-9E724685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9BD2D2-DEDB-492E-86DC-AA0C60320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8818-0482-401A-9FBC-8691B151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B8F68-CE9A-4316-9156-5207B333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72466-2B4F-48C6-AB2A-8ABAE9C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ED5B9-2F88-496E-BA71-660143C5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BDAA5-1F1A-45CF-ABF7-F2106931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D32A8-9F97-4C61-A95F-834C9C8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5EB9D-238E-4200-A5C3-805E182A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E48E0B-A86F-4ED4-BE48-FE6F3EE1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01AD73-D105-4A85-A51A-086F8BEC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AE47C-E236-4BFF-930A-71C70367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C3B0-C994-4FFB-81C5-014BF32A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72521-8CCF-4C36-9360-82DCCF5D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3F2BFA-F1B3-4731-BE84-3DAA208C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31F36-77D3-47BB-9642-B4C813E5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5CD1B-351B-4A8D-A0B9-EA5C3FE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ABDA6-9C81-4DA8-901C-34CB7E14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95491-0099-4409-8E7E-38F96599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54781-8790-465D-AED2-3197BA350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C1BDB-35AE-4B5B-84A6-269DF39E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2C672-1085-4985-90C0-1067B5DF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71A4B-F04D-496C-A39B-8EF6249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8E3F6-E514-4BFD-AF80-BD25CDDF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F83B6-4735-489E-B3CB-FC1FF7C9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991FE-7375-4EDB-A398-ED9EC7D2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9312C-0D56-4F8D-80A9-D5B1F55F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066B-8A10-42D2-A19E-BE37D4F32D8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B1831-6FC1-47E1-B6C2-4BA44935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8C4FE-52FA-42A0-97C8-B6E816552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CDD5-35D0-4A5F-AD3E-1957EFDC5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270.png"/><Relationship Id="rId10" Type="http://schemas.openxmlformats.org/officeDocument/2006/relationships/image" Target="../media/image6.png"/><Relationship Id="rId4" Type="http://schemas.openxmlformats.org/officeDocument/2006/relationships/image" Target="../media/image14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1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0643-B76E-48E0-B94C-8522EA5B3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数值求解讨论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39A29-A79E-432A-8D6F-E208CE402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2024.3.18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97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0939B1-0DE3-4DBA-8894-B5E4CED3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459" y="2666890"/>
            <a:ext cx="2649132" cy="1325563"/>
          </a:xfrm>
        </p:spPr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C9AF0E-095E-46CA-ACED-1C0609F1EC9D}"/>
              </a:ext>
            </a:extLst>
          </p:cNvPr>
          <p:cNvSpPr txBox="1"/>
          <p:nvPr/>
        </p:nvSpPr>
        <p:spPr>
          <a:xfrm>
            <a:off x="876563" y="4981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差分方法与边界条件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D8D551-9078-44C3-A80E-0571C9C16703}"/>
              </a:ext>
            </a:extLst>
          </p:cNvPr>
          <p:cNvCxnSpPr/>
          <p:nvPr/>
        </p:nvCxnSpPr>
        <p:spPr>
          <a:xfrm>
            <a:off x="2585436" y="3701743"/>
            <a:ext cx="558729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EE4189-BDB4-48C4-9266-9B8042AEE0DA}"/>
              </a:ext>
            </a:extLst>
          </p:cNvPr>
          <p:cNvCxnSpPr>
            <a:cxnSpLocks/>
          </p:cNvCxnSpPr>
          <p:nvPr/>
        </p:nvCxnSpPr>
        <p:spPr>
          <a:xfrm>
            <a:off x="25854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D379867-369C-4E14-ADC6-96EFD8BBFF2D}"/>
              </a:ext>
            </a:extLst>
          </p:cNvPr>
          <p:cNvCxnSpPr>
            <a:cxnSpLocks/>
          </p:cNvCxnSpPr>
          <p:nvPr/>
        </p:nvCxnSpPr>
        <p:spPr>
          <a:xfrm>
            <a:off x="3530316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D3F765-9F1E-4817-BFD1-A7CCDC6950B9}"/>
              </a:ext>
            </a:extLst>
          </p:cNvPr>
          <p:cNvCxnSpPr>
            <a:cxnSpLocks/>
          </p:cNvCxnSpPr>
          <p:nvPr/>
        </p:nvCxnSpPr>
        <p:spPr>
          <a:xfrm>
            <a:off x="44650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87805D1-0A9D-406D-A961-B3FCC664CE46}"/>
              </a:ext>
            </a:extLst>
          </p:cNvPr>
          <p:cNvCxnSpPr>
            <a:cxnSpLocks/>
          </p:cNvCxnSpPr>
          <p:nvPr/>
        </p:nvCxnSpPr>
        <p:spPr>
          <a:xfrm>
            <a:off x="6502116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7914CE2-5739-45A6-895B-D21731DD8199}"/>
              </a:ext>
            </a:extLst>
          </p:cNvPr>
          <p:cNvCxnSpPr>
            <a:cxnSpLocks/>
          </p:cNvCxnSpPr>
          <p:nvPr/>
        </p:nvCxnSpPr>
        <p:spPr>
          <a:xfrm>
            <a:off x="7335236" y="316624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3416446-D1E7-41B2-B6FA-704510C5DCB3}"/>
              </a:ext>
            </a:extLst>
          </p:cNvPr>
          <p:cNvCxnSpPr>
            <a:cxnSpLocks/>
          </p:cNvCxnSpPr>
          <p:nvPr/>
        </p:nvCxnSpPr>
        <p:spPr>
          <a:xfrm>
            <a:off x="8172735" y="3181481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683E9B-138B-455A-B74A-04F17FB56DFC}"/>
                  </a:ext>
                </a:extLst>
              </p:cNvPr>
              <p:cNvSpPr txBox="1"/>
              <p:nvPr/>
            </p:nvSpPr>
            <p:spPr>
              <a:xfrm>
                <a:off x="5173985" y="2968121"/>
                <a:ext cx="606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…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683E9B-138B-455A-B74A-04F17FB5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85" y="2968121"/>
                <a:ext cx="60625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DFCAC5-0F10-4D07-B48B-D2059A85392E}"/>
                  </a:ext>
                </a:extLst>
              </p:cNvPr>
              <p:cNvSpPr txBox="1"/>
              <p:nvPr/>
            </p:nvSpPr>
            <p:spPr>
              <a:xfrm>
                <a:off x="2350243" y="3831128"/>
                <a:ext cx="470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DFCAC5-0F10-4D07-B48B-D2059A853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243" y="3831128"/>
                <a:ext cx="470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7F487E-2634-40B6-BC1E-9986593878C0}"/>
                  </a:ext>
                </a:extLst>
              </p:cNvPr>
              <p:cNvSpPr txBox="1"/>
              <p:nvPr/>
            </p:nvSpPr>
            <p:spPr>
              <a:xfrm>
                <a:off x="7937542" y="3831128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7F487E-2634-40B6-BC1E-99865938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42" y="3831128"/>
                <a:ext cx="5084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5769FA-7B8A-4CC1-8C41-F30941676A33}"/>
                  </a:ext>
                </a:extLst>
              </p:cNvPr>
              <p:cNvSpPr txBox="1"/>
              <p:nvPr/>
            </p:nvSpPr>
            <p:spPr>
              <a:xfrm>
                <a:off x="7080999" y="3867913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5769FA-7B8A-4CC1-8C41-F3094167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999" y="3867913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8F185A-0AD1-4CEB-BF0A-D9BAB8517A76}"/>
                  </a:ext>
                </a:extLst>
              </p:cNvPr>
              <p:cNvSpPr txBox="1"/>
              <p:nvPr/>
            </p:nvSpPr>
            <p:spPr>
              <a:xfrm>
                <a:off x="6138074" y="386583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8F185A-0AD1-4CEB-BF0A-D9BAB851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074" y="3865830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FB05CD-F81F-4B08-B3B6-3C134CC068CC}"/>
                  </a:ext>
                </a:extLst>
              </p:cNvPr>
              <p:cNvSpPr txBox="1"/>
              <p:nvPr/>
            </p:nvSpPr>
            <p:spPr>
              <a:xfrm>
                <a:off x="3247680" y="3831128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FB05CD-F81F-4B08-B3B6-3C134CC0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80" y="3831128"/>
                <a:ext cx="475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3263A9-7D9A-498F-AB7C-83F236336168}"/>
                  </a:ext>
                </a:extLst>
              </p:cNvPr>
              <p:cNvSpPr txBox="1"/>
              <p:nvPr/>
            </p:nvSpPr>
            <p:spPr>
              <a:xfrm>
                <a:off x="4214145" y="3865830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3263A9-7D9A-498F-AB7C-83F23633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45" y="3865830"/>
                <a:ext cx="4757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>
            <a:extLst>
              <a:ext uri="{FF2B5EF4-FFF2-40B4-BE49-F238E27FC236}">
                <a16:creationId xmlns:a16="http://schemas.microsoft.com/office/drawing/2014/main" id="{9229FCE1-B02B-470C-8A9B-31044EECE1B0}"/>
              </a:ext>
            </a:extLst>
          </p:cNvPr>
          <p:cNvSpPr/>
          <p:nvPr/>
        </p:nvSpPr>
        <p:spPr>
          <a:xfrm>
            <a:off x="2875522" y="2736893"/>
            <a:ext cx="315309" cy="42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738743-91F7-4BC9-9BF6-3AEF9A4073CB}"/>
                  </a:ext>
                </a:extLst>
              </p:cNvPr>
              <p:cNvSpPr txBox="1"/>
              <p:nvPr/>
            </p:nvSpPr>
            <p:spPr>
              <a:xfrm>
                <a:off x="2749398" y="2245009"/>
                <a:ext cx="316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对格子中心列方程：</a:t>
                </a:r>
                <a14:m>
                  <m:oMath xmlns:m="http://schemas.openxmlformats.org/officeDocument/2006/math"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5(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738743-91F7-4BC9-9BF6-3AEF9A40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398" y="2245009"/>
                <a:ext cx="3160673" cy="369332"/>
              </a:xfrm>
              <a:prstGeom prst="rect">
                <a:avLst/>
              </a:prstGeom>
              <a:blipFill>
                <a:blip r:embed="rId9"/>
                <a:stretch>
                  <a:fillRect l="-1544" t="-8197" r="-19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2EEDD5B-5175-4504-A9BD-262AA2970BB1}"/>
              </a:ext>
            </a:extLst>
          </p:cNvPr>
          <p:cNvCxnSpPr/>
          <p:nvPr/>
        </p:nvCxnSpPr>
        <p:spPr>
          <a:xfrm rot="10800000" flipV="1">
            <a:off x="1244105" y="3512450"/>
            <a:ext cx="1120641" cy="892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6F622E-F02D-470C-9CFD-DA05B2B92A92}"/>
                  </a:ext>
                </a:extLst>
              </p:cNvPr>
              <p:cNvSpPr txBox="1"/>
              <p:nvPr/>
            </p:nvSpPr>
            <p:spPr>
              <a:xfrm>
                <a:off x="309741" y="4589989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左边界条件：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6F622E-F02D-470C-9CFD-DA05B2B9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1" y="4589989"/>
                <a:ext cx="1697901" cy="369332"/>
              </a:xfrm>
              <a:prstGeom prst="rect">
                <a:avLst/>
              </a:prstGeom>
              <a:blipFill>
                <a:blip r:embed="rId10"/>
                <a:stretch>
                  <a:fillRect l="-323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C5005FB-75EA-4CFF-A515-CE414A9C0843}"/>
                  </a:ext>
                </a:extLst>
              </p:cNvPr>
              <p:cNvSpPr txBox="1"/>
              <p:nvPr/>
            </p:nvSpPr>
            <p:spPr>
              <a:xfrm>
                <a:off x="1297319" y="5385500"/>
                <a:ext cx="809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C5005FB-75EA-4CFF-A515-CE414A9C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5385500"/>
                <a:ext cx="80900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6707A-DB22-441F-B331-2CADFB264F69}"/>
                  </a:ext>
                </a:extLst>
              </p:cNvPr>
              <p:cNvSpPr txBox="1"/>
              <p:nvPr/>
            </p:nvSpPr>
            <p:spPr>
              <a:xfrm>
                <a:off x="1297319" y="5754832"/>
                <a:ext cx="81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6707A-DB22-441F-B331-2CADFB26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5754832"/>
                <a:ext cx="815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35513CD-A8F2-4127-8F6B-FA436EFE6A65}"/>
                  </a:ext>
                </a:extLst>
              </p:cNvPr>
              <p:cNvSpPr txBox="1"/>
              <p:nvPr/>
            </p:nvSpPr>
            <p:spPr>
              <a:xfrm>
                <a:off x="1297319" y="6151199"/>
                <a:ext cx="808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35513CD-A8F2-4127-8F6B-FA436EFE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9" y="6151199"/>
                <a:ext cx="808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FEB57B1-FA14-4B97-AFE9-10A0C0D0AA05}"/>
              </a:ext>
            </a:extLst>
          </p:cNvPr>
          <p:cNvCxnSpPr>
            <a:cxnSpLocks/>
          </p:cNvCxnSpPr>
          <p:nvPr/>
        </p:nvCxnSpPr>
        <p:spPr>
          <a:xfrm>
            <a:off x="8368788" y="3424060"/>
            <a:ext cx="1919880" cy="1477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EF0FDF5-73D9-48EB-99EB-284819FB4FB2}"/>
                  </a:ext>
                </a:extLst>
              </p:cNvPr>
              <p:cNvSpPr txBox="1"/>
              <p:nvPr/>
            </p:nvSpPr>
            <p:spPr>
              <a:xfrm>
                <a:off x="9725850" y="5016168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右边界条件：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EF0FDF5-73D9-48EB-99EB-284819FB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850" y="5016168"/>
                <a:ext cx="1697901" cy="369332"/>
              </a:xfrm>
              <a:prstGeom prst="rect">
                <a:avLst/>
              </a:prstGeom>
              <a:blipFill>
                <a:blip r:embed="rId14"/>
                <a:stretch>
                  <a:fillRect l="-28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00E9DA18-71D3-44F6-A823-CFEDCF62CD82}"/>
              </a:ext>
            </a:extLst>
          </p:cNvPr>
          <p:cNvSpPr txBox="1"/>
          <p:nvPr/>
        </p:nvSpPr>
        <p:spPr>
          <a:xfrm>
            <a:off x="6388373" y="86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浅水方程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631F18C-B19A-41E5-9519-814681D5B275}"/>
                  </a:ext>
                </a:extLst>
              </p:cNvPr>
              <p:cNvSpPr txBox="1"/>
              <p:nvPr/>
            </p:nvSpPr>
            <p:spPr>
              <a:xfrm>
                <a:off x="7496369" y="258662"/>
                <a:ext cx="249747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𝑑h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𝑑𝑥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631F18C-B19A-41E5-9519-814681D5B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69" y="258662"/>
                <a:ext cx="2497479" cy="714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ED5676-AF04-4775-B3FC-16EDA1035BA7}"/>
                  </a:ext>
                </a:extLst>
              </p:cNvPr>
              <p:cNvSpPr txBox="1"/>
              <p:nvPr/>
            </p:nvSpPr>
            <p:spPr>
              <a:xfrm>
                <a:off x="7458765" y="914551"/>
                <a:ext cx="2796086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𝑑h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𝑑𝑥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𝑑𝑥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ED5676-AF04-4775-B3FC-16EDA103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765" y="914551"/>
                <a:ext cx="2796086" cy="720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8667D88-DB5D-4F55-A8AD-C88A1D78447E}"/>
                  </a:ext>
                </a:extLst>
              </p:cNvPr>
              <p:cNvSpPr txBox="1"/>
              <p:nvPr/>
            </p:nvSpPr>
            <p:spPr>
              <a:xfrm>
                <a:off x="7564108" y="1670301"/>
                <a:ext cx="238873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𝑑𝑥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8667D88-DB5D-4F55-A8AD-C88A1D784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08" y="1670301"/>
                <a:ext cx="2388731" cy="7203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12CB0D-CBB8-4F3A-BD0F-F361658A05A7}"/>
                  </a:ext>
                </a:extLst>
              </p:cNvPr>
              <p:cNvSpPr txBox="1"/>
              <p:nvPr/>
            </p:nvSpPr>
            <p:spPr>
              <a:xfrm>
                <a:off x="10574801" y="236337"/>
                <a:ext cx="1333378" cy="324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𝜓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𝑑𝑢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𝑑𝑣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0" lang="zh-CN" altLang="en-US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𝑑𝑢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1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𝑑𝑣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2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kumimoji="0" lang="en-US" altLang="zh-CN" sz="1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12CB0D-CBB8-4F3A-BD0F-F361658A0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801" y="236337"/>
                <a:ext cx="1333378" cy="32497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6F30A54-5C53-4A59-BBA6-02D406CD2DB7}"/>
                  </a:ext>
                </a:extLst>
              </p:cNvPr>
              <p:cNvSpPr txBox="1"/>
              <p:nvPr/>
            </p:nvSpPr>
            <p:spPr>
              <a:xfrm>
                <a:off x="9795630" y="5547082"/>
                <a:ext cx="157206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𝑑𝑢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6F30A54-5C53-4A59-BBA6-02D406CD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30" y="5547082"/>
                <a:ext cx="1572061" cy="6182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EAE22FD-E819-4E91-858C-0100E3162164}"/>
                  </a:ext>
                </a:extLst>
              </p:cNvPr>
              <p:cNvSpPr txBox="1"/>
              <p:nvPr/>
            </p:nvSpPr>
            <p:spPr>
              <a:xfrm>
                <a:off x="9795630" y="6165328"/>
                <a:ext cx="155834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𝑑𝑣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EAE22FD-E819-4E91-858C-0100E316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630" y="6165328"/>
                <a:ext cx="1558342" cy="6182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D29E38-7DE3-46E4-A6D4-ECFDDCF24F83}"/>
                  </a:ext>
                </a:extLst>
              </p:cNvPr>
              <p:cNvSpPr txBox="1"/>
              <p:nvPr/>
            </p:nvSpPr>
            <p:spPr>
              <a:xfrm>
                <a:off x="3917044" y="5030915"/>
                <a:ext cx="2309607" cy="8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Δ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8D29E38-7DE3-46E4-A6D4-ECFDDCF2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44" y="5030915"/>
                <a:ext cx="2309607" cy="8352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EE0BEF0-87C2-4EF6-88F9-E7E51CB7913A}"/>
                  </a:ext>
                </a:extLst>
              </p:cNvPr>
              <p:cNvSpPr txBox="1"/>
              <p:nvPr/>
            </p:nvSpPr>
            <p:spPr>
              <a:xfrm>
                <a:off x="4075742" y="5939498"/>
                <a:ext cx="1992212" cy="67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EE0BEF0-87C2-4EF6-88F9-E7E51CB7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42" y="5939498"/>
                <a:ext cx="1992212" cy="6700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87DE2F37-B910-4792-B121-03ABE015E70B}"/>
              </a:ext>
            </a:extLst>
          </p:cNvPr>
          <p:cNvSpPr txBox="1"/>
          <p:nvPr/>
        </p:nvSpPr>
        <p:spPr>
          <a:xfrm>
            <a:off x="3218541" y="45899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格子中心的差分格式：</a:t>
            </a:r>
          </a:p>
        </p:txBody>
      </p:sp>
    </p:spTree>
    <p:extLst>
      <p:ext uri="{BB962C8B-B14F-4D97-AF65-F5344CB8AC3E}">
        <p14:creationId xmlns:p14="http://schemas.microsoft.com/office/powerpoint/2010/main" val="10441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5" y="5010913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11243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6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Arial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10402921" y="1717263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921" y="1717263"/>
                <a:ext cx="14080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/>
              <p:nvPr/>
            </p:nvSpPr>
            <p:spPr>
              <a:xfrm>
                <a:off x="391390" y="2266791"/>
                <a:ext cx="3770840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0" y="2266791"/>
                <a:ext cx="3770840" cy="613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/>
              <p:nvPr/>
            </p:nvSpPr>
            <p:spPr>
              <a:xfrm>
                <a:off x="-346841" y="2831244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func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′+</m:t>
                          </m:r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841" y="2831244"/>
                <a:ext cx="11065079" cy="736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/>
              <p:nvPr/>
            </p:nvSpPr>
            <p:spPr>
              <a:xfrm>
                <a:off x="-581046" y="3537177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1046" y="3537177"/>
                <a:ext cx="9486551" cy="73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/>
              <p:nvPr/>
            </p:nvSpPr>
            <p:spPr>
              <a:xfrm>
                <a:off x="491359" y="4347306"/>
                <a:ext cx="3139577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9" y="4347306"/>
                <a:ext cx="3139577" cy="609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>
            <a:extLst>
              <a:ext uri="{FF2B5EF4-FFF2-40B4-BE49-F238E27FC236}">
                <a16:creationId xmlns:a16="http://schemas.microsoft.com/office/drawing/2014/main" id="{CE188D47-2DC5-468F-A110-38A6E6CD3AB8}"/>
              </a:ext>
            </a:extLst>
          </p:cNvPr>
          <p:cNvSpPr txBox="1">
            <a:spLocks/>
          </p:cNvSpPr>
          <p:nvPr/>
        </p:nvSpPr>
        <p:spPr>
          <a:xfrm>
            <a:off x="491359" y="-3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添加数值黏性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8B4DA3-16F2-40E3-AF09-BABFFC035BAE}"/>
              </a:ext>
            </a:extLst>
          </p:cNvPr>
          <p:cNvSpPr/>
          <p:nvPr/>
        </p:nvSpPr>
        <p:spPr>
          <a:xfrm>
            <a:off x="4931454" y="2711669"/>
            <a:ext cx="5319047" cy="945931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EE3487-C8CF-46A1-B713-5318A1B73673}"/>
              </a:ext>
            </a:extLst>
          </p:cNvPr>
          <p:cNvSpPr/>
          <p:nvPr/>
        </p:nvSpPr>
        <p:spPr>
          <a:xfrm>
            <a:off x="3141543" y="3557928"/>
            <a:ext cx="4533111" cy="8520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2233C0B-5309-4DA8-8D8B-2F15854D0504}"/>
              </a:ext>
            </a:extLst>
          </p:cNvPr>
          <p:cNvSpPr/>
          <p:nvPr/>
        </p:nvSpPr>
        <p:spPr>
          <a:xfrm rot="10020568">
            <a:off x="8715931" y="3760104"/>
            <a:ext cx="333088" cy="447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FB7DE5-18B2-4C36-B541-EAA93D44F172}"/>
                  </a:ext>
                </a:extLst>
              </p:cNvPr>
              <p:cNvSpPr txBox="1"/>
              <p:nvPr/>
            </p:nvSpPr>
            <p:spPr>
              <a:xfrm>
                <a:off x="8091816" y="4532107"/>
                <a:ext cx="3753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沿着厚度方向积分得到的底部摩擦是否应该乘上修正系数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FB7DE5-18B2-4C36-B541-EAA93D4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816" y="4532107"/>
                <a:ext cx="3753660" cy="646331"/>
              </a:xfrm>
              <a:prstGeom prst="rect">
                <a:avLst/>
              </a:prstGeom>
              <a:blipFill>
                <a:blip r:embed="rId11"/>
                <a:stretch>
                  <a:fillRect l="-129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7BD52104-AFA9-4CA7-9AF5-6C900BF0CB31}"/>
              </a:ext>
            </a:extLst>
          </p:cNvPr>
          <p:cNvSpPr/>
          <p:nvPr/>
        </p:nvSpPr>
        <p:spPr>
          <a:xfrm rot="7432526">
            <a:off x="7703131" y="4159511"/>
            <a:ext cx="333088" cy="447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3C23-01FB-4885-AAA0-4DFB86C5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85" y="0"/>
            <a:ext cx="4717568" cy="1325563"/>
          </a:xfrm>
        </p:spPr>
        <p:txBody>
          <a:bodyPr/>
          <a:lstStyle/>
          <a:p>
            <a:r>
              <a:rPr lang="zh-CN" altLang="en-US" dirty="0"/>
              <a:t>添加数值黏性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E15B29-0F16-4F46-B065-CF30437CCB3D}"/>
              </a:ext>
            </a:extLst>
          </p:cNvPr>
          <p:cNvGrpSpPr/>
          <p:nvPr/>
        </p:nvGrpSpPr>
        <p:grpSpPr>
          <a:xfrm>
            <a:off x="-266851" y="1159225"/>
            <a:ext cx="6362851" cy="1587895"/>
            <a:chOff x="-117445" y="3592209"/>
            <a:chExt cx="6453995" cy="1587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8CA633E-D18F-435F-BD67-3AE7A5ABAC7B}"/>
                    </a:ext>
                  </a:extLst>
                </p:cNvPr>
                <p:cNvSpPr txBox="1"/>
                <p:nvPr/>
              </p:nvSpPr>
              <p:spPr>
                <a:xfrm>
                  <a:off x="-117445" y="4110606"/>
                  <a:ext cx="174491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9DC364-D699-4C6E-A7ED-C0BEB09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7445" y="4110606"/>
                  <a:ext cx="174491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2E2933E-A391-45A2-914A-04BCCACDBC53}"/>
                </a:ext>
              </a:extLst>
            </p:cNvPr>
            <p:cNvGrpSpPr/>
            <p:nvPr/>
          </p:nvGrpSpPr>
          <p:grpSpPr>
            <a:xfrm>
              <a:off x="1219202" y="3592209"/>
              <a:ext cx="5117348" cy="1587895"/>
              <a:chOff x="1219202" y="3592209"/>
              <a:chExt cx="5117348" cy="15878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2F7F57D5-088D-4787-B95E-6DCC6E6E0A5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7934" y="3592209"/>
                    <a:ext cx="196092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AD010CF-0AC5-46F6-AAB8-32E607279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34" y="3592209"/>
                    <a:ext cx="19609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380B6C12-79A5-4EEF-B00B-657CE50B815A}"/>
                  </a:ext>
                </a:extLst>
              </p:cNvPr>
              <p:cNvSpPr/>
              <p:nvPr/>
            </p:nvSpPr>
            <p:spPr>
              <a:xfrm>
                <a:off x="1219202" y="3766873"/>
                <a:ext cx="206927" cy="1117998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8048E037-0D94-493A-A6A1-BA2DD54D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29" y="3592209"/>
                    <a:ext cx="50124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ABC26D1B-CDA4-459E-818A-8D4B54853A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29" y="3592209"/>
                    <a:ext cx="50124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9396F797-5A05-4344-98A2-60DF401EEC7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8560" y="4465421"/>
                    <a:ext cx="2229374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9396F797-5A05-4344-98A2-60DF401EE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560" y="4465421"/>
                    <a:ext cx="2229374" cy="71468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78A963F-9641-4AB5-B298-C792EA7F766D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906" y="4638096"/>
                    <a:ext cx="270964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78A963F-9641-4AB5-B298-C792EA7F76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6906" y="4638096"/>
                    <a:ext cx="270964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E09A46B-1483-4375-918F-963ADC79EBA5}"/>
              </a:ext>
            </a:extLst>
          </p:cNvPr>
          <p:cNvCxnSpPr/>
          <p:nvPr/>
        </p:nvCxnSpPr>
        <p:spPr>
          <a:xfrm>
            <a:off x="6362854" y="1923393"/>
            <a:ext cx="558729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16DF4F0-952E-463A-AF97-DFCCE7DED8E4}"/>
              </a:ext>
            </a:extLst>
          </p:cNvPr>
          <p:cNvCxnSpPr>
            <a:cxnSpLocks/>
          </p:cNvCxnSpPr>
          <p:nvPr/>
        </p:nvCxnSpPr>
        <p:spPr>
          <a:xfrm>
            <a:off x="6362854" y="1402530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2BE3BB5-3CE8-4456-92E0-0B22139E9DC3}"/>
              </a:ext>
            </a:extLst>
          </p:cNvPr>
          <p:cNvCxnSpPr>
            <a:cxnSpLocks/>
          </p:cNvCxnSpPr>
          <p:nvPr/>
        </p:nvCxnSpPr>
        <p:spPr>
          <a:xfrm>
            <a:off x="9295591" y="1402530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CCE133-3C09-4BD4-9A54-66F3AAC2A072}"/>
              </a:ext>
            </a:extLst>
          </p:cNvPr>
          <p:cNvCxnSpPr>
            <a:cxnSpLocks/>
          </p:cNvCxnSpPr>
          <p:nvPr/>
        </p:nvCxnSpPr>
        <p:spPr>
          <a:xfrm>
            <a:off x="11950153" y="1402530"/>
            <a:ext cx="0" cy="5355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DB4587-B016-424D-B266-6FA106452AA7}"/>
                  </a:ext>
                </a:extLst>
              </p:cNvPr>
              <p:cNvSpPr txBox="1"/>
              <p:nvPr/>
            </p:nvSpPr>
            <p:spPr>
              <a:xfrm>
                <a:off x="6073621" y="1953173"/>
                <a:ext cx="649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DB4587-B016-424D-B266-6FA106452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21" y="1953173"/>
                <a:ext cx="6491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2DA4E2-7CE7-4A92-93CE-6C0D7A8E7040}"/>
                  </a:ext>
                </a:extLst>
              </p:cNvPr>
              <p:cNvSpPr txBox="1"/>
              <p:nvPr/>
            </p:nvSpPr>
            <p:spPr>
              <a:xfrm>
                <a:off x="8971015" y="1923393"/>
                <a:ext cx="562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2DA4E2-7CE7-4A92-93CE-6C0D7A8E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15" y="1923393"/>
                <a:ext cx="5625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842584-3856-4FA5-95FE-A5A7AFDD4CA3}"/>
                  </a:ext>
                </a:extLst>
              </p:cNvPr>
              <p:cNvSpPr txBox="1"/>
              <p:nvPr/>
            </p:nvSpPr>
            <p:spPr>
              <a:xfrm>
                <a:off x="11530592" y="1953173"/>
                <a:ext cx="715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842584-3856-4FA5-95FE-A5A7AFDD4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592" y="1953173"/>
                <a:ext cx="7157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88B8AF1C-B8DC-49AF-AC1D-1344C4CD873D}"/>
              </a:ext>
            </a:extLst>
          </p:cNvPr>
          <p:cNvSpPr/>
          <p:nvPr/>
        </p:nvSpPr>
        <p:spPr>
          <a:xfrm>
            <a:off x="6398197" y="1067129"/>
            <a:ext cx="2515544" cy="3354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13FA8C-B713-40BA-9E46-0FB0A058D56A}"/>
              </a:ext>
            </a:extLst>
          </p:cNvPr>
          <p:cNvSpPr txBox="1"/>
          <p:nvPr/>
        </p:nvSpPr>
        <p:spPr>
          <a:xfrm>
            <a:off x="8186185" y="1142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实际的计算域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7DFC03DA-2A44-4923-AF13-EEA5E5FA80C4}"/>
              </a:ext>
            </a:extLst>
          </p:cNvPr>
          <p:cNvSpPr/>
          <p:nvPr/>
        </p:nvSpPr>
        <p:spPr>
          <a:xfrm>
            <a:off x="6425486" y="377035"/>
            <a:ext cx="5524667" cy="33540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5A691E-DB5B-4A2B-989D-70512F6F0262}"/>
              </a:ext>
            </a:extLst>
          </p:cNvPr>
          <p:cNvSpPr txBox="1"/>
          <p:nvPr/>
        </p:nvSpPr>
        <p:spPr>
          <a:xfrm>
            <a:off x="7021157" y="762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可能的结果域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ADF4BC0-4A28-4B0B-B236-D18BBA7F1F37}"/>
              </a:ext>
            </a:extLst>
          </p:cNvPr>
          <p:cNvCxnSpPr>
            <a:cxnSpLocks/>
          </p:cNvCxnSpPr>
          <p:nvPr/>
        </p:nvCxnSpPr>
        <p:spPr>
          <a:xfrm>
            <a:off x="8959961" y="993055"/>
            <a:ext cx="0" cy="53550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1DF30A0-BCAE-43A1-B21E-5F8D7826419E}"/>
              </a:ext>
            </a:extLst>
          </p:cNvPr>
          <p:cNvCxnSpPr>
            <a:cxnSpLocks/>
          </p:cNvCxnSpPr>
          <p:nvPr/>
        </p:nvCxnSpPr>
        <p:spPr>
          <a:xfrm>
            <a:off x="6362854" y="967078"/>
            <a:ext cx="0" cy="535502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104C611A-41C5-4397-AFFC-A8A6422C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764" y="2826383"/>
            <a:ext cx="4819898" cy="3937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AD1D60-CE88-42BA-B900-1F6D845F1E0C}"/>
                  </a:ext>
                </a:extLst>
              </p:cNvPr>
              <p:cNvSpPr txBox="1"/>
              <p:nvPr/>
            </p:nvSpPr>
            <p:spPr>
              <a:xfrm>
                <a:off x="1306615" y="3456285"/>
                <a:ext cx="1206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AD1D60-CE88-42BA-B900-1F6D845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15" y="3456285"/>
                <a:ext cx="12069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7328372-B509-4EEC-A8B0-3507D0FA5E3D}"/>
                  </a:ext>
                </a:extLst>
              </p:cNvPr>
              <p:cNvSpPr txBox="1"/>
              <p:nvPr/>
            </p:nvSpPr>
            <p:spPr>
              <a:xfrm>
                <a:off x="2260316" y="4293633"/>
                <a:ext cx="1244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7328372-B509-4EEC-A8B0-3507D0FA5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16" y="4293633"/>
                <a:ext cx="12441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EE545-852B-4994-8FA7-ADA9A70EEDB2}"/>
                  </a:ext>
                </a:extLst>
              </p:cNvPr>
              <p:cNvSpPr txBox="1"/>
              <p:nvPr/>
            </p:nvSpPr>
            <p:spPr>
              <a:xfrm>
                <a:off x="3069329" y="3456285"/>
                <a:ext cx="1401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EE545-852B-4994-8FA7-ADA9A70E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29" y="3456285"/>
                <a:ext cx="14017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右 30">
            <a:extLst>
              <a:ext uri="{FF2B5EF4-FFF2-40B4-BE49-F238E27FC236}">
                <a16:creationId xmlns:a16="http://schemas.microsoft.com/office/drawing/2014/main" id="{E852950E-FC5C-4CB9-98DA-2DD88E3B2D48}"/>
              </a:ext>
            </a:extLst>
          </p:cNvPr>
          <p:cNvSpPr/>
          <p:nvPr/>
        </p:nvSpPr>
        <p:spPr>
          <a:xfrm rot="5400000">
            <a:off x="2524810" y="4915163"/>
            <a:ext cx="71520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C99C735-EA4C-41A8-B72A-1348DCC217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0149" y="3148989"/>
            <a:ext cx="3512071" cy="33718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A5FAD33-2215-479F-A206-2B9C38D1A472}"/>
              </a:ext>
            </a:extLst>
          </p:cNvPr>
          <p:cNvSpPr txBox="1"/>
          <p:nvPr/>
        </p:nvSpPr>
        <p:spPr>
          <a:xfrm>
            <a:off x="6368672" y="2628125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 tanh </a:t>
            </a:r>
            <a:r>
              <a:rPr lang="en-US" altLang="zh-CN" dirty="0" err="1">
                <a:solidFill>
                  <a:srgbClr val="C00000"/>
                </a:solidFill>
              </a:rPr>
              <a:t>tanh</a:t>
            </a:r>
            <a:r>
              <a:rPr lang="zh-CN" altLang="en-US" dirty="0">
                <a:solidFill>
                  <a:srgbClr val="C00000"/>
                </a:solidFill>
              </a:rPr>
              <a:t>本身的厚度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EE53A5-867D-4A43-99ED-9927A74E9D63}"/>
              </a:ext>
            </a:extLst>
          </p:cNvPr>
          <p:cNvSpPr txBox="1"/>
          <p:nvPr/>
        </p:nvSpPr>
        <p:spPr>
          <a:xfrm>
            <a:off x="7292896" y="2205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网格耗散</a:t>
            </a:r>
          </a:p>
        </p:txBody>
      </p:sp>
    </p:spTree>
    <p:extLst>
      <p:ext uri="{BB962C8B-B14F-4D97-AF65-F5344CB8AC3E}">
        <p14:creationId xmlns:p14="http://schemas.microsoft.com/office/powerpoint/2010/main" val="14929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202B4-A57C-47E2-8681-4EB05B71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在右端区域的结果仍然是不好的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91B66-9CA5-465C-8ED2-924021F2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" y="1876670"/>
            <a:ext cx="5143764" cy="3949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43198E-DF93-42AF-8513-251C533B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46" y="1889371"/>
            <a:ext cx="5283472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202B4-A57C-47E2-8681-4EB05B7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390"/>
            <a:ext cx="10515600" cy="1325563"/>
          </a:xfrm>
        </p:spPr>
        <p:txBody>
          <a:bodyPr/>
          <a:lstStyle/>
          <a:p>
            <a:r>
              <a:rPr lang="zh-CN" altLang="en-US" dirty="0"/>
              <a:t>在右端区域的结果仍然是不好的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43198E-DF93-42AF-8513-251C533B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1" y="890448"/>
            <a:ext cx="2651258" cy="19756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42991C-ABFF-48F6-995D-4F4635D8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12" y="999052"/>
            <a:ext cx="4450815" cy="4711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7ED0E1-0F30-42CE-A19A-4F2FDA52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80" y="970670"/>
            <a:ext cx="4548019" cy="473959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8605B7-F437-48E5-9D09-9D1881F0448F}"/>
              </a:ext>
            </a:extLst>
          </p:cNvPr>
          <p:cNvGrpSpPr/>
          <p:nvPr/>
        </p:nvGrpSpPr>
        <p:grpSpPr>
          <a:xfrm>
            <a:off x="4568527" y="5713474"/>
            <a:ext cx="3614969" cy="936025"/>
            <a:chOff x="6073621" y="114266"/>
            <a:chExt cx="6172680" cy="2208239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9C24B4-1647-41D3-B7FB-9289A5EE7F2D}"/>
                </a:ext>
              </a:extLst>
            </p:cNvPr>
            <p:cNvCxnSpPr/>
            <p:nvPr/>
          </p:nvCxnSpPr>
          <p:spPr>
            <a:xfrm>
              <a:off x="6362854" y="1923393"/>
              <a:ext cx="5587299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B064356-CCF5-4B99-B00D-5424705641DB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54" y="1402530"/>
              <a:ext cx="0" cy="535502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D879C9-6F1B-4252-88C4-CCDE115E608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591" y="1402530"/>
              <a:ext cx="0" cy="535502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A78B594-03A5-4328-A367-BD78839A4F37}"/>
                </a:ext>
              </a:extLst>
            </p:cNvPr>
            <p:cNvCxnSpPr>
              <a:cxnSpLocks/>
            </p:cNvCxnSpPr>
            <p:nvPr/>
          </p:nvCxnSpPr>
          <p:spPr>
            <a:xfrm>
              <a:off x="11950153" y="1402530"/>
              <a:ext cx="0" cy="535502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C29DEB8-56E9-4E30-B2BF-AAE9D3F125D6}"/>
                    </a:ext>
                  </a:extLst>
                </p:cNvPr>
                <p:cNvSpPr txBox="1"/>
                <p:nvPr/>
              </p:nvSpPr>
              <p:spPr>
                <a:xfrm>
                  <a:off x="6073621" y="1953173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C29DEB8-56E9-4E30-B2BF-AAE9D3F12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621" y="1953173"/>
                  <a:ext cx="64915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2857" b="-13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0F47235-9FB4-4A5E-96E6-336E9E763C32}"/>
                    </a:ext>
                  </a:extLst>
                </p:cNvPr>
                <p:cNvSpPr txBox="1"/>
                <p:nvPr/>
              </p:nvSpPr>
              <p:spPr>
                <a:xfrm>
                  <a:off x="8971015" y="1923393"/>
                  <a:ext cx="562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0F47235-9FB4-4A5E-96E6-336E9E763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5" y="1923393"/>
                  <a:ext cx="56259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3" b="-1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CDD061-DDC0-438C-811B-15632976294B}"/>
                    </a:ext>
                  </a:extLst>
                </p:cNvPr>
                <p:cNvSpPr txBox="1"/>
                <p:nvPr/>
              </p:nvSpPr>
              <p:spPr>
                <a:xfrm>
                  <a:off x="11530592" y="1953173"/>
                  <a:ext cx="715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CDD061-DDC0-438C-811B-156329762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0592" y="1953173"/>
                  <a:ext cx="71570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7059" b="-13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左右 15">
              <a:extLst>
                <a:ext uri="{FF2B5EF4-FFF2-40B4-BE49-F238E27FC236}">
                  <a16:creationId xmlns:a16="http://schemas.microsoft.com/office/drawing/2014/main" id="{33EF14BA-66F6-44CA-A2A5-0DBC5095529A}"/>
                </a:ext>
              </a:extLst>
            </p:cNvPr>
            <p:cNvSpPr/>
            <p:nvPr/>
          </p:nvSpPr>
          <p:spPr>
            <a:xfrm>
              <a:off x="6398197" y="1067129"/>
              <a:ext cx="2515544" cy="3354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BF5E43-7BE3-416E-8D28-DECFCD7E8297}"/>
                </a:ext>
              </a:extLst>
            </p:cNvPr>
            <p:cNvSpPr txBox="1"/>
            <p:nvPr/>
          </p:nvSpPr>
          <p:spPr>
            <a:xfrm>
              <a:off x="8186185" y="114266"/>
              <a:ext cx="1467363" cy="43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实际的计算域</a:t>
              </a:r>
            </a:p>
          </p:txBody>
        </p:sp>
        <p:sp>
          <p:nvSpPr>
            <p:cNvPr id="18" name="箭头: 左右 17">
              <a:extLst>
                <a:ext uri="{FF2B5EF4-FFF2-40B4-BE49-F238E27FC236}">
                  <a16:creationId xmlns:a16="http://schemas.microsoft.com/office/drawing/2014/main" id="{B4C19904-CB77-458B-936A-77B753A63329}"/>
                </a:ext>
              </a:extLst>
            </p:cNvPr>
            <p:cNvSpPr/>
            <p:nvPr/>
          </p:nvSpPr>
          <p:spPr>
            <a:xfrm>
              <a:off x="6425486" y="377035"/>
              <a:ext cx="5524667" cy="335401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420D81-81A0-4818-AA03-0FB905AEB68D}"/>
                </a:ext>
              </a:extLst>
            </p:cNvPr>
            <p:cNvSpPr txBox="1"/>
            <p:nvPr/>
          </p:nvSpPr>
          <p:spPr>
            <a:xfrm>
              <a:off x="7021156" y="762466"/>
              <a:ext cx="1576869" cy="461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可能的结果域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7BDF31-5171-41B4-8D6A-94EF247503E1}"/>
                  </a:ext>
                </a:extLst>
              </p:cNvPr>
              <p:cNvSpPr txBox="1"/>
              <p:nvPr/>
            </p:nvSpPr>
            <p:spPr>
              <a:xfrm>
                <a:off x="4468088" y="809445"/>
                <a:ext cx="1797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=10~510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7BDF31-5171-41B4-8D6A-94EF2475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88" y="809445"/>
                <a:ext cx="17972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728930-6765-403E-9C19-916D6042ED0E}"/>
                  </a:ext>
                </a:extLst>
              </p:cNvPr>
              <p:cNvSpPr txBox="1"/>
              <p:nvPr/>
            </p:nvSpPr>
            <p:spPr>
              <a:xfrm>
                <a:off x="9016107" y="817343"/>
                <a:ext cx="1797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=10~810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728930-6765-403E-9C19-916D6042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107" y="817343"/>
                <a:ext cx="17972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C0AC-5523-4EB5-8D05-2D6F9797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" y="-83388"/>
            <a:ext cx="10515600" cy="1325563"/>
          </a:xfrm>
        </p:spPr>
        <p:txBody>
          <a:bodyPr/>
          <a:lstStyle/>
          <a:p>
            <a:r>
              <a:rPr lang="zh-CN" altLang="en-US" dirty="0"/>
              <a:t>尝试单独去求解黏性的部分（水的本构）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F49CBF-F16F-4FE2-9FF4-4F80786033E1}"/>
              </a:ext>
            </a:extLst>
          </p:cNvPr>
          <p:cNvGrpSpPr/>
          <p:nvPr/>
        </p:nvGrpSpPr>
        <p:grpSpPr>
          <a:xfrm>
            <a:off x="391445" y="1556824"/>
            <a:ext cx="6179052" cy="1586401"/>
            <a:chOff x="927506" y="1634062"/>
            <a:chExt cx="6179052" cy="1586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99907A-AC26-4209-8D70-73358244D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506" y="1634062"/>
              <a:ext cx="6179052" cy="158640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39AE31-518A-4B05-A60B-5DEDAC365860}"/>
                </a:ext>
              </a:extLst>
            </p:cNvPr>
            <p:cNvSpPr/>
            <p:nvPr/>
          </p:nvSpPr>
          <p:spPr>
            <a:xfrm>
              <a:off x="4817889" y="2773936"/>
              <a:ext cx="414938" cy="315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94656C1-CF2C-4175-82AE-6439C65B1339}"/>
              </a:ext>
            </a:extLst>
          </p:cNvPr>
          <p:cNvSpPr/>
          <p:nvPr/>
        </p:nvSpPr>
        <p:spPr>
          <a:xfrm>
            <a:off x="4449054" y="2013217"/>
            <a:ext cx="2102971" cy="68387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A93403-1D45-43AC-B2B0-1ACB9844316E}"/>
              </a:ext>
            </a:extLst>
          </p:cNvPr>
          <p:cNvSpPr/>
          <p:nvPr/>
        </p:nvSpPr>
        <p:spPr>
          <a:xfrm>
            <a:off x="2766252" y="2621099"/>
            <a:ext cx="1621332" cy="68387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A0AD84-0648-494F-8252-D0E9A2177E3F}"/>
              </a:ext>
            </a:extLst>
          </p:cNvPr>
          <p:cNvSpPr/>
          <p:nvPr/>
        </p:nvSpPr>
        <p:spPr>
          <a:xfrm>
            <a:off x="527636" y="1429427"/>
            <a:ext cx="3091544" cy="68387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1BEC47-9310-4B22-B990-97D03F60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8" y="3450248"/>
            <a:ext cx="4313069" cy="3310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8AEE3A-17A3-45AF-B7E3-4686FC50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91" y="3382861"/>
            <a:ext cx="3852598" cy="3445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66EF7C-52D8-411B-96D4-7AA488D2314A}"/>
                  </a:ext>
                </a:extLst>
              </p:cNvPr>
              <p:cNvSpPr txBox="1"/>
              <p:nvPr/>
            </p:nvSpPr>
            <p:spPr>
              <a:xfrm>
                <a:off x="7676789" y="1828551"/>
                <a:ext cx="1210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66EF7C-52D8-411B-96D4-7AA488D2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89" y="1828551"/>
                <a:ext cx="1210524" cy="369332"/>
              </a:xfrm>
              <a:prstGeom prst="rect">
                <a:avLst/>
              </a:prstGeom>
              <a:blipFill>
                <a:blip r:embed="rId5"/>
                <a:stretch>
                  <a:fillRect l="-402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D2E38224-2106-4ACA-A5F1-2425F04361F3}"/>
              </a:ext>
            </a:extLst>
          </p:cNvPr>
          <p:cNvSpPr/>
          <p:nvPr/>
        </p:nvSpPr>
        <p:spPr>
          <a:xfrm>
            <a:off x="9121489" y="1870840"/>
            <a:ext cx="568077" cy="28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1D53AF-090F-4E7A-920E-ED47D873A63A}"/>
                  </a:ext>
                </a:extLst>
              </p:cNvPr>
              <p:cNvSpPr txBox="1"/>
              <p:nvPr/>
            </p:nvSpPr>
            <p:spPr>
              <a:xfrm>
                <a:off x="9993605" y="1828551"/>
                <a:ext cx="902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1D53AF-090F-4E7A-920E-ED47D873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605" y="1828551"/>
                <a:ext cx="9026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959E6-9173-455B-B4A3-2A45632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构造的一个例子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583289-C9C1-4199-A750-DF8E3D95DEDD}"/>
                  </a:ext>
                </a:extLst>
              </p:cNvPr>
              <p:cNvSpPr txBox="1"/>
              <p:nvPr/>
            </p:nvSpPr>
            <p:spPr>
              <a:xfrm>
                <a:off x="964849" y="1481959"/>
                <a:ext cx="148617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583289-C9C1-4199-A750-DF8E3D95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9" y="1481959"/>
                <a:ext cx="1486176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E73916-B17D-4016-9E22-75950E3A5B8F}"/>
                  </a:ext>
                </a:extLst>
              </p:cNvPr>
              <p:cNvSpPr txBox="1"/>
              <p:nvPr/>
            </p:nvSpPr>
            <p:spPr>
              <a:xfrm>
                <a:off x="964849" y="2339604"/>
                <a:ext cx="191321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E73916-B17D-4016-9E22-75950E3A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9" y="2339604"/>
                <a:ext cx="1913216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27A33B-16CA-43E9-A764-395CD8879BED}"/>
                  </a:ext>
                </a:extLst>
              </p:cNvPr>
              <p:cNvSpPr txBox="1"/>
              <p:nvPr/>
            </p:nvSpPr>
            <p:spPr>
              <a:xfrm>
                <a:off x="3228777" y="2069097"/>
                <a:ext cx="1256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A27A33B-16CA-43E9-A764-395CD8879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77" y="2069097"/>
                <a:ext cx="125617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CE0DE7B4-304F-4930-B36D-37763864222F}"/>
              </a:ext>
            </a:extLst>
          </p:cNvPr>
          <p:cNvSpPr/>
          <p:nvPr/>
        </p:nvSpPr>
        <p:spPr>
          <a:xfrm>
            <a:off x="5126946" y="1621356"/>
            <a:ext cx="7441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34B701-CEB2-4004-8CA3-E4B12CEAA33B}"/>
                  </a:ext>
                </a:extLst>
              </p:cNvPr>
              <p:cNvSpPr txBox="1"/>
              <p:nvPr/>
            </p:nvSpPr>
            <p:spPr>
              <a:xfrm>
                <a:off x="340535" y="1623803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34B701-CEB2-4004-8CA3-E4B12CEA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5" y="1623803"/>
                <a:ext cx="56778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3D7DC9-AFC6-42AC-B675-C9BCA845D94A}"/>
                  </a:ext>
                </a:extLst>
              </p:cNvPr>
              <p:cNvSpPr txBox="1"/>
              <p:nvPr/>
            </p:nvSpPr>
            <p:spPr>
              <a:xfrm>
                <a:off x="330245" y="247900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3D7DC9-AFC6-42AC-B675-C9BCA845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5" y="2479001"/>
                <a:ext cx="5677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2B51761-4F6B-487A-87B2-943C0FA6701F}"/>
              </a:ext>
            </a:extLst>
          </p:cNvPr>
          <p:cNvSpPr txBox="1"/>
          <p:nvPr/>
        </p:nvSpPr>
        <p:spPr>
          <a:xfrm>
            <a:off x="5196314" y="114773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单独解方程</a:t>
            </a:r>
            <a:r>
              <a:rPr lang="en-US" altLang="zh-CN" dirty="0"/>
              <a:t>(1)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8047AA-B04A-4EBB-A899-816484E7EA7F}"/>
                  </a:ext>
                </a:extLst>
              </p:cNvPr>
              <p:cNvSpPr txBox="1"/>
              <p:nvPr/>
            </p:nvSpPr>
            <p:spPr>
              <a:xfrm>
                <a:off x="6703355" y="1608745"/>
                <a:ext cx="1925527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8047AA-B04A-4EBB-A899-816484E7E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355" y="1608745"/>
                <a:ext cx="1925527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F86607-5EFB-45F3-8FDA-AB32A68A5210}"/>
                  </a:ext>
                </a:extLst>
              </p:cNvPr>
              <p:cNvSpPr txBox="1"/>
              <p:nvPr/>
            </p:nvSpPr>
            <p:spPr>
              <a:xfrm>
                <a:off x="9168340" y="1530448"/>
                <a:ext cx="1064266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F86607-5EFB-45F3-8FDA-AB32A68A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340" y="1530448"/>
                <a:ext cx="1064266" cy="56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8AA107-2FE9-48AB-8FC3-39ADA329161B}"/>
                  </a:ext>
                </a:extLst>
              </p:cNvPr>
              <p:cNvSpPr txBox="1"/>
              <p:nvPr/>
            </p:nvSpPr>
            <p:spPr>
              <a:xfrm>
                <a:off x="10478155" y="1621356"/>
                <a:ext cx="153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8AA107-2FE9-48AB-8FC3-39ADA32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55" y="1621356"/>
                <a:ext cx="15383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2BE103C6-26C6-4182-9F8D-9FA420425E06}"/>
              </a:ext>
            </a:extLst>
          </p:cNvPr>
          <p:cNvSpPr/>
          <p:nvPr/>
        </p:nvSpPr>
        <p:spPr>
          <a:xfrm rot="5400000">
            <a:off x="1364724" y="3445039"/>
            <a:ext cx="7441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23A9A-5D83-4031-8A6E-B475C80DD9F0}"/>
              </a:ext>
            </a:extLst>
          </p:cNvPr>
          <p:cNvSpPr txBox="1"/>
          <p:nvPr/>
        </p:nvSpPr>
        <p:spPr>
          <a:xfrm>
            <a:off x="2156723" y="34936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差分后联立求解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D902A0-2735-4C1D-9B99-64FFC76AAA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5211" y="2438429"/>
            <a:ext cx="4484900" cy="42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849169-8CBF-4F97-8B58-3046ABCB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" y="561506"/>
            <a:ext cx="5432420" cy="5189754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3E21E046-B1BA-43F8-93B8-EDDF526E4BAF}"/>
              </a:ext>
            </a:extLst>
          </p:cNvPr>
          <p:cNvSpPr/>
          <p:nvPr/>
        </p:nvSpPr>
        <p:spPr>
          <a:xfrm rot="2009835">
            <a:off x="4893616" y="526570"/>
            <a:ext cx="359454" cy="65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89E70C-529D-4073-A917-087FBB2A63E5}"/>
              </a:ext>
            </a:extLst>
          </p:cNvPr>
          <p:cNvSpPr/>
          <p:nvPr/>
        </p:nvSpPr>
        <p:spPr>
          <a:xfrm>
            <a:off x="4590919" y="1053137"/>
            <a:ext cx="422515" cy="40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7BCDA-64B7-43D1-B219-5055BC3965AD}"/>
              </a:ext>
            </a:extLst>
          </p:cNvPr>
          <p:cNvSpPr/>
          <p:nvPr/>
        </p:nvSpPr>
        <p:spPr>
          <a:xfrm>
            <a:off x="474016" y="2271286"/>
            <a:ext cx="422515" cy="40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6B7F971-AFB6-4D10-BF64-3995225B9788}"/>
              </a:ext>
            </a:extLst>
          </p:cNvPr>
          <p:cNvSpPr/>
          <p:nvPr/>
        </p:nvSpPr>
        <p:spPr>
          <a:xfrm rot="2009835">
            <a:off x="836402" y="1631207"/>
            <a:ext cx="359454" cy="65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E01F6B-4BE2-4A81-BFE4-A6DD1A56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34" y="305870"/>
            <a:ext cx="4020466" cy="31231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0FC422-3414-4EDD-A9F3-B9BDFA016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06" y="0"/>
            <a:ext cx="2821898" cy="23317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44E965-CED5-4890-9BCE-9A5A10378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549" y="-5139"/>
            <a:ext cx="5061837" cy="45528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B077C5-5284-43D7-A981-40E9B93FC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721" y="4650896"/>
            <a:ext cx="3133492" cy="24748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25FB88-ED7E-4366-87B1-1057633EF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799" y="3106614"/>
            <a:ext cx="4009994" cy="3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5CF0CA-B9A6-4B6C-968A-911030698C24}"/>
              </a:ext>
            </a:extLst>
          </p:cNvPr>
          <p:cNvSpPr txBox="1"/>
          <p:nvPr/>
        </p:nvSpPr>
        <p:spPr>
          <a:xfrm>
            <a:off x="933319" y="113758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时间模式下看扰动的发展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DDA612-975B-4ED8-B591-3E7FE01FC721}"/>
              </a:ext>
            </a:extLst>
          </p:cNvPr>
          <p:cNvSpPr txBox="1"/>
          <p:nvPr/>
        </p:nvSpPr>
        <p:spPr>
          <a:xfrm>
            <a:off x="1160342" y="511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关于代码问题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F2B2C3-1E87-414A-9588-3EEA960C8333}"/>
              </a:ext>
            </a:extLst>
          </p:cNvPr>
          <p:cNvSpPr txBox="1"/>
          <p:nvPr/>
        </p:nvSpPr>
        <p:spPr>
          <a:xfrm>
            <a:off x="1011134" y="31720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在有限域内求解方程得到的特征值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12B7AF-8E71-40C6-B478-4A4F4896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859" y="2570146"/>
            <a:ext cx="5656923" cy="1396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7F70655-1D87-408B-8644-EA594515A15D}"/>
                  </a:ext>
                </a:extLst>
              </p:cNvPr>
              <p:cNvSpPr txBox="1"/>
              <p:nvPr/>
            </p:nvSpPr>
            <p:spPr>
              <a:xfrm>
                <a:off x="6665878" y="822924"/>
                <a:ext cx="208390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7F70655-1D87-408B-8644-EA594515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78" y="822924"/>
                <a:ext cx="2083904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9A5E955-6DB8-488B-A5FB-9A4FFE44B51E}"/>
                  </a:ext>
                </a:extLst>
              </p:cNvPr>
              <p:cNvSpPr/>
              <p:nvPr/>
            </p:nvSpPr>
            <p:spPr>
              <a:xfrm>
                <a:off x="6629330" y="1142798"/>
                <a:ext cx="2071016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9A5E955-6DB8-488B-A5FB-9A4FFE44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30" y="1142798"/>
                <a:ext cx="2071016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86DAD5F-1464-421A-B2B8-AEFFF01EB150}"/>
                  </a:ext>
                </a:extLst>
              </p:cNvPr>
              <p:cNvSpPr/>
              <p:nvPr/>
            </p:nvSpPr>
            <p:spPr>
              <a:xfrm>
                <a:off x="6647603" y="1429969"/>
                <a:ext cx="2050368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86DAD5F-1464-421A-B2B8-AEFFF01E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03" y="1429969"/>
                <a:ext cx="2050368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1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383</Words>
  <Application>Microsoft Office PowerPoint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数值求解讨论</vt:lpstr>
      <vt:lpstr>Non-dimensional depth-averaged governing eqns.  --- Perturbation flow</vt:lpstr>
      <vt:lpstr>添加数值黏性</vt:lpstr>
      <vt:lpstr>在右端区域的结果仍然是不好的</vt:lpstr>
      <vt:lpstr>在右端区域的结果仍然是不好的</vt:lpstr>
      <vt:lpstr>尝试单独去求解黏性的部分（水的本构）</vt:lpstr>
      <vt:lpstr>构造的一个例子</vt:lpstr>
      <vt:lpstr>PowerPoint 演示文稿</vt:lpstr>
      <vt:lpstr>PowerPoint 演示文稿</vt:lpstr>
      <vt:lpstr>Appendix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数值求解讨论</dc:title>
  <dc:creator>压抑 路</dc:creator>
  <cp:lastModifiedBy>压抑 路</cp:lastModifiedBy>
  <cp:revision>29</cp:revision>
  <dcterms:created xsi:type="dcterms:W3CDTF">2024-03-17T22:46:44Z</dcterms:created>
  <dcterms:modified xsi:type="dcterms:W3CDTF">2024-03-18T01:51:18Z</dcterms:modified>
</cp:coreProperties>
</file>