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65" r:id="rId16"/>
    <p:sldId id="272" r:id="rId17"/>
    <p:sldId id="271" r:id="rId18"/>
    <p:sldId id="273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61528-E405-49EF-9166-603D2E1A8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B8FCF6-0878-456C-867F-16925A43B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B921A-6665-4C44-BADC-5BB5217E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CD22D-289F-4B28-A752-AD6BAA7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B7BCE-592F-445F-9BB7-29C8221A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84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CB74D-4DCF-41ED-BC3E-F8580F9A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66BF40-C9D9-4042-B65E-D1A50555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B210C-CABD-4CDC-BBC9-6DD985FC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9C2F6-E011-4A66-8466-082C3626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399D3-796F-4C68-90E2-84F23980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3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0383C3-C29C-47B4-ACA2-2773F1448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8E046-F992-46F8-85C4-9E8BA028E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6DFB5-9529-4405-9E51-260B3992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200A9-8E85-46E2-B015-4B92ACD9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B5BA7-6FFA-4EA3-802B-7A9DEABD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9836F-AE49-4C6C-B619-1F3320D5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BE21-7DCB-491C-A952-64A2ADA4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E752E-F9FA-4DB6-8238-12A0892B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BF3F0-0C00-4CCF-8F6D-C7528D7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44B26-CC61-4739-B3B1-DC3E2C8E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23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3C591-D9AF-44A8-A5CD-320CF566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6859D-0B85-4697-8B3F-F8A6FEE6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49E0E-A9EA-4D84-9FF9-A9E91A47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2FD8D-DEB2-4A30-BC87-CD4D9E05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7828F-A388-42A4-A651-23359097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18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2BEA3-1C0A-405D-9A9F-6D2C231D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42732-68B1-4622-B3D3-970257A34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1EC71-074F-4406-8894-E9334CC1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23E74-061A-46BC-88E3-7ECE0972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C05B7-C2FA-4411-A8D6-39F2BD0F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6AAD1-7E04-486C-A655-A3241A96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5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3F6CC-72D2-429B-8C1A-2264ECE0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A8781-4155-41BE-BC27-50BA1D809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07A8C6-EFC1-483F-983E-55DC8F2A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B9D9C-4C5A-4E92-A15D-EA3063EAA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3FDE52-09A2-4346-A0E8-D5F5F0480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55805F-D567-4B41-808D-44428874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62FF0A-60B1-49CA-9D63-CB249B36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002E7B-A5F7-42A8-9DF2-CE98DF2B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475E2-0FB3-4ED5-8304-E9BB58EB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36DDA7-59C7-4BA6-941B-FF78E6F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BB2A66-DF44-4F58-B8AC-4513B34F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B0278-0E45-4A24-8268-74D073E1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9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828413-4DC2-464C-BF49-74E000E1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C7154B-F131-4D7C-BB0E-EDDB2F47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3FC4CC-CD52-4146-847A-10B3716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4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C3B7-59B0-4947-92A3-5B5F388B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77694-05B1-47CB-A0FA-FC18CA516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0AA7A2-4C97-4C26-8B04-BD8C49234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FF8E9-3156-443F-BF0F-815F217D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2EECB-5C80-47A5-B0A0-3029428D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DA5F62-F653-4D4F-8EDC-C627D2C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0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BB3E9-F71D-455E-A065-CF752CD0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C6EB99-DF41-4226-8ECF-79C7CD7FD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F84905-73F7-4A1A-AEEF-59AF8364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1CB3EC-6F87-4148-BC71-4EF4A0B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2A2686-27B6-4825-B2EA-E3D345B7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6FC9D-1664-48FF-B505-AD975734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2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8C49A4-8F7B-4EC6-BA27-773805E0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5F45B-B082-4E48-ACEE-FE6E7C1AC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79217-4D0D-425E-8340-19517CCF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926C-643A-48C4-83CA-5D8C7F71B820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18871-5A79-47A7-ACB3-C84C08A13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8ACA4-97DA-4091-B3F9-D88EC68AC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80BC5-5280-4931-8B44-46150EAEE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42.png"/><Relationship Id="rId7" Type="http://schemas.openxmlformats.org/officeDocument/2006/relationships/image" Target="../media/image5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67.png"/><Relationship Id="rId5" Type="http://schemas.openxmlformats.org/officeDocument/2006/relationships/image" Target="../media/image44.png"/><Relationship Id="rId10" Type="http://schemas.openxmlformats.org/officeDocument/2006/relationships/image" Target="../media/image66.png"/><Relationship Id="rId4" Type="http://schemas.openxmlformats.org/officeDocument/2006/relationships/image" Target="../media/image43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6.png"/><Relationship Id="rId3" Type="http://schemas.openxmlformats.org/officeDocument/2006/relationships/image" Target="../media/image42.png"/><Relationship Id="rId7" Type="http://schemas.openxmlformats.org/officeDocument/2006/relationships/image" Target="../media/image63.png"/><Relationship Id="rId12" Type="http://schemas.openxmlformats.org/officeDocument/2006/relationships/image" Target="../media/image7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7.png"/><Relationship Id="rId5" Type="http://schemas.openxmlformats.org/officeDocument/2006/relationships/image" Target="../media/image44.png"/><Relationship Id="rId10" Type="http://schemas.openxmlformats.org/officeDocument/2006/relationships/image" Target="../media/image66.png"/><Relationship Id="rId4" Type="http://schemas.openxmlformats.org/officeDocument/2006/relationships/image" Target="../media/image43.png"/><Relationship Id="rId9" Type="http://schemas.openxmlformats.org/officeDocument/2006/relationships/image" Target="../media/image65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66.png"/><Relationship Id="rId12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44.png"/><Relationship Id="rId10" Type="http://schemas.openxmlformats.org/officeDocument/2006/relationships/image" Target="../media/image76.png"/><Relationship Id="rId4" Type="http://schemas.openxmlformats.org/officeDocument/2006/relationships/image" Target="../media/image43.png"/><Relationship Id="rId9" Type="http://schemas.openxmlformats.org/officeDocument/2006/relationships/image" Target="../media/image75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6AFC3-F028-4CD7-B3E2-C6FAD691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扰动计算讨论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BDB1EA-88C6-41E0-B8E1-833B9DEBC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Haoyu Lu</a:t>
            </a:r>
          </a:p>
          <a:p>
            <a:r>
              <a:rPr lang="en-US" altLang="zh-CN" dirty="0"/>
              <a:t>2024.4.1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918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LBC:</a:t>
            </a:r>
            <a:r>
              <a:rPr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259784" y="43386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RBC: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二、左端一阶导为</a:t>
            </a:r>
            <a:r>
              <a:rPr lang="en-US" altLang="zh-CN" dirty="0"/>
              <a:t>0</a:t>
            </a:r>
            <a:r>
              <a:rPr lang="zh-CN" altLang="en-US" dirty="0"/>
              <a:t>，右端一阶导为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此处暂无数值黏性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区域，后文讨论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blipFill>
                <a:blip r:embed="rId6"/>
                <a:stretch>
                  <a:fillRect l="-1325" t="-8197" r="-5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594945" y="4734235"/>
                <a:ext cx="133985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4734235"/>
                <a:ext cx="1339854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594945" y="5446297"/>
                <a:ext cx="133985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5446297"/>
                <a:ext cx="1339854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594945" y="6164362"/>
                <a:ext cx="133985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6164362"/>
                <a:ext cx="1339854" cy="75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409204" y="4972742"/>
                <a:ext cx="137794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04" y="4972742"/>
                <a:ext cx="1377941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409204" y="5788971"/>
                <a:ext cx="137794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04" y="5788971"/>
                <a:ext cx="1377941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DF1CF2-A1D7-430C-9F27-17865E8F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292" y="598620"/>
            <a:ext cx="5943416" cy="57738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40E43C-85EB-4128-8E93-5F4BD4E0F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7" y="1003483"/>
            <a:ext cx="5346975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3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LBC:</a:t>
            </a:r>
            <a:r>
              <a:rPr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789505" y="43435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RBC: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三、左端波动项（受迫振动），右端一阶物质导数为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此处暂无数值黏性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区域，后文讨论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blipFill>
                <a:blip r:embed="rId6"/>
                <a:stretch>
                  <a:fillRect l="-1325" t="-8197" r="-5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8739C2-7A9E-4612-9D36-B4AB2BE1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" y="1828800"/>
            <a:ext cx="4509173" cy="3569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A85B15-19BC-4478-8379-1C5EF0BDA4FA}"/>
                  </a:ext>
                </a:extLst>
              </p:cNvPr>
              <p:cNvSpPr txBox="1"/>
              <p:nvPr/>
            </p:nvSpPr>
            <p:spPr>
              <a:xfrm>
                <a:off x="118576" y="2639547"/>
                <a:ext cx="33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A85B15-19BC-4478-8379-1C5EF0BD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6" y="2639547"/>
                <a:ext cx="335420" cy="369332"/>
              </a:xfrm>
              <a:prstGeom prst="rect">
                <a:avLst/>
              </a:prstGeom>
              <a:blipFill>
                <a:blip r:embed="rId3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A04B0-BB18-4AB8-81ED-AD5B45BEFA2E}"/>
                  </a:ext>
                </a:extLst>
              </p:cNvPr>
              <p:cNvSpPr txBox="1"/>
              <p:nvPr/>
            </p:nvSpPr>
            <p:spPr>
              <a:xfrm>
                <a:off x="2685929" y="5124630"/>
                <a:ext cx="365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A04B0-BB18-4AB8-81ED-AD5B45BEF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929" y="5124630"/>
                <a:ext cx="365692" cy="369332"/>
              </a:xfrm>
              <a:prstGeom prst="rect">
                <a:avLst/>
              </a:prstGeom>
              <a:blipFill>
                <a:blip r:embed="rId4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518C7E6E-10BE-4475-9A5A-31C804F96938}"/>
              </a:ext>
            </a:extLst>
          </p:cNvPr>
          <p:cNvSpPr/>
          <p:nvPr/>
        </p:nvSpPr>
        <p:spPr>
          <a:xfrm>
            <a:off x="1352488" y="2501021"/>
            <a:ext cx="286596" cy="2992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206AE6D-0760-4DB6-A984-5F59F9D880CD}"/>
              </a:ext>
            </a:extLst>
          </p:cNvPr>
          <p:cNvSpPr/>
          <p:nvPr/>
        </p:nvSpPr>
        <p:spPr>
          <a:xfrm rot="6154719">
            <a:off x="1845494" y="2512533"/>
            <a:ext cx="313250" cy="49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3208D-9190-43B5-864E-2B61FADBB61D}"/>
              </a:ext>
            </a:extLst>
          </p:cNvPr>
          <p:cNvSpPr txBox="1"/>
          <p:nvPr/>
        </p:nvSpPr>
        <p:spPr>
          <a:xfrm>
            <a:off x="2320865" y="2639547"/>
            <a:ext cx="21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离散点即为受迫项引发的扰动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D76AD0C-92E7-442B-81A1-84EF6F20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535" y="1264813"/>
            <a:ext cx="9115261" cy="56626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0FB49F-D38F-403C-A5BA-A6821B5F14B7}"/>
                  </a:ext>
                </a:extLst>
              </p:cNvPr>
              <p:cNvSpPr txBox="1"/>
              <p:nvPr/>
            </p:nvSpPr>
            <p:spPr>
              <a:xfrm>
                <a:off x="2002119" y="895481"/>
                <a:ext cx="1477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~0.03162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A0FB49F-D38F-403C-A5BA-A6821B5F1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19" y="895481"/>
                <a:ext cx="1477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F0575B-5C85-4176-80C1-050F928E2EA1}"/>
                  </a:ext>
                </a:extLst>
              </p:cNvPr>
              <p:cNvSpPr txBox="1"/>
              <p:nvPr/>
            </p:nvSpPr>
            <p:spPr>
              <a:xfrm>
                <a:off x="1989167" y="520551"/>
                <a:ext cx="1393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~0.4716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F0575B-5C85-4176-80C1-050F928E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167" y="520551"/>
                <a:ext cx="1393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3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LBC:</a:t>
            </a:r>
            <a:r>
              <a:rPr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789505" y="43435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RBC: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四、左端波动项（受迫振动），右端一阶物质导数为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此处添加考虑数值黏性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区域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blipFill>
                <a:blip r:embed="rId6"/>
                <a:stretch>
                  <a:fillRect l="-1593" t="-8197" r="-10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4734235"/>
                <a:ext cx="1849161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5446297"/>
                <a:ext cx="1894108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945" y="6164362"/>
                <a:ext cx="1784526" cy="750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CBD04B3-C876-42BD-8A7E-4E42F56C83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89927" y="2068237"/>
            <a:ext cx="4875337" cy="4342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/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/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33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E86DCE-63C3-46E1-A2B2-3B20C927D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6" y="706295"/>
            <a:ext cx="4781564" cy="43859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D92D8D-B899-44FD-9C64-B0F3EB98CCC7}"/>
                  </a:ext>
                </a:extLst>
              </p:cNvPr>
              <p:cNvSpPr txBox="1"/>
              <p:nvPr/>
            </p:nvSpPr>
            <p:spPr>
              <a:xfrm>
                <a:off x="781166" y="2147663"/>
                <a:ext cx="335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D92D8D-B899-44FD-9C64-B0F3EB98C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6" y="2147663"/>
                <a:ext cx="335420" cy="369332"/>
              </a:xfrm>
              <a:prstGeom prst="rect">
                <a:avLst/>
              </a:prstGeom>
              <a:blipFill>
                <a:blip r:embed="rId3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C220D-4D20-4A44-ADF9-A2C056E668A8}"/>
                  </a:ext>
                </a:extLst>
              </p:cNvPr>
              <p:cNvSpPr txBox="1"/>
              <p:nvPr/>
            </p:nvSpPr>
            <p:spPr>
              <a:xfrm>
                <a:off x="3348519" y="4632746"/>
                <a:ext cx="365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A8C220D-4D20-4A44-ADF9-A2C056E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519" y="4632746"/>
                <a:ext cx="365692" cy="369332"/>
              </a:xfrm>
              <a:prstGeom prst="rect">
                <a:avLst/>
              </a:prstGeom>
              <a:blipFill>
                <a:blip r:embed="rId4"/>
                <a:stretch>
                  <a:fillRect r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BFC356C4-BD28-45BD-A8DC-A87A70B60085}"/>
              </a:ext>
            </a:extLst>
          </p:cNvPr>
          <p:cNvSpPr/>
          <p:nvPr/>
        </p:nvSpPr>
        <p:spPr>
          <a:xfrm>
            <a:off x="2676791" y="2055303"/>
            <a:ext cx="286596" cy="2992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01A81FC-2C35-42C5-8B74-7C617251C459}"/>
              </a:ext>
            </a:extLst>
          </p:cNvPr>
          <p:cNvSpPr/>
          <p:nvPr/>
        </p:nvSpPr>
        <p:spPr>
          <a:xfrm rot="6154719">
            <a:off x="3169797" y="2066815"/>
            <a:ext cx="313250" cy="4919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FB116E-EF70-46B0-B178-89C68B190E63}"/>
              </a:ext>
            </a:extLst>
          </p:cNvPr>
          <p:cNvSpPr txBox="1"/>
          <p:nvPr/>
        </p:nvSpPr>
        <p:spPr>
          <a:xfrm>
            <a:off x="3645168" y="2193829"/>
            <a:ext cx="2160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离散点即为受迫项引发的扰动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69D283-07ED-425C-B957-E9D9B9F88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730" y="142162"/>
            <a:ext cx="1524078" cy="8636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DFB969-A2D8-4192-8BE1-68EA723A2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187" y="1072124"/>
            <a:ext cx="6241813" cy="54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2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LBC:</a:t>
            </a:r>
            <a:r>
              <a:rPr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789505" y="43435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RBC: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五、左端值为</a:t>
            </a:r>
            <a:r>
              <a:rPr lang="en-US" altLang="zh-CN" dirty="0"/>
              <a:t>0</a:t>
            </a:r>
            <a:r>
              <a:rPr lang="zh-CN" altLang="en-US" dirty="0"/>
              <a:t>，右端一阶物质导数为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此处添加考虑数值黏性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区域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3445239" cy="369332"/>
              </a:xfrm>
              <a:prstGeom prst="rect">
                <a:avLst/>
              </a:prstGeom>
              <a:blipFill>
                <a:blip r:embed="rId6"/>
                <a:stretch>
                  <a:fillRect l="-1593" t="-8197" r="-1062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70" y="4893146"/>
                <a:ext cx="2570704" cy="7507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185" y="5742092"/>
                <a:ext cx="2473689" cy="7507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CBD04B3-C876-42BD-8A7E-4E42F56C83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9927" y="2068237"/>
            <a:ext cx="4875337" cy="4342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/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018003F-325B-4DA7-A95B-035C63147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272" y="6344044"/>
                <a:ext cx="395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/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FDA36E-C5DE-49FD-8871-0FD8B9DD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295" y="4225861"/>
                <a:ext cx="737766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72A546-370A-4F49-BBB7-19D94C158444}"/>
                  </a:ext>
                </a:extLst>
              </p:cNvPr>
              <p:cNvSpPr txBox="1"/>
              <p:nvPr/>
            </p:nvSpPr>
            <p:spPr>
              <a:xfrm>
                <a:off x="1752600" y="4914428"/>
                <a:ext cx="93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D72A546-370A-4F49-BBB7-19D94C158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14428"/>
                <a:ext cx="9335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04A97C-F8F1-40D1-A498-1266B63A023A}"/>
                  </a:ext>
                </a:extLst>
              </p:cNvPr>
              <p:cNvSpPr txBox="1"/>
              <p:nvPr/>
            </p:nvSpPr>
            <p:spPr>
              <a:xfrm>
                <a:off x="1721631" y="5447062"/>
                <a:ext cx="92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A04A97C-F8F1-40D1-A498-1266B63A0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31" y="5447062"/>
                <a:ext cx="9233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253A2A-3F5C-4197-A115-0D30C3441C48}"/>
                  </a:ext>
                </a:extLst>
              </p:cNvPr>
              <p:cNvSpPr txBox="1"/>
              <p:nvPr/>
            </p:nvSpPr>
            <p:spPr>
              <a:xfrm>
                <a:off x="1752600" y="5979696"/>
                <a:ext cx="892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253A2A-3F5C-4197-A115-0D30C344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79696"/>
                <a:ext cx="8924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33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CB6E28-CD0C-4AFD-8E0D-F28D88FB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1" y="669254"/>
            <a:ext cx="5346975" cy="47627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92E0EC5-77E5-41EE-AEFA-695E6F458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38" y="896278"/>
            <a:ext cx="5346975" cy="47627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5CDC48-7B79-4F42-9A31-2B83A6CA4589}"/>
              </a:ext>
            </a:extLst>
          </p:cNvPr>
          <p:cNvSpPr txBox="1"/>
          <p:nvPr/>
        </p:nvSpPr>
        <p:spPr>
          <a:xfrm>
            <a:off x="5761426" y="201799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加了数值黏性，波动也消除不了，说明是边界产生的波动？</a:t>
            </a:r>
          </a:p>
        </p:txBody>
      </p:sp>
    </p:spTree>
    <p:extLst>
      <p:ext uri="{BB962C8B-B14F-4D97-AF65-F5344CB8AC3E}">
        <p14:creationId xmlns:p14="http://schemas.microsoft.com/office/powerpoint/2010/main" val="22677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C89CE7-0C40-46E3-BF5F-BCFE6193412F}"/>
              </a:ext>
            </a:extLst>
          </p:cNvPr>
          <p:cNvSpPr txBox="1"/>
          <p:nvPr/>
        </p:nvSpPr>
        <p:spPr>
          <a:xfrm>
            <a:off x="1034218" y="624314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水的平板流稳定性分析</a:t>
            </a:r>
            <a:r>
              <a:rPr lang="en-US" altLang="zh-CN" dirty="0"/>
              <a:t>-</a:t>
            </a:r>
            <a:r>
              <a:rPr lang="zh-CN" altLang="en-US" dirty="0"/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16C6CA-EDB1-427A-AF74-C263B89A4FF0}"/>
              </a:ext>
            </a:extLst>
          </p:cNvPr>
          <p:cNvSpPr txBox="1"/>
          <p:nvPr/>
        </p:nvSpPr>
        <p:spPr>
          <a:xfrm>
            <a:off x="474544" y="1228398"/>
            <a:ext cx="94388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181817"/>
                </a:solidFill>
                <a:effectLst/>
                <a:latin typeface="noto sans" panose="020B0502040504020204" pitchFamily="34" charset="0"/>
              </a:rPr>
              <a:t>Liu J, Paul JD, Gollub JP. </a:t>
            </a:r>
            <a:r>
              <a:rPr lang="en-US" altLang="zh-CN" b="1" i="0" dirty="0">
                <a:solidFill>
                  <a:srgbClr val="181817"/>
                </a:solidFill>
                <a:effectLst/>
                <a:latin typeface="noto sans" panose="020B0502040504020204" pitchFamily="34" charset="0"/>
              </a:rPr>
              <a:t>Measurements of the primary instabilities of film flows.  </a:t>
            </a:r>
          </a:p>
          <a:p>
            <a:r>
              <a:rPr lang="en-US" altLang="zh-CN" i="1" dirty="0">
                <a:solidFill>
                  <a:srgbClr val="181817"/>
                </a:solidFill>
                <a:effectLst/>
                <a:latin typeface="noto sans" panose="020B0502040504020204" pitchFamily="34" charset="0"/>
              </a:rPr>
              <a:t>Journal of Fluid Mechanics</a:t>
            </a:r>
            <a:r>
              <a:rPr lang="en-US" altLang="zh-CN" i="0" dirty="0">
                <a:solidFill>
                  <a:srgbClr val="181817"/>
                </a:solidFill>
                <a:effectLst/>
                <a:latin typeface="noto sans" panose="020B0502040504020204" pitchFamily="34" charset="0"/>
              </a:rPr>
              <a:t>. 1993;250:69-101. doi:10.1017/S0022112093001387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F06AB-507B-4318-B11B-CF6CF2A3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09" y="353147"/>
            <a:ext cx="2676485" cy="1670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C7851C5-52A4-4092-81C5-1A45AFDF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77" y="2038690"/>
            <a:ext cx="4446179" cy="45139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5C51A5A-51D4-49C0-8FFB-625E5AEF5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9" y="3234788"/>
            <a:ext cx="575974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84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C93EBD-5930-4B64-BC37-F9A6021C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58" y="2286000"/>
            <a:ext cx="4180803" cy="37239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775B53-811E-47E3-9A3D-43E86498C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71" y="89892"/>
            <a:ext cx="3562533" cy="31751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E396FA-10DF-40E3-8B6B-A8B1E5A0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103" y="3364606"/>
            <a:ext cx="3562533" cy="31751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FDD3EC-A105-4EFC-8A90-C36D7773DED2}"/>
              </a:ext>
            </a:extLst>
          </p:cNvPr>
          <p:cNvSpPr txBox="1"/>
          <p:nvPr/>
        </p:nvSpPr>
        <p:spPr>
          <a:xfrm>
            <a:off x="1229932" y="47651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调整</a:t>
            </a:r>
            <a:r>
              <a:rPr lang="en-US" altLang="zh-CN" dirty="0"/>
              <a:t>FA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E99D27-AC7E-493C-8A05-F798E15A6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371" y="347729"/>
            <a:ext cx="4010615" cy="2743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DDA14-6B38-4087-B02C-67736A6970EB}"/>
                  </a:ext>
                </a:extLst>
              </p:cNvPr>
              <p:cNvSpPr txBox="1"/>
              <p:nvPr/>
            </p:nvSpPr>
            <p:spPr>
              <a:xfrm>
                <a:off x="5287830" y="4435972"/>
                <a:ext cx="1616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FDDA14-6B38-4087-B02C-67736A69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830" y="4435972"/>
                <a:ext cx="161634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78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B90CE-2A8A-40B0-A664-BD9CF020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上回的</a:t>
            </a:r>
            <a:r>
              <a:rPr lang="en-US" altLang="zh-CN" dirty="0"/>
              <a:t>Decouple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5F03E5-A5E1-449E-948D-6B8909F3FFE5}"/>
                  </a:ext>
                </a:extLst>
              </p:cNvPr>
              <p:cNvSpPr txBox="1"/>
              <p:nvPr/>
            </p:nvSpPr>
            <p:spPr>
              <a:xfrm>
                <a:off x="964849" y="1481959"/>
                <a:ext cx="148617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C5F03E5-A5E1-449E-948D-6B8909F3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9" y="1481959"/>
                <a:ext cx="1486176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9F98D2-168D-485F-8E38-4EDAD4FDC3CF}"/>
                  </a:ext>
                </a:extLst>
              </p:cNvPr>
              <p:cNvSpPr txBox="1"/>
              <p:nvPr/>
            </p:nvSpPr>
            <p:spPr>
              <a:xfrm>
                <a:off x="964849" y="2339604"/>
                <a:ext cx="191321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9F98D2-168D-485F-8E38-4EDAD4F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49" y="2339604"/>
                <a:ext cx="1913216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AD5CD-505B-433A-9DEF-76902C58C19E}"/>
                  </a:ext>
                </a:extLst>
              </p:cNvPr>
              <p:cNvSpPr txBox="1"/>
              <p:nvPr/>
            </p:nvSpPr>
            <p:spPr>
              <a:xfrm>
                <a:off x="3229967" y="2038165"/>
                <a:ext cx="1256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∈[0,2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D3AD5CD-505B-433A-9DEF-76902C58C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67" y="2038165"/>
                <a:ext cx="125617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354917AE-F62B-4D91-BE22-B28533E22A13}"/>
              </a:ext>
            </a:extLst>
          </p:cNvPr>
          <p:cNvSpPr/>
          <p:nvPr/>
        </p:nvSpPr>
        <p:spPr>
          <a:xfrm>
            <a:off x="5547940" y="2676774"/>
            <a:ext cx="74413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98B444-598E-493D-9189-79111BD03D42}"/>
              </a:ext>
            </a:extLst>
          </p:cNvPr>
          <p:cNvSpPr txBox="1"/>
          <p:nvPr/>
        </p:nvSpPr>
        <p:spPr>
          <a:xfrm>
            <a:off x="5087835" y="22228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差分后广义特征值求解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266604C-8261-40CC-A963-88958A25C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0825" y="580425"/>
            <a:ext cx="4484900" cy="4284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A9FB7C-C87E-43A9-B721-0A0F10DFCE05}"/>
                  </a:ext>
                </a:extLst>
              </p:cNvPr>
              <p:cNvSpPr txBox="1"/>
              <p:nvPr/>
            </p:nvSpPr>
            <p:spPr>
              <a:xfrm>
                <a:off x="8731168" y="4975597"/>
                <a:ext cx="2384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相图出现虚部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5A9FB7C-C87E-43A9-B721-0A0F10DF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168" y="4975597"/>
                <a:ext cx="2384627" cy="369332"/>
              </a:xfrm>
              <a:prstGeom prst="rect">
                <a:avLst/>
              </a:prstGeom>
              <a:blipFill>
                <a:blip r:embed="rId6"/>
                <a:stretch>
                  <a:fillRect t="-8197" r="-20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FBEA182-3090-42FB-BBB9-FC851B05CC8A}"/>
              </a:ext>
            </a:extLst>
          </p:cNvPr>
          <p:cNvSpPr txBox="1"/>
          <p:nvPr/>
        </p:nvSpPr>
        <p:spPr>
          <a:xfrm>
            <a:off x="271166" y="369927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eig</a:t>
            </a:r>
            <a:r>
              <a:rPr lang="zh-CN" altLang="en-US" dirty="0"/>
              <a:t>而非</a:t>
            </a:r>
            <a:r>
              <a:rPr lang="en-US" altLang="zh-CN" dirty="0"/>
              <a:t>eigs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5564F5-DE63-43AB-A40C-003C75F0AD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153" y="4896606"/>
            <a:ext cx="5531070" cy="111882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0557B6E-089C-4060-96B0-AB661E21409A}"/>
              </a:ext>
            </a:extLst>
          </p:cNvPr>
          <p:cNvSpPr txBox="1"/>
          <p:nvPr/>
        </p:nvSpPr>
        <p:spPr>
          <a:xfrm>
            <a:off x="271166" y="4372250"/>
            <a:ext cx="753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full()</a:t>
            </a:r>
            <a:r>
              <a:rPr lang="zh-CN" altLang="en-US" dirty="0"/>
              <a:t>函数将</a:t>
            </a:r>
            <a:r>
              <a:rPr lang="en-US" altLang="zh-CN" dirty="0"/>
              <a:t>matlab</a:t>
            </a:r>
            <a:r>
              <a:rPr lang="zh-CN" altLang="en-US" dirty="0"/>
              <a:t>中的稀疏阵（</a:t>
            </a:r>
            <a:r>
              <a:rPr lang="en-US" altLang="zh-CN" dirty="0"/>
              <a:t>sparse double</a:t>
            </a:r>
            <a:r>
              <a:rPr lang="zh-CN" altLang="en-US" dirty="0"/>
              <a:t>）转换为</a:t>
            </a:r>
            <a:r>
              <a:rPr lang="en-US" altLang="zh-CN" dirty="0"/>
              <a:t>mat double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7AAA73-67E4-410A-A5B5-B3B9D46179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3480" y="24529"/>
            <a:ext cx="2109572" cy="1666159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C7F342A4-72CB-4B14-A935-CB6BC67377B7}"/>
              </a:ext>
            </a:extLst>
          </p:cNvPr>
          <p:cNvSpPr/>
          <p:nvPr/>
        </p:nvSpPr>
        <p:spPr>
          <a:xfrm>
            <a:off x="7790677" y="2005031"/>
            <a:ext cx="422515" cy="40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9BC5B8A-3359-4006-9B42-568B3A96F5DB}"/>
              </a:ext>
            </a:extLst>
          </p:cNvPr>
          <p:cNvSpPr/>
          <p:nvPr/>
        </p:nvSpPr>
        <p:spPr>
          <a:xfrm rot="2009835">
            <a:off x="8153063" y="1364952"/>
            <a:ext cx="359454" cy="655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5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E98559-B1FE-4512-B24A-616E40C102E6}"/>
              </a:ext>
            </a:extLst>
          </p:cNvPr>
          <p:cNvSpPr txBox="1"/>
          <p:nvPr/>
        </p:nvSpPr>
        <p:spPr>
          <a:xfrm>
            <a:off x="1835239" y="7405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格点法调整网格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56B9B9-38A6-426F-B8F3-A206E3E9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540" y="1498388"/>
            <a:ext cx="5346975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31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49E0982-E0BA-4E2D-B4AB-CCAE711F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744" y="1349534"/>
            <a:ext cx="7574704" cy="464136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216F5F1-30C7-4A44-904F-F95C7DFA52D4}"/>
              </a:ext>
            </a:extLst>
          </p:cNvPr>
          <p:cNvSpPr txBox="1"/>
          <p:nvPr/>
        </p:nvSpPr>
        <p:spPr>
          <a:xfrm>
            <a:off x="1765738" y="0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FA C1 34 154 234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3C370-FD45-4755-AE98-6355C7DA1D3F}"/>
              </a:ext>
            </a:extLst>
          </p:cNvPr>
          <p:cNvSpPr txBox="1"/>
          <p:nvPr/>
        </p:nvSpPr>
        <p:spPr>
          <a:xfrm>
            <a:off x="2030599" y="80719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改变衰减不影响前端区域的增长率及频率</a:t>
            </a:r>
          </a:p>
        </p:txBody>
      </p:sp>
    </p:spTree>
    <p:extLst>
      <p:ext uri="{BB962C8B-B14F-4D97-AF65-F5344CB8AC3E}">
        <p14:creationId xmlns:p14="http://schemas.microsoft.com/office/powerpoint/2010/main" val="6397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01A8DF6-CBA4-462A-9C45-41C22742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6" y="1412589"/>
            <a:ext cx="5357626" cy="53129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44F84A-AE7E-456C-BBC8-053AEBA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上回的</a:t>
            </a:r>
            <a:r>
              <a:rPr lang="en-US" altLang="zh-CN" dirty="0"/>
              <a:t>Decouple</a:t>
            </a:r>
            <a:r>
              <a:rPr lang="zh-CN" altLang="en-US" dirty="0"/>
              <a:t>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2F6FE-C045-470D-B182-92793D8B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42" y="1854024"/>
            <a:ext cx="5346975" cy="47627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40C3D6-4ED0-4AF1-974E-4DF6EFDA7C38}"/>
              </a:ext>
            </a:extLst>
          </p:cNvPr>
          <p:cNvSpPr txBox="1"/>
          <p:nvPr/>
        </p:nvSpPr>
        <p:spPr>
          <a:xfrm>
            <a:off x="7435018" y="71260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解正常，不出现虚部振荡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7F1C741-17DD-4866-9CF7-BC03C2073471}"/>
              </a:ext>
            </a:extLst>
          </p:cNvPr>
          <p:cNvSpPr/>
          <p:nvPr/>
        </p:nvSpPr>
        <p:spPr>
          <a:xfrm>
            <a:off x="3084785" y="4182066"/>
            <a:ext cx="422515" cy="40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3A6FC1-70C2-4CF7-9810-1758EF16EB1F}"/>
              </a:ext>
            </a:extLst>
          </p:cNvPr>
          <p:cNvSpPr/>
          <p:nvPr/>
        </p:nvSpPr>
        <p:spPr>
          <a:xfrm rot="3925635">
            <a:off x="4753079" y="1834014"/>
            <a:ext cx="359454" cy="2970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E2D706-6654-4AFC-AA9F-612B6BA3CBB0}"/>
              </a:ext>
            </a:extLst>
          </p:cNvPr>
          <p:cNvSpPr txBox="1"/>
          <p:nvPr/>
        </p:nvSpPr>
        <p:spPr>
          <a:xfrm>
            <a:off x="7435018" y="119954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虚部严格为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4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2FD4-B08E-4F88-9715-2E6A2B37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008" y="-144444"/>
            <a:ext cx="4194154" cy="132556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填入矩阵的方式更新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345B3-CDA2-40C0-90DF-0E45791B0F18}"/>
              </a:ext>
            </a:extLst>
          </p:cNvPr>
          <p:cNvSpPr txBox="1"/>
          <p:nvPr/>
        </p:nvSpPr>
        <p:spPr>
          <a:xfrm>
            <a:off x="8210681" y="4027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子矩阵模块式填入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F46FB8-1A66-459E-8AF5-2287E52DD917}"/>
              </a:ext>
            </a:extLst>
          </p:cNvPr>
          <p:cNvSpPr txBox="1"/>
          <p:nvPr/>
        </p:nvSpPr>
        <p:spPr>
          <a:xfrm>
            <a:off x="6483507" y="88637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</a:t>
            </a:r>
            <a:r>
              <a:rPr lang="zh-CN" altLang="en-US" dirty="0">
                <a:solidFill>
                  <a:srgbClr val="C00000"/>
                </a:solidFill>
              </a:rPr>
              <a:t>不同阶方程</a:t>
            </a:r>
            <a:r>
              <a:rPr lang="zh-CN" altLang="en-US" dirty="0"/>
              <a:t>组合成的方程组的特征值求解为测试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5723DE-3ECA-4D4E-AF89-FD3B9F8DAB09}"/>
              </a:ext>
            </a:extLst>
          </p:cNvPr>
          <p:cNvSpPr txBox="1"/>
          <p:nvPr/>
        </p:nvSpPr>
        <p:spPr>
          <a:xfrm>
            <a:off x="258555" y="1407214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一、模态驱动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E1E9D2-3087-465F-9F91-9A8402767BC8}"/>
                  </a:ext>
                </a:extLst>
              </p:cNvPr>
              <p:cNvSpPr txBox="1"/>
              <p:nvPr/>
            </p:nvSpPr>
            <p:spPr>
              <a:xfrm>
                <a:off x="857645" y="2163959"/>
                <a:ext cx="140032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E1E9D2-3087-465F-9F91-9A840276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" y="2163959"/>
                <a:ext cx="1400320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E6354A-E033-406F-9DC5-21AE646E9387}"/>
                  </a:ext>
                </a:extLst>
              </p:cNvPr>
              <p:cNvSpPr txBox="1"/>
              <p:nvPr/>
            </p:nvSpPr>
            <p:spPr>
              <a:xfrm>
                <a:off x="857645" y="2845555"/>
                <a:ext cx="1410771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E6354A-E033-406F-9DC5-21AE646E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" y="2845555"/>
                <a:ext cx="1410771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AA51A6E-0C30-4112-9BBB-2923ED87902C}"/>
              </a:ext>
            </a:extLst>
          </p:cNvPr>
          <p:cNvSpPr/>
          <p:nvPr/>
        </p:nvSpPr>
        <p:spPr>
          <a:xfrm>
            <a:off x="2463300" y="2668455"/>
            <a:ext cx="523416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D03337-10E0-4B5A-92EB-91FBB3518E0B}"/>
                  </a:ext>
                </a:extLst>
              </p:cNvPr>
              <p:cNvSpPr txBox="1"/>
              <p:nvPr/>
            </p:nvSpPr>
            <p:spPr>
              <a:xfrm>
                <a:off x="3087615" y="2440814"/>
                <a:ext cx="3310522" cy="59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D03337-10E0-4B5A-92EB-91FBB3518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615" y="2440814"/>
                <a:ext cx="3310522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6414F-BF3D-4C14-9E68-5E04C2221C73}"/>
                  </a:ext>
                </a:extLst>
              </p:cNvPr>
              <p:cNvSpPr txBox="1"/>
              <p:nvPr/>
            </p:nvSpPr>
            <p:spPr>
              <a:xfrm>
                <a:off x="7586368" y="1836671"/>
                <a:ext cx="2111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仅设置一个</a:t>
                </a:r>
                <a:r>
                  <a:rPr lang="en-US" altLang="zh-CN" dirty="0"/>
                  <a:t>LBC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6414F-BF3D-4C14-9E68-5E04C222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68" y="1836671"/>
                <a:ext cx="2111155" cy="369332"/>
              </a:xfrm>
              <a:prstGeom prst="rect">
                <a:avLst/>
              </a:prstGeom>
              <a:blipFill>
                <a:blip r:embed="rId5"/>
                <a:stretch>
                  <a:fillRect l="-2305" t="-8197" r="-230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AE9A30-C795-4752-907C-94A6FBEDE2DD}"/>
                  </a:ext>
                </a:extLst>
              </p:cNvPr>
              <p:cNvSpPr txBox="1"/>
              <p:nvPr/>
            </p:nvSpPr>
            <p:spPr>
              <a:xfrm>
                <a:off x="7650481" y="2288416"/>
                <a:ext cx="296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设置一个</a:t>
                </a:r>
                <a:r>
                  <a:rPr lang="en-US" altLang="zh-CN" dirty="0"/>
                  <a:t>LBC</a:t>
                </a:r>
                <a:r>
                  <a:rPr lang="zh-CN" altLang="en-US" dirty="0"/>
                  <a:t>与一个</a:t>
                </a:r>
                <a:r>
                  <a:rPr lang="en-US" altLang="zh-CN" dirty="0"/>
                  <a:t>RBC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AE9A30-C795-4752-907C-94A6FBEDE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1" y="2288416"/>
                <a:ext cx="2965171" cy="369332"/>
              </a:xfrm>
              <a:prstGeom prst="rect">
                <a:avLst/>
              </a:prstGeom>
              <a:blipFill>
                <a:blip r:embed="rId6"/>
                <a:stretch>
                  <a:fillRect l="-1646" t="-8197" r="-144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DA16FE8C-92B8-4124-B766-638B39C6D1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516" y="2941938"/>
            <a:ext cx="3839653" cy="34201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9554D70-3AE4-4E1B-A535-AB8E77394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013" y="3267443"/>
            <a:ext cx="3621085" cy="32254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F1E644-2B4D-42F4-9981-8CB77682394B}"/>
                  </a:ext>
                </a:extLst>
              </p:cNvPr>
              <p:cNvSpPr txBox="1"/>
              <p:nvPr/>
            </p:nvSpPr>
            <p:spPr>
              <a:xfrm>
                <a:off x="435128" y="4471101"/>
                <a:ext cx="2565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驱动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均满足理论解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F1E644-2B4D-42F4-9981-8CB77682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28" y="4471101"/>
                <a:ext cx="2565126" cy="369332"/>
              </a:xfrm>
              <a:prstGeom prst="rect">
                <a:avLst/>
              </a:prstGeom>
              <a:blipFill>
                <a:blip r:embed="rId9"/>
                <a:stretch>
                  <a:fillRect t="-8197" r="-190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标题 1">
            <a:extLst>
              <a:ext uri="{FF2B5EF4-FFF2-40B4-BE49-F238E27FC236}">
                <a16:creationId xmlns:a16="http://schemas.microsoft.com/office/drawing/2014/main" id="{FF030D75-0E51-4004-A769-7615B2F8C993}"/>
              </a:ext>
            </a:extLst>
          </p:cNvPr>
          <p:cNvSpPr txBox="1">
            <a:spLocks/>
          </p:cNvSpPr>
          <p:nvPr/>
        </p:nvSpPr>
        <p:spPr>
          <a:xfrm>
            <a:off x="160888" y="344266"/>
            <a:ext cx="4194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/>
              <a:t>计算验证</a:t>
            </a:r>
          </a:p>
        </p:txBody>
      </p:sp>
    </p:spTree>
    <p:extLst>
      <p:ext uri="{BB962C8B-B14F-4D97-AF65-F5344CB8AC3E}">
        <p14:creationId xmlns:p14="http://schemas.microsoft.com/office/powerpoint/2010/main" val="125282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05723DE-3ECA-4D4E-AF89-FD3B9F8DAB09}"/>
              </a:ext>
            </a:extLst>
          </p:cNvPr>
          <p:cNvSpPr txBox="1"/>
          <p:nvPr/>
        </p:nvSpPr>
        <p:spPr>
          <a:xfrm>
            <a:off x="233330" y="215341"/>
            <a:ext cx="16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二、共享模态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E1E9D2-3087-465F-9F91-9A8402767BC8}"/>
                  </a:ext>
                </a:extLst>
              </p:cNvPr>
              <p:cNvSpPr txBox="1"/>
              <p:nvPr/>
            </p:nvSpPr>
            <p:spPr>
              <a:xfrm>
                <a:off x="832420" y="972086"/>
                <a:ext cx="173502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AE1E9D2-3087-465F-9F91-9A8402767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0" y="972086"/>
                <a:ext cx="1735027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E6354A-E033-406F-9DC5-21AE646E9387}"/>
                  </a:ext>
                </a:extLst>
              </p:cNvPr>
              <p:cNvSpPr txBox="1"/>
              <p:nvPr/>
            </p:nvSpPr>
            <p:spPr>
              <a:xfrm>
                <a:off x="832420" y="1653682"/>
                <a:ext cx="1410771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CE6354A-E033-406F-9DC5-21AE646E9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0" y="1653682"/>
                <a:ext cx="1410771" cy="64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7AA51A6E-0C30-4112-9BBB-2923ED87902C}"/>
              </a:ext>
            </a:extLst>
          </p:cNvPr>
          <p:cNvSpPr/>
          <p:nvPr/>
        </p:nvSpPr>
        <p:spPr>
          <a:xfrm>
            <a:off x="2438075" y="1476582"/>
            <a:ext cx="523416" cy="315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D03337-10E0-4B5A-92EB-91FBB3518E0B}"/>
                  </a:ext>
                </a:extLst>
              </p:cNvPr>
              <p:cNvSpPr txBox="1"/>
              <p:nvPr/>
            </p:nvSpPr>
            <p:spPr>
              <a:xfrm>
                <a:off x="3062390" y="1248941"/>
                <a:ext cx="3450880" cy="597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D03337-10E0-4B5A-92EB-91FBB3518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0" y="1248941"/>
                <a:ext cx="3450880" cy="5977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6414F-BF3D-4C14-9E68-5E04C2221C73}"/>
                  </a:ext>
                </a:extLst>
              </p:cNvPr>
              <p:cNvSpPr txBox="1"/>
              <p:nvPr/>
            </p:nvSpPr>
            <p:spPr>
              <a:xfrm>
                <a:off x="7187497" y="306696"/>
                <a:ext cx="2111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dirty="0"/>
                  <a:t>仅设置一个</a:t>
                </a:r>
                <a:r>
                  <a:rPr lang="en-US" altLang="zh-CN" dirty="0"/>
                  <a:t>LBC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3A6414F-BF3D-4C14-9E68-5E04C222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97" y="306696"/>
                <a:ext cx="2111155" cy="369332"/>
              </a:xfrm>
              <a:prstGeom prst="rect">
                <a:avLst/>
              </a:prstGeom>
              <a:blipFill>
                <a:blip r:embed="rId5"/>
                <a:stretch>
                  <a:fillRect l="-2312" t="-8197" r="-260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AE9A30-C795-4752-907C-94A6FBEDE2DD}"/>
                  </a:ext>
                </a:extLst>
              </p:cNvPr>
              <p:cNvSpPr txBox="1"/>
              <p:nvPr/>
            </p:nvSpPr>
            <p:spPr>
              <a:xfrm>
                <a:off x="7251610" y="758441"/>
                <a:ext cx="2965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设置一个</a:t>
                </a:r>
                <a:r>
                  <a:rPr lang="en-US" altLang="zh-CN" dirty="0"/>
                  <a:t>LBC</a:t>
                </a:r>
                <a:r>
                  <a:rPr lang="zh-CN" altLang="en-US" dirty="0"/>
                  <a:t>与一个</a:t>
                </a:r>
                <a:r>
                  <a:rPr lang="en-US" altLang="zh-CN" dirty="0"/>
                  <a:t>RBC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8AE9A30-C795-4752-907C-94A6FBEDE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10" y="758441"/>
                <a:ext cx="2965171" cy="369332"/>
              </a:xfrm>
              <a:prstGeom prst="rect">
                <a:avLst/>
              </a:prstGeom>
              <a:blipFill>
                <a:blip r:embed="rId6"/>
                <a:stretch>
                  <a:fillRect l="-1852" t="-8197" r="-144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BD693386-9A11-4532-A12B-28C02F3AD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60" y="2776157"/>
            <a:ext cx="4340793" cy="3866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DFAB63-845A-46F9-B5B8-C91033BEAD3D}"/>
                  </a:ext>
                </a:extLst>
              </p:cNvPr>
              <p:cNvSpPr txBox="1"/>
              <p:nvPr/>
            </p:nvSpPr>
            <p:spPr>
              <a:xfrm>
                <a:off x="454047" y="4464794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DFAB63-845A-46F9-B5B8-C91033BEA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7" y="4464794"/>
                <a:ext cx="4944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506CFB-FD69-4574-9ACC-52A5D9C94B99}"/>
                  </a:ext>
                </a:extLst>
              </p:cNvPr>
              <p:cNvSpPr txBox="1"/>
              <p:nvPr/>
            </p:nvSpPr>
            <p:spPr>
              <a:xfrm>
                <a:off x="2699783" y="6457993"/>
                <a:ext cx="539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3506CFB-FD69-4574-9ACC-52A5D9C9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83" y="6457993"/>
                <a:ext cx="5391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CA2600D7-123F-454F-B05E-28CADE314B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86400" y="2019405"/>
            <a:ext cx="2745357" cy="244538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39194DD-C388-47C2-BB64-EBB7F8797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6739" y="1977745"/>
            <a:ext cx="2473791" cy="2203496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F0D9D11-4C9A-4FF5-B9BF-EA8EF38CD362}"/>
              </a:ext>
            </a:extLst>
          </p:cNvPr>
          <p:cNvSpPr txBox="1"/>
          <p:nvPr/>
        </p:nvSpPr>
        <p:spPr>
          <a:xfrm>
            <a:off x="9188143" y="171528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477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883CFBD-08DD-4582-9A5B-F8EFA82AFEB7}"/>
              </a:ext>
            </a:extLst>
          </p:cNvPr>
          <p:cNvSpPr/>
          <p:nvPr/>
        </p:nvSpPr>
        <p:spPr>
          <a:xfrm>
            <a:off x="1565106" y="4735618"/>
            <a:ext cx="422515" cy="4035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0A578F8A-5682-4DB7-A72A-1A035F1E7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65716" y="2315101"/>
            <a:ext cx="4858405" cy="432755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60A0663-04EA-41C5-B9E6-34E66E331A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8469" y="4443697"/>
            <a:ext cx="2597788" cy="231394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FBE48695-FED4-4500-A1EB-F9E3448B1119}"/>
              </a:ext>
            </a:extLst>
          </p:cNvPr>
          <p:cNvSpPr txBox="1"/>
          <p:nvPr/>
        </p:nvSpPr>
        <p:spPr>
          <a:xfrm>
            <a:off x="8966739" y="418660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491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79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15C489-4AFF-4C17-9A22-8CBA386824D3}"/>
                  </a:ext>
                </a:extLst>
              </p:cNvPr>
              <p:cNvSpPr txBox="1"/>
              <p:nvPr/>
            </p:nvSpPr>
            <p:spPr>
              <a:xfrm>
                <a:off x="838200" y="1822494"/>
                <a:ext cx="3778150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目的是简化方程，基本流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B15C489-4AFF-4C17-9A22-8CBA3868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2494"/>
                <a:ext cx="3778150" cy="491288"/>
              </a:xfrm>
              <a:prstGeom prst="rect">
                <a:avLst/>
              </a:prstGeom>
              <a:blipFill>
                <a:blip r:embed="rId3"/>
                <a:stretch>
                  <a:fillRect l="-1454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7B1B1C-DD4E-45A9-B6E6-B8DAF99F8061}"/>
                  </a:ext>
                </a:extLst>
              </p:cNvPr>
              <p:cNvSpPr txBox="1"/>
              <p:nvPr/>
            </p:nvSpPr>
            <p:spPr>
              <a:xfrm>
                <a:off x="138210" y="2392964"/>
                <a:ext cx="2045047" cy="4508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7B1B1C-DD4E-45A9-B6E6-B8DAF99F8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" y="2392964"/>
                <a:ext cx="2045047" cy="4508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3F8EC6-5D65-4FFE-8839-0C11B4ACD792}"/>
                  </a:ext>
                </a:extLst>
              </p:cNvPr>
              <p:cNvSpPr txBox="1"/>
              <p:nvPr/>
            </p:nvSpPr>
            <p:spPr>
              <a:xfrm>
                <a:off x="0" y="2878981"/>
                <a:ext cx="5291434" cy="535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′+6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100" b="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63F8EC6-5D65-4FFE-8839-0C11B4ACD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78981"/>
                <a:ext cx="5291434" cy="5355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8D9A80-E924-4091-8430-7827E633FF2B}"/>
                  </a:ext>
                </a:extLst>
              </p:cNvPr>
              <p:cNvSpPr/>
              <p:nvPr/>
            </p:nvSpPr>
            <p:spPr>
              <a:xfrm>
                <a:off x="-57282" y="3409056"/>
                <a:ext cx="4868918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altLang="zh-CN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zh-CN" sz="11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8D9A80-E924-4091-8430-7827E633F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282" y="3409056"/>
                <a:ext cx="4868918" cy="5355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26C7C125-8F6C-49BE-B35D-8D275D8F419E}"/>
              </a:ext>
            </a:extLst>
          </p:cNvPr>
          <p:cNvSpPr/>
          <p:nvPr/>
        </p:nvSpPr>
        <p:spPr>
          <a:xfrm>
            <a:off x="5368687" y="3045847"/>
            <a:ext cx="655319" cy="296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ECFBCC-4826-4C2E-85D1-4D397607FC5E}"/>
                  </a:ext>
                </a:extLst>
              </p:cNvPr>
              <p:cNvSpPr txBox="1"/>
              <p:nvPr/>
            </p:nvSpPr>
            <p:spPr>
              <a:xfrm>
                <a:off x="6564761" y="1847668"/>
                <a:ext cx="2285626" cy="48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ECFBCC-4826-4C2E-85D1-4D397607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761" y="1847668"/>
                <a:ext cx="2285626" cy="483787"/>
              </a:xfrm>
              <a:prstGeom prst="rect">
                <a:avLst/>
              </a:prstGeom>
              <a:blipFill>
                <a:blip r:embed="rId7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A64B90-4BCD-4D98-B3A4-E8F29F84C101}"/>
                  </a:ext>
                </a:extLst>
              </p:cNvPr>
              <p:cNvSpPr txBox="1"/>
              <p:nvPr/>
            </p:nvSpPr>
            <p:spPr>
              <a:xfrm>
                <a:off x="6564761" y="2684129"/>
                <a:ext cx="3363998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7A64B90-4BCD-4D98-B3A4-E8F29F84C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761" y="2684129"/>
                <a:ext cx="3363998" cy="462884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3666B7-9F88-4B3A-892F-B497ED2316C1}"/>
                  </a:ext>
                </a:extLst>
              </p:cNvPr>
              <p:cNvSpPr txBox="1"/>
              <p:nvPr/>
            </p:nvSpPr>
            <p:spPr>
              <a:xfrm>
                <a:off x="6605512" y="3502009"/>
                <a:ext cx="3235245" cy="493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den>
                      </m:f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3666B7-9F88-4B3A-892F-B497ED23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12" y="3502009"/>
                <a:ext cx="3235245" cy="493340"/>
              </a:xfrm>
              <a:prstGeom prst="rect">
                <a:avLst/>
              </a:prstGeom>
              <a:blipFill>
                <a:blip r:embed="rId9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353148" y="4245710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8" y="4245710"/>
                <a:ext cx="5144293" cy="369332"/>
              </a:xfrm>
              <a:prstGeom prst="rect">
                <a:avLst/>
              </a:prstGeom>
              <a:blipFill>
                <a:blip r:embed="rId10"/>
                <a:stretch>
                  <a:fillRect l="-1066" t="-8197" r="-35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138210" y="5032352"/>
                <a:ext cx="7431330" cy="14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" y="5032352"/>
                <a:ext cx="7431330" cy="14073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2D2B65-E84E-4D34-92F6-04565EE194A7}"/>
                  </a:ext>
                </a:extLst>
              </p:cNvPr>
              <p:cNvSpPr txBox="1"/>
              <p:nvPr/>
            </p:nvSpPr>
            <p:spPr>
              <a:xfrm>
                <a:off x="10537672" y="1852309"/>
                <a:ext cx="1213730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2D2B65-E84E-4D34-92F6-04565EE1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672" y="1852309"/>
                <a:ext cx="1213730" cy="46147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554197" y="4338670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022657" y="4270165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57" y="4270165"/>
                <a:ext cx="10842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08567B2-CEBC-4550-934B-157F32A3382E}"/>
              </a:ext>
            </a:extLst>
          </p:cNvPr>
          <p:cNvSpPr txBox="1"/>
          <p:nvPr/>
        </p:nvSpPr>
        <p:spPr>
          <a:xfrm>
            <a:off x="4575120" y="25724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代入扰动展开式</a:t>
            </a:r>
          </a:p>
        </p:txBody>
      </p:sp>
    </p:spTree>
    <p:extLst>
      <p:ext uri="{BB962C8B-B14F-4D97-AF65-F5344CB8AC3E}">
        <p14:creationId xmlns:p14="http://schemas.microsoft.com/office/powerpoint/2010/main" val="224570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解 近似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处（后端）的水的扰动方程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4AFB0B-A84D-49D6-9114-AAD11F5D5D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/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simplified to 2D uniform incline problem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8A9198-1B4E-413A-B882-6073A7DB7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34" y="1506022"/>
                <a:ext cx="5144293" cy="369332"/>
              </a:xfrm>
              <a:prstGeom prst="rect">
                <a:avLst/>
              </a:prstGeom>
              <a:blipFill>
                <a:blip r:embed="rId3"/>
                <a:stretch>
                  <a:fillRect l="-948" t="-8197" r="-47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/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𝑆𝑃𝑇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B17CAEB-A357-4906-9E54-7C3E948D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0" y="2041768"/>
                <a:ext cx="5009513" cy="9689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81FDF217-85BB-4297-80A9-2C7FA9D4DA4D}"/>
              </a:ext>
            </a:extLst>
          </p:cNvPr>
          <p:cNvSpPr/>
          <p:nvPr/>
        </p:nvSpPr>
        <p:spPr>
          <a:xfrm>
            <a:off x="5642483" y="1598982"/>
            <a:ext cx="304269" cy="18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/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𝑆𝑃𝑇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DBBB6D9-F1F0-40DB-A1A8-4C6854E94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943" y="1530477"/>
                <a:ext cx="10842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F7B6EA3-E6AA-44A4-959E-B328567A4F36}"/>
              </a:ext>
            </a:extLst>
          </p:cNvPr>
          <p:cNvSpPr txBox="1"/>
          <p:nvPr/>
        </p:nvSpPr>
        <p:spPr>
          <a:xfrm>
            <a:off x="1752600" y="433867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LBC:</a:t>
            </a:r>
            <a:r>
              <a:rPr lang="zh-CN" altLang="en-US" dirty="0"/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48D18-B1F1-4D15-80A6-9EF48F8DF28A}"/>
              </a:ext>
            </a:extLst>
          </p:cNvPr>
          <p:cNvSpPr txBox="1"/>
          <p:nvPr/>
        </p:nvSpPr>
        <p:spPr>
          <a:xfrm>
            <a:off x="3259784" y="433867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RBC:</a:t>
            </a:r>
            <a:r>
              <a:rPr lang="zh-CN" altLang="en-US" dirty="0"/>
              <a:t>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911F8E-9048-4784-957A-2ACCF3B28315}"/>
              </a:ext>
            </a:extLst>
          </p:cNvPr>
          <p:cNvSpPr txBox="1"/>
          <p:nvPr/>
        </p:nvSpPr>
        <p:spPr>
          <a:xfrm>
            <a:off x="354543" y="31640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边界条件设置：尝试各种方式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CB076E-97FF-4AEC-89CE-E1649BD66B2D}"/>
              </a:ext>
            </a:extLst>
          </p:cNvPr>
          <p:cNvSpPr txBox="1"/>
          <p:nvPr/>
        </p:nvSpPr>
        <p:spPr>
          <a:xfrm>
            <a:off x="714816" y="3870225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一、左端值为</a:t>
            </a:r>
            <a:r>
              <a:rPr lang="en-US" altLang="zh-CN" dirty="0"/>
              <a:t>0</a:t>
            </a:r>
            <a:r>
              <a:rPr lang="zh-CN" altLang="en-US" dirty="0"/>
              <a:t>，右端一阶导为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/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</a:rPr>
                  <a:t>此处暂无数值黏性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区域，后文讨论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D48DB45-3178-4FA6-8D5F-724BFAF2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73" y="3147049"/>
                <a:ext cx="4137736" cy="369332"/>
              </a:xfrm>
              <a:prstGeom prst="rect">
                <a:avLst/>
              </a:prstGeom>
              <a:blipFill>
                <a:blip r:embed="rId6"/>
                <a:stretch>
                  <a:fillRect l="-1325" t="-8197" r="-58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/>
              <p:nvPr/>
            </p:nvSpPr>
            <p:spPr>
              <a:xfrm>
                <a:off x="1752600" y="4914428"/>
                <a:ext cx="93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2ED368-D1CA-48A0-944C-A0451272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914428"/>
                <a:ext cx="9335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/>
              <p:nvPr/>
            </p:nvSpPr>
            <p:spPr>
              <a:xfrm>
                <a:off x="1721631" y="5447062"/>
                <a:ext cx="92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062B1-85F9-49B8-A33A-33399AD4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31" y="5447062"/>
                <a:ext cx="923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/>
              <p:nvPr/>
            </p:nvSpPr>
            <p:spPr>
              <a:xfrm>
                <a:off x="1752600" y="5979696"/>
                <a:ext cx="892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CC25129-7D05-41DD-B8A4-22C0933C4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79696"/>
                <a:ext cx="8924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/>
              <p:nvPr/>
            </p:nvSpPr>
            <p:spPr>
              <a:xfrm>
                <a:off x="3409204" y="4972742"/>
                <a:ext cx="137794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27F3A7A-9058-4450-AECB-041B0A9B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04" y="4972742"/>
                <a:ext cx="1377941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/>
              <p:nvPr/>
            </p:nvSpPr>
            <p:spPr>
              <a:xfrm>
                <a:off x="3409204" y="5788971"/>
                <a:ext cx="1377941" cy="750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𝑑𝐴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184364E-245D-412D-BE60-4B230C29F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04" y="5788971"/>
                <a:ext cx="1377941" cy="7507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1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C3768D-61F3-41BD-A041-B107D53D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43" y="831785"/>
            <a:ext cx="5366457" cy="51944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966F78-9046-4577-979A-B36E17B8C71D}"/>
                  </a:ext>
                </a:extLst>
              </p:cNvPr>
              <p:cNvSpPr txBox="1"/>
              <p:nvPr/>
            </p:nvSpPr>
            <p:spPr>
              <a:xfrm>
                <a:off x="668458" y="3108960"/>
                <a:ext cx="494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966F78-9046-4577-979A-B36E17B8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8" y="3108960"/>
                <a:ext cx="494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2058E3-6AB7-419C-B5C9-23B96E4FC5BA}"/>
                  </a:ext>
                </a:extLst>
              </p:cNvPr>
              <p:cNvSpPr txBox="1"/>
              <p:nvPr/>
            </p:nvSpPr>
            <p:spPr>
              <a:xfrm>
                <a:off x="3235811" y="5594043"/>
                <a:ext cx="539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A2058E3-6AB7-419C-B5C9-23B96E4FC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811" y="5594043"/>
                <a:ext cx="5391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F14805D-8F41-46EA-9886-AF53D72F6C78}"/>
              </a:ext>
            </a:extLst>
          </p:cNvPr>
          <p:cNvSpPr txBox="1"/>
          <p:nvPr/>
        </p:nvSpPr>
        <p:spPr>
          <a:xfrm>
            <a:off x="2535095" y="4225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出现一个峰以及右侧的最高点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06B8C45C-8F1D-44CB-8291-3A0F919F0C2E}"/>
              </a:ext>
            </a:extLst>
          </p:cNvPr>
          <p:cNvSpPr/>
          <p:nvPr/>
        </p:nvSpPr>
        <p:spPr>
          <a:xfrm>
            <a:off x="1984478" y="2851562"/>
            <a:ext cx="353148" cy="577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083CC79-1DD0-4537-9E11-D0DAB5213EE6}"/>
              </a:ext>
            </a:extLst>
          </p:cNvPr>
          <p:cNvSpPr/>
          <p:nvPr/>
        </p:nvSpPr>
        <p:spPr>
          <a:xfrm>
            <a:off x="4924221" y="1635515"/>
            <a:ext cx="353148" cy="577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6BECC9-20BA-4EEE-A83D-CC43EF2355CF}"/>
              </a:ext>
            </a:extLst>
          </p:cNvPr>
          <p:cNvSpPr txBox="1"/>
          <p:nvPr/>
        </p:nvSpPr>
        <p:spPr>
          <a:xfrm>
            <a:off x="5908916" y="24026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随网格点增大而下落</a:t>
            </a:r>
          </a:p>
        </p:txBody>
      </p:sp>
    </p:spTree>
    <p:extLst>
      <p:ext uri="{BB962C8B-B14F-4D97-AF65-F5344CB8AC3E}">
        <p14:creationId xmlns:p14="http://schemas.microsoft.com/office/powerpoint/2010/main" val="371481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612C357-EB0B-430A-AA4B-E01DE6C5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0" y="-108783"/>
            <a:ext cx="3596312" cy="34810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7C848C-CFAF-4028-B4B1-C7671115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08" y="-108783"/>
            <a:ext cx="4367323" cy="38901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419519-A405-42F0-AC59-6EF6F03A0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235" y="3289217"/>
            <a:ext cx="4176468" cy="37201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5FF269-39CB-4F70-A22D-8811B9152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798" y="3219847"/>
            <a:ext cx="3843336" cy="37201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34E9BB-81C5-493E-91D7-3332349F2C36}"/>
              </a:ext>
            </a:extLst>
          </p:cNvPr>
          <p:cNvSpPr txBox="1"/>
          <p:nvPr/>
        </p:nvSpPr>
        <p:spPr>
          <a:xfrm>
            <a:off x="4064675" y="1186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自发产生的扰动？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1DC1B-3E03-4A99-8D86-47DFFF939BD8}"/>
              </a:ext>
            </a:extLst>
          </p:cNvPr>
          <p:cNvSpPr txBox="1"/>
          <p:nvPr/>
        </p:nvSpPr>
        <p:spPr>
          <a:xfrm>
            <a:off x="4064674" y="179900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边界带来的扰动？</a:t>
            </a:r>
          </a:p>
        </p:txBody>
      </p:sp>
    </p:spTree>
    <p:extLst>
      <p:ext uri="{BB962C8B-B14F-4D97-AF65-F5344CB8AC3E}">
        <p14:creationId xmlns:p14="http://schemas.microsoft.com/office/powerpoint/2010/main" val="646764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</TotalTime>
  <Words>897</Words>
  <Application>Microsoft Office PowerPoint</Application>
  <PresentationFormat>宽屏</PresentationFormat>
  <Paragraphs>145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noto sans</vt:lpstr>
      <vt:lpstr>Office 主题​​</vt:lpstr>
      <vt:lpstr>扰动计算讨论</vt:lpstr>
      <vt:lpstr>上回的Decouple问题</vt:lpstr>
      <vt:lpstr>上回的Decouple问题</vt:lpstr>
      <vt:lpstr>填入矩阵的方式更新</vt:lpstr>
      <vt:lpstr>PowerPoint 演示文稿</vt:lpstr>
      <vt:lpstr>解 近似A→∞处（后端）的水的扰动方程</vt:lpstr>
      <vt:lpstr>解 近似A→∞处（后端）的水的扰动方程</vt:lpstr>
      <vt:lpstr>PowerPoint 演示文稿</vt:lpstr>
      <vt:lpstr>PowerPoint 演示文稿</vt:lpstr>
      <vt:lpstr>解 近似A→∞处（后端）的水的扰动方程</vt:lpstr>
      <vt:lpstr>PowerPoint 演示文稿</vt:lpstr>
      <vt:lpstr>解 近似A→∞处（后端）的水的扰动方程</vt:lpstr>
      <vt:lpstr>PowerPoint 演示文稿</vt:lpstr>
      <vt:lpstr>解 近似A→∞处（后端）的水的扰动方程</vt:lpstr>
      <vt:lpstr>PowerPoint 演示文稿</vt:lpstr>
      <vt:lpstr>解 近似A→∞处（后端）的水的扰动方程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扰动计算讨论</dc:title>
  <dc:creator>压抑 路</dc:creator>
  <cp:lastModifiedBy>压抑 路</cp:lastModifiedBy>
  <cp:revision>76</cp:revision>
  <dcterms:created xsi:type="dcterms:W3CDTF">2024-04-01T05:58:54Z</dcterms:created>
  <dcterms:modified xsi:type="dcterms:W3CDTF">2024-04-02T13:46:54Z</dcterms:modified>
</cp:coreProperties>
</file>