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68" r:id="rId6"/>
    <p:sldId id="269" r:id="rId7"/>
    <p:sldId id="270" r:id="rId8"/>
    <p:sldId id="265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8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9184D-9361-47B5-8CDD-CFD3D4BE7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238E64-9E35-4B48-A434-94FD9D1A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E224C-854D-4B67-9D3E-B42CD824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DAF9-30BF-4FFC-9206-4DBCDE9073C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658A2-0A76-4690-BB78-1DEAB143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C9171-9B1F-494B-AC20-3B4E1DCE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F78A-B938-4485-8229-B000CE160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01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2C98A-AAD6-40E0-A65E-B7A20255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9C9118-332D-42A1-9064-1E0EB7AB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30DF8-FA84-40DF-BD2A-AF471B25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DAF9-30BF-4FFC-9206-4DBCDE9073C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D8B6E-DBAE-44DB-A063-DDFA1F7B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8EF0D-9FC0-4FE7-B1EE-5C56194A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F78A-B938-4485-8229-B000CE160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9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AA2A94-D076-45AA-9E9E-D4A292E81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7555DD-09D5-4874-8A83-2BE68E69A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4F98A-BBD6-4E4F-ADC5-FCE8853F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DAF9-30BF-4FFC-9206-4DBCDE9073C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9C3EE-B6B1-442C-9A6F-DC5D91D7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8A18C-8C1E-4887-8B2B-ED06F50E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F78A-B938-4485-8229-B000CE160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76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79D2C-F550-4C9E-8117-26E9DF4A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4BBC0-E465-4D24-9BB6-900A2E86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525DB-0451-4CCF-BE40-80A25991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DAF9-30BF-4FFC-9206-4DBCDE9073C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62868-3BC2-4CC1-B023-E05AF653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27B9B-39A2-4D16-97A4-FCFF0EE9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F78A-B938-4485-8229-B000CE160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C66D8-B317-41C6-981B-368B1966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FFE79-AD3D-440D-B646-7F6D4AAE2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E7DC2-CAC3-4CB8-A8E9-498EC879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DAF9-30BF-4FFC-9206-4DBCDE9073C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9C761-EA03-40C1-A377-AE1BDE7A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A172C-E6FB-474A-B25D-B73BB7FC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F78A-B938-4485-8229-B000CE160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3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D4420-63D1-4B8C-8232-3BFD806E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5A9BC-CA6C-4DB9-9789-D2EF21F31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971CF7-7CFC-4E03-B19A-A0473FC2C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E59D8-0F35-43AD-ACA7-4C5A8B28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DAF9-30BF-4FFC-9206-4DBCDE9073C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167ECB-AC02-4AC6-B73F-86D39699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E6CA45-820C-45FE-883E-DD5A0A1F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F78A-B938-4485-8229-B000CE160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2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4B0F0-B203-4A3D-ABFE-47B5530D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33E82D-3DED-46EA-8D79-2421A892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84A8AA-56A6-46B8-9226-716E065F7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F288A0-0AA1-44AB-8687-427176F1D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5F96B8-E550-495E-AC40-B4C1243DD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9B75EC-3AA1-4419-84A8-9360199F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DAF9-30BF-4FFC-9206-4DBCDE9073C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E476E4-5B3A-48D6-914A-F9733550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807B3F-29BB-4F07-A4B9-3CE8F850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F78A-B938-4485-8229-B000CE160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7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1A11E-6124-4FA6-B18C-2A1B0A5E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03E31-A54B-4CDA-AB7B-ABE0432C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DAF9-30BF-4FFC-9206-4DBCDE9073C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34FA31-2FE7-4137-8EEB-5D75CB51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C38EFA-CF54-4FA6-9004-9D588A8D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F78A-B938-4485-8229-B000CE160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63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2A0A31-BC48-4C48-A9E5-382A60C6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DAF9-30BF-4FFC-9206-4DBCDE9073C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66EA2D-BE37-4946-84C3-43683962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9066A9-2E9A-4F52-BDB9-9F17A8FE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F78A-B938-4485-8229-B000CE160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14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0D8C7-BF7B-4B65-9A2B-76428C4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D6B08-EB16-48AC-8695-79E1BF6B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0B911E-AADE-44DA-840B-E32F7CED1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A310E-EAC6-4787-BDF9-76D048C4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DAF9-30BF-4FFC-9206-4DBCDE9073C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51CA8D-6E7D-4683-A7D2-B9AC9F0C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3F726-B944-4092-945A-005E59EC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F78A-B938-4485-8229-B000CE160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FBAF7-766B-48EC-9E8C-71F7F254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1002AC-15E5-4255-8A58-57EDB7D78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F08446-F706-4F3C-9795-DB7F05574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2AD13B-E1A4-44B9-9367-B7E294EA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DAF9-30BF-4FFC-9206-4DBCDE9073C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050FDF-70E3-4DD9-853A-9EE12A0E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CA1D6C-1005-47FB-BDF3-9366BDBF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F78A-B938-4485-8229-B000CE160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2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AC2D0C-A228-4CA0-8BDC-746DE158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F250EE-4350-485D-842F-9DD563124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973AA-290B-430C-BE91-840A6C7F0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DAF9-30BF-4FFC-9206-4DBCDE9073C8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FDEF1-B10E-40DF-9383-A8192A26F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AE885-80D1-4E49-9A0B-ECFF8D5F7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CF78A-B938-4485-8229-B000CE160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14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42.png"/><Relationship Id="rId7" Type="http://schemas.openxmlformats.org/officeDocument/2006/relationships/image" Target="../media/image6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67.png"/><Relationship Id="rId5" Type="http://schemas.openxmlformats.org/officeDocument/2006/relationships/image" Target="../media/image44.png"/><Relationship Id="rId10" Type="http://schemas.openxmlformats.org/officeDocument/2006/relationships/image" Target="../media/image66.png"/><Relationship Id="rId4" Type="http://schemas.openxmlformats.org/officeDocument/2006/relationships/image" Target="../media/image43.png"/><Relationship Id="rId9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14.png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6.png"/><Relationship Id="rId3" Type="http://schemas.openxmlformats.org/officeDocument/2006/relationships/image" Target="../media/image42.png"/><Relationship Id="rId7" Type="http://schemas.openxmlformats.org/officeDocument/2006/relationships/image" Target="../media/image63.png"/><Relationship Id="rId12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67.png"/><Relationship Id="rId5" Type="http://schemas.openxmlformats.org/officeDocument/2006/relationships/image" Target="../media/image44.png"/><Relationship Id="rId10" Type="http://schemas.openxmlformats.org/officeDocument/2006/relationships/image" Target="../media/image66.png"/><Relationship Id="rId4" Type="http://schemas.openxmlformats.org/officeDocument/2006/relationships/image" Target="../media/image43.png"/><Relationship Id="rId9" Type="http://schemas.openxmlformats.org/officeDocument/2006/relationships/image" Target="../media/image65.png"/><Relationship Id="rId14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5241F-15C2-4AA7-99BA-4BB3C0347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数值黏性测试</a:t>
            </a:r>
            <a:r>
              <a:rPr lang="en-US" altLang="zh-CN" dirty="0"/>
              <a:t>0412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5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C93EBD-5930-4B64-BC37-F9A6021C4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58" y="2286000"/>
            <a:ext cx="4180803" cy="37239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775B53-811E-47E3-9A3D-43E86498C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071" y="89892"/>
            <a:ext cx="3562533" cy="31751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E396FA-10DF-40E3-8B6B-A8B1E5A07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103" y="3364606"/>
            <a:ext cx="3562533" cy="31751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CFDD3EC-A105-4EFC-8A90-C36D7773DED2}"/>
              </a:ext>
            </a:extLst>
          </p:cNvPr>
          <p:cNvSpPr txBox="1"/>
          <p:nvPr/>
        </p:nvSpPr>
        <p:spPr>
          <a:xfrm>
            <a:off x="1230807" y="76286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调整</a:t>
            </a:r>
            <a:r>
              <a:rPr lang="en-US" altLang="zh-CN" dirty="0"/>
              <a:t>FA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E99D27-AC7E-493C-8A05-F798E15A6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371" y="347729"/>
            <a:ext cx="4010615" cy="2743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FDDA14-6B38-4087-B02C-67736A6970EB}"/>
                  </a:ext>
                </a:extLst>
              </p:cNvPr>
              <p:cNvSpPr txBox="1"/>
              <p:nvPr/>
            </p:nvSpPr>
            <p:spPr>
              <a:xfrm>
                <a:off x="5287830" y="4435972"/>
                <a:ext cx="16163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FDDA14-6B38-4087-B02C-67736A697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30" y="4435972"/>
                <a:ext cx="161634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A6EC693B-B29B-4935-80AD-C2A5F87F6598}"/>
              </a:ext>
            </a:extLst>
          </p:cNvPr>
          <p:cNvSpPr txBox="1"/>
          <p:nvPr/>
        </p:nvSpPr>
        <p:spPr>
          <a:xfrm>
            <a:off x="443733" y="22071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</a:t>
            </a:r>
            <a:r>
              <a:rPr lang="en-US" altLang="zh-CN" dirty="0"/>
              <a:t>1</a:t>
            </a:r>
            <a:r>
              <a:rPr lang="zh-CN" altLang="en-US" dirty="0"/>
              <a:t>：单方程</a:t>
            </a:r>
          </a:p>
        </p:txBody>
      </p:sp>
    </p:spTree>
    <p:extLst>
      <p:ext uri="{BB962C8B-B14F-4D97-AF65-F5344CB8AC3E}">
        <p14:creationId xmlns:p14="http://schemas.microsoft.com/office/powerpoint/2010/main" val="214878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671426C-8A83-43CC-A8BC-4241F54C3795}"/>
              </a:ext>
            </a:extLst>
          </p:cNvPr>
          <p:cNvSpPr txBox="1"/>
          <p:nvPr/>
        </p:nvSpPr>
        <p:spPr>
          <a:xfrm>
            <a:off x="409903" y="649540"/>
            <a:ext cx="446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</a:t>
            </a:r>
            <a:r>
              <a:rPr lang="en-US" altLang="zh-CN" dirty="0"/>
              <a:t>2</a:t>
            </a:r>
            <a:r>
              <a:rPr lang="zh-CN" altLang="en-US" dirty="0"/>
              <a:t>：由边界决定内部解的形式的方程组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1465051-A9DD-4595-BFF4-AF2EFD08517C}"/>
                  </a:ext>
                </a:extLst>
              </p:cNvPr>
              <p:cNvSpPr txBox="1"/>
              <p:nvPr/>
            </p:nvSpPr>
            <p:spPr>
              <a:xfrm>
                <a:off x="485578" y="1248629"/>
                <a:ext cx="1874552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1465051-A9DD-4595-BFF4-AF2EFD085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78" y="1248629"/>
                <a:ext cx="1874552" cy="618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648364A-0283-460E-A420-AEF53B09048C}"/>
                  </a:ext>
                </a:extLst>
              </p:cNvPr>
              <p:cNvSpPr txBox="1"/>
              <p:nvPr/>
            </p:nvSpPr>
            <p:spPr>
              <a:xfrm>
                <a:off x="485578" y="1954924"/>
                <a:ext cx="1526572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648364A-0283-460E-A420-AEF53B090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78" y="1954924"/>
                <a:ext cx="1526572" cy="648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73BFCF3B-B83E-4750-928A-8CC0D8A6C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854" y="2024307"/>
            <a:ext cx="4609838" cy="4106150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2BE07E0F-758C-40C2-B8E0-29C20BF36EA9}"/>
              </a:ext>
            </a:extLst>
          </p:cNvPr>
          <p:cNvSpPr/>
          <p:nvPr/>
        </p:nvSpPr>
        <p:spPr>
          <a:xfrm rot="10800000">
            <a:off x="599713" y="2780874"/>
            <a:ext cx="427575" cy="648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373824D-7B98-44B9-8C33-D811E64047E3}"/>
                  </a:ext>
                </a:extLst>
              </p:cNvPr>
              <p:cNvSpPr txBox="1"/>
              <p:nvPr/>
            </p:nvSpPr>
            <p:spPr>
              <a:xfrm>
                <a:off x="530034" y="3708050"/>
                <a:ext cx="2643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施加数值黏性修正函数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373824D-7B98-44B9-8C33-D811E6404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34" y="3708050"/>
                <a:ext cx="2643096" cy="369332"/>
              </a:xfrm>
              <a:prstGeom prst="rect">
                <a:avLst/>
              </a:prstGeom>
              <a:blipFill>
                <a:blip r:embed="rId5"/>
                <a:stretch>
                  <a:fillRect l="-207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1E7B651-88DC-434E-A3D8-E8134B383434}"/>
                  </a:ext>
                </a:extLst>
              </p:cNvPr>
              <p:cNvSpPr txBox="1"/>
              <p:nvPr/>
            </p:nvSpPr>
            <p:spPr>
              <a:xfrm>
                <a:off x="883919" y="4444225"/>
                <a:ext cx="3667671" cy="597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1E7B651-88DC-434E-A3D8-E8134B383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19" y="4444225"/>
                <a:ext cx="3667671" cy="5977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3795A5A1-4D2D-4573-BAB9-47B96B5859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4261" y="175180"/>
            <a:ext cx="2827472" cy="251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1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1C41A5E-A3EE-43BF-9A9E-3E523A05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1" y="258553"/>
            <a:ext cx="5000700" cy="501658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A363326-80EE-4E7E-B91E-6B9013A4B6A9}"/>
              </a:ext>
            </a:extLst>
          </p:cNvPr>
          <p:cNvSpPr txBox="1"/>
          <p:nvPr/>
        </p:nvSpPr>
        <p:spPr>
          <a:xfrm>
            <a:off x="1261241" y="580171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2498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B929B9-7443-4A3C-A52E-7452630AAB06}"/>
              </a:ext>
            </a:extLst>
          </p:cNvPr>
          <p:cNvSpPr txBox="1"/>
          <p:nvPr/>
        </p:nvSpPr>
        <p:spPr>
          <a:xfrm>
            <a:off x="4092728" y="59150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一定程度的抑制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4651FE-DB25-474B-ACB7-68C8C801A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866" y="258553"/>
            <a:ext cx="5346975" cy="47627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AFA1F5B-13D1-4396-BD2E-140854DC2822}"/>
              </a:ext>
            </a:extLst>
          </p:cNvPr>
          <p:cNvSpPr txBox="1"/>
          <p:nvPr/>
        </p:nvSpPr>
        <p:spPr>
          <a:xfrm>
            <a:off x="7120758" y="580171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2496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7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4AFB0B-A84D-49D6-9114-AAD11F5D5D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解 近似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处（后端）的水的扰动方程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4AFB0B-A84D-49D6-9114-AAD11F5D5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8A9198-1B4E-413A-B882-6073A7DB727B}"/>
                  </a:ext>
                </a:extLst>
              </p:cNvPr>
              <p:cNvSpPr txBox="1"/>
              <p:nvPr/>
            </p:nvSpPr>
            <p:spPr>
              <a:xfrm>
                <a:off x="441434" y="1506022"/>
                <a:ext cx="5144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=0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, simplified to 2D uniform incline problem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8A9198-1B4E-413A-B882-6073A7DB7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34" y="1506022"/>
                <a:ext cx="5144293" cy="369332"/>
              </a:xfrm>
              <a:prstGeom prst="rect">
                <a:avLst/>
              </a:prstGeom>
              <a:blipFill>
                <a:blip r:embed="rId3"/>
                <a:stretch>
                  <a:fillRect l="-948" t="-8197" r="-47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B17CAEB-A357-4906-9E54-7C3E948DF10E}"/>
                  </a:ext>
                </a:extLst>
              </p:cNvPr>
              <p:cNvSpPr txBox="1"/>
              <p:nvPr/>
            </p:nvSpPr>
            <p:spPr>
              <a:xfrm>
                <a:off x="371540" y="2041768"/>
                <a:ext cx="5009513" cy="968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𝑆𝑃𝑇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𝐷</m:t>
                                </m:r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𝐷</m:t>
                                </m:r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𝑅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𝑆𝑃𝑇</m:t>
                                </m:r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𝐷</m:t>
                                </m:r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𝑅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kumimoji="0" lang="en-US" altLang="zh-CN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r>
                        <a:rPr kumimoji="0" lang="en-US" altLang="zh-CN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𝜔</m:t>
                      </m:r>
                      <m:d>
                        <m:dPr>
                          <m:ctrlP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B17CAEB-A357-4906-9E54-7C3E948DF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0" y="2041768"/>
                <a:ext cx="5009513" cy="968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右 14">
            <a:extLst>
              <a:ext uri="{FF2B5EF4-FFF2-40B4-BE49-F238E27FC236}">
                <a16:creationId xmlns:a16="http://schemas.microsoft.com/office/drawing/2014/main" id="{81FDF217-85BB-4297-80A9-2C7FA9D4DA4D}"/>
              </a:ext>
            </a:extLst>
          </p:cNvPr>
          <p:cNvSpPr/>
          <p:nvPr/>
        </p:nvSpPr>
        <p:spPr>
          <a:xfrm>
            <a:off x="5642483" y="1598982"/>
            <a:ext cx="304269" cy="189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DBBB6D9-F1F0-40DB-A1A8-4C6854E94070}"/>
                  </a:ext>
                </a:extLst>
              </p:cNvPr>
              <p:cNvSpPr txBox="1"/>
              <p:nvPr/>
            </p:nvSpPr>
            <p:spPr>
              <a:xfrm>
                <a:off x="6110943" y="1530477"/>
                <a:ext cx="10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𝑆𝑃𝑇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DBBB6D9-F1F0-40DB-A1A8-4C6854E94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943" y="1530477"/>
                <a:ext cx="10842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F7B6EA3-E6AA-44A4-959E-B328567A4F36}"/>
              </a:ext>
            </a:extLst>
          </p:cNvPr>
          <p:cNvSpPr txBox="1"/>
          <p:nvPr/>
        </p:nvSpPr>
        <p:spPr>
          <a:xfrm>
            <a:off x="1752600" y="433867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LBC: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648D18-B1F1-4D15-80A6-9EF48F8DF28A}"/>
              </a:ext>
            </a:extLst>
          </p:cNvPr>
          <p:cNvSpPr txBox="1"/>
          <p:nvPr/>
        </p:nvSpPr>
        <p:spPr>
          <a:xfrm>
            <a:off x="3789505" y="434355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RBC: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911F8E-9048-4784-957A-2ACCF3B28315}"/>
              </a:ext>
            </a:extLst>
          </p:cNvPr>
          <p:cNvSpPr txBox="1"/>
          <p:nvPr/>
        </p:nvSpPr>
        <p:spPr>
          <a:xfrm>
            <a:off x="354543" y="316403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边界条件设置：尝试各种方式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CB076E-97FF-4AEC-89CE-E1649BD66B2D}"/>
              </a:ext>
            </a:extLst>
          </p:cNvPr>
          <p:cNvSpPr txBox="1"/>
          <p:nvPr/>
        </p:nvSpPr>
        <p:spPr>
          <a:xfrm>
            <a:off x="714816" y="3870225"/>
            <a:ext cx="56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三、左端波动项（受迫振动），右端一阶物质导数为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D48DB45-3178-4FA6-8D5F-724BFAF2E242}"/>
                  </a:ext>
                </a:extLst>
              </p:cNvPr>
              <p:cNvSpPr txBox="1"/>
              <p:nvPr/>
            </p:nvSpPr>
            <p:spPr>
              <a:xfrm>
                <a:off x="3669473" y="3147049"/>
                <a:ext cx="4137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此处暂无数值黏性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𝐹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区域，后文讨论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D48DB45-3178-4FA6-8D5F-724BFAF2E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73" y="3147049"/>
                <a:ext cx="4137736" cy="369332"/>
              </a:xfrm>
              <a:prstGeom prst="rect">
                <a:avLst/>
              </a:prstGeom>
              <a:blipFill>
                <a:blip r:embed="rId6"/>
                <a:stretch>
                  <a:fillRect l="-1325" t="-8197" r="-58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D2ED368-D1CA-48A0-944C-A04512728813}"/>
                  </a:ext>
                </a:extLst>
              </p:cNvPr>
              <p:cNvSpPr txBox="1"/>
              <p:nvPr/>
            </p:nvSpPr>
            <p:spPr>
              <a:xfrm>
                <a:off x="1594945" y="4734235"/>
                <a:ext cx="1849161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𝑑𝐻</m:t>
                                  </m:r>
                                </m:num>
                                <m:den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D2ED368-D1CA-48A0-944C-A04512728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945" y="4734235"/>
                <a:ext cx="1849161" cy="7507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6F062B1-85F9-49B8-A33A-33399AD4BCB9}"/>
                  </a:ext>
                </a:extLst>
              </p:cNvPr>
              <p:cNvSpPr txBox="1"/>
              <p:nvPr/>
            </p:nvSpPr>
            <p:spPr>
              <a:xfrm>
                <a:off x="1594945" y="5446297"/>
                <a:ext cx="1894108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𝑑𝑈</m:t>
                                  </m:r>
                                </m:num>
                                <m:den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6F062B1-85F9-49B8-A33A-33399AD4B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945" y="5446297"/>
                <a:ext cx="1894108" cy="7507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CC25129-7D05-41DD-B8A4-22C0933C4E18}"/>
                  </a:ext>
                </a:extLst>
              </p:cNvPr>
              <p:cNvSpPr txBox="1"/>
              <p:nvPr/>
            </p:nvSpPr>
            <p:spPr>
              <a:xfrm>
                <a:off x="1594945" y="6164362"/>
                <a:ext cx="1784526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𝑑𝑉</m:t>
                                  </m:r>
                                </m:num>
                                <m:den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CC25129-7D05-41DD-B8A4-22C0933C4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945" y="6164362"/>
                <a:ext cx="1784526" cy="7507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27F3A7A-9058-4450-AECB-041B0A9BED6F}"/>
                  </a:ext>
                </a:extLst>
              </p:cNvPr>
              <p:cNvSpPr txBox="1"/>
              <p:nvPr/>
            </p:nvSpPr>
            <p:spPr>
              <a:xfrm>
                <a:off x="3882170" y="4893146"/>
                <a:ext cx="2570704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𝑑𝑈</m:t>
                                  </m:r>
                                </m:num>
                                <m:den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27F3A7A-9058-4450-AECB-041B0A9BE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170" y="4893146"/>
                <a:ext cx="2570704" cy="7507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184364E-245D-412D-BE60-4B230C29F425}"/>
                  </a:ext>
                </a:extLst>
              </p:cNvPr>
              <p:cNvSpPr txBox="1"/>
              <p:nvPr/>
            </p:nvSpPr>
            <p:spPr>
              <a:xfrm>
                <a:off x="3979185" y="5742092"/>
                <a:ext cx="2473689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𝑑𝑉</m:t>
                                  </m:r>
                                </m:num>
                                <m:den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184364E-245D-412D-BE60-4B230C29F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85" y="5742092"/>
                <a:ext cx="2473689" cy="7507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7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8739C2-7A9E-4612-9D36-B4AB2BE16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6" y="1828800"/>
            <a:ext cx="4509173" cy="3569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1A85B15-19BC-4478-8379-1C5EF0BDA4FA}"/>
                  </a:ext>
                </a:extLst>
              </p:cNvPr>
              <p:cNvSpPr txBox="1"/>
              <p:nvPr/>
            </p:nvSpPr>
            <p:spPr>
              <a:xfrm>
                <a:off x="118576" y="2639547"/>
                <a:ext cx="335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1A85B15-19BC-4478-8379-1C5EF0BDA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76" y="2639547"/>
                <a:ext cx="335420" cy="369332"/>
              </a:xfrm>
              <a:prstGeom prst="rect">
                <a:avLst/>
              </a:prstGeom>
              <a:blipFill>
                <a:blip r:embed="rId3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5A04B0-BB18-4AB8-81ED-AD5B45BEFA2E}"/>
                  </a:ext>
                </a:extLst>
              </p:cNvPr>
              <p:cNvSpPr txBox="1"/>
              <p:nvPr/>
            </p:nvSpPr>
            <p:spPr>
              <a:xfrm>
                <a:off x="2685929" y="5124630"/>
                <a:ext cx="365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5A04B0-BB18-4AB8-81ED-AD5B45BEF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929" y="5124630"/>
                <a:ext cx="365692" cy="369332"/>
              </a:xfrm>
              <a:prstGeom prst="rect">
                <a:avLst/>
              </a:prstGeom>
              <a:blipFill>
                <a:blip r:embed="rId4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518C7E6E-10BE-4475-9A5A-31C804F96938}"/>
              </a:ext>
            </a:extLst>
          </p:cNvPr>
          <p:cNvSpPr/>
          <p:nvPr/>
        </p:nvSpPr>
        <p:spPr>
          <a:xfrm>
            <a:off x="1352488" y="2501021"/>
            <a:ext cx="286596" cy="2992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206AE6D-0760-4DB6-A984-5F59F9D880CD}"/>
              </a:ext>
            </a:extLst>
          </p:cNvPr>
          <p:cNvSpPr/>
          <p:nvPr/>
        </p:nvSpPr>
        <p:spPr>
          <a:xfrm rot="6154719">
            <a:off x="1845494" y="2512533"/>
            <a:ext cx="313250" cy="491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3208D-9190-43B5-864E-2B61FADBB61D}"/>
              </a:ext>
            </a:extLst>
          </p:cNvPr>
          <p:cNvSpPr txBox="1"/>
          <p:nvPr/>
        </p:nvSpPr>
        <p:spPr>
          <a:xfrm>
            <a:off x="2320865" y="2639547"/>
            <a:ext cx="21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离散点即为受迫项引发的扰动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D76AD0C-92E7-442B-81A1-84EF6F206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535" y="1264813"/>
            <a:ext cx="9115261" cy="5662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A0FB49F-D38F-403C-A5BA-A6821B5F14B7}"/>
                  </a:ext>
                </a:extLst>
              </p:cNvPr>
              <p:cNvSpPr txBox="1"/>
              <p:nvPr/>
            </p:nvSpPr>
            <p:spPr>
              <a:xfrm>
                <a:off x="2002119" y="895481"/>
                <a:ext cx="1477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𝐼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~0.03162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A0FB49F-D38F-403C-A5BA-A6821B5F1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119" y="895481"/>
                <a:ext cx="14771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3F0575B-5C85-4176-80C1-050F928E2EA1}"/>
                  </a:ext>
                </a:extLst>
              </p:cNvPr>
              <p:cNvSpPr txBox="1"/>
              <p:nvPr/>
            </p:nvSpPr>
            <p:spPr>
              <a:xfrm>
                <a:off x="1989167" y="520551"/>
                <a:ext cx="1393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~0.4716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3F0575B-5C85-4176-80C1-050F928E2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167" y="520551"/>
                <a:ext cx="13935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83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4AFB0B-A84D-49D6-9114-AAD11F5D5D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解 近似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处（后端）的水的扰动方程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4AFB0B-A84D-49D6-9114-AAD11F5D5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8A9198-1B4E-413A-B882-6073A7DB727B}"/>
                  </a:ext>
                </a:extLst>
              </p:cNvPr>
              <p:cNvSpPr txBox="1"/>
              <p:nvPr/>
            </p:nvSpPr>
            <p:spPr>
              <a:xfrm>
                <a:off x="441434" y="1506022"/>
                <a:ext cx="5144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=0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, simplified to 2D uniform incline problem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8A9198-1B4E-413A-B882-6073A7DB7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34" y="1506022"/>
                <a:ext cx="5144293" cy="369332"/>
              </a:xfrm>
              <a:prstGeom prst="rect">
                <a:avLst/>
              </a:prstGeom>
              <a:blipFill>
                <a:blip r:embed="rId3"/>
                <a:stretch>
                  <a:fillRect l="-948" t="-8197" r="-47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B17CAEB-A357-4906-9E54-7C3E948DF10E}"/>
                  </a:ext>
                </a:extLst>
              </p:cNvPr>
              <p:cNvSpPr txBox="1"/>
              <p:nvPr/>
            </p:nvSpPr>
            <p:spPr>
              <a:xfrm>
                <a:off x="371540" y="2041768"/>
                <a:ext cx="5009513" cy="968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𝑆𝑃𝑇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𝐷</m:t>
                                </m:r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𝐷</m:t>
                                </m:r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𝑅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𝑆𝑃𝑇</m:t>
                                </m:r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𝐷</m:t>
                                </m:r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𝑅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kumimoji="0" lang="en-US" altLang="zh-CN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r>
                        <a:rPr kumimoji="0" lang="en-US" altLang="zh-CN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𝜔</m:t>
                      </m:r>
                      <m:d>
                        <m:dPr>
                          <m:ctrlP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B17CAEB-A357-4906-9E54-7C3E948DF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0" y="2041768"/>
                <a:ext cx="5009513" cy="968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右 14">
            <a:extLst>
              <a:ext uri="{FF2B5EF4-FFF2-40B4-BE49-F238E27FC236}">
                <a16:creationId xmlns:a16="http://schemas.microsoft.com/office/drawing/2014/main" id="{81FDF217-85BB-4297-80A9-2C7FA9D4DA4D}"/>
              </a:ext>
            </a:extLst>
          </p:cNvPr>
          <p:cNvSpPr/>
          <p:nvPr/>
        </p:nvSpPr>
        <p:spPr>
          <a:xfrm>
            <a:off x="5642483" y="1598982"/>
            <a:ext cx="304269" cy="189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DBBB6D9-F1F0-40DB-A1A8-4C6854E94070}"/>
                  </a:ext>
                </a:extLst>
              </p:cNvPr>
              <p:cNvSpPr txBox="1"/>
              <p:nvPr/>
            </p:nvSpPr>
            <p:spPr>
              <a:xfrm>
                <a:off x="6110943" y="1530477"/>
                <a:ext cx="10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𝑆𝑃𝑇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DBBB6D9-F1F0-40DB-A1A8-4C6854E94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943" y="1530477"/>
                <a:ext cx="10842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F7B6EA3-E6AA-44A4-959E-B328567A4F36}"/>
              </a:ext>
            </a:extLst>
          </p:cNvPr>
          <p:cNvSpPr txBox="1"/>
          <p:nvPr/>
        </p:nvSpPr>
        <p:spPr>
          <a:xfrm>
            <a:off x="1752600" y="433867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LBC: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648D18-B1F1-4D15-80A6-9EF48F8DF28A}"/>
              </a:ext>
            </a:extLst>
          </p:cNvPr>
          <p:cNvSpPr txBox="1"/>
          <p:nvPr/>
        </p:nvSpPr>
        <p:spPr>
          <a:xfrm>
            <a:off x="3789505" y="434355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RBC: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911F8E-9048-4784-957A-2ACCF3B28315}"/>
              </a:ext>
            </a:extLst>
          </p:cNvPr>
          <p:cNvSpPr txBox="1"/>
          <p:nvPr/>
        </p:nvSpPr>
        <p:spPr>
          <a:xfrm>
            <a:off x="354543" y="316403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边界条件设置：尝试各种方式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CB076E-97FF-4AEC-89CE-E1649BD66B2D}"/>
              </a:ext>
            </a:extLst>
          </p:cNvPr>
          <p:cNvSpPr txBox="1"/>
          <p:nvPr/>
        </p:nvSpPr>
        <p:spPr>
          <a:xfrm>
            <a:off x="714816" y="3870225"/>
            <a:ext cx="56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四、左端波动项（受迫振动），右端一阶物质导数为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D48DB45-3178-4FA6-8D5F-724BFAF2E242}"/>
                  </a:ext>
                </a:extLst>
              </p:cNvPr>
              <p:cNvSpPr txBox="1"/>
              <p:nvPr/>
            </p:nvSpPr>
            <p:spPr>
              <a:xfrm>
                <a:off x="3669473" y="3147049"/>
                <a:ext cx="3445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此处添加考虑数值黏性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𝐹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区域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D48DB45-3178-4FA6-8D5F-724BFAF2E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73" y="3147049"/>
                <a:ext cx="3445239" cy="369332"/>
              </a:xfrm>
              <a:prstGeom prst="rect">
                <a:avLst/>
              </a:prstGeom>
              <a:blipFill>
                <a:blip r:embed="rId6"/>
                <a:stretch>
                  <a:fillRect l="-1593" t="-8197" r="-106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D2ED368-D1CA-48A0-944C-A04512728813}"/>
                  </a:ext>
                </a:extLst>
              </p:cNvPr>
              <p:cNvSpPr txBox="1"/>
              <p:nvPr/>
            </p:nvSpPr>
            <p:spPr>
              <a:xfrm>
                <a:off x="1594945" y="4734235"/>
                <a:ext cx="1849161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𝑑𝐻</m:t>
                                  </m:r>
                                </m:num>
                                <m:den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D2ED368-D1CA-48A0-944C-A04512728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945" y="4734235"/>
                <a:ext cx="1849161" cy="7507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6F062B1-85F9-49B8-A33A-33399AD4BCB9}"/>
                  </a:ext>
                </a:extLst>
              </p:cNvPr>
              <p:cNvSpPr txBox="1"/>
              <p:nvPr/>
            </p:nvSpPr>
            <p:spPr>
              <a:xfrm>
                <a:off x="1594945" y="5446297"/>
                <a:ext cx="1894108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𝑑𝑈</m:t>
                                  </m:r>
                                </m:num>
                                <m:den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6F062B1-85F9-49B8-A33A-33399AD4B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945" y="5446297"/>
                <a:ext cx="1894108" cy="7507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CC25129-7D05-41DD-B8A4-22C0933C4E18}"/>
                  </a:ext>
                </a:extLst>
              </p:cNvPr>
              <p:cNvSpPr txBox="1"/>
              <p:nvPr/>
            </p:nvSpPr>
            <p:spPr>
              <a:xfrm>
                <a:off x="1594945" y="6164362"/>
                <a:ext cx="1784526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𝑑𝑉</m:t>
                                  </m:r>
                                </m:num>
                                <m:den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CC25129-7D05-41DD-B8A4-22C0933C4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945" y="6164362"/>
                <a:ext cx="1784526" cy="7507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27F3A7A-9058-4450-AECB-041B0A9BED6F}"/>
                  </a:ext>
                </a:extLst>
              </p:cNvPr>
              <p:cNvSpPr txBox="1"/>
              <p:nvPr/>
            </p:nvSpPr>
            <p:spPr>
              <a:xfrm>
                <a:off x="3882170" y="4893146"/>
                <a:ext cx="2570704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𝑑𝑈</m:t>
                                  </m:r>
                                </m:num>
                                <m:den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27F3A7A-9058-4450-AECB-041B0A9BE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170" y="4893146"/>
                <a:ext cx="2570704" cy="7507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184364E-245D-412D-BE60-4B230C29F425}"/>
                  </a:ext>
                </a:extLst>
              </p:cNvPr>
              <p:cNvSpPr txBox="1"/>
              <p:nvPr/>
            </p:nvSpPr>
            <p:spPr>
              <a:xfrm>
                <a:off x="3979185" y="5742092"/>
                <a:ext cx="2473689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𝑑𝑉</m:t>
                                  </m:r>
                                </m:num>
                                <m:den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184364E-245D-412D-BE60-4B230C29F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85" y="5742092"/>
                <a:ext cx="2473689" cy="7507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CBD04B3-C876-42BD-8A7E-4E42F56C83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89927" y="2068237"/>
            <a:ext cx="4875337" cy="4342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018003F-325B-4DA7-A95B-035C63147D90}"/>
                  </a:ext>
                </a:extLst>
              </p:cNvPr>
              <p:cNvSpPr txBox="1"/>
              <p:nvPr/>
            </p:nvSpPr>
            <p:spPr>
              <a:xfrm>
                <a:off x="9623272" y="6344044"/>
                <a:ext cx="395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018003F-325B-4DA7-A95B-035C63147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72" y="6344044"/>
                <a:ext cx="3953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0FDA36E-C5DE-49FD-8871-0FD8B9DD73EA}"/>
                  </a:ext>
                </a:extLst>
              </p:cNvPr>
              <p:cNvSpPr txBox="1"/>
              <p:nvPr/>
            </p:nvSpPr>
            <p:spPr>
              <a:xfrm>
                <a:off x="6962295" y="4225861"/>
                <a:ext cx="737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𝐹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0FDA36E-C5DE-49FD-8871-0FD8B9DD7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295" y="4225861"/>
                <a:ext cx="737766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33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E86DCE-63C3-46E1-A2B2-3B20C927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66" y="706295"/>
            <a:ext cx="4781564" cy="4385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D92D8D-B899-44FD-9C64-B0F3EB98CCC7}"/>
                  </a:ext>
                </a:extLst>
              </p:cNvPr>
              <p:cNvSpPr txBox="1"/>
              <p:nvPr/>
            </p:nvSpPr>
            <p:spPr>
              <a:xfrm>
                <a:off x="781166" y="2147663"/>
                <a:ext cx="335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D92D8D-B899-44FD-9C64-B0F3EB98C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66" y="2147663"/>
                <a:ext cx="335420" cy="369332"/>
              </a:xfrm>
              <a:prstGeom prst="rect">
                <a:avLst/>
              </a:prstGeom>
              <a:blipFill>
                <a:blip r:embed="rId3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A8C220D-4D20-4A44-ADF9-A2C056E668A8}"/>
                  </a:ext>
                </a:extLst>
              </p:cNvPr>
              <p:cNvSpPr txBox="1"/>
              <p:nvPr/>
            </p:nvSpPr>
            <p:spPr>
              <a:xfrm>
                <a:off x="3348519" y="4632746"/>
                <a:ext cx="365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A8C220D-4D20-4A44-ADF9-A2C056E66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19" y="4632746"/>
                <a:ext cx="365692" cy="369332"/>
              </a:xfrm>
              <a:prstGeom prst="rect">
                <a:avLst/>
              </a:prstGeom>
              <a:blipFill>
                <a:blip r:embed="rId4"/>
                <a:stretch>
                  <a:fillRect r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BFC356C4-BD28-45BD-A8DC-A87A70B60085}"/>
              </a:ext>
            </a:extLst>
          </p:cNvPr>
          <p:cNvSpPr/>
          <p:nvPr/>
        </p:nvSpPr>
        <p:spPr>
          <a:xfrm>
            <a:off x="2676791" y="2055303"/>
            <a:ext cx="286596" cy="2992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101A81FC-2C35-42C5-8B74-7C617251C459}"/>
              </a:ext>
            </a:extLst>
          </p:cNvPr>
          <p:cNvSpPr/>
          <p:nvPr/>
        </p:nvSpPr>
        <p:spPr>
          <a:xfrm rot="6154719">
            <a:off x="3169797" y="2066815"/>
            <a:ext cx="313250" cy="491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FB116E-EF70-46B0-B178-89C68B190E63}"/>
              </a:ext>
            </a:extLst>
          </p:cNvPr>
          <p:cNvSpPr txBox="1"/>
          <p:nvPr/>
        </p:nvSpPr>
        <p:spPr>
          <a:xfrm>
            <a:off x="3645168" y="2193829"/>
            <a:ext cx="21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离散点即为受迫项引发的扰动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69D283-07ED-425C-B957-E9D9B9F88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730" y="142162"/>
            <a:ext cx="1524078" cy="8636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DFB969-A2D8-4192-8BE1-68EA723A2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187" y="1072124"/>
            <a:ext cx="6241813" cy="542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2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574296-2C90-47B2-A4A1-898DAD284D3D}"/>
              </a:ext>
            </a:extLst>
          </p:cNvPr>
          <p:cNvSpPr txBox="1"/>
          <p:nvPr/>
        </p:nvSpPr>
        <p:spPr>
          <a:xfrm>
            <a:off x="990075" y="712602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HLNS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87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279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数值黏性测试0412</vt:lpstr>
      <vt:lpstr>PowerPoint 演示文稿</vt:lpstr>
      <vt:lpstr>PowerPoint 演示文稿</vt:lpstr>
      <vt:lpstr>PowerPoint 演示文稿</vt:lpstr>
      <vt:lpstr>解 近似A→∞处（后端）的水的扰动方程</vt:lpstr>
      <vt:lpstr>PowerPoint 演示文稿</vt:lpstr>
      <vt:lpstr>解 近似A→∞处（后端）的水的扰动方程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数值黏性测试0412</dc:title>
  <dc:creator>压抑 路</dc:creator>
  <cp:lastModifiedBy>压抑 路</cp:lastModifiedBy>
  <cp:revision>6</cp:revision>
  <dcterms:created xsi:type="dcterms:W3CDTF">2024-04-12T01:59:27Z</dcterms:created>
  <dcterms:modified xsi:type="dcterms:W3CDTF">2024-04-12T02:12:26Z</dcterms:modified>
</cp:coreProperties>
</file>