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2" r:id="rId5"/>
    <p:sldId id="288" r:id="rId6"/>
    <p:sldId id="285" r:id="rId7"/>
    <p:sldId id="287" r:id="rId8"/>
    <p:sldId id="275" r:id="rId9"/>
    <p:sldId id="281" r:id="rId10"/>
    <p:sldId id="283" r:id="rId11"/>
    <p:sldId id="284" r:id="rId12"/>
    <p:sldId id="31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8FAE48-7526-C26E-CEBD-E71A6F20954B}" name="Sascha Moccozet" initials="SM" userId="Sascha Moccoze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444" autoAdjust="0"/>
  </p:normalViewPr>
  <p:slideViewPr>
    <p:cSldViewPr snapToGrid="0">
      <p:cViewPr varScale="1">
        <p:scale>
          <a:sx n="69" d="100"/>
          <a:sy n="69" d="100"/>
        </p:scale>
        <p:origin x="1234" y="77"/>
      </p:cViewPr>
      <p:guideLst>
        <p:guide orient="horz" pos="3024"/>
        <p:guide pos="3840"/>
      </p:guideLst>
    </p:cSldViewPr>
  </p:slideViewPr>
  <p:outlineViewPr>
    <p:cViewPr>
      <p:scale>
        <a:sx n="33" d="100"/>
        <a:sy n="33" d="100"/>
      </p:scale>
      <p:origin x="0" y="-304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967B580E-BB12-458A-8A67-A4E85A97E57A}" type="datetimeFigureOut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5E485773-E831-40C3-B08E-FE9BDAA693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FWI is expensive and only available in some rich country. </a:t>
            </a:r>
          </a:p>
          <a:p>
            <a:r>
              <a:rPr lang="en-US" dirty="0"/>
              <a:t>Risk to define.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85773-E831-40C3-B08E-FE9BDAA693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Possibility to tweak the future data in order to see the impact of a given action (density, vegetation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85773-E831-40C3-B08E-FE9BDAA693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1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from academical article to benchmark input</a:t>
            </a:r>
          </a:p>
          <a:p>
            <a:r>
              <a:rPr lang="en-US" dirty="0"/>
              <a:t>TODO LINK TO ARTICLE</a:t>
            </a:r>
          </a:p>
          <a:p>
            <a:r>
              <a:rPr lang="en-US" dirty="0"/>
              <a:t>LAI =&gt; vegetation cover</a:t>
            </a:r>
          </a:p>
          <a:p>
            <a:r>
              <a:rPr lang="en-US" dirty="0"/>
              <a:t>NDVI / EVI =&gt; % vegetation and type of vegetation</a:t>
            </a:r>
          </a:p>
          <a:p>
            <a:r>
              <a:rPr lang="en-US" dirty="0"/>
              <a:t>Evapotranspiration =&gt; masse of water/humidity that get out of the earth (vegetation and ground)</a:t>
            </a:r>
          </a:p>
          <a:p>
            <a:r>
              <a:rPr lang="en-US" dirty="0"/>
              <a:t>Meteorological data =&gt; rain, temperature, wind</a:t>
            </a:r>
          </a:p>
          <a:p>
            <a:r>
              <a:rPr lang="en-US" dirty="0"/>
              <a:t>LST =&gt; </a:t>
            </a:r>
          </a:p>
          <a:p>
            <a:r>
              <a:rPr lang="en-US" dirty="0"/>
              <a:t>FWI =&gt; </a:t>
            </a:r>
            <a:r>
              <a:rPr lang="en-US" dirty="0" err="1"/>
              <a:t>meteorogical</a:t>
            </a:r>
            <a:r>
              <a:rPr lang="en-US" dirty="0"/>
              <a:t> data</a:t>
            </a:r>
          </a:p>
          <a:p>
            <a:r>
              <a:rPr lang="en-US" dirty="0"/>
              <a:t>Active fire =&gt; day of first and last fire</a:t>
            </a:r>
          </a:p>
          <a:p>
            <a:r>
              <a:rPr lang="en-US" dirty="0"/>
              <a:t>Burned mask =&gt; where and when are wildfire (not same origin as Active Fire)</a:t>
            </a:r>
          </a:p>
          <a:p>
            <a:r>
              <a:rPr lang="en-US" dirty="0"/>
              <a:t>Density =&gt; Number of people by pixel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85773-E831-40C3-B08E-FE9BDAA693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6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sinusoidal? Because of the area of the fire in 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85773-E831-40C3-B08E-FE9BDAA693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52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Get data on future event</a:t>
            </a:r>
          </a:p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Streaming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u="sng" dirty="0">
                <a:ea typeface="Open Sans" panose="020B0606030504020204" pitchFamily="34" charset="0"/>
                <a:cs typeface="Open Sans" panose="020B0606030504020204" pitchFamily="34" charset="0"/>
              </a:rPr>
              <a:t>DevOps</a:t>
            </a:r>
          </a:p>
          <a:p>
            <a:r>
              <a:rPr lang="fr-FR" dirty="0">
                <a:ea typeface="Open Sans" panose="020B0606030504020204" pitchFamily="34" charset="0"/>
                <a:cs typeface="Open Sans" panose="020B0606030504020204" pitchFamily="34" charset="0"/>
              </a:rPr>
              <a:t>Docker</a:t>
            </a:r>
          </a:p>
          <a:p>
            <a:r>
              <a:rPr lang="en-US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i="0" dirty="0">
                <a:solidFill>
                  <a:schemeClr val="tx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refect + </a:t>
            </a:r>
            <a:r>
              <a:rPr lang="en-US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i="0" dirty="0">
                <a:solidFill>
                  <a:schemeClr val="tx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irflow</a:t>
            </a:r>
          </a:p>
          <a:p>
            <a:endParaRPr lang="en-US" i="0" dirty="0">
              <a:solidFill>
                <a:schemeClr val="tx2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Pre-Processing</a:t>
            </a:r>
            <a:endParaRPr lang="en-US" i="0" dirty="0">
              <a:solidFill>
                <a:schemeClr val="tx2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Active fire and Burned mask  need to be compared and pre-process</a:t>
            </a:r>
            <a:endParaRPr lang="fr-FR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 – Model</a:t>
            </a:r>
          </a:p>
          <a:p>
            <a:r>
              <a:rPr lang="en-US" dirty="0"/>
              <a:t>Random 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85773-E831-40C3-B08E-FE9BDAA693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1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r>
              <a:rPr lang="en-US" sz="400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55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Open Sans" panose="020B0606030504020204" pitchFamily="34" charset="0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Open Sans" panose="020B0606030504020204" pitchFamily="34" charset="0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Open Sans" panose="020B0606030504020204" pitchFamily="34" charset="0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Open Sans" panose="020B0606030504020204" pitchFamily="34" charset="0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Open Sans" panose="020B0606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s.climate.copernicus.eu/cdsapp#!/dataset/cems-fire-historical?tab=over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4"/>
            <a:ext cx="3071005" cy="139056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WildeFire</a:t>
            </a:r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75" y="5116529"/>
            <a:ext cx="3789803" cy="1648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noProof="0" dirty="0">
                <a:solidFill>
                  <a:srgbClr val="D6D6D6"/>
                </a:solidFill>
                <a:effectLst/>
                <a:latin typeface="Open Sans" panose="020B0606030504020204" pitchFamily="34" charset="0"/>
              </a:rPr>
              <a:t>Quentin </a:t>
            </a:r>
            <a:r>
              <a:rPr lang="en-US" b="1" i="0" noProof="0" dirty="0" err="1">
                <a:solidFill>
                  <a:srgbClr val="D6D6D6"/>
                </a:solidFill>
                <a:effectLst/>
                <a:latin typeface="Open Sans" panose="020B0606030504020204" pitchFamily="34" charset="0"/>
              </a:rPr>
              <a:t>VoituroN</a:t>
            </a:r>
            <a:endParaRPr lang="en-US" b="1" i="0" noProof="0" dirty="0">
              <a:solidFill>
                <a:srgbClr val="D6D6D6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1" i="0" noProof="0" dirty="0">
                <a:solidFill>
                  <a:srgbClr val="D6D6D6"/>
                </a:solidFill>
                <a:effectLst/>
                <a:latin typeface="Open Sans" panose="020B0606030504020204" pitchFamily="34" charset="0"/>
              </a:rPr>
              <a:t>Luigi </a:t>
            </a:r>
            <a:r>
              <a:rPr lang="en-US" b="1" i="0" noProof="0" dirty="0" err="1">
                <a:solidFill>
                  <a:srgbClr val="D6D6D6"/>
                </a:solidFill>
                <a:effectLst/>
                <a:latin typeface="Open Sans" panose="020B0606030504020204" pitchFamily="34" charset="0"/>
              </a:rPr>
              <a:t>Giannetti</a:t>
            </a:r>
            <a:endParaRPr lang="en-US" b="1" noProof="0" dirty="0">
              <a:solidFill>
                <a:srgbClr val="D6D6D6"/>
              </a:solidFill>
              <a:latin typeface="Open Sans" panose="020B0606030504020204" pitchFamily="34" charset="0"/>
            </a:endParaRPr>
          </a:p>
          <a:p>
            <a:r>
              <a:rPr lang="en-US" b="1" noProof="0" dirty="0">
                <a:solidFill>
                  <a:srgbClr val="D6D6D6"/>
                </a:solidFill>
                <a:latin typeface="Open Sans" panose="020B0606030504020204" pitchFamily="34" charset="0"/>
              </a:rPr>
              <a:t>Sascha MOCCOZET</a:t>
            </a:r>
            <a:endParaRPr lang="en-US" noProof="0" dirty="0"/>
          </a:p>
        </p:txBody>
      </p:sp>
      <p:pic>
        <p:nvPicPr>
          <p:cNvPr id="8" name="Picture Placeholder 7" descr="A picture containing trees, outdoor, forest, nature, mist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3024" y="0"/>
            <a:ext cx="7808976" cy="6858000"/>
          </a:xfrm>
        </p:spPr>
      </p:pic>
      <p:sp>
        <p:nvSpPr>
          <p:cNvPr id="2" name="Subtitle 4">
            <a:extLst>
              <a:ext uri="{FF2B5EF4-FFF2-40B4-BE49-F238E27FC236}">
                <a16:creationId xmlns:a16="http://schemas.microsoft.com/office/drawing/2014/main" id="{E0C02567-D556-A324-2C40-2F841CE1D959}"/>
              </a:ext>
            </a:extLst>
          </p:cNvPr>
          <p:cNvSpPr txBox="1">
            <a:spLocks/>
          </p:cNvSpPr>
          <p:nvPr/>
        </p:nvSpPr>
        <p:spPr>
          <a:xfrm>
            <a:off x="324961" y="2021876"/>
            <a:ext cx="3957790" cy="1648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kern="1200" cap="all" spc="6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b="1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ScienceTech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Institute</a:t>
            </a:r>
          </a:p>
          <a:p>
            <a:r>
              <a:rPr lang="fr-FR" sz="16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ML </a:t>
            </a:r>
            <a:r>
              <a:rPr lang="fr-FR" sz="1600" b="1" i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Labs</a:t>
            </a:r>
            <a:endParaRPr lang="fr-FR" sz="1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/>
          <a:lstStyle/>
          <a:p>
            <a:r>
              <a:rPr lang="en-US" noProof="0" dirty="0"/>
              <a:t>Thank you</a:t>
            </a:r>
          </a:p>
        </p:txBody>
      </p:sp>
      <p:pic>
        <p:nvPicPr>
          <p:cNvPr id="16" name="Picture Placeholder 5" descr="forest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11F0E6E0-DC32-4105-A773-65DCBEED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E3E3-BABA-ED1E-7823-72803E9D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1984-2413-B65A-316A-B0F0C022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 of the </a:t>
            </a:r>
            <a:r>
              <a:rPr lang="en-US" b="1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WildFire</a:t>
            </a:r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Project</a:t>
            </a:r>
          </a:p>
          <a:p>
            <a:r>
              <a:rPr lang="en-US" sz="2400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</a:p>
          <a:p>
            <a:r>
              <a:rPr lang="en-US" b="1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DataCube</a:t>
            </a:r>
            <a:endParaRPr lang="en-US" b="1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Step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F3DC-9B62-2A80-7ECC-3965BC44D7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07C4-B0BD-0B59-8F35-1F4623D7F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Sample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7879-8A58-43F5-E2C2-9432B15E0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1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9884-4DBD-FD35-E488-626014E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 of the </a:t>
            </a:r>
            <a:r>
              <a:rPr lang="en-US" b="1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WildFire</a:t>
            </a:r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FF32C-15F5-894A-E2D0-7C17CC1C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Python Artificial Intelligence to output a better result as the </a:t>
            </a:r>
            <a:r>
              <a:rPr lang="en-US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FWI</a:t>
            </a:r>
            <a:r>
              <a:rPr lang="en-US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(Fire Weather Index) in term of accuracy, prediction and resolution, for cheaper.</a:t>
            </a:r>
          </a:p>
          <a:p>
            <a:endParaRPr lang="en-US" noProof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output will be a risk map for a given </a:t>
            </a:r>
            <a:r>
              <a:rPr lang="en-US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time (1day) and location (1km²) </a:t>
            </a:r>
            <a:r>
              <a:rPr lang="en-US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wildfire prediction (low risk, medium risk, high risk, …) targeted on the PACA France region.</a:t>
            </a:r>
          </a:p>
          <a:p>
            <a:r>
              <a:rPr lang="en-US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be able to evaluate our model on 2 results:</a:t>
            </a:r>
          </a:p>
          <a:p>
            <a:pPr lvl="1"/>
            <a:r>
              <a:rPr lang="en-US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Against the FWI results (using the FWI results)</a:t>
            </a:r>
          </a:p>
          <a:p>
            <a:pPr lvl="1"/>
            <a:r>
              <a:rPr lang="en-US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Against the real world (using our database on past data)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58A2E-3E77-C6AA-9EC8-E2E825279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4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068-FEE1-A2BE-AD56-A3D2776B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 of the </a:t>
            </a:r>
            <a:r>
              <a:rPr lang="en-US" b="1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WildFire</a:t>
            </a:r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Project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6EDF-A1C1-6EC3-4C5D-FB8731A12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Have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E4C60-29F0-A6A1-6042-2D57BF35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1565592"/>
          </a:xfrm>
        </p:spPr>
        <p:txBody>
          <a:bodyPr>
            <a:normAutofit/>
          </a:bodyPr>
          <a:lstStyle/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Daily risk map</a:t>
            </a:r>
          </a:p>
          <a:p>
            <a:endParaRPr lang="en-US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0F6B3-57D1-4E68-B196-39D93A3AB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i="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Nice to have</a:t>
            </a:r>
            <a:endParaRPr lang="en-US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04BD9-477A-8526-560D-E4747EE89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7"/>
            <a:ext cx="5183188" cy="1969539"/>
          </a:xfrm>
        </p:spPr>
        <p:txBody>
          <a:bodyPr>
            <a:normAutofit/>
          </a:bodyPr>
          <a:lstStyle/>
          <a:p>
            <a:r>
              <a:rPr lang="en-US" noProof="0" dirty="0">
                <a:ea typeface="Open Sans" panose="020B0606030504020204" pitchFamily="34" charset="0"/>
                <a:cs typeface="Open Sans" panose="020B0606030504020204" pitchFamily="34" charset="0"/>
              </a:rPr>
              <a:t>Prediction map for the next day</a:t>
            </a: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>
                <a:ea typeface="Open Sans" panose="020B0606030504020204" pitchFamily="34" charset="0"/>
                <a:cs typeface="Open Sans" panose="020B0606030504020204" pitchFamily="34" charset="0"/>
              </a:rPr>
              <a:t>Create a container to run the script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176D0-72E3-CDD5-E929-E6C8DCB4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8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C887-5BD0-7905-6AB0-CBD1B5C1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6C5E-D426-1D66-808D-5F5E768A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106"/>
            <a:ext cx="10515600" cy="4061501"/>
          </a:xfrm>
        </p:spPr>
        <p:txBody>
          <a:bodyPr>
            <a:normAutofit fontScale="85000" lnSpcReduction="20000"/>
          </a:bodyPr>
          <a:lstStyle/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Leaf Area Index (from MOD15A2H v061)</a:t>
            </a:r>
          </a:p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NDVI (from MOD13A2 v061)</a:t>
            </a:r>
          </a:p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Evapotranspiration (from MOD16A2 v061)</a:t>
            </a:r>
          </a:p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Meteorological data (from ERA5-Land variables)</a:t>
            </a:r>
          </a:p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Land Surface Temperature (from MOD11A1 variables)</a:t>
            </a:r>
          </a:p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 Weather Index</a:t>
            </a:r>
          </a:p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fire variable</a:t>
            </a:r>
          </a:p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Burned mask variables ( from MYD14A2)</a:t>
            </a:r>
          </a:p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208FC-1169-0330-3ACF-017232BD3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6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D037-318A-4777-4D79-E267D002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Datacube</a:t>
            </a:r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1394-BC9C-3E03-B774-4C942C68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Range : </a:t>
            </a:r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2010-01-02 </a:t>
            </a:r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2022-02-01</a:t>
            </a:r>
            <a:endParaRPr lang="en-US" b="1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Resolution: </a:t>
            </a:r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day</a:t>
            </a:r>
            <a:endParaRPr lang="en-US" b="1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Spatial resolution: </a:t>
            </a:r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km</a:t>
            </a:r>
          </a:p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Projection:</a:t>
            </a:r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sinusoidal</a:t>
            </a:r>
          </a:p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Spatial extent</a:t>
            </a:r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AOI.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9E16-1415-7667-2087-7A6EE8F5A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3B05-27B1-5CA5-35CC-2625BB58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Sample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4D17-F545-4C50-E1D6-A8FBB3A1F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AE0042-6C26-D4F0-FDD6-4443599310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Fpar_500m 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i="1" noProof="0" dirty="0">
                <a:solidFill>
                  <a:srgbClr val="92D05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</a:p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FparStdDev_500m 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i="1" noProof="0" dirty="0">
                <a:solidFill>
                  <a:srgbClr val="92D05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endParaRPr lang="en-US" noProof="0" dirty="0">
              <a:solidFill>
                <a:srgbClr val="92D05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_1_km_16_days_EVI 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i="1" noProof="0" dirty="0">
                <a:solidFill>
                  <a:srgbClr val="92D05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endParaRPr lang="en-US" noProof="0" dirty="0">
              <a:solidFill>
                <a:srgbClr val="92D05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ET_500m 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i="1" noProof="0" dirty="0">
                <a:solidFill>
                  <a:srgbClr val="92D05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endParaRPr lang="en-US" noProof="0" dirty="0">
              <a:solidFill>
                <a:srgbClr val="92D05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U10 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i="1" noProof="0" dirty="0">
                <a:solidFill>
                  <a:srgbClr val="92D05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endParaRPr lang="en-US" noProof="0" dirty="0">
              <a:solidFill>
                <a:srgbClr val="92D05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V10 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i="1" noProof="0" dirty="0">
                <a:solidFill>
                  <a:srgbClr val="92D05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endParaRPr lang="en-US" noProof="0" dirty="0">
              <a:solidFill>
                <a:srgbClr val="92D05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T2m 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i="1" noProof="0" dirty="0">
                <a:solidFill>
                  <a:srgbClr val="92D05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endParaRPr lang="en-US" noProof="0" dirty="0">
              <a:solidFill>
                <a:srgbClr val="92D05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</a:t>
            </a:r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i="1" noProof="0" dirty="0">
                <a:solidFill>
                  <a:srgbClr val="92D05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endParaRPr lang="en-US" noProof="0" dirty="0">
              <a:solidFill>
                <a:srgbClr val="92D05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D0BC-61C6-9E10-47E6-A97C2A997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556380" cy="4365207"/>
          </a:xfrm>
        </p:spPr>
        <p:txBody>
          <a:bodyPr>
            <a:normAutofit fontScale="92500"/>
          </a:bodyPr>
          <a:lstStyle/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LST_Day_1km 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i="1" noProof="0" dirty="0">
                <a:solidFill>
                  <a:srgbClr val="92D05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endParaRPr lang="en-US" noProof="0" dirty="0">
              <a:solidFill>
                <a:srgbClr val="92D05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LST_Night_1km 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i="1" noProof="0" dirty="0">
                <a:solidFill>
                  <a:srgbClr val="92D05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endParaRPr lang="en-US" noProof="0" dirty="0">
              <a:solidFill>
                <a:srgbClr val="92D05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FWI 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i="1" noProof="0" dirty="0">
                <a:solidFill>
                  <a:srgbClr val="92D05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endParaRPr lang="en-US" noProof="0" dirty="0">
              <a:solidFill>
                <a:srgbClr val="92D05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First_Day</a:t>
            </a:r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i="1" noProof="0" dirty="0">
                <a:solidFill>
                  <a:srgbClr val="0070C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categorical</a:t>
            </a:r>
            <a:endParaRPr lang="en-US" noProof="0" dirty="0">
              <a:solidFill>
                <a:srgbClr val="0070C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Last_Day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US" i="1" noProof="0" dirty="0">
                <a:solidFill>
                  <a:srgbClr val="0070C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categorical</a:t>
            </a:r>
            <a:endParaRPr lang="en-US" noProof="0" dirty="0">
              <a:solidFill>
                <a:srgbClr val="0070C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Burn_Date_Uncertainty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US" i="1" noProof="0" dirty="0">
                <a:solidFill>
                  <a:srgbClr val="0070C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categorical</a:t>
            </a:r>
            <a:endParaRPr lang="en-US" noProof="0" dirty="0">
              <a:solidFill>
                <a:srgbClr val="0070C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FireMask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US" i="1" noProof="0" dirty="0">
                <a:solidFill>
                  <a:srgbClr val="0070C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categorical</a:t>
            </a:r>
            <a:endParaRPr lang="en-US" noProof="0" dirty="0">
              <a:solidFill>
                <a:srgbClr val="0070C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Density </a:t>
            </a:r>
            <a:r>
              <a:rPr lang="en-US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i="1" noProof="0" dirty="0">
                <a:solidFill>
                  <a:srgbClr val="92D050">
                    <a:alpha val="8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endParaRPr lang="en-US" noProof="0" dirty="0">
              <a:solidFill>
                <a:srgbClr val="92D050">
                  <a:alpha val="8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B6B63B-1906-D2ED-17FC-AD297A6D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DataCube</a:t>
            </a:r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Variables</a:t>
            </a:r>
          </a:p>
        </p:txBody>
      </p:sp>
    </p:spTree>
    <p:extLst>
      <p:ext uri="{BB962C8B-B14F-4D97-AF65-F5344CB8AC3E}">
        <p14:creationId xmlns:p14="http://schemas.microsoft.com/office/powerpoint/2010/main" val="173566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62C23-895E-16D8-6459-BB8830CA6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2228399"/>
          </a:xfrm>
        </p:spPr>
        <p:txBody>
          <a:bodyPr/>
          <a:lstStyle/>
          <a:p>
            <a:pPr marL="0" indent="0">
              <a:buNone/>
            </a:pPr>
            <a:r>
              <a:rPr lang="en-US" b="1" u="sng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Pre-Processing</a:t>
            </a:r>
          </a:p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Clean the data</a:t>
            </a:r>
          </a:p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the data (Learning /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7968-CF0C-9B54-1F98-0286310AC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1855175"/>
          </a:xfrm>
        </p:spPr>
        <p:txBody>
          <a:bodyPr/>
          <a:lstStyle/>
          <a:p>
            <a:pPr marL="0" indent="0">
              <a:buNone/>
            </a:pPr>
            <a:r>
              <a:rPr lang="en-US" b="1" u="sng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 – Model</a:t>
            </a:r>
          </a:p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the model to use</a:t>
            </a:r>
          </a:p>
          <a:p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the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198E12-A95B-4D36-3EF3-5153EA15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Step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D0CBC31-9220-0461-56CE-42C48FFE8D46}"/>
              </a:ext>
            </a:extLst>
          </p:cNvPr>
          <p:cNvSpPr txBox="1">
            <a:spLocks/>
          </p:cNvSpPr>
          <p:nvPr/>
        </p:nvSpPr>
        <p:spPr>
          <a:xfrm>
            <a:off x="4428892" y="4337573"/>
            <a:ext cx="4860074" cy="1557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 spc="100" baseline="0">
                <a:solidFill>
                  <a:schemeClr val="tx2">
                    <a:alpha val="85000"/>
                  </a:schemeClr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b="1" kern="1200" spc="100" baseline="0">
                <a:solidFill>
                  <a:schemeClr val="tx2">
                    <a:alpha val="85000"/>
                  </a:schemeClr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5715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 baseline="0">
                <a:solidFill>
                  <a:schemeClr val="tx2">
                    <a:alpha val="85000"/>
                  </a:schemeClr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spc="100" baseline="0">
                <a:solidFill>
                  <a:schemeClr val="tx2">
                    <a:alpha val="85000"/>
                  </a:schemeClr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100" baseline="0">
                <a:solidFill>
                  <a:schemeClr val="tx2">
                    <a:alpha val="85000"/>
                  </a:schemeClr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>
                <a:ea typeface="Open Sans" panose="020B0606030504020204" pitchFamily="34" charset="0"/>
                <a:cs typeface="Open Sans" panose="020B0606030504020204" pitchFamily="34" charset="0"/>
              </a:rPr>
              <a:t>DevOps</a:t>
            </a:r>
          </a:p>
          <a:p>
            <a:r>
              <a:rPr lang="fr-FR" dirty="0">
                <a:ea typeface="Open Sans" panose="020B0606030504020204" pitchFamily="34" charset="0"/>
                <a:cs typeface="Open Sans" panose="020B0606030504020204" pitchFamily="34" charset="0"/>
              </a:rPr>
              <a:t>Data versioning</a:t>
            </a:r>
          </a:p>
          <a:p>
            <a:endParaRPr lang="fr-FR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A747A6-1BDD-C19C-EFAC-78F9308568AE}"/>
              </a:ext>
            </a:extLst>
          </p:cNvPr>
          <p:cNvSpPr txBox="1">
            <a:spLocks/>
          </p:cNvSpPr>
          <p:nvPr/>
        </p:nvSpPr>
        <p:spPr>
          <a:xfrm>
            <a:off x="6019800" y="4040155"/>
            <a:ext cx="5181600" cy="185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 spc="100" baseline="0">
                <a:solidFill>
                  <a:schemeClr val="tx2">
                    <a:alpha val="85000"/>
                  </a:schemeClr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b="1" kern="1200" spc="100" baseline="0">
                <a:solidFill>
                  <a:schemeClr val="tx2">
                    <a:alpha val="85000"/>
                  </a:schemeClr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5715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 baseline="0">
                <a:solidFill>
                  <a:schemeClr val="tx2">
                    <a:alpha val="85000"/>
                  </a:schemeClr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spc="100" baseline="0">
                <a:solidFill>
                  <a:schemeClr val="tx2">
                    <a:alpha val="85000"/>
                  </a:schemeClr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100" baseline="0">
                <a:solidFill>
                  <a:schemeClr val="tx2">
                    <a:alpha val="85000"/>
                  </a:schemeClr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7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1849FB-246E-00F7-2498-537734192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  <a:p>
            <a:r>
              <a:rPr lang="en-US" dirty="0"/>
              <a:t>Projection</a:t>
            </a:r>
          </a:p>
          <a:p>
            <a:r>
              <a:rPr lang="en-US" dirty="0"/>
              <a:t>Merging of data</a:t>
            </a:r>
          </a:p>
          <a:p>
            <a:r>
              <a:rPr lang="en-US" dirty="0"/>
              <a:t>Learn: Raster, shapefile, spatiotemporal data,...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9A48-B724-EEB2-2924-F1082AABD1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Unbalanced Dataset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531E6-3DCA-DA45-CBE8-E3AAB349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Difficulty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EC66A329-6038-D2BD-B69F-A891B58E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80" y="2573633"/>
            <a:ext cx="5682903" cy="284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31133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_Win32_JB_SL_v2.potx" id="{3FE2ADD4-A665-4FB8-B8C0-7CA1C57550A1}" vid="{0ED6AE89-9D72-42A2-A52F-A4B3C658EF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Pine design</Template>
  <TotalTime>528</TotalTime>
  <Words>553</Words>
  <Application>Microsoft Office PowerPoint</Application>
  <PresentationFormat>Widescreen</PresentationFormat>
  <Paragraphs>117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Open Sans</vt:lpstr>
      <vt:lpstr>PineVTI</vt:lpstr>
      <vt:lpstr>WildeFire Project</vt:lpstr>
      <vt:lpstr>Table of content</vt:lpstr>
      <vt:lpstr>Aim of the WildFire Project</vt:lpstr>
      <vt:lpstr>Aim of the WildFire Project</vt:lpstr>
      <vt:lpstr>Datasets</vt:lpstr>
      <vt:lpstr>Datacube - properties</vt:lpstr>
      <vt:lpstr>DataCube - Variables</vt:lpstr>
      <vt:lpstr>Next Step</vt:lpstr>
      <vt:lpstr>Difficulty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WildeFire Project</dc:title>
  <dc:creator>Sascha Moccozet</dc:creator>
  <cp:lastModifiedBy>Sascha Moccozet</cp:lastModifiedBy>
  <cp:revision>11</cp:revision>
  <dcterms:created xsi:type="dcterms:W3CDTF">2022-10-05T09:04:22Z</dcterms:created>
  <dcterms:modified xsi:type="dcterms:W3CDTF">2022-10-06T18:05:22Z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