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33_72BE2734.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72" r:id="rId5"/>
    <p:sldId id="288" r:id="rId6"/>
    <p:sldId id="285" r:id="rId7"/>
    <p:sldId id="287" r:id="rId8"/>
    <p:sldId id="275" r:id="rId9"/>
    <p:sldId id="276" r:id="rId10"/>
    <p:sldId id="278" r:id="rId11"/>
    <p:sldId id="279" r:id="rId12"/>
    <p:sldId id="280" r:id="rId13"/>
    <p:sldId id="291" r:id="rId14"/>
    <p:sldId id="292" r:id="rId15"/>
    <p:sldId id="294" r:id="rId16"/>
    <p:sldId id="295" r:id="rId17"/>
    <p:sldId id="297" r:id="rId18"/>
    <p:sldId id="299" r:id="rId19"/>
    <p:sldId id="300" r:id="rId20"/>
    <p:sldId id="301" r:id="rId21"/>
    <p:sldId id="302" r:id="rId22"/>
    <p:sldId id="303" r:id="rId23"/>
    <p:sldId id="304" r:id="rId24"/>
    <p:sldId id="305" r:id="rId25"/>
    <p:sldId id="306" r:id="rId26"/>
    <p:sldId id="307" r:id="rId27"/>
    <p:sldId id="310" r:id="rId28"/>
    <p:sldId id="308" r:id="rId29"/>
    <p:sldId id="318" r:id="rId30"/>
    <p:sldId id="311" r:id="rId31"/>
    <p:sldId id="312" r:id="rId32"/>
    <p:sldId id="313" r:id="rId33"/>
    <p:sldId id="315" r:id="rId34"/>
    <p:sldId id="316" r:id="rId35"/>
    <p:sldId id="317" r:id="rId36"/>
    <p:sldId id="289" r:id="rId37"/>
    <p:sldId id="281" r:id="rId38"/>
    <p:sldId id="283" r:id="rId39"/>
    <p:sldId id="284" r:id="rId40"/>
    <p:sldId id="319" r:id="rId41"/>
    <p:sldId id="2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8FAE48-7526-C26E-CEBD-E71A6F20954B}" name="Sascha Moccozet" initials="SM" userId="Sascha Moccoze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4" autoAdjust="0"/>
  </p:normalViewPr>
  <p:slideViewPr>
    <p:cSldViewPr snapToGrid="0">
      <p:cViewPr varScale="1">
        <p:scale>
          <a:sx n="70" d="100"/>
          <a:sy n="70" d="100"/>
        </p:scale>
        <p:origin x="1166" y="43"/>
      </p:cViewPr>
      <p:guideLst>
        <p:guide orient="horz" pos="3024"/>
        <p:guide pos="3840"/>
      </p:guideLst>
    </p:cSldViewPr>
  </p:slideViewPr>
  <p:outlineViewPr>
    <p:cViewPr>
      <p:scale>
        <a:sx n="33" d="100"/>
        <a:sy n="33" d="100"/>
      </p:scale>
      <p:origin x="0" y="-30446"/>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omments/modernComment_133_72BE2734.xml><?xml version="1.0" encoding="utf-8"?>
<p188:cmLst xmlns:a="http://schemas.openxmlformats.org/drawingml/2006/main" xmlns:r="http://schemas.openxmlformats.org/officeDocument/2006/relationships" xmlns:p188="http://schemas.microsoft.com/office/powerpoint/2018/8/main">
  <p188:cm id="{9F9EA1BF-54F4-4706-B886-58BBD6B7F80E}" authorId="{B48FAE48-7526-C26E-CEBD-E71A6F20954B}" created="2022-10-05T15:06:12.353">
    <pc:sldMkLst xmlns:pc="http://schemas.microsoft.com/office/powerpoint/2013/main/command">
      <pc:docMk/>
      <pc:sldMk cId="1925064500" sldId="307"/>
    </pc:sldMkLst>
    <p188:txBody>
      <a:bodyPr/>
      <a:lstStyle/>
      <a:p>
        <a:r>
          <a:rPr lang="en-US"/>
          <a:t>none, one raster geotiff format. We Have check the geotiff for all the years from 2010 and 2022, and as it not change significantly, we will keep only the one from 2015 (in the middle)</a:t>
        </a:r>
      </a:p>
    </p188:txBody>
  </p188:cm>
</p188: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48448-BBB4-4719-9489-FC2E8149B0AB}" type="doc">
      <dgm:prSet loTypeId="urn:microsoft.com/office/officeart/2005/8/layout/chevron1" loCatId="process" qsTypeId="urn:microsoft.com/office/officeart/2005/8/quickstyle/simple4" qsCatId="simple" csTypeId="urn:microsoft.com/office/officeart/2005/8/colors/accent1_5" csCatId="accent1" phldr="1"/>
      <dgm:spPr/>
    </dgm:pt>
    <dgm:pt modelId="{1799C401-4D28-42D7-823A-B669456B3350}">
      <dgm:prSet phldrT="[Text]"/>
      <dgm:spPr/>
      <dgm:t>
        <a:bodyPr/>
        <a:lstStyle/>
        <a:p>
          <a:r>
            <a:rPr lang="en-US" dirty="0"/>
            <a:t>Very low danger</a:t>
          </a:r>
        </a:p>
      </dgm:t>
    </dgm:pt>
    <dgm:pt modelId="{71A81A9F-497F-431F-BD79-354AC941C8A4}" type="parTrans" cxnId="{D55D64CE-7688-4720-B046-FF4EAC5CCE82}">
      <dgm:prSet/>
      <dgm:spPr/>
      <dgm:t>
        <a:bodyPr/>
        <a:lstStyle/>
        <a:p>
          <a:endParaRPr lang="en-US"/>
        </a:p>
      </dgm:t>
    </dgm:pt>
    <dgm:pt modelId="{9683719F-D8EE-462D-9F9D-75F4147CC878}" type="sibTrans" cxnId="{D55D64CE-7688-4720-B046-FF4EAC5CCE82}">
      <dgm:prSet/>
      <dgm:spPr/>
      <dgm:t>
        <a:bodyPr/>
        <a:lstStyle/>
        <a:p>
          <a:endParaRPr lang="en-US"/>
        </a:p>
      </dgm:t>
    </dgm:pt>
    <dgm:pt modelId="{475CFE9E-06FF-4186-B09F-5144275F018D}">
      <dgm:prSet phldrT="[Text]"/>
      <dgm:spPr/>
      <dgm:t>
        <a:bodyPr/>
        <a:lstStyle/>
        <a:p>
          <a:r>
            <a:rPr lang="en-US" dirty="0"/>
            <a:t>Low danger</a:t>
          </a:r>
        </a:p>
      </dgm:t>
    </dgm:pt>
    <dgm:pt modelId="{F7214E9C-2495-4F05-A2A0-9AE81E342B49}" type="parTrans" cxnId="{16318005-D29C-4751-B8C0-D866BD6A2C61}">
      <dgm:prSet/>
      <dgm:spPr/>
      <dgm:t>
        <a:bodyPr/>
        <a:lstStyle/>
        <a:p>
          <a:endParaRPr lang="en-US"/>
        </a:p>
      </dgm:t>
    </dgm:pt>
    <dgm:pt modelId="{704E3DEA-AF0A-4026-BABF-735EA31CBB1E}" type="sibTrans" cxnId="{16318005-D29C-4751-B8C0-D866BD6A2C61}">
      <dgm:prSet/>
      <dgm:spPr/>
      <dgm:t>
        <a:bodyPr/>
        <a:lstStyle/>
        <a:p>
          <a:endParaRPr lang="en-US"/>
        </a:p>
      </dgm:t>
    </dgm:pt>
    <dgm:pt modelId="{7D06B7DB-DA12-4153-B29F-CB0EAA663462}">
      <dgm:prSet phldrT="[Text]"/>
      <dgm:spPr/>
      <dgm:t>
        <a:bodyPr/>
        <a:lstStyle/>
        <a:p>
          <a:r>
            <a:rPr lang="en-US" dirty="0"/>
            <a:t>Moderate danger</a:t>
          </a:r>
        </a:p>
      </dgm:t>
    </dgm:pt>
    <dgm:pt modelId="{AC58E4F7-2100-4FDD-9918-B21D812BEE87}" type="parTrans" cxnId="{D1329BC0-55E7-4B17-8B58-20D89BEB9D40}">
      <dgm:prSet/>
      <dgm:spPr/>
      <dgm:t>
        <a:bodyPr/>
        <a:lstStyle/>
        <a:p>
          <a:endParaRPr lang="en-US"/>
        </a:p>
      </dgm:t>
    </dgm:pt>
    <dgm:pt modelId="{F7C9F84E-62FB-4D08-973B-F568E7B88B7E}" type="sibTrans" cxnId="{D1329BC0-55E7-4B17-8B58-20D89BEB9D40}">
      <dgm:prSet/>
      <dgm:spPr/>
      <dgm:t>
        <a:bodyPr/>
        <a:lstStyle/>
        <a:p>
          <a:endParaRPr lang="en-US"/>
        </a:p>
      </dgm:t>
    </dgm:pt>
    <dgm:pt modelId="{2AA687AD-7ABF-4CA7-96E6-02569E5AAD86}">
      <dgm:prSet phldrT="[Text]"/>
      <dgm:spPr/>
      <dgm:t>
        <a:bodyPr/>
        <a:lstStyle/>
        <a:p>
          <a:r>
            <a:rPr lang="en-US" dirty="0"/>
            <a:t>High danger</a:t>
          </a:r>
        </a:p>
      </dgm:t>
    </dgm:pt>
    <dgm:pt modelId="{1C06CD02-069A-48EF-B629-E77E698736DD}" type="parTrans" cxnId="{A179FCA1-A570-470F-A0B2-5038B6EF9AA8}">
      <dgm:prSet/>
      <dgm:spPr/>
      <dgm:t>
        <a:bodyPr/>
        <a:lstStyle/>
        <a:p>
          <a:endParaRPr lang="en-US"/>
        </a:p>
      </dgm:t>
    </dgm:pt>
    <dgm:pt modelId="{5244F910-0656-4572-8A99-7AB17617FAB1}" type="sibTrans" cxnId="{A179FCA1-A570-470F-A0B2-5038B6EF9AA8}">
      <dgm:prSet/>
      <dgm:spPr/>
      <dgm:t>
        <a:bodyPr/>
        <a:lstStyle/>
        <a:p>
          <a:endParaRPr lang="en-US"/>
        </a:p>
      </dgm:t>
    </dgm:pt>
    <dgm:pt modelId="{93B1E142-C1BE-4D64-AE54-54FFCA57EF84}">
      <dgm:prSet phldrT="[Text]"/>
      <dgm:spPr/>
      <dgm:t>
        <a:bodyPr/>
        <a:lstStyle/>
        <a:p>
          <a:r>
            <a:rPr lang="en-US" dirty="0"/>
            <a:t>Very high danger</a:t>
          </a:r>
        </a:p>
      </dgm:t>
    </dgm:pt>
    <dgm:pt modelId="{E4E03016-BAD4-4326-97BE-CBCB913FF011}" type="parTrans" cxnId="{67418980-B014-47C6-9DF5-1191064F4B88}">
      <dgm:prSet/>
      <dgm:spPr/>
      <dgm:t>
        <a:bodyPr/>
        <a:lstStyle/>
        <a:p>
          <a:endParaRPr lang="en-US"/>
        </a:p>
      </dgm:t>
    </dgm:pt>
    <dgm:pt modelId="{DE87A8DC-ADDA-4EEE-A3E5-7EE595B75CDE}" type="sibTrans" cxnId="{67418980-B014-47C6-9DF5-1191064F4B88}">
      <dgm:prSet/>
      <dgm:spPr/>
      <dgm:t>
        <a:bodyPr/>
        <a:lstStyle/>
        <a:p>
          <a:endParaRPr lang="en-US"/>
        </a:p>
      </dgm:t>
    </dgm:pt>
    <dgm:pt modelId="{F3A1AE07-9B92-4320-9A7B-F313F4DB6800}">
      <dgm:prSet phldrT="[Text]"/>
      <dgm:spPr/>
      <dgm:t>
        <a:bodyPr/>
        <a:lstStyle/>
        <a:p>
          <a:r>
            <a:rPr lang="en-US" dirty="0"/>
            <a:t>Extreme danger</a:t>
          </a:r>
        </a:p>
      </dgm:t>
    </dgm:pt>
    <dgm:pt modelId="{4D11CA5A-7846-4C0B-9D2C-DEDC4A1A5AB5}" type="parTrans" cxnId="{3BFCF906-B258-4AE7-8827-C793864E1A0F}">
      <dgm:prSet/>
      <dgm:spPr/>
      <dgm:t>
        <a:bodyPr/>
        <a:lstStyle/>
        <a:p>
          <a:endParaRPr lang="en-US"/>
        </a:p>
      </dgm:t>
    </dgm:pt>
    <dgm:pt modelId="{203EBABE-57F5-4DDB-9ECE-8960C3EABB96}" type="sibTrans" cxnId="{3BFCF906-B258-4AE7-8827-C793864E1A0F}">
      <dgm:prSet/>
      <dgm:spPr/>
      <dgm:t>
        <a:bodyPr/>
        <a:lstStyle/>
        <a:p>
          <a:endParaRPr lang="en-US"/>
        </a:p>
      </dgm:t>
    </dgm:pt>
    <dgm:pt modelId="{5279E145-5C8F-4967-8A08-7542376FFB4F}" type="pres">
      <dgm:prSet presAssocID="{27E48448-BBB4-4719-9489-FC2E8149B0AB}" presName="Name0" presStyleCnt="0">
        <dgm:presLayoutVars>
          <dgm:dir/>
          <dgm:animLvl val="lvl"/>
          <dgm:resizeHandles val="exact"/>
        </dgm:presLayoutVars>
      </dgm:prSet>
      <dgm:spPr/>
    </dgm:pt>
    <dgm:pt modelId="{7F55B651-1C8E-4C35-8C17-C93FF3B4CC58}" type="pres">
      <dgm:prSet presAssocID="{1799C401-4D28-42D7-823A-B669456B3350}" presName="parTxOnly" presStyleLbl="node1" presStyleIdx="0" presStyleCnt="6" custLinFactNeighborX="-68501" custLinFactNeighborY="0">
        <dgm:presLayoutVars>
          <dgm:chMax val="0"/>
          <dgm:chPref val="0"/>
          <dgm:bulletEnabled val="1"/>
        </dgm:presLayoutVars>
      </dgm:prSet>
      <dgm:spPr/>
    </dgm:pt>
    <dgm:pt modelId="{DC15ADD4-642E-4B06-951E-B96A6BF54B05}" type="pres">
      <dgm:prSet presAssocID="{9683719F-D8EE-462D-9F9D-75F4147CC878}" presName="parTxOnlySpace" presStyleCnt="0"/>
      <dgm:spPr/>
    </dgm:pt>
    <dgm:pt modelId="{F3B97033-7A16-4322-AFE5-4D4848E0F80A}" type="pres">
      <dgm:prSet presAssocID="{475CFE9E-06FF-4186-B09F-5144275F018D}" presName="parTxOnly" presStyleLbl="node1" presStyleIdx="1" presStyleCnt="6">
        <dgm:presLayoutVars>
          <dgm:chMax val="0"/>
          <dgm:chPref val="0"/>
          <dgm:bulletEnabled val="1"/>
        </dgm:presLayoutVars>
      </dgm:prSet>
      <dgm:spPr/>
    </dgm:pt>
    <dgm:pt modelId="{F59AD04F-8083-4BF2-AA55-334E5E8F38C4}" type="pres">
      <dgm:prSet presAssocID="{704E3DEA-AF0A-4026-BABF-735EA31CBB1E}" presName="parTxOnlySpace" presStyleCnt="0"/>
      <dgm:spPr/>
    </dgm:pt>
    <dgm:pt modelId="{FA4361FE-FF8A-4D38-AC01-A95674D7FEB2}" type="pres">
      <dgm:prSet presAssocID="{7D06B7DB-DA12-4153-B29F-CB0EAA663462}" presName="parTxOnly" presStyleLbl="node1" presStyleIdx="2" presStyleCnt="6">
        <dgm:presLayoutVars>
          <dgm:chMax val="0"/>
          <dgm:chPref val="0"/>
          <dgm:bulletEnabled val="1"/>
        </dgm:presLayoutVars>
      </dgm:prSet>
      <dgm:spPr/>
    </dgm:pt>
    <dgm:pt modelId="{177E9E59-562A-449A-8FE4-588B234AB8E3}" type="pres">
      <dgm:prSet presAssocID="{F7C9F84E-62FB-4D08-973B-F568E7B88B7E}" presName="parTxOnlySpace" presStyleCnt="0"/>
      <dgm:spPr/>
    </dgm:pt>
    <dgm:pt modelId="{11DA6E0C-064C-455F-A5AC-F9309C366633}" type="pres">
      <dgm:prSet presAssocID="{2AA687AD-7ABF-4CA7-96E6-02569E5AAD86}" presName="parTxOnly" presStyleLbl="node1" presStyleIdx="3" presStyleCnt="6">
        <dgm:presLayoutVars>
          <dgm:chMax val="0"/>
          <dgm:chPref val="0"/>
          <dgm:bulletEnabled val="1"/>
        </dgm:presLayoutVars>
      </dgm:prSet>
      <dgm:spPr/>
    </dgm:pt>
    <dgm:pt modelId="{FB0046F6-6B6E-4FCA-9ED4-5DA99B806C79}" type="pres">
      <dgm:prSet presAssocID="{5244F910-0656-4572-8A99-7AB17617FAB1}" presName="parTxOnlySpace" presStyleCnt="0"/>
      <dgm:spPr/>
    </dgm:pt>
    <dgm:pt modelId="{82F4726B-6CBD-4DE5-A9D5-D4145EA90969}" type="pres">
      <dgm:prSet presAssocID="{93B1E142-C1BE-4D64-AE54-54FFCA57EF84}" presName="parTxOnly" presStyleLbl="node1" presStyleIdx="4" presStyleCnt="6">
        <dgm:presLayoutVars>
          <dgm:chMax val="0"/>
          <dgm:chPref val="0"/>
          <dgm:bulletEnabled val="1"/>
        </dgm:presLayoutVars>
      </dgm:prSet>
      <dgm:spPr/>
    </dgm:pt>
    <dgm:pt modelId="{6F375A6F-734B-43A5-BE61-D74DA14403C2}" type="pres">
      <dgm:prSet presAssocID="{DE87A8DC-ADDA-4EEE-A3E5-7EE595B75CDE}" presName="parTxOnlySpace" presStyleCnt="0"/>
      <dgm:spPr/>
    </dgm:pt>
    <dgm:pt modelId="{C8DD49D8-ED22-43DE-B53C-F2FE916CAE0C}" type="pres">
      <dgm:prSet presAssocID="{F3A1AE07-9B92-4320-9A7B-F313F4DB6800}" presName="parTxOnly" presStyleLbl="node1" presStyleIdx="5" presStyleCnt="6">
        <dgm:presLayoutVars>
          <dgm:chMax val="0"/>
          <dgm:chPref val="0"/>
          <dgm:bulletEnabled val="1"/>
        </dgm:presLayoutVars>
      </dgm:prSet>
      <dgm:spPr/>
    </dgm:pt>
  </dgm:ptLst>
  <dgm:cxnLst>
    <dgm:cxn modelId="{16318005-D29C-4751-B8C0-D866BD6A2C61}" srcId="{27E48448-BBB4-4719-9489-FC2E8149B0AB}" destId="{475CFE9E-06FF-4186-B09F-5144275F018D}" srcOrd="1" destOrd="0" parTransId="{F7214E9C-2495-4F05-A2A0-9AE81E342B49}" sibTransId="{704E3DEA-AF0A-4026-BABF-735EA31CBB1E}"/>
    <dgm:cxn modelId="{CD2CB606-F509-4A6F-8099-AA1192963DD4}" type="presOf" srcId="{1799C401-4D28-42D7-823A-B669456B3350}" destId="{7F55B651-1C8E-4C35-8C17-C93FF3B4CC58}" srcOrd="0" destOrd="0" presId="urn:microsoft.com/office/officeart/2005/8/layout/chevron1"/>
    <dgm:cxn modelId="{3BFCF906-B258-4AE7-8827-C793864E1A0F}" srcId="{27E48448-BBB4-4719-9489-FC2E8149B0AB}" destId="{F3A1AE07-9B92-4320-9A7B-F313F4DB6800}" srcOrd="5" destOrd="0" parTransId="{4D11CA5A-7846-4C0B-9D2C-DEDC4A1A5AB5}" sibTransId="{203EBABE-57F5-4DDB-9ECE-8960C3EABB96}"/>
    <dgm:cxn modelId="{0FABD60A-6ED4-4BD7-A295-F6C3B5C672E2}" type="presOf" srcId="{475CFE9E-06FF-4186-B09F-5144275F018D}" destId="{F3B97033-7A16-4322-AFE5-4D4848E0F80A}" srcOrd="0" destOrd="0" presId="urn:microsoft.com/office/officeart/2005/8/layout/chevron1"/>
    <dgm:cxn modelId="{CFD7CB64-1A88-43FC-83AD-B293F18D64F6}" type="presOf" srcId="{F3A1AE07-9B92-4320-9A7B-F313F4DB6800}" destId="{C8DD49D8-ED22-43DE-B53C-F2FE916CAE0C}" srcOrd="0" destOrd="0" presId="urn:microsoft.com/office/officeart/2005/8/layout/chevron1"/>
    <dgm:cxn modelId="{67418980-B014-47C6-9DF5-1191064F4B88}" srcId="{27E48448-BBB4-4719-9489-FC2E8149B0AB}" destId="{93B1E142-C1BE-4D64-AE54-54FFCA57EF84}" srcOrd="4" destOrd="0" parTransId="{E4E03016-BAD4-4326-97BE-CBCB913FF011}" sibTransId="{DE87A8DC-ADDA-4EEE-A3E5-7EE595B75CDE}"/>
    <dgm:cxn modelId="{CD817382-93A2-4562-900B-2236C84A52FE}" type="presOf" srcId="{7D06B7DB-DA12-4153-B29F-CB0EAA663462}" destId="{FA4361FE-FF8A-4D38-AC01-A95674D7FEB2}" srcOrd="0" destOrd="0" presId="urn:microsoft.com/office/officeart/2005/8/layout/chevron1"/>
    <dgm:cxn modelId="{54F0849A-61E4-49BB-9E92-D6357671CC2D}" type="presOf" srcId="{93B1E142-C1BE-4D64-AE54-54FFCA57EF84}" destId="{82F4726B-6CBD-4DE5-A9D5-D4145EA90969}" srcOrd="0" destOrd="0" presId="urn:microsoft.com/office/officeart/2005/8/layout/chevron1"/>
    <dgm:cxn modelId="{A179FCA1-A570-470F-A0B2-5038B6EF9AA8}" srcId="{27E48448-BBB4-4719-9489-FC2E8149B0AB}" destId="{2AA687AD-7ABF-4CA7-96E6-02569E5AAD86}" srcOrd="3" destOrd="0" parTransId="{1C06CD02-069A-48EF-B629-E77E698736DD}" sibTransId="{5244F910-0656-4572-8A99-7AB17617FAB1}"/>
    <dgm:cxn modelId="{F72450B1-B729-435A-AD2E-35155919BA2F}" type="presOf" srcId="{2AA687AD-7ABF-4CA7-96E6-02569E5AAD86}" destId="{11DA6E0C-064C-455F-A5AC-F9309C366633}" srcOrd="0" destOrd="0" presId="urn:microsoft.com/office/officeart/2005/8/layout/chevron1"/>
    <dgm:cxn modelId="{D1329BC0-55E7-4B17-8B58-20D89BEB9D40}" srcId="{27E48448-BBB4-4719-9489-FC2E8149B0AB}" destId="{7D06B7DB-DA12-4153-B29F-CB0EAA663462}" srcOrd="2" destOrd="0" parTransId="{AC58E4F7-2100-4FDD-9918-B21D812BEE87}" sibTransId="{F7C9F84E-62FB-4D08-973B-F568E7B88B7E}"/>
    <dgm:cxn modelId="{D55D64CE-7688-4720-B046-FF4EAC5CCE82}" srcId="{27E48448-BBB4-4719-9489-FC2E8149B0AB}" destId="{1799C401-4D28-42D7-823A-B669456B3350}" srcOrd="0" destOrd="0" parTransId="{71A81A9F-497F-431F-BD79-354AC941C8A4}" sibTransId="{9683719F-D8EE-462D-9F9D-75F4147CC878}"/>
    <dgm:cxn modelId="{877EFFDB-DA40-41D2-BB0A-5BBA37CC4F01}" type="presOf" srcId="{27E48448-BBB4-4719-9489-FC2E8149B0AB}" destId="{5279E145-5C8F-4967-8A08-7542376FFB4F}" srcOrd="0" destOrd="0" presId="urn:microsoft.com/office/officeart/2005/8/layout/chevron1"/>
    <dgm:cxn modelId="{7CD0EBE4-1585-47F9-A9C1-F4610381BE5C}" type="presParOf" srcId="{5279E145-5C8F-4967-8A08-7542376FFB4F}" destId="{7F55B651-1C8E-4C35-8C17-C93FF3B4CC58}" srcOrd="0" destOrd="0" presId="urn:microsoft.com/office/officeart/2005/8/layout/chevron1"/>
    <dgm:cxn modelId="{02132F21-EFF5-4BE9-81B2-5AC0E0772EF3}" type="presParOf" srcId="{5279E145-5C8F-4967-8A08-7542376FFB4F}" destId="{DC15ADD4-642E-4B06-951E-B96A6BF54B05}" srcOrd="1" destOrd="0" presId="urn:microsoft.com/office/officeart/2005/8/layout/chevron1"/>
    <dgm:cxn modelId="{AEB57F14-E869-48E8-90AE-212A1C4EB9BB}" type="presParOf" srcId="{5279E145-5C8F-4967-8A08-7542376FFB4F}" destId="{F3B97033-7A16-4322-AFE5-4D4848E0F80A}" srcOrd="2" destOrd="0" presId="urn:microsoft.com/office/officeart/2005/8/layout/chevron1"/>
    <dgm:cxn modelId="{A8ABA57B-7775-4AAE-8CB4-7F0E015A3C5B}" type="presParOf" srcId="{5279E145-5C8F-4967-8A08-7542376FFB4F}" destId="{F59AD04F-8083-4BF2-AA55-334E5E8F38C4}" srcOrd="3" destOrd="0" presId="urn:microsoft.com/office/officeart/2005/8/layout/chevron1"/>
    <dgm:cxn modelId="{192FB1DC-6821-4ACB-AE56-CA1CB826834F}" type="presParOf" srcId="{5279E145-5C8F-4967-8A08-7542376FFB4F}" destId="{FA4361FE-FF8A-4D38-AC01-A95674D7FEB2}" srcOrd="4" destOrd="0" presId="urn:microsoft.com/office/officeart/2005/8/layout/chevron1"/>
    <dgm:cxn modelId="{6AFF1988-36CE-499C-8FF2-56A26E63FF16}" type="presParOf" srcId="{5279E145-5C8F-4967-8A08-7542376FFB4F}" destId="{177E9E59-562A-449A-8FE4-588B234AB8E3}" srcOrd="5" destOrd="0" presId="urn:microsoft.com/office/officeart/2005/8/layout/chevron1"/>
    <dgm:cxn modelId="{218F49FA-479D-4D6A-9E2D-FDCAE10330A1}" type="presParOf" srcId="{5279E145-5C8F-4967-8A08-7542376FFB4F}" destId="{11DA6E0C-064C-455F-A5AC-F9309C366633}" srcOrd="6" destOrd="0" presId="urn:microsoft.com/office/officeart/2005/8/layout/chevron1"/>
    <dgm:cxn modelId="{7942B5F7-9DF2-41D7-B8FC-852981995564}" type="presParOf" srcId="{5279E145-5C8F-4967-8A08-7542376FFB4F}" destId="{FB0046F6-6B6E-4FCA-9ED4-5DA99B806C79}" srcOrd="7" destOrd="0" presId="urn:microsoft.com/office/officeart/2005/8/layout/chevron1"/>
    <dgm:cxn modelId="{4778DB5D-21E6-4634-8A3E-3CCC7DA4ADDA}" type="presParOf" srcId="{5279E145-5C8F-4967-8A08-7542376FFB4F}" destId="{82F4726B-6CBD-4DE5-A9D5-D4145EA90969}" srcOrd="8" destOrd="0" presId="urn:microsoft.com/office/officeart/2005/8/layout/chevron1"/>
    <dgm:cxn modelId="{76D1C87E-CF88-4D6D-807B-F9EAACB7A790}" type="presParOf" srcId="{5279E145-5C8F-4967-8A08-7542376FFB4F}" destId="{6F375A6F-734B-43A5-BE61-D74DA14403C2}" srcOrd="9" destOrd="0" presId="urn:microsoft.com/office/officeart/2005/8/layout/chevron1"/>
    <dgm:cxn modelId="{5CD6A176-BA43-4BEB-842A-D9BB4607B887}" type="presParOf" srcId="{5279E145-5C8F-4967-8A08-7542376FFB4F}" destId="{C8DD49D8-ED22-43DE-B53C-F2FE916CAE0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5B651-1C8E-4C35-8C17-C93FF3B4CC58}">
      <dsp:nvSpPr>
        <dsp:cNvPr id="0" name=""/>
        <dsp:cNvSpPr/>
      </dsp:nvSpPr>
      <dsp:spPr>
        <a:xfrm>
          <a:off x="0" y="309435"/>
          <a:ext cx="1877042" cy="750816"/>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low danger</a:t>
          </a:r>
        </a:p>
      </dsp:txBody>
      <dsp:txXfrm>
        <a:off x="375408" y="309435"/>
        <a:ext cx="1126226" cy="750816"/>
      </dsp:txXfrm>
    </dsp:sp>
    <dsp:sp modelId="{F3B97033-7A16-4322-AFE5-4D4848E0F80A}">
      <dsp:nvSpPr>
        <dsp:cNvPr id="0" name=""/>
        <dsp:cNvSpPr/>
      </dsp:nvSpPr>
      <dsp:spPr>
        <a:xfrm>
          <a:off x="1694384" y="309435"/>
          <a:ext cx="1877042" cy="750816"/>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Low danger</a:t>
          </a:r>
        </a:p>
      </dsp:txBody>
      <dsp:txXfrm>
        <a:off x="2069792" y="309435"/>
        <a:ext cx="1126226" cy="750816"/>
      </dsp:txXfrm>
    </dsp:sp>
    <dsp:sp modelId="{FA4361FE-FF8A-4D38-AC01-A95674D7FEB2}">
      <dsp:nvSpPr>
        <dsp:cNvPr id="0" name=""/>
        <dsp:cNvSpPr/>
      </dsp:nvSpPr>
      <dsp:spPr>
        <a:xfrm>
          <a:off x="3383722" y="309435"/>
          <a:ext cx="1877042" cy="750816"/>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Moderate danger</a:t>
          </a:r>
        </a:p>
      </dsp:txBody>
      <dsp:txXfrm>
        <a:off x="3759130" y="309435"/>
        <a:ext cx="1126226" cy="750816"/>
      </dsp:txXfrm>
    </dsp:sp>
    <dsp:sp modelId="{11DA6E0C-064C-455F-A5AC-F9309C366633}">
      <dsp:nvSpPr>
        <dsp:cNvPr id="0" name=""/>
        <dsp:cNvSpPr/>
      </dsp:nvSpPr>
      <dsp:spPr>
        <a:xfrm>
          <a:off x="5073060" y="309435"/>
          <a:ext cx="1877042" cy="750816"/>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High danger</a:t>
          </a:r>
        </a:p>
      </dsp:txBody>
      <dsp:txXfrm>
        <a:off x="5448468" y="309435"/>
        <a:ext cx="1126226" cy="750816"/>
      </dsp:txXfrm>
    </dsp:sp>
    <dsp:sp modelId="{82F4726B-6CBD-4DE5-A9D5-D4145EA90969}">
      <dsp:nvSpPr>
        <dsp:cNvPr id="0" name=""/>
        <dsp:cNvSpPr/>
      </dsp:nvSpPr>
      <dsp:spPr>
        <a:xfrm>
          <a:off x="6762398" y="309435"/>
          <a:ext cx="1877042" cy="750816"/>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high danger</a:t>
          </a:r>
        </a:p>
      </dsp:txBody>
      <dsp:txXfrm>
        <a:off x="7137806" y="309435"/>
        <a:ext cx="1126226" cy="750816"/>
      </dsp:txXfrm>
    </dsp:sp>
    <dsp:sp modelId="{C8DD49D8-ED22-43DE-B53C-F2FE916CAE0C}">
      <dsp:nvSpPr>
        <dsp:cNvPr id="0" name=""/>
        <dsp:cNvSpPr/>
      </dsp:nvSpPr>
      <dsp:spPr>
        <a:xfrm>
          <a:off x="8451736" y="309435"/>
          <a:ext cx="1877042" cy="750816"/>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Extreme danger</a:t>
          </a:r>
        </a:p>
      </dsp:txBody>
      <dsp:txXfrm>
        <a:off x="8827144" y="309435"/>
        <a:ext cx="1126226" cy="750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967B580E-BB12-458A-8A67-A4E85A97E57A}" type="datetimeFigureOut">
              <a:rPr lang="en-US" smtClean="0"/>
              <a:pPr/>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5E485773-E831-40C3-B08E-FE9BDAA69383}" type="slidenum">
              <a:rPr lang="en-US" smtClean="0"/>
              <a:pPr/>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FWI is expensive and only available in some rich country. </a:t>
            </a:r>
          </a:p>
          <a:p>
            <a:r>
              <a:rPr lang="en-US" dirty="0"/>
              <a:t>Risk to define.</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3</a:t>
            </a:fld>
            <a:endParaRPr lang="en-US" dirty="0"/>
          </a:p>
        </p:txBody>
      </p:sp>
    </p:spTree>
    <p:extLst>
      <p:ext uri="{BB962C8B-B14F-4D97-AF65-F5344CB8AC3E}">
        <p14:creationId xmlns:p14="http://schemas.microsoft.com/office/powerpoint/2010/main" val="39830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latin typeface="Open Sans" panose="020B0606030504020204" pitchFamily="34" charset="0"/>
                <a:ea typeface="Open Sans" panose="020B0606030504020204" pitchFamily="34" charset="0"/>
                <a:cs typeface="Open Sans" panose="020B0606030504020204" pitchFamily="34" charset="0"/>
              </a:rPr>
              <a:t>Possibility to tweak the future data in order to see the impact of a given action (density, vegetation …)</a:t>
            </a:r>
          </a:p>
        </p:txBody>
      </p:sp>
      <p:sp>
        <p:nvSpPr>
          <p:cNvPr id="4" name="Slide Number Placeholder 3"/>
          <p:cNvSpPr>
            <a:spLocks noGrp="1"/>
          </p:cNvSpPr>
          <p:nvPr>
            <p:ph type="sldNum" sz="quarter" idx="5"/>
          </p:nvPr>
        </p:nvSpPr>
        <p:spPr/>
        <p:txBody>
          <a:bodyPr/>
          <a:lstStyle/>
          <a:p>
            <a:fld id="{5E485773-E831-40C3-B08E-FE9BDAA69383}" type="slidenum">
              <a:rPr lang="en-US" smtClean="0"/>
              <a:pPr/>
              <a:t>4</a:t>
            </a:fld>
            <a:endParaRPr lang="en-US" dirty="0"/>
          </a:p>
        </p:txBody>
      </p:sp>
    </p:spTree>
    <p:extLst>
      <p:ext uri="{BB962C8B-B14F-4D97-AF65-F5344CB8AC3E}">
        <p14:creationId xmlns:p14="http://schemas.microsoft.com/office/powerpoint/2010/main" val="31153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academical article to benchmark input</a:t>
            </a:r>
          </a:p>
          <a:p>
            <a:r>
              <a:rPr lang="en-US" dirty="0"/>
              <a:t>TODO LINK TO ARTICLE</a:t>
            </a:r>
          </a:p>
          <a:p>
            <a:r>
              <a:rPr lang="en-US" dirty="0"/>
              <a:t>LAI =&gt; vegetation cover</a:t>
            </a:r>
          </a:p>
          <a:p>
            <a:r>
              <a:rPr lang="en-US" dirty="0"/>
              <a:t>NDVI / EVI =&gt; % vegetation and type of vegetation</a:t>
            </a:r>
          </a:p>
          <a:p>
            <a:r>
              <a:rPr lang="en-US" dirty="0"/>
              <a:t>Evapotranspiration =&gt; masse of water/humidity that get out of the earth (vegetation and ground)</a:t>
            </a:r>
          </a:p>
          <a:p>
            <a:r>
              <a:rPr lang="en-US" dirty="0"/>
              <a:t>Meteorological data =&gt; rain, temperature, wind</a:t>
            </a:r>
          </a:p>
          <a:p>
            <a:r>
              <a:rPr lang="en-US" dirty="0"/>
              <a:t>LST =&gt; </a:t>
            </a:r>
          </a:p>
          <a:p>
            <a:r>
              <a:rPr lang="en-US" dirty="0"/>
              <a:t>FWI =&gt; </a:t>
            </a:r>
            <a:r>
              <a:rPr lang="en-US" dirty="0" err="1"/>
              <a:t>meteorogical</a:t>
            </a:r>
            <a:r>
              <a:rPr lang="en-US" dirty="0"/>
              <a:t> data</a:t>
            </a:r>
          </a:p>
          <a:p>
            <a:r>
              <a:rPr lang="en-US" dirty="0"/>
              <a:t>Active fire =&gt; day of first and last fire</a:t>
            </a:r>
          </a:p>
          <a:p>
            <a:r>
              <a:rPr lang="en-US" dirty="0"/>
              <a:t>Burned mask =&gt; where and when are wildfire (not same origin as Active Fire)</a:t>
            </a:r>
          </a:p>
          <a:p>
            <a:r>
              <a:rPr lang="en-US" dirty="0"/>
              <a:t>Density =&gt; Number of people by pixel</a:t>
            </a:r>
          </a:p>
          <a:p>
            <a:endParaRPr lang="en-US" dirty="0"/>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5</a:t>
            </a:fld>
            <a:endParaRPr lang="en-US" dirty="0"/>
          </a:p>
        </p:txBody>
      </p:sp>
    </p:spTree>
    <p:extLst>
      <p:ext uri="{BB962C8B-B14F-4D97-AF65-F5344CB8AC3E}">
        <p14:creationId xmlns:p14="http://schemas.microsoft.com/office/powerpoint/2010/main" val="28040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sinusoidal? Because of the area of the fire in ²</a:t>
            </a:r>
          </a:p>
        </p:txBody>
      </p:sp>
      <p:sp>
        <p:nvSpPr>
          <p:cNvPr id="4" name="Slide Number Placeholder 3"/>
          <p:cNvSpPr>
            <a:spLocks noGrp="1"/>
          </p:cNvSpPr>
          <p:nvPr>
            <p:ph type="sldNum" sz="quarter" idx="5"/>
          </p:nvPr>
        </p:nvSpPr>
        <p:spPr/>
        <p:txBody>
          <a:bodyPr/>
          <a:lstStyle/>
          <a:p>
            <a:fld id="{5E485773-E831-40C3-B08E-FE9BDAA69383}" type="slidenum">
              <a:rPr lang="en-US" smtClean="0"/>
              <a:pPr/>
              <a:t>34</a:t>
            </a:fld>
            <a:endParaRPr lang="en-US" dirty="0"/>
          </a:p>
        </p:txBody>
      </p:sp>
    </p:spTree>
    <p:extLst>
      <p:ext uri="{BB962C8B-B14F-4D97-AF65-F5344CB8AC3E}">
        <p14:creationId xmlns:p14="http://schemas.microsoft.com/office/powerpoint/2010/main" val="4959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dirty="0">
                <a:ea typeface="Open Sans" panose="020B0606030504020204" pitchFamily="34" charset="0"/>
                <a:cs typeface="Open Sans" panose="020B0606030504020204" pitchFamily="34" charset="0"/>
              </a:rPr>
              <a:t>Data</a:t>
            </a:r>
          </a:p>
          <a:p>
            <a:r>
              <a:rPr lang="en-US" dirty="0">
                <a:ea typeface="Open Sans" panose="020B0606030504020204" pitchFamily="34" charset="0"/>
                <a:cs typeface="Open Sans" panose="020B0606030504020204" pitchFamily="34" charset="0"/>
              </a:rPr>
              <a:t>Get data on future event</a:t>
            </a:r>
          </a:p>
          <a:p>
            <a:r>
              <a:rPr lang="en-US" dirty="0">
                <a:ea typeface="Open Sans" panose="020B0606030504020204" pitchFamily="34" charset="0"/>
                <a:cs typeface="Open Sans" panose="020B0606030504020204" pitchFamily="34" charset="0"/>
              </a:rPr>
              <a:t>Streaming</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Docker</a:t>
            </a:r>
          </a:p>
          <a:p>
            <a:r>
              <a:rPr lang="en-US" dirty="0">
                <a:solidFill>
                  <a:schemeClr val="tx2"/>
                </a:solidFill>
                <a:ea typeface="Open Sans" panose="020B0606030504020204" pitchFamily="34" charset="0"/>
                <a:cs typeface="Open Sans" panose="020B0606030504020204" pitchFamily="34" charset="0"/>
              </a:rPr>
              <a:t>P</a:t>
            </a:r>
            <a:r>
              <a:rPr lang="en-US" i="0" dirty="0">
                <a:solidFill>
                  <a:schemeClr val="tx2"/>
                </a:solidFill>
                <a:effectLst/>
                <a:ea typeface="Open Sans" panose="020B0606030504020204" pitchFamily="34" charset="0"/>
                <a:cs typeface="Open Sans" panose="020B0606030504020204" pitchFamily="34" charset="0"/>
              </a:rPr>
              <a:t>refect + </a:t>
            </a:r>
            <a:r>
              <a:rPr lang="en-US" dirty="0">
                <a:solidFill>
                  <a:schemeClr val="tx2"/>
                </a:solidFill>
                <a:ea typeface="Open Sans" panose="020B0606030504020204" pitchFamily="34" charset="0"/>
                <a:cs typeface="Open Sans" panose="020B0606030504020204" pitchFamily="34" charset="0"/>
              </a:rPr>
              <a:t>A</a:t>
            </a:r>
            <a:r>
              <a:rPr lang="en-US" i="0" dirty="0">
                <a:solidFill>
                  <a:schemeClr val="tx2"/>
                </a:solidFill>
                <a:effectLst/>
                <a:ea typeface="Open Sans" panose="020B0606030504020204" pitchFamily="34" charset="0"/>
                <a:cs typeface="Open Sans" panose="020B0606030504020204" pitchFamily="34" charset="0"/>
              </a:rPr>
              <a:t>irflow</a:t>
            </a:r>
          </a:p>
          <a:p>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fire and Burned mask  need to be compared and pre-process</a:t>
            </a:r>
            <a:endParaRPr lang="fr-FR" dirty="0">
              <a:solidFill>
                <a:schemeClr val="tx2"/>
              </a:solidFill>
              <a:ea typeface="Open Sans" panose="020B0606030504020204" pitchFamily="34" charset="0"/>
              <a:cs typeface="Open Sans" panose="020B0606030504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dirty="0"/>
              <a:t>Random forest</a:t>
            </a:r>
          </a:p>
        </p:txBody>
      </p:sp>
      <p:sp>
        <p:nvSpPr>
          <p:cNvPr id="4" name="Slide Number Placeholder 3"/>
          <p:cNvSpPr>
            <a:spLocks noGrp="1"/>
          </p:cNvSpPr>
          <p:nvPr>
            <p:ph type="sldNum" sz="quarter" idx="5"/>
          </p:nvPr>
        </p:nvSpPr>
        <p:spPr/>
        <p:txBody>
          <a:bodyPr/>
          <a:lstStyle/>
          <a:p>
            <a:fld id="{5E485773-E831-40C3-B08E-FE9BDAA69383}" type="slidenum">
              <a:rPr lang="en-US" smtClean="0"/>
              <a:pPr/>
              <a:t>36</a:t>
            </a:fld>
            <a:endParaRPr lang="en-US" dirty="0"/>
          </a:p>
        </p:txBody>
      </p:sp>
    </p:spTree>
    <p:extLst>
      <p:ext uri="{BB962C8B-B14F-4D97-AF65-F5344CB8AC3E}">
        <p14:creationId xmlns:p14="http://schemas.microsoft.com/office/powerpoint/2010/main" val="322251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latin typeface="Open Sans" panose="020B0606030504020204" pitchFamily="34" charset="0"/>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latin typeface="Open Sans" panose="020B0606030504020204" pitchFamily="34" charset="0"/>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latin typeface="Open Sans" panose="020B0606030504020204" pitchFamily="34" charset="0"/>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Open Sans" panose="020B0606030504020204" pitchFamily="34" charset="0"/>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pdaac.usgs.gov/products/mod13a2v061/"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lpdaac.usgs.gov/products/mod16a2v061/"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cds.climate.copernicus.eu/cdsapp#!/dataset/reanalysis-era5-land?tab=overview"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cds.climate.copernicus.eu/cdsapp#!/dataset/cems-fire-historical?tab=overview"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hyperlink" Target="https://lpdaac.usgs.gov/products/mcd64a1v061/" TargetMode="External"/><Relationship Id="rId2" Type="http://schemas.microsoft.com/office/2018/10/relationships/comments" Target="../comments/modernComment_133_72BE2734.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lpdaac.usgs.gov/products/myd14a2v061/"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ds.climate.copernicus.eu/cdsapp#!/dataset/cems-fire-historical?tab=overview"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hub.worldpop.org/geodata/listing?id=76"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pdaac.usgs.gov/products/mod15a2hv061/"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4"/>
            <a:ext cx="3071005" cy="1390566"/>
          </a:xfrm>
        </p:spPr>
        <p:txBody>
          <a:bodyPr vert="horz" lIns="91440" tIns="45720" rIns="91440" bIns="45720" rtlCol="0" anchor="b" anchorCtr="0">
            <a:normAutofit/>
          </a:bodyPr>
          <a:lstStyle/>
          <a:p>
            <a:r>
              <a:rPr lang="en-US" noProof="0" dirty="0" err="1">
                <a:latin typeface="Open Sans" panose="020B0606030504020204" pitchFamily="34" charset="0"/>
                <a:ea typeface="Open Sans" panose="020B0606030504020204" pitchFamily="34" charset="0"/>
                <a:cs typeface="Open Sans" panose="020B0606030504020204" pitchFamily="34" charset="0"/>
              </a:rPr>
              <a:t>WildeFire</a:t>
            </a:r>
            <a:r>
              <a:rPr lang="en-US"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5" y="5116529"/>
            <a:ext cx="3789803" cy="1648165"/>
          </a:xfrm>
        </p:spPr>
        <p:txBody>
          <a:bodyPr vert="horz" lIns="91440" tIns="45720" rIns="91440" bIns="45720" rtlCol="0" anchor="t">
            <a:normAutofit/>
          </a:bodyPr>
          <a:lstStyle/>
          <a:p>
            <a:r>
              <a:rPr lang="en-US" b="1" i="0" noProof="0" dirty="0">
                <a:solidFill>
                  <a:srgbClr val="D6D6D6"/>
                </a:solidFill>
                <a:effectLst/>
                <a:latin typeface="Open Sans" panose="020B0606030504020204" pitchFamily="34" charset="0"/>
              </a:rPr>
              <a:t>Quentin </a:t>
            </a:r>
            <a:r>
              <a:rPr lang="en-US" b="1" i="0" noProof="0" dirty="0" err="1">
                <a:solidFill>
                  <a:srgbClr val="D6D6D6"/>
                </a:solidFill>
                <a:effectLst/>
                <a:latin typeface="Open Sans" panose="020B0606030504020204" pitchFamily="34" charset="0"/>
              </a:rPr>
              <a:t>VoituroN</a:t>
            </a:r>
            <a:endParaRPr lang="en-US" b="1" i="0" noProof="0" dirty="0">
              <a:solidFill>
                <a:srgbClr val="D6D6D6"/>
              </a:solidFill>
              <a:effectLst/>
              <a:latin typeface="Open Sans" panose="020B0606030504020204" pitchFamily="34" charset="0"/>
            </a:endParaRPr>
          </a:p>
          <a:p>
            <a:r>
              <a:rPr lang="en-US" b="1" i="0" noProof="0" dirty="0">
                <a:solidFill>
                  <a:srgbClr val="D6D6D6"/>
                </a:solidFill>
                <a:effectLst/>
                <a:latin typeface="Open Sans" panose="020B0606030504020204" pitchFamily="34" charset="0"/>
              </a:rPr>
              <a:t>Luigi </a:t>
            </a:r>
            <a:r>
              <a:rPr lang="en-US" b="1" i="0" noProof="0" dirty="0" err="1">
                <a:solidFill>
                  <a:srgbClr val="D6D6D6"/>
                </a:solidFill>
                <a:effectLst/>
                <a:latin typeface="Open Sans" panose="020B0606030504020204" pitchFamily="34" charset="0"/>
              </a:rPr>
              <a:t>Giannetti</a:t>
            </a:r>
            <a:endParaRPr lang="en-US" b="1" noProof="0" dirty="0">
              <a:solidFill>
                <a:srgbClr val="D6D6D6"/>
              </a:solidFill>
              <a:latin typeface="Open Sans" panose="020B0606030504020204" pitchFamily="34" charset="0"/>
            </a:endParaRPr>
          </a:p>
          <a:p>
            <a:r>
              <a:rPr lang="en-US" b="1" noProof="0" dirty="0">
                <a:solidFill>
                  <a:srgbClr val="D6D6D6"/>
                </a:solidFill>
                <a:latin typeface="Open Sans" panose="020B0606030504020204" pitchFamily="34" charset="0"/>
              </a:rPr>
              <a:t>Sascha MOCCOZET</a:t>
            </a:r>
            <a:endParaRPr lang="en-US" noProof="0" dirty="0"/>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
        <p:nvSpPr>
          <p:cNvPr id="2" name="Subtitle 4">
            <a:extLst>
              <a:ext uri="{FF2B5EF4-FFF2-40B4-BE49-F238E27FC236}">
                <a16:creationId xmlns:a16="http://schemas.microsoft.com/office/drawing/2014/main" id="{E0C02567-D556-A324-2C40-2F841CE1D959}"/>
              </a:ext>
            </a:extLst>
          </p:cNvPr>
          <p:cNvSpPr txBox="1">
            <a:spLocks/>
          </p:cNvSpPr>
          <p:nvPr/>
        </p:nvSpPr>
        <p:spPr>
          <a:xfrm>
            <a:off x="324961" y="2021876"/>
            <a:ext cx="3957790" cy="1648165"/>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Open Sans" panose="020B0606030504020204" pitchFamily="34" charset="0"/>
                <a:ea typeface="Open Sans" panose="020B0606030504020204" pitchFamily="34" charset="0"/>
                <a:cs typeface="Open Sans" panose="020B0606030504020204" pitchFamily="34" charset="0"/>
              </a:rPr>
              <a:t>Data </a:t>
            </a:r>
            <a:r>
              <a:rPr lang="en-US" sz="1400" b="1" dirty="0" err="1">
                <a:latin typeface="Open Sans" panose="020B0606030504020204" pitchFamily="34" charset="0"/>
                <a:ea typeface="Open Sans" panose="020B0606030504020204" pitchFamily="34" charset="0"/>
                <a:cs typeface="Open Sans" panose="020B0606030504020204" pitchFamily="34" charset="0"/>
              </a:rPr>
              <a:t>ScienceTech</a:t>
            </a:r>
            <a:r>
              <a:rPr lang="en-US" sz="1400" b="1" dirty="0">
                <a:latin typeface="Open Sans" panose="020B0606030504020204" pitchFamily="34" charset="0"/>
                <a:ea typeface="Open Sans" panose="020B0606030504020204" pitchFamily="34" charset="0"/>
                <a:cs typeface="Open Sans" panose="020B0606030504020204" pitchFamily="34" charset="0"/>
              </a:rPr>
              <a:t> Institute</a:t>
            </a:r>
          </a:p>
          <a:p>
            <a:r>
              <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Python ML </a:t>
            </a:r>
            <a:r>
              <a:rPr lang="fr-FR" sz="1600" b="1" i="0" dirty="0" err="1">
                <a:solidFill>
                  <a:srgbClr val="FFFFFF"/>
                </a:solidFill>
                <a:effectLst/>
                <a:latin typeface="Open Sans" panose="020B0606030504020204" pitchFamily="34" charset="0"/>
                <a:ea typeface="Open Sans" panose="020B0606030504020204" pitchFamily="34" charset="0"/>
                <a:cs typeface="Open Sans" panose="020B0606030504020204" pitchFamily="34" charset="0"/>
              </a:rPr>
              <a:t>Labs</a:t>
            </a:r>
            <a:endPar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MOD13A2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2009-12-19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2022-08-13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16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1_km_16_days_EVI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err="1">
                <a:latin typeface="Open Sans" panose="020B0606030504020204" pitchFamily="34" charset="0"/>
                <a:ea typeface="Open Sans" panose="020B0606030504020204" pitchFamily="34" charset="0"/>
                <a:cs typeface="Open Sans" panose="020B0606030504020204" pitchFamily="34" charset="0"/>
              </a:rPr>
              <a:t>Ehanced</a:t>
            </a:r>
            <a:r>
              <a:rPr lang="en-US" b="0" noProof="0" dirty="0">
                <a:latin typeface="Open Sans" panose="020B0606030504020204" pitchFamily="34" charset="0"/>
                <a:ea typeface="Open Sans" panose="020B0606030504020204" pitchFamily="34" charset="0"/>
                <a:cs typeface="Open Sans" panose="020B0606030504020204" pitchFamily="34" charset="0"/>
              </a:rPr>
              <a:t>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-02 to 0,8983 / unit: none</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a:t>
            </a:r>
            <a:r>
              <a:rPr lang="en-US" b="0" noProof="0" dirty="0">
                <a:latin typeface="Open Sans" panose="020B0606030504020204" pitchFamily="34" charset="0"/>
                <a:ea typeface="Open Sans" panose="020B0606030504020204" pitchFamily="34" charset="0"/>
                <a:cs typeface="Open Sans" panose="020B0606030504020204" pitchFamily="34" charset="0"/>
              </a:rPr>
              <a:t>NDVI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latin typeface="Open Sans" panose="020B0606030504020204" pitchFamily="34" charset="0"/>
                <a:ea typeface="Open Sans" panose="020B0606030504020204" pitchFamily="34" charset="0"/>
                <a:cs typeface="Open Sans" panose="020B0606030504020204" pitchFamily="34" charset="0"/>
              </a:rPr>
              <a:t>Normalized Differentiation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-02 to 1 / unit: none </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_1_km_16_days_VI_Quality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10</a:t>
            </a:fld>
            <a:endParaRPr lang="en-US" sz="900" dirty="0">
              <a:latin typeface="Open Sans" panose="020B0606030504020204" pitchFamily="34" charset="0"/>
            </a:endParaRPr>
          </a:p>
        </p:txBody>
      </p:sp>
    </p:spTree>
    <p:extLst>
      <p:ext uri="{BB962C8B-B14F-4D97-AF65-F5344CB8AC3E}">
        <p14:creationId xmlns:p14="http://schemas.microsoft.com/office/powerpoint/2010/main" val="2835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7" name="Content Placeholder 6" descr="Chart, histogram&#10;&#10;Description automatically generated">
            <a:extLst>
              <a:ext uri="{FF2B5EF4-FFF2-40B4-BE49-F238E27FC236}">
                <a16:creationId xmlns:a16="http://schemas.microsoft.com/office/drawing/2014/main" id="{9E756679-8573-B5BB-8C23-C663E8CBAFD4}"/>
              </a:ext>
            </a:extLst>
          </p:cNvPr>
          <p:cNvPicPr>
            <a:picLocks noGrp="1" noChangeAspect="1"/>
          </p:cNvPicPr>
          <p:nvPr>
            <p:ph idx="1"/>
          </p:nvPr>
        </p:nvPicPr>
        <p:blipFill>
          <a:blip r:embed="rId2"/>
          <a:stretch>
            <a:fillRect/>
          </a:stretch>
        </p:blipFill>
        <p:spPr>
          <a:xfrm>
            <a:off x="838201" y="1692485"/>
            <a:ext cx="4648200" cy="4648200"/>
          </a:xfrm>
        </p:spPr>
      </p:pic>
      <p:pic>
        <p:nvPicPr>
          <p:cNvPr id="11" name="Picture 10" descr="Chart&#10;&#10;Description automatically generated with low confidence">
            <a:extLst>
              <a:ext uri="{FF2B5EF4-FFF2-40B4-BE49-F238E27FC236}">
                <a16:creationId xmlns:a16="http://schemas.microsoft.com/office/drawing/2014/main" id="{42971CE6-0C1C-B346-8C30-04AE4EBDE410}"/>
              </a:ext>
            </a:extLst>
          </p:cNvPr>
          <p:cNvPicPr>
            <a:picLocks noChangeAspect="1"/>
          </p:cNvPicPr>
          <p:nvPr/>
        </p:nvPicPr>
        <p:blipFill>
          <a:blip r:embed="rId3"/>
          <a:stretch>
            <a:fillRect/>
          </a:stretch>
        </p:blipFill>
        <p:spPr>
          <a:xfrm>
            <a:off x="5547849" y="1692485"/>
            <a:ext cx="6178937" cy="4634203"/>
          </a:xfrm>
          <a:prstGeom prst="rect">
            <a:avLst/>
          </a:prstGeom>
        </p:spPr>
      </p:pic>
    </p:spTree>
    <p:extLst>
      <p:ext uri="{BB962C8B-B14F-4D97-AF65-F5344CB8AC3E}">
        <p14:creationId xmlns:p14="http://schemas.microsoft.com/office/powerpoint/2010/main" val="4199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434244"/>
          </a:xfrm>
        </p:spPr>
        <p:txBody>
          <a:bodyPr>
            <a:normAutofit fontScale="77500" lnSpcReduction="2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EVI and NDVI have the same range of value, but the </a:t>
            </a:r>
            <a:r>
              <a:rPr lang="en-US" u="sng" noProof="0" dirty="0">
                <a:latin typeface="Open Sans" panose="020B0606030504020204" pitchFamily="34" charset="0"/>
                <a:ea typeface="Open Sans" panose="020B0606030504020204" pitchFamily="34" charset="0"/>
                <a:cs typeface="Open Sans" panose="020B0606030504020204" pitchFamily="34" charset="0"/>
              </a:rPr>
              <a:t>EVI is centered </a:t>
            </a:r>
            <a:r>
              <a:rPr lang="en-US" noProof="0" dirty="0">
                <a:latin typeface="Open Sans" panose="020B0606030504020204" pitchFamily="34" charset="0"/>
                <a:ea typeface="Open Sans" panose="020B0606030504020204" pitchFamily="34" charset="0"/>
                <a:cs typeface="Open Sans" panose="020B0606030504020204" pitchFamily="34" charset="0"/>
              </a:rPr>
              <a:t>whereas </a:t>
            </a:r>
            <a:r>
              <a:rPr lang="en-US" u="sng" noProof="0" dirty="0">
                <a:latin typeface="Open Sans" panose="020B0606030504020204" pitchFamily="34" charset="0"/>
                <a:ea typeface="Open Sans" panose="020B0606030504020204" pitchFamily="34" charset="0"/>
                <a:cs typeface="Open Sans" panose="020B0606030504020204" pitchFamily="34" charset="0"/>
              </a:rPr>
              <a:t>NDVI has a left skew distribution.</a:t>
            </a:r>
          </a:p>
          <a:p>
            <a:r>
              <a:rPr lang="en-US" noProof="0" dirty="0">
                <a:latin typeface="Open Sans" panose="020B0606030504020204" pitchFamily="34" charset="0"/>
                <a:ea typeface="Open Sans" panose="020B0606030504020204" pitchFamily="34" charset="0"/>
                <a:cs typeface="Open Sans" panose="020B0606030504020204" pitchFamily="34" charset="0"/>
              </a:rPr>
              <a:t>We can see there is a strong correlation between NDVI and EVI (0.88 over time and spatial dimension), which is expected,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EVI as it is an upgrade of the NDVI</a:t>
            </a:r>
            <a:r>
              <a:rPr lang="en-US" noProof="0" dirty="0">
                <a:latin typeface="Open Sans" panose="020B0606030504020204" pitchFamily="34" charset="0"/>
                <a:ea typeface="Open Sans" panose="020B0606030504020204" pitchFamily="34" charset="0"/>
                <a:cs typeface="Open Sans" panose="020B0606030504020204" pitchFamily="34" charset="0"/>
              </a:rPr>
              <a:t>. </a:t>
            </a:r>
          </a:p>
          <a:p>
            <a:r>
              <a:rPr lang="en-US" u="sng" noProof="0" dirty="0">
                <a:latin typeface="Open Sans" panose="020B0606030504020204" pitchFamily="34" charset="0"/>
                <a:ea typeface="Open Sans" panose="020B0606030504020204" pitchFamily="34" charset="0"/>
                <a:cs typeface="Open Sans" panose="020B0606030504020204" pitchFamily="34" charset="0"/>
              </a:rPr>
              <a:t>There is almost an overlap with the quality of the data and with value around 0 for EVI and NDVI</a:t>
            </a:r>
            <a:r>
              <a:rPr lang="en-US" noProof="0" dirty="0">
                <a:latin typeface="Open Sans" panose="020B0606030504020204" pitchFamily="34" charset="0"/>
                <a:ea typeface="Open Sans" panose="020B0606030504020204" pitchFamily="34" charset="0"/>
                <a:cs typeface="Open Sans" panose="020B0606030504020204" pitchFamily="34" charset="0"/>
              </a:rPr>
              <a:t>, so we need to have a closer look when preprocessing if we can consider these value. </a:t>
            </a:r>
          </a:p>
          <a:p>
            <a:r>
              <a:rPr lang="en-US" noProof="0" dirty="0">
                <a:latin typeface="Open Sans" panose="020B0606030504020204" pitchFamily="34" charset="0"/>
                <a:ea typeface="Open Sans" panose="020B0606030504020204" pitchFamily="34" charset="0"/>
                <a:cs typeface="Open Sans" panose="020B0606030504020204" pitchFamily="34" charset="0"/>
              </a:rPr>
              <a:t>Because of the categorical value of the quality variable, we can't use bilinear or cubic interpolation, </a:t>
            </a:r>
            <a:r>
              <a:rPr lang="en-US" u="sng" noProof="0" dirty="0">
                <a:latin typeface="Open Sans" panose="020B0606030504020204" pitchFamily="34" charset="0"/>
                <a:ea typeface="Open Sans" panose="020B0606030504020204" pitchFamily="34" charset="0"/>
                <a:cs typeface="Open Sans" panose="020B0606030504020204" pitchFamily="34" charset="0"/>
              </a:rPr>
              <a:t>we will use nearest to keep the same categorical value.</a:t>
            </a:r>
          </a:p>
          <a:p>
            <a:r>
              <a:rPr lang="en-US" noProof="0" dirty="0">
                <a:latin typeface="Open Sans" panose="020B0606030504020204" pitchFamily="34" charset="0"/>
                <a:ea typeface="Open Sans" panose="020B0606030504020204" pitchFamily="34" charset="0"/>
                <a:cs typeface="Open Sans" panose="020B0606030504020204" pitchFamily="34" charset="0"/>
              </a:rPr>
              <a:t>The spatial extent is already crop to the PACA extent, but we do need </a:t>
            </a:r>
            <a:r>
              <a:rPr lang="en-US" u="sng"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u="sng" noProof="0" dirty="0">
                <a:latin typeface="Open Sans" panose="020B0606030504020204" pitchFamily="34" charset="0"/>
                <a:ea typeface="Open Sans" panose="020B0606030504020204" pitchFamily="34" charset="0"/>
                <a:cs typeface="Open Sans" panose="020B0606030504020204" pitchFamily="34" charset="0"/>
              </a:rPr>
              <a:t> the temporal resolution</a:t>
            </a:r>
            <a:r>
              <a:rPr lang="en-US" noProof="0" dirty="0">
                <a:latin typeface="Open Sans" panose="020B0606030504020204" pitchFamily="34" charset="0"/>
                <a:ea typeface="Open Sans" panose="020B0606030504020204" pitchFamily="34" charset="0"/>
                <a:cs typeface="Open Sans" panose="020B0606030504020204" pitchFamily="34" charset="0"/>
              </a:rPr>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29843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MOD16A2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ET_500m</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Total Evapotranspiration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a:t>
            </a:r>
            <a:r>
              <a:rPr lang="en-US" b="0" noProof="0" dirty="0"/>
              <a:t>3.277e+03</a:t>
            </a:r>
            <a:r>
              <a:rPr lang="en-US" b="0" noProof="0" dirty="0">
                <a:latin typeface="Open Sans" panose="020B0606030504020204" pitchFamily="34" charset="0"/>
                <a:ea typeface="Open Sans" panose="020B0606030504020204" pitchFamily="34" charset="0"/>
                <a:cs typeface="Open Sans" panose="020B0606030504020204" pitchFamily="34" charset="0"/>
              </a:rPr>
              <a:t> / unit: </a:t>
            </a:r>
            <a:r>
              <a:rPr lang="en-US" b="0" noProof="0" dirty="0"/>
              <a:t>kg/m²/8day</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r>
              <a:rPr lang="en-US" b="0" noProof="0" dirty="0">
                <a:latin typeface="Open Sans" panose="020B0606030504020204" pitchFamily="34" charset="0"/>
                <a:ea typeface="Open Sans" panose="020B0606030504020204" pitchFamily="34" charset="0"/>
                <a:cs typeface="Open Sans" panose="020B0606030504020204" pitchFamily="34" charset="0"/>
              </a:rPr>
              <a:t> </a:t>
            </a:r>
          </a:p>
          <a:p>
            <a:pPr marL="560070" lvl="1" indent="-285750">
              <a:buFont typeface="Arial" panose="020B0604020202020204" pitchFamily="34" charset="0"/>
              <a:buChar char="•"/>
            </a:pPr>
            <a:r>
              <a:rPr lang="en-US" b="1" noProof="0" dirty="0"/>
              <a:t>PET_</a:t>
            </a:r>
            <a:r>
              <a:rPr lang="en-US" b="0" noProof="0" dirty="0"/>
              <a:t>500m (Total Potential Evapotranspiration)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-0,4 to </a:t>
            </a:r>
            <a:r>
              <a:rPr lang="en-US" b="0" noProof="0" dirty="0"/>
              <a:t>3.277e+03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kg/m²/8day</a:t>
            </a:r>
          </a:p>
          <a:p>
            <a:pPr marL="560070" lvl="1" indent="-285750">
              <a:buFontTx/>
              <a:buChar char="-"/>
            </a:pPr>
            <a:r>
              <a:rPr lang="en-US" b="1" noProof="0" dirty="0"/>
              <a:t>PLE_500m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Potential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p>
          <a:p>
            <a:pPr marL="560070" lvl="1" indent="-285750">
              <a:buFontTx/>
              <a:buChar char="-"/>
            </a:pPr>
            <a:r>
              <a:rPr lang="en-US" b="1" noProof="0" dirty="0"/>
              <a:t>ET_QC_</a:t>
            </a:r>
            <a:r>
              <a:rPr lang="en-US" b="0" noProof="0" dirty="0"/>
              <a:t>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Evapotranspiration Quality Control flags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r>
              <a:rPr lang="en-US" b="0" i="1" noProof="0" dirty="0">
                <a:latin typeface="Open Sans" panose="020B0606030504020204" pitchFamily="34" charset="0"/>
                <a:ea typeface="Open Sans" panose="020B0606030504020204" pitchFamily="34" charset="0"/>
                <a:cs typeface="Open Sans" panose="020B0606030504020204" pitchFamily="34" charset="0"/>
              </a:rPr>
              <a:t>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TODO</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bit</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13</a:t>
            </a:fld>
            <a:endParaRPr lang="en-US" sz="900" dirty="0">
              <a:latin typeface="Open Sans" panose="020B0606030504020204" pitchFamily="34" charset="0"/>
            </a:endParaRPr>
          </a:p>
        </p:txBody>
      </p:sp>
    </p:spTree>
    <p:extLst>
      <p:ext uri="{BB962C8B-B14F-4D97-AF65-F5344CB8AC3E}">
        <p14:creationId xmlns:p14="http://schemas.microsoft.com/office/powerpoint/2010/main" val="23786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ET is the mass of evaporated water per unit area per unit time, and LE is the latent heat flux, which is the energy flux associated with the evaporation of water. </a:t>
            </a:r>
          </a:p>
          <a:p>
            <a:r>
              <a:rPr lang="en-US" noProof="0" dirty="0"/>
              <a:t>The two variables are strongly correlated, and </a:t>
            </a:r>
            <a:r>
              <a:rPr lang="en-US" u="sng" noProof="0" dirty="0"/>
              <a:t>we will keep only ET</a:t>
            </a:r>
            <a:r>
              <a:rPr lang="en-US" noProof="0" dirty="0"/>
              <a:t>. </a:t>
            </a:r>
          </a:p>
          <a:p>
            <a:r>
              <a:rPr lang="en-US" noProof="0" dirty="0"/>
              <a:t>There is no difference between the </a:t>
            </a:r>
            <a:r>
              <a:rPr lang="en-US" noProof="0" dirty="0" err="1"/>
              <a:t>portential</a:t>
            </a:r>
            <a:r>
              <a:rPr lang="en-US" noProof="0" dirty="0"/>
              <a:t> and actual. So </a:t>
            </a:r>
            <a:r>
              <a:rPr lang="en-US" u="sng" noProof="0" dirty="0"/>
              <a:t>we will keep only the ET_500m</a:t>
            </a:r>
            <a:r>
              <a:rPr lang="en-US" noProof="0" dirty="0"/>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276119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ERA5-Land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04:00:00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2022-07-31 20:00:00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9000m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WG84 --&gt; EPSG 4326</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4 hours</a:t>
            </a: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U10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Eastward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-17,09 to 15,15 /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t>V10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Northward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-15,89 to </a:t>
            </a:r>
            <a:r>
              <a:rPr lang="en-US" b="0" noProof="0" dirty="0"/>
              <a:t>14,17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0" noProof="0" dirty="0"/>
              <a:t>T2m (Temperature of air at 2m above the surface of land, sea or in-land waters. </a:t>
            </a:r>
            <a:r>
              <a:rPr lang="en-US" b="0" i="1" noProof="0" dirty="0"/>
              <a:t>The temperature measured in kelvin can be converted to degrees Celsius (°C) by subtracting 273.15</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244 to </a:t>
            </a:r>
            <a:r>
              <a:rPr lang="en-US" b="0" noProof="0" dirty="0"/>
              <a:t>317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a:t>
            </a:r>
          </a:p>
          <a:p>
            <a:pPr marL="560070" lvl="1" indent="-285750">
              <a:buFontTx/>
              <a:buChar char="-"/>
            </a:pPr>
            <a:r>
              <a:rPr lang="en-US" b="1" noProof="0" dirty="0" err="1"/>
              <a:t>Tp</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precipitation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0,122 </a:t>
            </a:r>
            <a:r>
              <a:rPr lang="en-US" b="0" noProof="0" dirty="0">
                <a:latin typeface="Open Sans" panose="020B0606030504020204" pitchFamily="34" charset="0"/>
                <a:ea typeface="Open Sans" panose="020B0606030504020204" pitchFamily="34" charset="0"/>
                <a:cs typeface="Open Sans" panose="020B0606030504020204" pitchFamily="34" charset="0"/>
              </a:rPr>
              <a:t>/ unit: m</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15</a:t>
            </a:fld>
            <a:endParaRPr lang="en-US" sz="900" dirty="0">
              <a:latin typeface="Open Sans" panose="020B0606030504020204" pitchFamily="34" charset="0"/>
            </a:endParaRPr>
          </a:p>
        </p:txBody>
      </p:sp>
    </p:spTree>
    <p:extLst>
      <p:ext uri="{BB962C8B-B14F-4D97-AF65-F5344CB8AC3E}">
        <p14:creationId xmlns:p14="http://schemas.microsoft.com/office/powerpoint/2010/main" val="19931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p>
          <a:p>
            <a:r>
              <a:rPr lang="en-US" dirty="0"/>
              <a:t>W</a:t>
            </a:r>
            <a:r>
              <a:rPr lang="en-US" noProof="0" dirty="0"/>
              <a:t>e need to </a:t>
            </a:r>
            <a:r>
              <a:rPr lang="en-US" u="sng" noProof="0" dirty="0"/>
              <a:t>project the dataset into a sinusoidal projection and clipping to the right AOI</a:t>
            </a:r>
            <a:r>
              <a:rPr lang="en-US" noProof="0" dirty="0"/>
              <a:t>.</a:t>
            </a:r>
          </a:p>
          <a:p>
            <a:r>
              <a:rPr lang="en-US" noProof="0" dirty="0"/>
              <a:t> We will also need to </a:t>
            </a:r>
            <a:r>
              <a:rPr lang="en-US" u="sng" noProof="0" dirty="0" err="1"/>
              <a:t>regridding</a:t>
            </a:r>
            <a:r>
              <a:rPr lang="en-US" u="sng" noProof="0" dirty="0"/>
              <a:t> to a 1km resolution </a:t>
            </a:r>
            <a:r>
              <a:rPr lang="en-US" noProof="0" dirty="0"/>
              <a:t>and </a:t>
            </a:r>
            <a:r>
              <a:rPr lang="en-US" u="sng" noProof="0" dirty="0" err="1"/>
              <a:t>downsampling</a:t>
            </a:r>
            <a:r>
              <a:rPr lang="en-US" u="sng" noProof="0" dirty="0"/>
              <a:t> to a daily temporal resolution</a:t>
            </a:r>
            <a:r>
              <a:rPr lang="en-US" noProof="0" dirty="0"/>
              <a:t>. </a:t>
            </a:r>
          </a:p>
          <a:p>
            <a:r>
              <a:rPr lang="en-US" noProof="0" dirty="0"/>
              <a:t>We must be careful and checking the dataset again after all this transformation.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422758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2009-12-28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2022-09-01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t>LST_Day_1km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240,0 to 332,9 / unit: k</a:t>
            </a:r>
          </a:p>
          <a:p>
            <a:pPr lvl="1"/>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LST_Night_</a:t>
            </a:r>
            <a:r>
              <a:rPr lang="en-US" b="0" noProof="0" dirty="0"/>
              <a:t>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227,3 to 321,2 / unit: k </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a:xfrm>
            <a:off x="465221" y="662427"/>
            <a:ext cx="11160722"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b="1" noProof="0" dirty="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17</a:t>
            </a:fld>
            <a:endParaRPr lang="en-US" sz="900" dirty="0">
              <a:latin typeface="Open Sans" panose="020B0606030504020204" pitchFamily="34" charset="0"/>
            </a:endParaRPr>
          </a:p>
        </p:txBody>
      </p:sp>
    </p:spTree>
    <p:extLst>
      <p:ext uri="{BB962C8B-B14F-4D97-AF65-F5344CB8AC3E}">
        <p14:creationId xmlns:p14="http://schemas.microsoft.com/office/powerpoint/2010/main" val="31694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531845" y="275926"/>
            <a:ext cx="11401361"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12" name="Picture 11" descr="Chart&#10;&#10;Description automatically generated with medium confidence">
            <a:extLst>
              <a:ext uri="{FF2B5EF4-FFF2-40B4-BE49-F238E27FC236}">
                <a16:creationId xmlns:a16="http://schemas.microsoft.com/office/drawing/2014/main" id="{0FE996F7-96E8-85B7-A8C7-19B659FFC964}"/>
              </a:ext>
            </a:extLst>
          </p:cNvPr>
          <p:cNvPicPr>
            <a:picLocks noChangeAspect="1"/>
          </p:cNvPicPr>
          <p:nvPr/>
        </p:nvPicPr>
        <p:blipFill>
          <a:blip r:embed="rId2"/>
          <a:stretch>
            <a:fillRect/>
          </a:stretch>
        </p:blipFill>
        <p:spPr>
          <a:xfrm>
            <a:off x="1409088" y="1391409"/>
            <a:ext cx="5935610" cy="2037591"/>
          </a:xfrm>
          <a:prstGeom prst="rect">
            <a:avLst/>
          </a:prstGeom>
        </p:spPr>
      </p:pic>
      <p:pic>
        <p:nvPicPr>
          <p:cNvPr id="14" name="Picture 13" descr="Chart, histogram&#10;&#10;Description automatically generated">
            <a:extLst>
              <a:ext uri="{FF2B5EF4-FFF2-40B4-BE49-F238E27FC236}">
                <a16:creationId xmlns:a16="http://schemas.microsoft.com/office/drawing/2014/main" id="{07775035-65F4-FB15-AE2A-536E926CB69F}"/>
              </a:ext>
            </a:extLst>
          </p:cNvPr>
          <p:cNvPicPr>
            <a:picLocks noChangeAspect="1"/>
          </p:cNvPicPr>
          <p:nvPr/>
        </p:nvPicPr>
        <p:blipFill>
          <a:blip r:embed="rId3"/>
          <a:stretch>
            <a:fillRect/>
          </a:stretch>
        </p:blipFill>
        <p:spPr>
          <a:xfrm>
            <a:off x="4699694" y="3488606"/>
            <a:ext cx="5789045" cy="2867744"/>
          </a:xfrm>
          <a:prstGeom prst="rect">
            <a:avLst/>
          </a:prstGeom>
        </p:spPr>
      </p:pic>
    </p:spTree>
    <p:extLst>
      <p:ext uri="{BB962C8B-B14F-4D97-AF65-F5344CB8AC3E}">
        <p14:creationId xmlns:p14="http://schemas.microsoft.com/office/powerpoint/2010/main" val="29552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a:xfrm>
            <a:off x="838199" y="662427"/>
            <a:ext cx="11095007"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Tree>
    <p:extLst>
      <p:ext uri="{BB962C8B-B14F-4D97-AF65-F5344CB8AC3E}">
        <p14:creationId xmlns:p14="http://schemas.microsoft.com/office/powerpoint/2010/main" val="416279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E3E3-BABA-ED1E-7823-72803E9DB412}"/>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Table of content</a:t>
            </a:r>
          </a:p>
        </p:txBody>
      </p:sp>
      <p:sp>
        <p:nvSpPr>
          <p:cNvPr id="3" name="Content Placeholder 2">
            <a:extLst>
              <a:ext uri="{FF2B5EF4-FFF2-40B4-BE49-F238E27FC236}">
                <a16:creationId xmlns:a16="http://schemas.microsoft.com/office/drawing/2014/main" id="{48641984-2413-B65A-316A-B0F0C022676F}"/>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a:p>
            <a:r>
              <a:rPr lang="en-US" sz="2400" b="1" noProof="0" dirty="0">
                <a:latin typeface="Open Sans" panose="020B0606030504020204" pitchFamily="34" charset="0"/>
                <a:ea typeface="Open Sans" panose="020B0606030504020204" pitchFamily="34" charset="0"/>
                <a:cs typeface="Open Sans" panose="020B0606030504020204" pitchFamily="34" charset="0"/>
              </a:rPr>
              <a:t>Dataset</a:t>
            </a:r>
          </a:p>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endParaRPr lang="en-US" noProof="0" dirty="0"/>
          </a:p>
        </p:txBody>
      </p:sp>
      <p:sp>
        <p:nvSpPr>
          <p:cNvPr id="4" name="Date Placeholder 3">
            <a:extLst>
              <a:ext uri="{FF2B5EF4-FFF2-40B4-BE49-F238E27FC236}">
                <a16:creationId xmlns:a16="http://schemas.microsoft.com/office/drawing/2014/main" id="{D215F3DC-9B62-2A80-7ECC-3965BC44D7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B5407C4-B0BD-0B59-8F35-1F4623D7F8E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E347879-8A58-43F5-E2C2-9432B15E0A86}"/>
              </a:ext>
            </a:extLst>
          </p:cNvPr>
          <p:cNvSpPr>
            <a:spLocks noGrp="1"/>
          </p:cNvSpPr>
          <p:nvPr>
            <p:ph type="sldNum" sz="quarter" idx="4"/>
          </p:nvPr>
        </p:nvSpPr>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428061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2022-12-31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0,25°</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rotated pole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Europe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FWI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Fire Weather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1to 473 / unit: none</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20</a:t>
            </a:fld>
            <a:endParaRPr lang="en-US" sz="900" dirty="0">
              <a:latin typeface="Open Sans" panose="020B0606030504020204" pitchFamily="34" charset="0"/>
            </a:endParaRPr>
          </a:p>
        </p:txBody>
      </p:sp>
    </p:spTree>
    <p:extLst>
      <p:ext uri="{BB962C8B-B14F-4D97-AF65-F5344CB8AC3E}">
        <p14:creationId xmlns:p14="http://schemas.microsoft.com/office/powerpoint/2010/main" val="15669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331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Map&#10;&#10;Description automatically generated">
            <a:extLst>
              <a:ext uri="{FF2B5EF4-FFF2-40B4-BE49-F238E27FC236}">
                <a16:creationId xmlns:a16="http://schemas.microsoft.com/office/drawing/2014/main" id="{5A4072B3-169B-7818-F853-AA93898A5FA4}"/>
              </a:ext>
            </a:extLst>
          </p:cNvPr>
          <p:cNvPicPr>
            <a:picLocks noChangeAspect="1"/>
          </p:cNvPicPr>
          <p:nvPr/>
        </p:nvPicPr>
        <p:blipFill>
          <a:blip r:embed="rId2"/>
          <a:stretch>
            <a:fillRect/>
          </a:stretch>
        </p:blipFill>
        <p:spPr>
          <a:xfrm>
            <a:off x="2210431" y="1663101"/>
            <a:ext cx="7238368" cy="4803012"/>
          </a:xfrm>
          <a:prstGeom prst="rect">
            <a:avLst/>
          </a:prstGeom>
        </p:spPr>
      </p:pic>
    </p:spTree>
    <p:extLst>
      <p:ext uri="{BB962C8B-B14F-4D97-AF65-F5344CB8AC3E}">
        <p14:creationId xmlns:p14="http://schemas.microsoft.com/office/powerpoint/2010/main" val="85423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The fire weather index can be </a:t>
            </a:r>
            <a:r>
              <a:rPr lang="en-US" u="sng" noProof="0" dirty="0"/>
              <a:t>categorized into 6 classes </a:t>
            </a:r>
            <a:r>
              <a:rPr lang="en-US" noProof="0" dirty="0"/>
              <a:t>of danger as follows: </a:t>
            </a:r>
          </a:p>
          <a:p>
            <a:endParaRPr lang="en-US" u="sng" dirty="0"/>
          </a:p>
          <a:p>
            <a:endParaRPr lang="en-US" u="sng" dirty="0"/>
          </a:p>
          <a:p>
            <a:pPr marL="0" indent="0">
              <a:buNone/>
            </a:pPr>
            <a:endParaRPr lang="en-US" u="sng" dirty="0"/>
          </a:p>
          <a:p>
            <a:r>
              <a:rPr lang="en-US" u="sng" dirty="0"/>
              <a:t>N</a:t>
            </a:r>
            <a:r>
              <a:rPr lang="en-US" u="sng" noProof="0" dirty="0" err="1"/>
              <a:t>eed</a:t>
            </a:r>
            <a:r>
              <a:rPr lang="en-US" u="sng" noProof="0" dirty="0"/>
              <a:t> to change the extent and the projection</a:t>
            </a:r>
          </a:p>
          <a:p>
            <a:endParaRPr lang="en-US" b="1" u="sng"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22</a:t>
            </a:fld>
            <a:endParaRPr lang="en-US" dirty="0"/>
          </a:p>
        </p:txBody>
      </p:sp>
      <p:grpSp>
        <p:nvGrpSpPr>
          <p:cNvPr id="12" name="Group 11">
            <a:extLst>
              <a:ext uri="{FF2B5EF4-FFF2-40B4-BE49-F238E27FC236}">
                <a16:creationId xmlns:a16="http://schemas.microsoft.com/office/drawing/2014/main" id="{9A69B39B-D289-5E82-78CF-344426C8A8C7}"/>
              </a:ext>
            </a:extLst>
          </p:cNvPr>
          <p:cNvGrpSpPr/>
          <p:nvPr/>
        </p:nvGrpSpPr>
        <p:grpSpPr>
          <a:xfrm>
            <a:off x="836158" y="2744156"/>
            <a:ext cx="10333825" cy="1369688"/>
            <a:chOff x="929087" y="5591118"/>
            <a:chExt cx="10333825" cy="1369688"/>
          </a:xfrm>
        </p:grpSpPr>
        <p:graphicFrame>
          <p:nvGraphicFramePr>
            <p:cNvPr id="13" name="Diagram 12">
              <a:extLst>
                <a:ext uri="{FF2B5EF4-FFF2-40B4-BE49-F238E27FC236}">
                  <a16:creationId xmlns:a16="http://schemas.microsoft.com/office/drawing/2014/main" id="{8B83DF90-489D-9673-F4B5-8016AE12B1AD}"/>
                </a:ext>
              </a:extLst>
            </p:cNvPr>
            <p:cNvGraphicFramePr/>
            <p:nvPr>
              <p:extLst>
                <p:ext uri="{D42A27DB-BD31-4B8C-83A1-F6EECF244321}">
                  <p14:modId xmlns:p14="http://schemas.microsoft.com/office/powerpoint/2010/main" val="4193528781"/>
                </p:ext>
              </p:extLst>
            </p:nvPr>
          </p:nvGraphicFramePr>
          <p:xfrm>
            <a:off x="929087" y="5591118"/>
            <a:ext cx="10333825" cy="136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0920E0AD-CA98-4786-09EF-E68AF9E1E324}"/>
                </a:ext>
              </a:extLst>
            </p:cNvPr>
            <p:cNvSpPr txBox="1"/>
            <p:nvPr/>
          </p:nvSpPr>
          <p:spPr>
            <a:xfrm>
              <a:off x="2556389" y="6086590"/>
              <a:ext cx="538930"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5,2</a:t>
              </a:r>
            </a:p>
          </p:txBody>
        </p:sp>
        <p:sp>
          <p:nvSpPr>
            <p:cNvPr id="15" name="TextBox 14">
              <a:extLst>
                <a:ext uri="{FF2B5EF4-FFF2-40B4-BE49-F238E27FC236}">
                  <a16:creationId xmlns:a16="http://schemas.microsoft.com/office/drawing/2014/main" id="{292DE215-FCEF-A156-7687-54DF5E8B7ADF}"/>
                </a:ext>
              </a:extLst>
            </p:cNvPr>
            <p:cNvSpPr txBox="1"/>
            <p:nvPr/>
          </p:nvSpPr>
          <p:spPr>
            <a:xfrm>
              <a:off x="4183691" y="6088721"/>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11,2</a:t>
              </a:r>
            </a:p>
          </p:txBody>
        </p:sp>
        <p:sp>
          <p:nvSpPr>
            <p:cNvPr id="16" name="TextBox 15">
              <a:extLst>
                <a:ext uri="{FF2B5EF4-FFF2-40B4-BE49-F238E27FC236}">
                  <a16:creationId xmlns:a16="http://schemas.microsoft.com/office/drawing/2014/main" id="{E91EE905-ED3C-F3CF-DF65-D619D6C6C233}"/>
                </a:ext>
              </a:extLst>
            </p:cNvPr>
            <p:cNvSpPr txBox="1"/>
            <p:nvPr/>
          </p:nvSpPr>
          <p:spPr>
            <a:xfrm>
              <a:off x="5902683" y="6086590"/>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21,3</a:t>
              </a:r>
            </a:p>
          </p:txBody>
        </p:sp>
        <p:sp>
          <p:nvSpPr>
            <p:cNvPr id="17" name="TextBox 16">
              <a:extLst>
                <a:ext uri="{FF2B5EF4-FFF2-40B4-BE49-F238E27FC236}">
                  <a16:creationId xmlns:a16="http://schemas.microsoft.com/office/drawing/2014/main" id="{FC336ADE-0AEC-0038-96B9-66DCEF9B6CCE}"/>
                </a:ext>
              </a:extLst>
            </p:cNvPr>
            <p:cNvSpPr txBox="1"/>
            <p:nvPr/>
          </p:nvSpPr>
          <p:spPr>
            <a:xfrm>
              <a:off x="7690501" y="6075677"/>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38</a:t>
              </a:r>
            </a:p>
          </p:txBody>
        </p:sp>
        <p:sp>
          <p:nvSpPr>
            <p:cNvPr id="18" name="TextBox 17">
              <a:extLst>
                <a:ext uri="{FF2B5EF4-FFF2-40B4-BE49-F238E27FC236}">
                  <a16:creationId xmlns:a16="http://schemas.microsoft.com/office/drawing/2014/main" id="{A01CE6C3-0348-B50F-11E0-60841BBD1C75}"/>
                </a:ext>
              </a:extLst>
            </p:cNvPr>
            <p:cNvSpPr txBox="1"/>
            <p:nvPr/>
          </p:nvSpPr>
          <p:spPr>
            <a:xfrm>
              <a:off x="9350499" y="6086590"/>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50</a:t>
              </a:r>
            </a:p>
          </p:txBody>
        </p:sp>
      </p:grpSp>
    </p:spTree>
    <p:extLst>
      <p:ext uri="{BB962C8B-B14F-4D97-AF65-F5344CB8AC3E}">
        <p14:creationId xmlns:p14="http://schemas.microsoft.com/office/powerpoint/2010/main" val="342514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3"/>
              </a:rPr>
              <a:t>MCD64A1 </a:t>
            </a:r>
            <a:r>
              <a:rPr lang="en-US" b="1" noProof="0" dirty="0">
                <a:effectLst/>
                <a:hlinkClick r:id="rId3"/>
              </a:rPr>
              <a:t>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2022-02-01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month</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err="1"/>
              <a:t>Burn_Date</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First_Day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Last_Day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Burn_Date_Uncertainty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Estimated uncertainty in burn day</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100 / unit: day</a:t>
            </a:r>
          </a:p>
          <a:p>
            <a:pPr marL="560070" lvl="1" indent="-285750">
              <a:buFontTx/>
              <a:buChar char="-"/>
            </a:pPr>
            <a:r>
              <a:rPr lang="en-US"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Quality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TODO / unit: bit</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23</a:t>
            </a:fld>
            <a:endParaRPr lang="en-US" sz="900" dirty="0">
              <a:latin typeface="Open Sans" panose="020B0606030504020204" pitchFamily="34" charset="0"/>
            </a:endParaRPr>
          </a:p>
        </p:txBody>
      </p:sp>
    </p:spTree>
    <p:extLst>
      <p:ext uri="{BB962C8B-B14F-4D97-AF65-F5344CB8AC3E}">
        <p14:creationId xmlns:p14="http://schemas.microsoft.com/office/powerpoint/2010/main" val="192506450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49552"/>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 – </a:t>
            </a:r>
            <a:r>
              <a:rPr lang="en-US" b="1" noProof="0" dirty="0" err="1">
                <a:latin typeface="Open Sans" panose="020B0606030504020204" pitchFamily="34" charset="0"/>
                <a:ea typeface="Open Sans" panose="020B0606030504020204" pitchFamily="34" charset="0"/>
                <a:cs typeface="Open Sans" panose="020B0606030504020204" pitchFamily="34" charset="0"/>
              </a:rPr>
              <a:t>Burn_Date</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24</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4" name="TextBox 3">
            <a:extLst>
              <a:ext uri="{FF2B5EF4-FFF2-40B4-BE49-F238E27FC236}">
                <a16:creationId xmlns:a16="http://schemas.microsoft.com/office/drawing/2014/main" id="{6C8A477F-90EA-A6E1-8628-B49738C4B2F1}"/>
              </a:ext>
            </a:extLst>
          </p:cNvPr>
          <p:cNvSpPr txBox="1"/>
          <p:nvPr/>
        </p:nvSpPr>
        <p:spPr>
          <a:xfrm>
            <a:off x="838200" y="1831910"/>
            <a:ext cx="10881851" cy="1569660"/>
          </a:xfrm>
          <a:prstGeom prst="rect">
            <a:avLst/>
          </a:prstGeom>
          <a:noFill/>
        </p:spPr>
        <p:txBody>
          <a:bodyPr wrap="square">
            <a:spAutoFit/>
          </a:bodyPr>
          <a:lstStyle/>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There is an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issue with the formatting and a shift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30 years exactly. </a:t>
            </a:r>
            <a:endPar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observe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count of active fire seems to follow a pattern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with more fire in </a:t>
            </a:r>
            <a:r>
              <a:rPr lang="en-US" sz="2400" noProof="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estival</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period. </a:t>
            </a: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Surprise to observe there are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still so many fire all along the year</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p:txBody>
      </p:sp>
      <p:pic>
        <p:nvPicPr>
          <p:cNvPr id="5" name="Picture 4" descr="Chart, line chart&#10;&#10;Description automatically generated">
            <a:extLst>
              <a:ext uri="{FF2B5EF4-FFF2-40B4-BE49-F238E27FC236}">
                <a16:creationId xmlns:a16="http://schemas.microsoft.com/office/drawing/2014/main" id="{BD2C8846-D5DD-A457-BAD8-1E9B2C846316}"/>
              </a:ext>
            </a:extLst>
          </p:cNvPr>
          <p:cNvPicPr>
            <a:picLocks noChangeAspect="1"/>
          </p:cNvPicPr>
          <p:nvPr/>
        </p:nvPicPr>
        <p:blipFill>
          <a:blip r:embed="rId2"/>
          <a:stretch>
            <a:fillRect/>
          </a:stretch>
        </p:blipFill>
        <p:spPr>
          <a:xfrm>
            <a:off x="893078" y="833018"/>
            <a:ext cx="10400147" cy="5160712"/>
          </a:xfrm>
          <a:prstGeom prst="rect">
            <a:avLst/>
          </a:prstGeom>
        </p:spPr>
      </p:pic>
    </p:spTree>
    <p:extLst>
      <p:ext uri="{BB962C8B-B14F-4D97-AF65-F5344CB8AC3E}">
        <p14:creationId xmlns:p14="http://schemas.microsoft.com/office/powerpoint/2010/main" val="298818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27940"/>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 - </a:t>
            </a:r>
            <a:r>
              <a:rPr lang="en-US" b="1" noProof="0" dirty="0" err="1"/>
              <a:t>Burn_Date_Uncertainty</a:t>
            </a:r>
            <a:r>
              <a:rPr lang="en-US" b="1" noProof="0" dirty="0"/>
              <a:t> </a:t>
            </a:r>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25</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can interpret that </a:t>
            </a:r>
            <a:r>
              <a:rPr lang="en-US" u="sng" noProof="0" dirty="0"/>
              <a:t>most of the fire extinguished between day 100 and day 150 (Mars-April) and day </a:t>
            </a:r>
            <a:r>
              <a:rPr lang="en-US" u="sng" noProof="0" dirty="0" err="1"/>
              <a:t>day</a:t>
            </a:r>
            <a:r>
              <a:rPr lang="en-US" u="sng" noProof="0" dirty="0"/>
              <a:t> 250 to 325(October) </a:t>
            </a:r>
            <a:r>
              <a:rPr lang="en-US" noProof="0" dirty="0"/>
              <a:t>and this is significant as it is the most rainy day. </a:t>
            </a:r>
          </a:p>
          <a:p>
            <a:r>
              <a:rPr lang="en-US" noProof="0" dirty="0"/>
              <a:t>We see also there is a </a:t>
            </a:r>
            <a:r>
              <a:rPr lang="en-US" u="sng" noProof="0" dirty="0"/>
              <a:t>peak for the first day around August</a:t>
            </a:r>
            <a:r>
              <a:rPr lang="en-US" noProof="0" dirty="0"/>
              <a:t>.</a:t>
            </a:r>
          </a:p>
        </p:txBody>
      </p:sp>
      <p:pic>
        <p:nvPicPr>
          <p:cNvPr id="3" name="Picture 2" descr="Chart, histogram&#10;&#10;Description automatically generated">
            <a:extLst>
              <a:ext uri="{FF2B5EF4-FFF2-40B4-BE49-F238E27FC236}">
                <a16:creationId xmlns:a16="http://schemas.microsoft.com/office/drawing/2014/main" id="{3D176D67-09FF-0898-E63F-B311B308D237}"/>
              </a:ext>
            </a:extLst>
          </p:cNvPr>
          <p:cNvPicPr>
            <a:picLocks noChangeAspect="1"/>
          </p:cNvPicPr>
          <p:nvPr/>
        </p:nvPicPr>
        <p:blipFill>
          <a:blip r:embed="rId2"/>
          <a:stretch>
            <a:fillRect/>
          </a:stretch>
        </p:blipFill>
        <p:spPr>
          <a:xfrm>
            <a:off x="258793" y="556774"/>
            <a:ext cx="11599150" cy="5799576"/>
          </a:xfrm>
          <a:prstGeom prst="rect">
            <a:avLst/>
          </a:prstGeom>
        </p:spPr>
      </p:pic>
    </p:spTree>
    <p:extLst>
      <p:ext uri="{BB962C8B-B14F-4D97-AF65-F5344CB8AC3E}">
        <p14:creationId xmlns:p14="http://schemas.microsoft.com/office/powerpoint/2010/main" val="135555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2F51-DE3D-0B80-3AF5-C363AA54CC7E}"/>
              </a:ext>
            </a:extLst>
          </p:cNvPr>
          <p:cNvSpPr>
            <a:spLocks noGrp="1"/>
          </p:cNvSpPr>
          <p:nvPr>
            <p:ph type="title"/>
          </p:nvPr>
        </p:nvSpPr>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dirty="0"/>
          </a:p>
        </p:txBody>
      </p:sp>
      <p:sp>
        <p:nvSpPr>
          <p:cNvPr id="3" name="Content Placeholder 2">
            <a:extLst>
              <a:ext uri="{FF2B5EF4-FFF2-40B4-BE49-F238E27FC236}">
                <a16:creationId xmlns:a16="http://schemas.microsoft.com/office/drawing/2014/main" id="{4CF1F6A9-49A1-9B9A-73C2-326CB1FD31C4}"/>
              </a:ext>
            </a:extLst>
          </p:cNvPr>
          <p:cNvSpPr>
            <a:spLocks noGrp="1"/>
          </p:cNvSpPr>
          <p:nvPr>
            <p:ph idx="1"/>
          </p:nvPr>
        </p:nvSpPr>
        <p:spPr/>
        <p:txBody>
          <a:bodyPr/>
          <a:lstStyle/>
          <a:p>
            <a:r>
              <a:rPr lang="en-US" u="sng" noProof="0" dirty="0"/>
              <a:t>Need to merge</a:t>
            </a:r>
            <a:r>
              <a:rPr lang="en-US" noProof="0" dirty="0"/>
              <a:t>. Indeed the time resolution is monthly, and the variables are days.</a:t>
            </a:r>
          </a:p>
          <a:p>
            <a:r>
              <a:rPr lang="en-US" b="1" noProof="0" dirty="0"/>
              <a:t>Warning</a:t>
            </a:r>
            <a:r>
              <a:rPr lang="en-US" b="1" dirty="0"/>
              <a:t>: H</a:t>
            </a:r>
            <a:r>
              <a:rPr lang="en-US" noProof="0" dirty="0" err="1"/>
              <a:t>ave</a:t>
            </a:r>
            <a:r>
              <a:rPr lang="en-US" noProof="0" dirty="0"/>
              <a:t> a try on resample to a daily resolution.</a:t>
            </a:r>
            <a:endParaRPr lang="en-US" dirty="0"/>
          </a:p>
        </p:txBody>
      </p:sp>
      <p:sp>
        <p:nvSpPr>
          <p:cNvPr id="4" name="Date Placeholder 3">
            <a:extLst>
              <a:ext uri="{FF2B5EF4-FFF2-40B4-BE49-F238E27FC236}">
                <a16:creationId xmlns:a16="http://schemas.microsoft.com/office/drawing/2014/main" id="{3DC05551-DB23-E483-ECEB-6922289453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6CC2EA3-B7E4-86F1-CF48-89769677A82C}"/>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E3E3A37-1F91-9FAF-C959-AD43864422A7}"/>
              </a:ext>
            </a:extLst>
          </p:cNvPr>
          <p:cNvSpPr>
            <a:spLocks noGrp="1"/>
          </p:cNvSpPr>
          <p:nvPr>
            <p:ph type="sldNum" sz="quarter" idx="4"/>
          </p:nvPr>
        </p:nvSpPr>
        <p:spPr/>
        <p:txBody>
          <a:bodyPr/>
          <a:lstStyle/>
          <a:p>
            <a:fld id="{AE208ADF-3ADD-483D-A721-14E3EEE2C135}" type="slidenum">
              <a:rPr lang="en-US" smtClean="0"/>
              <a:pPr/>
              <a:t>26</a:t>
            </a:fld>
            <a:endParaRPr lang="en-US" dirty="0"/>
          </a:p>
        </p:txBody>
      </p:sp>
    </p:spTree>
    <p:extLst>
      <p:ext uri="{BB962C8B-B14F-4D97-AF65-F5344CB8AC3E}">
        <p14:creationId xmlns:p14="http://schemas.microsoft.com/office/powerpoint/2010/main" val="346537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MYD14A2 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err="1"/>
              <a:t>FireMask</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9</a:t>
            </a:r>
          </a:p>
          <a:p>
            <a:pPr marL="560070" lvl="1" indent="-285750">
              <a:buFontTx/>
              <a:buChar char="-"/>
            </a:pPr>
            <a:r>
              <a:rPr lang="en-US" b="1"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(Q</a:t>
            </a:r>
            <a:r>
              <a:rPr lang="en-US" b="0" noProof="0" dirty="0"/>
              <a:t>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31</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27</a:t>
            </a:fld>
            <a:endParaRPr lang="en-US" sz="900" dirty="0">
              <a:latin typeface="Open Sans" panose="020B0606030504020204" pitchFamily="34" charset="0"/>
            </a:endParaRPr>
          </a:p>
        </p:txBody>
      </p:sp>
    </p:spTree>
    <p:extLst>
      <p:ext uri="{BB962C8B-B14F-4D97-AF65-F5344CB8AC3E}">
        <p14:creationId xmlns:p14="http://schemas.microsoft.com/office/powerpoint/2010/main" val="192860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199" y="661843"/>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Chart, line chart, histogram&#10;&#10;Description automatically generated">
            <a:extLst>
              <a:ext uri="{FF2B5EF4-FFF2-40B4-BE49-F238E27FC236}">
                <a16:creationId xmlns:a16="http://schemas.microsoft.com/office/drawing/2014/main" id="{EE1CF185-8225-2344-667B-E3B287CCC79D}"/>
              </a:ext>
            </a:extLst>
          </p:cNvPr>
          <p:cNvPicPr>
            <a:picLocks noChangeAspect="1"/>
          </p:cNvPicPr>
          <p:nvPr/>
        </p:nvPicPr>
        <p:blipFill>
          <a:blip r:embed="rId2"/>
          <a:stretch>
            <a:fillRect/>
          </a:stretch>
        </p:blipFill>
        <p:spPr>
          <a:xfrm>
            <a:off x="1389647" y="1736943"/>
            <a:ext cx="9412705" cy="4706353"/>
          </a:xfrm>
          <a:prstGeom prst="rect">
            <a:avLst/>
          </a:prstGeom>
        </p:spPr>
      </p:pic>
    </p:spTree>
    <p:extLst>
      <p:ext uri="{BB962C8B-B14F-4D97-AF65-F5344CB8AC3E}">
        <p14:creationId xmlns:p14="http://schemas.microsoft.com/office/powerpoint/2010/main" val="285854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71024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29</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see from the picture </a:t>
            </a:r>
            <a:r>
              <a:rPr lang="en-US" u="sng" noProof="0" dirty="0"/>
              <a:t>most of the time there is no fire</a:t>
            </a:r>
            <a:r>
              <a:rPr lang="en-US" noProof="0" dirty="0"/>
              <a:t>, so the final dataset may be very unbalanced</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30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9884-4DBD-FD35-E488-626014ED3BB6}"/>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3" name="Content Placeholder 2">
            <a:extLst>
              <a:ext uri="{FF2B5EF4-FFF2-40B4-BE49-F238E27FC236}">
                <a16:creationId xmlns:a16="http://schemas.microsoft.com/office/drawing/2014/main" id="{C69FF32C-15F5-894A-E2D0-7C17CC1C4634}"/>
              </a:ext>
            </a:extLst>
          </p:cNvPr>
          <p:cNvSpPr>
            <a:spLocks noGrp="1"/>
          </p:cNvSpPr>
          <p:nvPr>
            <p:ph idx="1"/>
          </p:nvPr>
        </p:nvSpPr>
        <p:spPr/>
        <p:txBody>
          <a:bodyPr>
            <a:normAutofit fontScale="92500" lnSpcReduction="10000"/>
          </a:bodyPr>
          <a:lstStyle/>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Create a Python Artificial Intelligence to output a better result as the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FWI</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(Fire Weather Index) in term of </a:t>
            </a:r>
            <a:r>
              <a:rPr lang="en-US"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accuracy, prediction and resolution, for cheaper</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a:p>
            <a:endPar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output will be a risk map for a given </a:t>
            </a:r>
            <a:r>
              <a:rPr lang="en-US" dirty="0">
                <a:solidFill>
                  <a:schemeClr val="tx2"/>
                </a:solidFill>
                <a:ea typeface="Open Sans" panose="020B0606030504020204" pitchFamily="34" charset="0"/>
                <a:cs typeface="Open Sans" panose="020B0606030504020204" pitchFamily="34" charset="0"/>
              </a:rPr>
              <a:t>time (1day) and location (1km²)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wildfire prediction (low risk, medium risk, high risk, …) targeted on the PACA France region.</a:t>
            </a: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will be able to evaluate our model on 2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FWI results (using the FWI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real world (using our database on past data)</a:t>
            </a:r>
          </a:p>
        </p:txBody>
      </p:sp>
      <p:sp>
        <p:nvSpPr>
          <p:cNvPr id="6" name="Slide Number Placeholder 5">
            <a:extLst>
              <a:ext uri="{FF2B5EF4-FFF2-40B4-BE49-F238E27FC236}">
                <a16:creationId xmlns:a16="http://schemas.microsoft.com/office/drawing/2014/main" id="{20F58A2E-3E77-C6AA-9EC8-E2E825279519}"/>
              </a:ext>
            </a:extLst>
          </p:cNvPr>
          <p:cNvSpPr>
            <a:spLocks noGrp="1"/>
          </p:cNvSpPr>
          <p:nvPr>
            <p:ph type="sldNum" sz="quarter" idx="4"/>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97714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err="1">
                <a:latin typeface="Open Sans" panose="020B0606030504020204" pitchFamily="34" charset="0"/>
                <a:ea typeface="Open Sans" panose="020B0606030504020204" pitchFamily="34" charset="0"/>
                <a:cs typeface="Open Sans" panose="020B0606030504020204" pitchFamily="34" charset="0"/>
                <a:hlinkClick r:id="rId2"/>
              </a:rPr>
              <a:t>WorldPop</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Date : 2015</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EPSG 4326</a:t>
            </a:r>
          </a:p>
          <a:p>
            <a:r>
              <a:rPr lang="en-US" b="1" noProof="0" dirty="0"/>
              <a:t>Temporal granulometry</a:t>
            </a:r>
            <a:r>
              <a:rPr lang="en-US" b="1" noProof="0" dirty="0">
                <a:latin typeface="Open Sans" panose="020B0606030504020204" pitchFamily="34" charset="0"/>
                <a:ea typeface="Open Sans" panose="020B0606030504020204" pitchFamily="34" charset="0"/>
                <a:cs typeface="Open Sans" panose="020B0606030504020204" pitchFamily="34" charset="0"/>
              </a:rPr>
              <a:t>: None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France</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lvl="1">
              <a:buFont typeface="Arial" panose="020B0604020202020204" pitchFamily="34" charset="0"/>
              <a:buChar char="•"/>
            </a:pPr>
            <a:r>
              <a:rPr lang="en-US" noProof="0" dirty="0"/>
              <a:t>MAXIMUM: </a:t>
            </a:r>
            <a:r>
              <a:rPr lang="en-US" b="0" noProof="0" dirty="0"/>
              <a:t>53646.03515625</a:t>
            </a:r>
          </a:p>
          <a:p>
            <a:pPr lvl="1">
              <a:buFont typeface="Arial" panose="020B0604020202020204" pitchFamily="34" charset="0"/>
              <a:buChar char="•"/>
            </a:pPr>
            <a:r>
              <a:rPr lang="en-US" noProof="0" dirty="0"/>
              <a:t>MEAN: </a:t>
            </a:r>
            <a:r>
              <a:rPr lang="en-US" b="0" noProof="0" dirty="0"/>
              <a:t>119.46772920052</a:t>
            </a:r>
          </a:p>
          <a:p>
            <a:pPr lvl="1">
              <a:buFont typeface="Arial" panose="020B0604020202020204" pitchFamily="34" charset="0"/>
              <a:buChar char="•"/>
            </a:pPr>
            <a:r>
              <a:rPr lang="en-US" noProof="0" dirty="0"/>
              <a:t>MINIMUM: </a:t>
            </a:r>
            <a:r>
              <a:rPr lang="en-US" b="0" noProof="0" dirty="0"/>
              <a:t>0</a:t>
            </a:r>
          </a:p>
          <a:p>
            <a:pPr lvl="1">
              <a:buFont typeface="Arial" panose="020B0604020202020204" pitchFamily="34" charset="0"/>
              <a:buChar char="•"/>
            </a:pPr>
            <a:r>
              <a:rPr lang="en-US" noProof="0" dirty="0"/>
              <a:t>STDDEV: </a:t>
            </a:r>
            <a:r>
              <a:rPr lang="en-US" b="0" noProof="0" dirty="0"/>
              <a:t>644.66432858711</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Density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30</a:t>
            </a:fld>
            <a:endParaRPr lang="en-US" sz="900" dirty="0">
              <a:latin typeface="Open Sans" panose="020B0606030504020204" pitchFamily="34" charset="0"/>
            </a:endParaRPr>
          </a:p>
        </p:txBody>
      </p:sp>
    </p:spTree>
    <p:extLst>
      <p:ext uri="{BB962C8B-B14F-4D97-AF65-F5344CB8AC3E}">
        <p14:creationId xmlns:p14="http://schemas.microsoft.com/office/powerpoint/2010/main" val="264478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72439"/>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3467E5E1-7411-9682-E169-414A486EC4CB}"/>
              </a:ext>
            </a:extLst>
          </p:cNvPr>
          <p:cNvPicPr>
            <a:picLocks noChangeAspect="1"/>
          </p:cNvPicPr>
          <p:nvPr/>
        </p:nvPicPr>
        <p:blipFill>
          <a:blip r:embed="rId2"/>
          <a:stretch>
            <a:fillRect/>
          </a:stretch>
        </p:blipFill>
        <p:spPr>
          <a:xfrm>
            <a:off x="2867938" y="1766152"/>
            <a:ext cx="6078685" cy="4786970"/>
          </a:xfrm>
          <a:prstGeom prst="rect">
            <a:avLst/>
          </a:prstGeom>
        </p:spPr>
      </p:pic>
    </p:spTree>
    <p:extLst>
      <p:ext uri="{BB962C8B-B14F-4D97-AF65-F5344CB8AC3E}">
        <p14:creationId xmlns:p14="http://schemas.microsoft.com/office/powerpoint/2010/main" val="208058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32</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endParaRPr lang="en-US" noProof="0" dirty="0"/>
          </a:p>
          <a:p>
            <a:r>
              <a:rPr lang="en-US" noProof="0" dirty="0"/>
              <a:t>Need to be clipped into the AOI and project anti-sinusoidal.</a:t>
            </a:r>
          </a:p>
          <a:p>
            <a:endParaRPr lang="en-US" noProof="0" dirty="0"/>
          </a:p>
          <a:p>
            <a:r>
              <a:rPr lang="en-US" noProof="0" dirty="0">
                <a:latin typeface="Open Sans" panose="020B0606030504020204" pitchFamily="34" charset="0"/>
                <a:ea typeface="Open Sans" panose="020B0606030504020204" pitchFamily="34" charset="0"/>
                <a:cs typeface="Open Sans" panose="020B0606030504020204" pitchFamily="34" charset="0"/>
              </a:rPr>
              <a:t>It might be interested </a:t>
            </a:r>
            <a:r>
              <a:rPr lang="en-US" u="sng" noProof="0" dirty="0">
                <a:latin typeface="Open Sans" panose="020B0606030504020204" pitchFamily="34" charset="0"/>
                <a:ea typeface="Open Sans" panose="020B0606030504020204" pitchFamily="34" charset="0"/>
                <a:cs typeface="Open Sans" panose="020B0606030504020204" pitchFamily="34" charset="0"/>
              </a:rPr>
              <a:t>to have data based on the population at every moment</a:t>
            </a:r>
            <a:r>
              <a:rPr lang="en-US" noProof="0" dirty="0">
                <a:latin typeface="Open Sans" panose="020B0606030504020204" pitchFamily="34" charset="0"/>
                <a:ea typeface="Open Sans" panose="020B0606030504020204" pitchFamily="34" charset="0"/>
                <a:cs typeface="Open Sans" panose="020B0606030504020204" pitchFamily="34" charset="0"/>
              </a:rPr>
              <a:t>, holidays.</a:t>
            </a:r>
          </a:p>
        </p:txBody>
      </p:sp>
    </p:spTree>
    <p:extLst>
      <p:ext uri="{BB962C8B-B14F-4D97-AF65-F5344CB8AC3E}">
        <p14:creationId xmlns:p14="http://schemas.microsoft.com/office/powerpoint/2010/main" val="253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Properties</a:t>
            </a:r>
          </a:p>
          <a:p>
            <a:r>
              <a:rPr lang="en-US" b="1" noProof="0" dirty="0">
                <a:latin typeface="Open Sans" panose="020B0606030504020204" pitchFamily="34" charset="0"/>
                <a:ea typeface="Open Sans" panose="020B0606030504020204" pitchFamily="34" charset="0"/>
                <a:cs typeface="Open Sans" panose="020B0606030504020204" pitchFamily="34" charset="0"/>
              </a:rPr>
              <a:t>Variables</a:t>
            </a:r>
          </a:p>
          <a:p>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33</a:t>
            </a:fld>
            <a:endParaRPr lang="en-US" dirty="0"/>
          </a:p>
        </p:txBody>
      </p:sp>
    </p:spTree>
    <p:extLst>
      <p:ext uri="{BB962C8B-B14F-4D97-AF65-F5344CB8AC3E}">
        <p14:creationId xmlns:p14="http://schemas.microsoft.com/office/powerpoint/2010/main" val="8469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037-318A-4777-4D79-E267D002BB61}"/>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properties</a:t>
            </a:r>
          </a:p>
        </p:txBody>
      </p:sp>
      <p:sp>
        <p:nvSpPr>
          <p:cNvPr id="3" name="Content Placeholder 2">
            <a:extLst>
              <a:ext uri="{FF2B5EF4-FFF2-40B4-BE49-F238E27FC236}">
                <a16:creationId xmlns:a16="http://schemas.microsoft.com/office/drawing/2014/main" id="{73A11394-BC9C-3E03-B774-4C942C68AFFD}"/>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Time Range : </a:t>
            </a:r>
            <a:r>
              <a:rPr lang="en-US" noProof="0" dirty="0">
                <a:latin typeface="Open Sans" panose="020B0606030504020204" pitchFamily="34" charset="0"/>
                <a:ea typeface="Open Sans" panose="020B0606030504020204" pitchFamily="34" charset="0"/>
                <a:cs typeface="Open Sans" panose="020B0606030504020204" pitchFamily="34" charset="0"/>
              </a:rPr>
              <a:t>2010-01-02 </a:t>
            </a:r>
            <a:r>
              <a:rPr lang="en-US" b="1" noProof="0" dirty="0">
                <a:latin typeface="Open Sans" panose="020B0606030504020204" pitchFamily="34" charset="0"/>
                <a:ea typeface="Open Sans" panose="020B0606030504020204" pitchFamily="34" charset="0"/>
                <a:cs typeface="Open Sans" panose="020B0606030504020204" pitchFamily="34" charset="0"/>
              </a:rPr>
              <a:t>to </a:t>
            </a:r>
            <a:r>
              <a:rPr lang="en-US" noProof="0" dirty="0">
                <a:latin typeface="Open Sans" panose="020B0606030504020204" pitchFamily="34" charset="0"/>
                <a:ea typeface="Open Sans" panose="020B0606030504020204" pitchFamily="34" charset="0"/>
                <a:cs typeface="Open Sans" panose="020B0606030504020204" pitchFamily="34" charset="0"/>
              </a:rPr>
              <a:t>2022-02-01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Time Resolution: </a:t>
            </a:r>
            <a:r>
              <a:rPr lang="en-US" noProof="0" dirty="0">
                <a:latin typeface="Open Sans" panose="020B0606030504020204" pitchFamily="34" charset="0"/>
                <a:ea typeface="Open Sans" panose="020B0606030504020204" pitchFamily="34" charset="0"/>
                <a:cs typeface="Open Sans" panose="020B0606030504020204" pitchFamily="34" charset="0"/>
              </a:rPr>
              <a:t>1 day</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resolution: </a:t>
            </a:r>
            <a:r>
              <a:rPr lang="en-US" noProof="0" dirty="0">
                <a:latin typeface="Open Sans" panose="020B0606030504020204" pitchFamily="34" charset="0"/>
                <a:ea typeface="Open Sans" panose="020B0606030504020204" pitchFamily="34" charset="0"/>
                <a:cs typeface="Open Sans" panose="020B0606030504020204" pitchFamily="34" charset="0"/>
              </a:rPr>
              <a:t>1 km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p:txBody>
      </p:sp>
      <p:sp>
        <p:nvSpPr>
          <p:cNvPr id="4" name="Date Placeholder 3">
            <a:extLst>
              <a:ext uri="{FF2B5EF4-FFF2-40B4-BE49-F238E27FC236}">
                <a16:creationId xmlns:a16="http://schemas.microsoft.com/office/drawing/2014/main" id="{F75E9E16-1415-7667-2087-7A6EE8F5AB8F}"/>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463B05-27B1-5CA5-35CC-2625BB58017D}"/>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B47C4D17-F545-4C50-E1D6-A8FBB3A1FB65}"/>
              </a:ext>
            </a:extLst>
          </p:cNvPr>
          <p:cNvSpPr>
            <a:spLocks noGrp="1"/>
          </p:cNvSpPr>
          <p:nvPr>
            <p:ph type="sldNum" sz="quarter" idx="4"/>
          </p:nvPr>
        </p:nvSpPr>
        <p:spPr/>
        <p:txBody>
          <a:bodyPr/>
          <a:lstStyle/>
          <a:p>
            <a:fld id="{AE208ADF-3ADD-483D-A721-14E3EEE2C135}" type="slidenum">
              <a:rPr lang="en-US" smtClean="0"/>
              <a:pPr/>
              <a:t>34</a:t>
            </a:fld>
            <a:endParaRPr lang="en-US" dirty="0"/>
          </a:p>
        </p:txBody>
      </p:sp>
    </p:spTree>
    <p:extLst>
      <p:ext uri="{BB962C8B-B14F-4D97-AF65-F5344CB8AC3E}">
        <p14:creationId xmlns:p14="http://schemas.microsoft.com/office/powerpoint/2010/main" val="341048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E0042-6C26-D4F0-FDD6-444359931042}"/>
              </a:ext>
            </a:extLst>
          </p:cNvPr>
          <p:cNvSpPr>
            <a:spLocks noGrp="1"/>
          </p:cNvSpPr>
          <p:nvPr>
            <p:ph sz="half" idx="1"/>
          </p:nvPr>
        </p:nvSpPr>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p>
          <a:p>
            <a:r>
              <a:rPr lang="en-US" noProof="0" dirty="0">
                <a:latin typeface="Open Sans" panose="020B0606030504020204" pitchFamily="34" charset="0"/>
                <a:ea typeface="Open Sans" panose="020B0606030504020204" pitchFamily="34" charset="0"/>
                <a:cs typeface="Open Sans" panose="020B0606030504020204" pitchFamily="34" charset="0"/>
              </a:rPr>
              <a:t>FparStdDev_500m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_1_km_16_days_EVI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ET_500m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U10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V10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T2m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tp</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DA9D0BC-61C6-9E10-47E6-A97C2A99747D}"/>
              </a:ext>
            </a:extLst>
          </p:cNvPr>
          <p:cNvSpPr>
            <a:spLocks noGrp="1"/>
          </p:cNvSpPr>
          <p:nvPr>
            <p:ph sz="half" idx="2"/>
          </p:nvPr>
        </p:nvSpPr>
        <p:spPr>
          <a:xfrm>
            <a:off x="6172200" y="1811756"/>
            <a:ext cx="5556380" cy="4365207"/>
          </a:xfrm>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LST_Day_1km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LST_Night_1km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FWI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First_Day</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Last_Day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Burn_Date_Uncertainty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FireMask</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Density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F6B6B63B-1906-D2ED-17FC-AD297A6D73A4}"/>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Variables</a:t>
            </a:r>
          </a:p>
        </p:txBody>
      </p:sp>
    </p:spTree>
    <p:extLst>
      <p:ext uri="{BB962C8B-B14F-4D97-AF65-F5344CB8AC3E}">
        <p14:creationId xmlns:p14="http://schemas.microsoft.com/office/powerpoint/2010/main" val="173566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62C23-895E-16D8-6459-BB8830CA6136}"/>
              </a:ext>
            </a:extLst>
          </p:cNvPr>
          <p:cNvSpPr>
            <a:spLocks noGrp="1"/>
          </p:cNvSpPr>
          <p:nvPr>
            <p:ph sz="half" idx="1"/>
          </p:nvPr>
        </p:nvSpPr>
        <p:spPr>
          <a:xfrm>
            <a:off x="838200" y="1811756"/>
            <a:ext cx="5181600" cy="2228399"/>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p>
          <a:p>
            <a:r>
              <a:rPr lang="en-US" noProof="0" dirty="0">
                <a:latin typeface="Open Sans" panose="020B0606030504020204" pitchFamily="34" charset="0"/>
                <a:ea typeface="Open Sans" panose="020B0606030504020204" pitchFamily="34" charset="0"/>
                <a:cs typeface="Open Sans" panose="020B0606030504020204" pitchFamily="34" charset="0"/>
              </a:rPr>
              <a:t>Clean the data</a:t>
            </a:r>
          </a:p>
          <a:p>
            <a:r>
              <a:rPr lang="en-US" noProof="0" dirty="0">
                <a:latin typeface="Open Sans" panose="020B0606030504020204" pitchFamily="34" charset="0"/>
                <a:ea typeface="Open Sans" panose="020B0606030504020204" pitchFamily="34" charset="0"/>
                <a:cs typeface="Open Sans" panose="020B0606030504020204" pitchFamily="34" charset="0"/>
              </a:rPr>
              <a:t>Split the data (Learning / testing)</a:t>
            </a:r>
          </a:p>
        </p:txBody>
      </p:sp>
      <p:sp>
        <p:nvSpPr>
          <p:cNvPr id="3" name="Content Placeholder 2">
            <a:extLst>
              <a:ext uri="{FF2B5EF4-FFF2-40B4-BE49-F238E27FC236}">
                <a16:creationId xmlns:a16="http://schemas.microsoft.com/office/drawing/2014/main" id="{35CB7968-CF0C-9B54-1F98-0286310ACB2B}"/>
              </a:ext>
            </a:extLst>
          </p:cNvPr>
          <p:cNvSpPr>
            <a:spLocks noGrp="1"/>
          </p:cNvSpPr>
          <p:nvPr>
            <p:ph sz="half" idx="2"/>
          </p:nvPr>
        </p:nvSpPr>
        <p:spPr>
          <a:xfrm>
            <a:off x="6172200" y="1811756"/>
            <a:ext cx="5181600" cy="1855175"/>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noProof="0" dirty="0">
                <a:latin typeface="Open Sans" panose="020B0606030504020204" pitchFamily="34" charset="0"/>
                <a:ea typeface="Open Sans" panose="020B0606030504020204" pitchFamily="34" charset="0"/>
                <a:cs typeface="Open Sans" panose="020B0606030504020204" pitchFamily="34" charset="0"/>
              </a:rPr>
              <a:t>Define the model to use</a:t>
            </a:r>
          </a:p>
          <a:p>
            <a:r>
              <a:rPr lang="en-US" noProof="0" dirty="0">
                <a:latin typeface="Open Sans" panose="020B0606030504020204" pitchFamily="34" charset="0"/>
                <a:ea typeface="Open Sans" panose="020B0606030504020204" pitchFamily="34" charset="0"/>
                <a:cs typeface="Open Sans" panose="020B0606030504020204" pitchFamily="34" charset="0"/>
              </a:rPr>
              <a:t>Test the model</a:t>
            </a:r>
          </a:p>
        </p:txBody>
      </p:sp>
      <p:sp>
        <p:nvSpPr>
          <p:cNvPr id="4" name="Title 3">
            <a:extLst>
              <a:ext uri="{FF2B5EF4-FFF2-40B4-BE49-F238E27FC236}">
                <a16:creationId xmlns:a16="http://schemas.microsoft.com/office/drawing/2014/main" id="{D2198E12-A95B-4D36-3EF3-5153EA15BE74}"/>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p>
        </p:txBody>
      </p:sp>
      <p:sp>
        <p:nvSpPr>
          <p:cNvPr id="5" name="Content Placeholder 1">
            <a:extLst>
              <a:ext uri="{FF2B5EF4-FFF2-40B4-BE49-F238E27FC236}">
                <a16:creationId xmlns:a16="http://schemas.microsoft.com/office/drawing/2014/main" id="{6D0CBC31-9220-0461-56CE-42C48FFE8D46}"/>
              </a:ext>
            </a:extLst>
          </p:cNvPr>
          <p:cNvSpPr txBox="1">
            <a:spLocks/>
          </p:cNvSpPr>
          <p:nvPr/>
        </p:nvSpPr>
        <p:spPr>
          <a:xfrm>
            <a:off x="4428892" y="4337573"/>
            <a:ext cx="4860074" cy="15577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Data versioning</a:t>
            </a:r>
          </a:p>
          <a:p>
            <a:endParaRPr lang="fr-FR" dirty="0">
              <a:ea typeface="Open Sans" panose="020B0606030504020204" pitchFamily="34" charset="0"/>
              <a:cs typeface="Open Sans" panose="020B0606030504020204" pitchFamily="34" charset="0"/>
            </a:endParaRPr>
          </a:p>
          <a:p>
            <a:endParaRPr lang="fr-FR" dirty="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CFA747A6-1BDD-C19C-EFAC-78F9308568AE}"/>
              </a:ext>
            </a:extLst>
          </p:cNvPr>
          <p:cNvSpPr txBox="1">
            <a:spLocks/>
          </p:cNvSpPr>
          <p:nvPr/>
        </p:nvSpPr>
        <p:spPr>
          <a:xfrm>
            <a:off x="6019800" y="4040155"/>
            <a:ext cx="5181600" cy="18551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797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849FB-246E-00F7-2498-537734192A4F}"/>
              </a:ext>
            </a:extLst>
          </p:cNvPr>
          <p:cNvSpPr>
            <a:spLocks noGrp="1"/>
          </p:cNvSpPr>
          <p:nvPr>
            <p:ph sz="half" idx="1"/>
          </p:nvPr>
        </p:nvSpPr>
        <p:spPr/>
        <p:txBody>
          <a:bodyPr/>
          <a:lstStyle/>
          <a:p>
            <a:r>
              <a:rPr lang="en-US" dirty="0"/>
              <a:t>Dependencies</a:t>
            </a:r>
          </a:p>
          <a:p>
            <a:r>
              <a:rPr lang="en-US" dirty="0"/>
              <a:t>Projection</a:t>
            </a:r>
          </a:p>
          <a:p>
            <a:r>
              <a:rPr lang="en-US" dirty="0"/>
              <a:t>Merging of data</a:t>
            </a:r>
          </a:p>
          <a:p>
            <a:r>
              <a:rPr lang="en-US" dirty="0"/>
              <a:t>Learn: Raster, shapefile, spatiotemporal data,...</a:t>
            </a:r>
          </a:p>
          <a:p>
            <a:endParaRPr lang="en-US" dirty="0"/>
          </a:p>
        </p:txBody>
      </p:sp>
      <p:sp>
        <p:nvSpPr>
          <p:cNvPr id="3" name="Content Placeholder 2">
            <a:extLst>
              <a:ext uri="{FF2B5EF4-FFF2-40B4-BE49-F238E27FC236}">
                <a16:creationId xmlns:a16="http://schemas.microsoft.com/office/drawing/2014/main" id="{A0159A48-B724-EEB2-2924-F1082AABD198}"/>
              </a:ext>
            </a:extLst>
          </p:cNvPr>
          <p:cNvSpPr>
            <a:spLocks noGrp="1"/>
          </p:cNvSpPr>
          <p:nvPr>
            <p:ph sz="half" idx="2"/>
          </p:nvPr>
        </p:nvSpPr>
        <p:spPr/>
        <p:txBody>
          <a:bodyPr/>
          <a:lstStyle/>
          <a:p>
            <a:r>
              <a:rPr lang="en-US" dirty="0"/>
              <a:t>Unbalanced Dataset</a:t>
            </a:r>
          </a:p>
          <a:p>
            <a:endParaRPr lang="en-US" dirty="0"/>
          </a:p>
        </p:txBody>
      </p:sp>
      <p:sp>
        <p:nvSpPr>
          <p:cNvPr id="4" name="Title 3">
            <a:extLst>
              <a:ext uri="{FF2B5EF4-FFF2-40B4-BE49-F238E27FC236}">
                <a16:creationId xmlns:a16="http://schemas.microsoft.com/office/drawing/2014/main" id="{287531E6-3DCA-DA45-CBE8-E3AAB3495718}"/>
              </a:ext>
            </a:extLst>
          </p:cNvPr>
          <p:cNvSpPr>
            <a:spLocks noGrp="1"/>
          </p:cNvSpPr>
          <p:nvPr>
            <p:ph type="title"/>
          </p:nvPr>
        </p:nvSpPr>
        <p:spPr/>
        <p:txBody>
          <a:bodyPr/>
          <a:lstStyle/>
          <a:p>
            <a:r>
              <a:rPr lang="en-US" b="1" dirty="0"/>
              <a:t>Difficulty</a:t>
            </a:r>
          </a:p>
        </p:txBody>
      </p:sp>
      <p:pic>
        <p:nvPicPr>
          <p:cNvPr id="5" name="Picture 4" descr="Chart, line chart, histogram&#10;&#10;Description automatically generated">
            <a:extLst>
              <a:ext uri="{FF2B5EF4-FFF2-40B4-BE49-F238E27FC236}">
                <a16:creationId xmlns:a16="http://schemas.microsoft.com/office/drawing/2014/main" id="{EC66A329-6038-D2BD-B69F-A891B58E02CE}"/>
              </a:ext>
            </a:extLst>
          </p:cNvPr>
          <p:cNvPicPr>
            <a:picLocks noChangeAspect="1"/>
          </p:cNvPicPr>
          <p:nvPr/>
        </p:nvPicPr>
        <p:blipFill>
          <a:blip r:embed="rId2"/>
          <a:stretch>
            <a:fillRect/>
          </a:stretch>
        </p:blipFill>
        <p:spPr>
          <a:xfrm>
            <a:off x="6323780" y="2573633"/>
            <a:ext cx="5682903" cy="2841452"/>
          </a:xfrm>
          <a:prstGeom prst="rect">
            <a:avLst/>
          </a:prstGeom>
        </p:spPr>
      </p:pic>
    </p:spTree>
    <p:extLst>
      <p:ext uri="{BB962C8B-B14F-4D97-AF65-F5344CB8AC3E}">
        <p14:creationId xmlns:p14="http://schemas.microsoft.com/office/powerpoint/2010/main" val="405503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noProof="0" dirty="0"/>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20XX</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38</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3068-FEE1-A2BE-AD56-A3D2776B0A2D}"/>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endParaRPr lang="en-US" noProof="0" dirty="0"/>
          </a:p>
        </p:txBody>
      </p:sp>
      <p:sp>
        <p:nvSpPr>
          <p:cNvPr id="3" name="Text Placeholder 2">
            <a:extLst>
              <a:ext uri="{FF2B5EF4-FFF2-40B4-BE49-F238E27FC236}">
                <a16:creationId xmlns:a16="http://schemas.microsoft.com/office/drawing/2014/main" id="{87D46EDF-A1C1-6EC3-4C5D-FB8731A121C3}"/>
              </a:ext>
            </a:extLst>
          </p:cNvPr>
          <p:cNvSpPr>
            <a:spLocks noGrp="1"/>
          </p:cNvSpPr>
          <p:nvPr>
            <p:ph type="body" idx="1"/>
          </p:nvPr>
        </p:nvSpPr>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Must Have</a:t>
            </a:r>
          </a:p>
        </p:txBody>
      </p:sp>
      <p:sp>
        <p:nvSpPr>
          <p:cNvPr id="4" name="Content Placeholder 3">
            <a:extLst>
              <a:ext uri="{FF2B5EF4-FFF2-40B4-BE49-F238E27FC236}">
                <a16:creationId xmlns:a16="http://schemas.microsoft.com/office/drawing/2014/main" id="{60EE4C60-29F0-A6A1-6042-2D57BF350FC4}"/>
              </a:ext>
            </a:extLst>
          </p:cNvPr>
          <p:cNvSpPr>
            <a:spLocks noGrp="1"/>
          </p:cNvSpPr>
          <p:nvPr>
            <p:ph sz="half" idx="2"/>
          </p:nvPr>
        </p:nvSpPr>
        <p:spPr>
          <a:xfrm>
            <a:off x="839788" y="2390588"/>
            <a:ext cx="5157787" cy="1565592"/>
          </a:xfrm>
        </p:spPr>
        <p:txBody>
          <a:bodyPr>
            <a:normAutofit/>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Daily risk map</a:t>
            </a:r>
          </a:p>
          <a:p>
            <a:endParaRPr lang="en-US" noProof="0" dirty="0">
              <a:latin typeface="Open Sans" panose="020B0606030504020204" pitchFamily="34" charset="0"/>
              <a:ea typeface="Open Sans" panose="020B0606030504020204" pitchFamily="34" charset="0"/>
              <a:cs typeface="Open Sans" panose="020B0606030504020204" pitchFamily="34" charset="0"/>
            </a:endParaRPr>
          </a:p>
          <a:p>
            <a:endParaRPr lang="en-US" noProof="0" dirty="0"/>
          </a:p>
        </p:txBody>
      </p:sp>
      <p:sp>
        <p:nvSpPr>
          <p:cNvPr id="5" name="Text Placeholder 4">
            <a:extLst>
              <a:ext uri="{FF2B5EF4-FFF2-40B4-BE49-F238E27FC236}">
                <a16:creationId xmlns:a16="http://schemas.microsoft.com/office/drawing/2014/main" id="{B430F6B3-57D1-4E68-B196-39D93A3AB187}"/>
              </a:ext>
            </a:extLst>
          </p:cNvPr>
          <p:cNvSpPr>
            <a:spLocks noGrp="1"/>
          </p:cNvSpPr>
          <p:nvPr>
            <p:ph type="body" sz="quarter" idx="3"/>
          </p:nvPr>
        </p:nvSpPr>
        <p:spPr/>
        <p:txBody>
          <a:bodyPr/>
          <a:lstStyle/>
          <a:p>
            <a:r>
              <a:rPr lang="en-US" b="0" i="0" noProof="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Nice to have</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5">
            <a:extLst>
              <a:ext uri="{FF2B5EF4-FFF2-40B4-BE49-F238E27FC236}">
                <a16:creationId xmlns:a16="http://schemas.microsoft.com/office/drawing/2014/main" id="{06604BD9-477A-8526-560D-E4747EE895EF}"/>
              </a:ext>
            </a:extLst>
          </p:cNvPr>
          <p:cNvSpPr>
            <a:spLocks noGrp="1"/>
          </p:cNvSpPr>
          <p:nvPr>
            <p:ph sz="quarter" idx="4"/>
          </p:nvPr>
        </p:nvSpPr>
        <p:spPr>
          <a:xfrm>
            <a:off x="6169024" y="2390587"/>
            <a:ext cx="5183188" cy="1969539"/>
          </a:xfrm>
        </p:spPr>
        <p:txBody>
          <a:bodyPr>
            <a:normAutofit/>
          </a:bodyPr>
          <a:lstStyle/>
          <a:p>
            <a:r>
              <a:rPr lang="en-US" noProof="0" dirty="0">
                <a:ea typeface="Open Sans" panose="020B0606030504020204" pitchFamily="34" charset="0"/>
                <a:cs typeface="Open Sans" panose="020B0606030504020204" pitchFamily="34" charset="0"/>
              </a:rPr>
              <a:t>Prediction map for the next day</a:t>
            </a:r>
            <a:endParaRPr lang="en-US" dirty="0">
              <a:ea typeface="Open Sans" panose="020B0606030504020204" pitchFamily="34" charset="0"/>
              <a:cs typeface="Open Sans" panose="020B0606030504020204" pitchFamily="34" charset="0"/>
            </a:endParaRPr>
          </a:p>
          <a:p>
            <a:r>
              <a:rPr lang="en-US" noProof="0" dirty="0">
                <a:ea typeface="Open Sans" panose="020B0606030504020204" pitchFamily="34" charset="0"/>
                <a:cs typeface="Open Sans" panose="020B0606030504020204" pitchFamily="34" charset="0"/>
              </a:rPr>
              <a:t>Create a container to run the script</a:t>
            </a:r>
          </a:p>
        </p:txBody>
      </p:sp>
      <p:sp>
        <p:nvSpPr>
          <p:cNvPr id="9" name="Slide Number Placeholder 8">
            <a:extLst>
              <a:ext uri="{FF2B5EF4-FFF2-40B4-BE49-F238E27FC236}">
                <a16:creationId xmlns:a16="http://schemas.microsoft.com/office/drawing/2014/main" id="{8AA176D0-72E3-CDD5-E929-E6C8DCB42513}"/>
              </a:ext>
            </a:extLst>
          </p:cNvPr>
          <p:cNvSpPr>
            <a:spLocks noGrp="1"/>
          </p:cNvSpPr>
          <p:nvPr>
            <p:ph type="sldNum" sz="quarter" idx="12"/>
          </p:nvPr>
        </p:nvSpPr>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38267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850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Leaf Area Index (from MOD15A2H v061)</a:t>
            </a:r>
          </a:p>
          <a:p>
            <a:r>
              <a:rPr lang="en-US" b="1" noProof="0" dirty="0">
                <a:latin typeface="Open Sans" panose="020B0606030504020204" pitchFamily="34" charset="0"/>
                <a:ea typeface="Open Sans" panose="020B0606030504020204" pitchFamily="34" charset="0"/>
                <a:cs typeface="Open Sans" panose="020B0606030504020204" pitchFamily="34" charset="0"/>
              </a:rPr>
              <a:t>NDVI (from MOD13A2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(from MOD16A2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Meteorological data (from ERA5-Land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Land Surface Temperature (from MOD11A1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Fire Weather Index</a:t>
            </a:r>
          </a:p>
          <a:p>
            <a:r>
              <a:rPr lang="en-US" b="1" noProof="0" dirty="0">
                <a:latin typeface="Open Sans" panose="020B0606030504020204" pitchFamily="34" charset="0"/>
                <a:ea typeface="Open Sans" panose="020B0606030504020204" pitchFamily="34" charset="0"/>
                <a:cs typeface="Open Sans" panose="020B0606030504020204" pitchFamily="34" charset="0"/>
              </a:rPr>
              <a:t>Active fire variable</a:t>
            </a:r>
          </a:p>
          <a:p>
            <a:r>
              <a:rPr lang="en-US" b="1" noProof="0" dirty="0">
                <a:latin typeface="Open Sans" panose="020B0606030504020204" pitchFamily="34" charset="0"/>
                <a:ea typeface="Open Sans" panose="020B0606030504020204" pitchFamily="34" charset="0"/>
                <a:cs typeface="Open Sans" panose="020B0606030504020204" pitchFamily="34" charset="0"/>
              </a:rPr>
              <a:t>Burned mask variables ( from MYD14A2)</a:t>
            </a:r>
          </a:p>
          <a:p>
            <a:r>
              <a:rPr lang="en-US" b="1" noProof="0" dirty="0">
                <a:latin typeface="Open Sans" panose="020B0606030504020204" pitchFamily="34" charset="0"/>
                <a:ea typeface="Open Sans" panose="020B0606030504020204" pitchFamily="34" charset="0"/>
                <a:cs typeface="Open Sans" panose="020B0606030504020204" pitchFamily="34" charset="0"/>
              </a:rPr>
              <a:t>Density </a:t>
            </a: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63066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a:t>
            </a:r>
            <a:r>
              <a:rPr lang="en-US" noProof="0" dirty="0">
                <a:latin typeface="Open Sans" panose="020B0606030504020204" pitchFamily="34" charset="0"/>
                <a:ea typeface="Open Sans" panose="020B0606030504020204" pitchFamily="34" charset="0"/>
                <a:cs typeface="Open Sans" panose="020B0606030504020204" pitchFamily="34" charset="0"/>
              </a:rPr>
              <a:t> : </a:t>
            </a:r>
            <a:r>
              <a:rPr lang="en-US" b="1" noProof="0" dirty="0">
                <a:latin typeface="Open Sans" panose="020B0606030504020204" pitchFamily="34" charset="0"/>
                <a:ea typeface="Open Sans" panose="020B0606030504020204" pitchFamily="34" charset="0"/>
                <a:cs typeface="Open Sans" panose="020B0606030504020204" pitchFamily="34" charset="0"/>
                <a:hlinkClick r:id="rId2"/>
              </a:rPr>
              <a:t>MOD15A2H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latin typeface="Open Sans" panose="020B0606030504020204" pitchFamily="34" charset="0"/>
                <a:ea typeface="Open Sans" panose="020B0606030504020204" pitchFamily="34" charset="0"/>
                <a:cs typeface="Open Sans" panose="020B0606030504020204" pitchFamily="34" charset="0"/>
              </a:rPr>
              <a:t>2009-12-27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latin typeface="Open Sans" panose="020B0606030504020204" pitchFamily="34" charset="0"/>
                <a:ea typeface="Open Sans" panose="020B0606030504020204" pitchFamily="34" charset="0"/>
                <a:cs typeface="Open Sans" panose="020B0606030504020204" pitchFamily="34" charset="0"/>
              </a:rPr>
              <a:t>2022-08-29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Lai_500m </a:t>
            </a:r>
            <a:r>
              <a:rPr lang="en-US" i="1" noProof="0" dirty="0">
                <a:latin typeface="Open Sans" panose="020B0606030504020204" pitchFamily="34" charset="0"/>
                <a:ea typeface="Open Sans" panose="020B0606030504020204" pitchFamily="34" charset="0"/>
                <a:cs typeface="Open Sans" panose="020B0606030504020204" pitchFamily="34" charset="0"/>
              </a:rPr>
              <a:t>(Leaf Area Index) – continuous</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 0 to 25.4 / unit: m²/m²</a:t>
            </a:r>
          </a:p>
          <a:p>
            <a:pPr lvl="1"/>
            <a:r>
              <a:rPr lang="en-US" noProof="0" dirty="0"/>
              <a:t>dimensionless unit which characterizes the canopy of a given ecosystem</a:t>
            </a:r>
          </a:p>
          <a:p>
            <a:pPr lvl="1"/>
            <a:endParaRPr lang="en-US" noProof="0" dirty="0"/>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(Fraction of Photosynthetically Active Radiation) - continuous </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0 to 2.54 / unit: percentage </a:t>
            </a:r>
          </a:p>
          <a:p>
            <a:pPr lvl="1"/>
            <a:r>
              <a:rPr lang="en-US" noProof="0" dirty="0"/>
              <a:t>fraction of photosynthetically active radiation (PAR) in the 400-700 nm wavelengths that is absorbed by a canopy and it can include over-</a:t>
            </a:r>
            <a:r>
              <a:rPr lang="en-US" noProof="0" dirty="0" err="1"/>
              <a:t>storey</a:t>
            </a:r>
            <a:r>
              <a:rPr lang="en-US" noProof="0" dirty="0"/>
              <a:t>, understory and ground cover elements</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6</a:t>
            </a:fld>
            <a:endParaRPr lang="en-US" sz="900" dirty="0">
              <a:latin typeface="Open Sans" panose="020B0606030504020204" pitchFamily="34" charset="0"/>
            </a:endParaRPr>
          </a:p>
        </p:txBody>
      </p:sp>
    </p:spTree>
    <p:extLst>
      <p:ext uri="{BB962C8B-B14F-4D97-AF65-F5344CB8AC3E}">
        <p14:creationId xmlns:p14="http://schemas.microsoft.com/office/powerpoint/2010/main" val="26327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pic>
        <p:nvPicPr>
          <p:cNvPr id="8" name="Content Placeholder 7" descr="Chart, waterfall chart&#10;&#10;Description automatically generated">
            <a:extLst>
              <a:ext uri="{FF2B5EF4-FFF2-40B4-BE49-F238E27FC236}">
                <a16:creationId xmlns:a16="http://schemas.microsoft.com/office/drawing/2014/main" id="{43451BF6-E3FE-E22C-7E8D-1B8E6B911ADD}"/>
              </a:ext>
            </a:extLst>
          </p:cNvPr>
          <p:cNvPicPr>
            <a:picLocks noGrp="1" noChangeAspect="1"/>
          </p:cNvPicPr>
          <p:nvPr>
            <p:ph idx="1"/>
          </p:nvPr>
        </p:nvPicPr>
        <p:blipFill>
          <a:blip r:embed="rId2"/>
          <a:stretch>
            <a:fillRect/>
          </a:stretch>
        </p:blipFill>
        <p:spPr>
          <a:xfrm>
            <a:off x="838201" y="1671694"/>
            <a:ext cx="9369310" cy="4684655"/>
          </a:xfrm>
        </p:spPr>
      </p:pic>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7</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Tree>
    <p:extLst>
      <p:ext uri="{BB962C8B-B14F-4D97-AF65-F5344CB8AC3E}">
        <p14:creationId xmlns:p14="http://schemas.microsoft.com/office/powerpoint/2010/main" val="17982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8</a:t>
            </a:fld>
            <a:endParaRPr lang="en-US" dirty="0"/>
          </a:p>
        </p:txBody>
      </p:sp>
      <p:pic>
        <p:nvPicPr>
          <p:cNvPr id="11" name="Picture 10" descr="Chart, map, scatter chart&#10;&#10;Description automatically generated">
            <a:extLst>
              <a:ext uri="{FF2B5EF4-FFF2-40B4-BE49-F238E27FC236}">
                <a16:creationId xmlns:a16="http://schemas.microsoft.com/office/drawing/2014/main" id="{AA7C4D02-3D46-D928-42B2-03280D4AE552}"/>
              </a:ext>
            </a:extLst>
          </p:cNvPr>
          <p:cNvPicPr>
            <a:picLocks noChangeAspect="1"/>
          </p:cNvPicPr>
          <p:nvPr/>
        </p:nvPicPr>
        <p:blipFill>
          <a:blip r:embed="rId2"/>
          <a:stretch>
            <a:fillRect/>
          </a:stretch>
        </p:blipFill>
        <p:spPr>
          <a:xfrm>
            <a:off x="838200" y="1651388"/>
            <a:ext cx="9409922" cy="4704961"/>
          </a:xfrm>
          <a:prstGeom prst="rect">
            <a:avLst/>
          </a:prstGeom>
        </p:spPr>
      </p:pic>
    </p:spTree>
    <p:extLst>
      <p:ext uri="{BB962C8B-B14F-4D97-AF65-F5344CB8AC3E}">
        <p14:creationId xmlns:p14="http://schemas.microsoft.com/office/powerpoint/2010/main" val="233599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77500" lnSpcReduction="20000"/>
          </a:bodyPr>
          <a:lstStyle/>
          <a:p>
            <a:r>
              <a:rPr lang="en-US" u="sng" noProof="0" dirty="0">
                <a:latin typeface="Open Sans" panose="020B0606030504020204" pitchFamily="34" charset="0"/>
                <a:ea typeface="Open Sans" panose="020B0606030504020204" pitchFamily="34" charset="0"/>
                <a:cs typeface="Open Sans" panose="020B0606030504020204" pitchFamily="34" charset="0"/>
              </a:rPr>
              <a:t>The continuous variables will be useful for the input of the model</a:t>
            </a:r>
            <a:r>
              <a:rPr lang="en-US" noProof="0" dirty="0">
                <a:latin typeface="Open Sans" panose="020B0606030504020204" pitchFamily="34" charset="0"/>
                <a:ea typeface="Open Sans" panose="020B0606030504020204" pitchFamily="34" charset="0"/>
                <a:cs typeface="Open Sans" panose="020B0606030504020204" pitchFamily="34" charset="0"/>
              </a:rPr>
              <a:t>. Categorical for sub-testing depending on the quality</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 strong correlation between LAI and FPAR (0.96 over time and spatial dimensions)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latin typeface="Open Sans" panose="020B0606030504020204" pitchFamily="34" charset="0"/>
                <a:ea typeface="Open Sans" panose="020B0606030504020204" pitchFamily="34" charset="0"/>
                <a:cs typeface="Open Sans" panose="020B0606030504020204" pitchFamily="34" charset="0"/>
              </a:rPr>
              <a:t>has it has a more centered distribution value and closer to 0. It also encompasses somehow the LAI</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an </a:t>
            </a:r>
            <a:r>
              <a:rPr lang="en-US" u="sng" noProof="0" dirty="0">
                <a:latin typeface="Open Sans" panose="020B0606030504020204" pitchFamily="34" charset="0"/>
                <a:ea typeface="Open Sans" panose="020B0606030504020204" pitchFamily="34" charset="0"/>
                <a:cs typeface="Open Sans" panose="020B0606030504020204" pitchFamily="34" charset="0"/>
              </a:rPr>
              <a:t>almost binary distribution of the standard deviation for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an LAI</a:t>
            </a:r>
            <a:r>
              <a:rPr lang="en-US" noProof="0" dirty="0">
                <a:latin typeface="Open Sans" panose="020B0606030504020204" pitchFamily="34" charset="0"/>
                <a:ea typeface="Open Sans" panose="020B0606030504020204" pitchFamily="34" charset="0"/>
                <a:cs typeface="Open Sans" panose="020B0606030504020204" pitchFamily="34" charset="0"/>
              </a:rPr>
              <a:t>. It might be because of the cities and the mountains</a:t>
            </a:r>
          </a:p>
          <a:p>
            <a:r>
              <a:rPr lang="en-US" noProof="0" dirty="0">
                <a:ea typeface="Open Sans" panose="020B0606030504020204" pitchFamily="34" charset="0"/>
                <a:cs typeface="Open Sans" panose="020B0606030504020204" pitchFamily="34" charset="0"/>
              </a:rPr>
              <a:t>W</a:t>
            </a:r>
            <a:r>
              <a:rPr lang="en-US" noProof="0" dirty="0">
                <a:latin typeface="Open Sans" panose="020B0606030504020204" pitchFamily="34" charset="0"/>
                <a:ea typeface="Open Sans" panose="020B0606030504020204" pitchFamily="34" charset="0"/>
                <a:cs typeface="Open Sans" panose="020B0606030504020204" pitchFamily="34" charset="0"/>
              </a:rPr>
              <a:t>e have categorical variable, so we could not interpolate with a bilinear or cubic resampling, so we will use </a:t>
            </a:r>
            <a:r>
              <a:rPr lang="en-US" u="sng" noProof="0" dirty="0">
                <a:latin typeface="Open Sans" panose="020B0606030504020204" pitchFamily="34" charset="0"/>
                <a:ea typeface="Open Sans" panose="020B0606030504020204" pitchFamily="34" charset="0"/>
                <a:cs typeface="Open Sans" panose="020B0606030504020204" pitchFamily="34" charset="0"/>
              </a:rPr>
              <a:t>the nearest neighborhood method</a:t>
            </a:r>
            <a:r>
              <a:rPr lang="en-US" noProof="0" dirty="0">
                <a:latin typeface="Open Sans" panose="020B0606030504020204" pitchFamily="34" charset="0"/>
                <a:ea typeface="Open Sans" panose="020B0606030504020204" pitchFamily="34" charset="0"/>
                <a:cs typeface="Open Sans" panose="020B0606030504020204" pitchFamily="34" charset="0"/>
              </a:rPr>
              <a:t>. The spatial extent is already crop to the PACA resolution, but we do need </a:t>
            </a:r>
            <a:r>
              <a:rPr lang="en-US"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noProof="0" dirty="0">
                <a:latin typeface="Open Sans" panose="020B0606030504020204" pitchFamily="34" charset="0"/>
                <a:ea typeface="Open Sans" panose="020B0606030504020204" pitchFamily="34" charset="0"/>
                <a:cs typeface="Open Sans" panose="020B0606030504020204" pitchFamily="34" charset="0"/>
              </a:rPr>
              <a:t> the temporal resolution and </a:t>
            </a:r>
            <a:r>
              <a:rPr lang="en-US" noProof="0" dirty="0" err="1">
                <a:latin typeface="Open Sans" panose="020B0606030504020204" pitchFamily="34" charset="0"/>
                <a:ea typeface="Open Sans" panose="020B0606030504020204" pitchFamily="34" charset="0"/>
                <a:cs typeface="Open Sans" panose="020B0606030504020204" pitchFamily="34" charset="0"/>
              </a:rPr>
              <a:t>downsampling</a:t>
            </a:r>
            <a:r>
              <a:rPr lang="en-US" noProof="0" dirty="0">
                <a:latin typeface="Open Sans" panose="020B0606030504020204" pitchFamily="34" charset="0"/>
                <a:ea typeface="Open Sans" panose="020B0606030504020204" pitchFamily="34" charset="0"/>
                <a:cs typeface="Open Sans" panose="020B0606030504020204" pitchFamily="34" charset="0"/>
              </a:rPr>
              <a:t> the spatial resolution.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75880516"/>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0CC34A-D535-41BC-8B48-A0E1EA32D7E8}">
  <ds:schemaRefs>
    <ds:schemaRef ds:uri="http://schemas.microsoft.com/sharepoint/v3/contenttype/forms"/>
  </ds:schemaRefs>
</ds:datastoreItem>
</file>

<file path=customXml/itemProps3.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674</TotalTime>
  <Words>2284</Words>
  <Application>Microsoft Office PowerPoint</Application>
  <PresentationFormat>Widescreen</PresentationFormat>
  <Paragraphs>351</Paragraphs>
  <Slides>38</Slides>
  <Notes>5</Notes>
  <HiddenSlides>28</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Open Sans</vt:lpstr>
      <vt:lpstr>PineVTI</vt:lpstr>
      <vt:lpstr>WildeFire Project</vt:lpstr>
      <vt:lpstr>Table of content</vt:lpstr>
      <vt:lpstr>Aim of the WildFire Project</vt:lpstr>
      <vt:lpstr>Aim of the WildFire Project</vt:lpstr>
      <vt:lpstr>Datasets</vt:lpstr>
      <vt:lpstr>Datasets  - Leaf Area Index - Description</vt:lpstr>
      <vt:lpstr>Datasets  - Leaf Area Index - Visualization</vt:lpstr>
      <vt:lpstr>Datasets  - Leaf Area Index - Visualization</vt:lpstr>
      <vt:lpstr>Datasets  - NDVI - Comments</vt:lpstr>
      <vt:lpstr>Datasets  - NDVI - Description</vt:lpstr>
      <vt:lpstr>Datasets  - NDVI - Visualization</vt:lpstr>
      <vt:lpstr>Datasets  - NDVI - Comments</vt:lpstr>
      <vt:lpstr>Datasets  - Evapotranspiration - Description</vt:lpstr>
      <vt:lpstr>Datasets  - Evapotranspiration - Comments</vt:lpstr>
      <vt:lpstr>Datasets  - Meteorological data - Description</vt:lpstr>
      <vt:lpstr>Datasets  - Meteorological data - Comments</vt:lpstr>
      <vt:lpstr>Datasets  - Land Surface Temperature - Description</vt:lpstr>
      <vt:lpstr>Datasets  - Land Surface Temperature - Visualization</vt:lpstr>
      <vt:lpstr>Datasets  - Land Surface Temperature - Comments</vt:lpstr>
      <vt:lpstr>Datasets  - Fire Weather Index - Description</vt:lpstr>
      <vt:lpstr>Datasets  - Fire Weather Index - Visualization</vt:lpstr>
      <vt:lpstr>Datasets  - Fire Weather Index - Comments</vt:lpstr>
      <vt:lpstr>Datasets  - Active fire variable - Description</vt:lpstr>
      <vt:lpstr>Datasets  - Active fire variable – Comment – Burn_Date</vt:lpstr>
      <vt:lpstr>Datasets  - Active fire variable – Comments - Burn_Date_Uncertainty </vt:lpstr>
      <vt:lpstr>Datasets  - Active fire variable – Comments</vt:lpstr>
      <vt:lpstr>Datasets  - Burned mask variables - Description</vt:lpstr>
      <vt:lpstr>Datasets  - Burned mask variables - Visualization</vt:lpstr>
      <vt:lpstr>Datasets  - Burned mask variables - Comments</vt:lpstr>
      <vt:lpstr>Datasets  - Density  - Description</vt:lpstr>
      <vt:lpstr>Datasets  - Burned mask variables - Visualization</vt:lpstr>
      <vt:lpstr>Datasets  - Burned mask variables - Comments</vt:lpstr>
      <vt:lpstr>Datacube</vt:lpstr>
      <vt:lpstr>Datacube - properties</vt:lpstr>
      <vt:lpstr>DataCube - Variables</vt:lpstr>
      <vt:lpstr>Next Step</vt:lpstr>
      <vt:lpstr>Difficulty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WildeFire Project</dc:title>
  <dc:creator>Sascha Moccozet</dc:creator>
  <cp:lastModifiedBy>Sascha Moccozet</cp:lastModifiedBy>
  <cp:revision>12</cp:revision>
  <dcterms:created xsi:type="dcterms:W3CDTF">2022-10-05T09:04:22Z</dcterms:created>
  <dcterms:modified xsi:type="dcterms:W3CDTF">2022-10-06T21:26:00Z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