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5d7fad8d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5d7fad8d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5d7fad8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5d7fad8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d7fad8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d7fad8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d7fad8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d7fad8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d7fad8d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d7fad8d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d7fad8d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d7fad8d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d7fad8d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d7fad8d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d7fad8d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d7fad8d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cplusplus.com/forum/general/213115/" TargetMode="External"/><Relationship Id="rId4" Type="http://schemas.openxmlformats.org/officeDocument/2006/relationships/hyperlink" Target="https://www.geeksforgeeks.org/introduction-hill-climbing-artificial-intelligence/" TargetMode="External"/><Relationship Id="rId10" Type="http://schemas.openxmlformats.org/officeDocument/2006/relationships/hyperlink" Target="https://en.wikipedia.org/wiki/Genetic_algorithm" TargetMode="External"/><Relationship Id="rId9" Type="http://schemas.openxmlformats.org/officeDocument/2006/relationships/hyperlink" Target="https://github.com/andschwa/uidaho-cs472-project1" TargetMode="External"/><Relationship Id="rId5" Type="http://schemas.openxmlformats.org/officeDocument/2006/relationships/hyperlink" Target="https://www.sciencedirect.com/topics/engineering/simulated-annealing-algorithm" TargetMode="External"/><Relationship Id="rId6" Type="http://schemas.openxmlformats.org/officeDocument/2006/relationships/hyperlink" Target="https://github.com/nathanrooy/simulated-annealing" TargetMode="External"/><Relationship Id="rId7" Type="http://schemas.openxmlformats.org/officeDocument/2006/relationships/hyperlink" Target="https://github.com/polatbilek/Tabu-search-on-Travelling-Salesman-Problem" TargetMode="External"/><Relationship Id="rId8" Type="http://schemas.openxmlformats.org/officeDocument/2006/relationships/hyperlink" Target="https://www.intechopen.com/online-first/7704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b="1" lang="pt-PT" sz="2600"/>
              <a:t>Mentorship &amp; Teamwork</a:t>
            </a:r>
            <a:endParaRPr b="1" sz="2600"/>
          </a:p>
          <a:p>
            <a:pPr indent="0" lvl="0" marL="0" rtl="0" algn="ctr">
              <a:lnSpc>
                <a:spcPct val="115000"/>
              </a:lnSpc>
              <a:spcBef>
                <a:spcPts val="1200"/>
              </a:spcBef>
              <a:spcAft>
                <a:spcPts val="0"/>
              </a:spcAft>
              <a:buClr>
                <a:schemeClr val="dk1"/>
              </a:buClr>
              <a:buSzPts val="1100"/>
              <a:buFont typeface="Arial"/>
              <a:buNone/>
            </a:pPr>
            <a:r>
              <a:rPr b="1" lang="pt-PT" sz="1500"/>
              <a:t>IART 2022</a:t>
            </a:r>
            <a:endParaRPr b="1" sz="1500"/>
          </a:p>
          <a:p>
            <a:pPr indent="0" lvl="0" marL="0" rtl="0" algn="ctr">
              <a:spcBef>
                <a:spcPts val="1000"/>
              </a:spcBef>
              <a:spcAft>
                <a:spcPts val="0"/>
              </a:spcAft>
              <a:buNone/>
            </a:pPr>
            <a:r>
              <a:t/>
            </a:r>
            <a:endParaRPr/>
          </a:p>
        </p:txBody>
      </p:sp>
      <p:sp>
        <p:nvSpPr>
          <p:cNvPr id="55" name="Google Shape;55;p13"/>
          <p:cNvSpPr txBox="1"/>
          <p:nvPr>
            <p:ph idx="1" type="subTitle"/>
          </p:nvPr>
        </p:nvSpPr>
        <p:spPr>
          <a:xfrm>
            <a:off x="107950" y="4350900"/>
            <a:ext cx="8520600" cy="792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Clr>
                <a:schemeClr val="dk1"/>
              </a:buClr>
              <a:buSzPct val="99268"/>
              <a:buFont typeface="Arial"/>
              <a:buNone/>
            </a:pPr>
            <a:r>
              <a:rPr lang="pt-PT" sz="1108">
                <a:solidFill>
                  <a:schemeClr val="dk1"/>
                </a:solidFill>
              </a:rPr>
              <a:t>Luís Soares - up201406356</a:t>
            </a:r>
            <a:endParaRPr sz="1108">
              <a:solidFill>
                <a:schemeClr val="dk1"/>
              </a:solidFill>
            </a:endParaRPr>
          </a:p>
          <a:p>
            <a:pPr indent="0" lvl="0" marL="0" rtl="0" algn="ctr">
              <a:spcBef>
                <a:spcPts val="100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412650" y="1902975"/>
            <a:ext cx="2857500" cy="244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PT" sz="2600">
                <a:latin typeface="Calibri"/>
                <a:ea typeface="Calibri"/>
                <a:cs typeface="Calibri"/>
                <a:sym typeface="Calibri"/>
              </a:rPr>
              <a:t>Specification</a:t>
            </a:r>
            <a:endParaRPr sz="40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pt-PT" sz="1200">
                <a:solidFill>
                  <a:schemeClr val="dk1"/>
                </a:solidFill>
              </a:rPr>
              <a:t>Project summary as described on Hash Code 2022: You are given a list of contributors, who have already mastered various skills, and a list of projects with different skill requirements. Each contributor has a name and one or more skills at a specific level (0,1,2,...). Not possessing a skill is equivalent to possessing a skill at level 0.</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sz="1200">
                <a:solidFill>
                  <a:schemeClr val="dk1"/>
                </a:solidFill>
              </a:rPr>
              <a:t>Contributors can improve their skills by completing projects if their skill level is equal to or 1 level below the skill requirement, and they can mentor each other to work in roles in which they couldn't succeed on their own. There are M projects, each project is described by its name, the duration of the project in days, the score awarded for completing the project, the "best before" time in days, and a list of roles for contributors to work.</a:t>
            </a:r>
            <a:endParaRPr sz="1200">
              <a:solidFill>
                <a:schemeClr val="dk1"/>
              </a:solidFill>
            </a:endParaRPr>
          </a:p>
          <a:p>
            <a:pPr indent="0" lvl="0" marL="0" rtl="0" algn="l">
              <a:spcBef>
                <a:spcPts val="1000"/>
              </a:spcBef>
              <a:spcAft>
                <a:spcPts val="1200"/>
              </a:spcAft>
              <a:buNone/>
            </a:pPr>
            <a:r>
              <a:rPr lang="pt-PT" sz="1200">
                <a:solidFill>
                  <a:schemeClr val="dk1"/>
                </a:solidFill>
                <a:latin typeface="Calibri"/>
                <a:ea typeface="Calibri"/>
                <a:cs typeface="Calibri"/>
                <a:sym typeface="Calibri"/>
              </a:rPr>
              <a:t>Our task is to assign contributors to project roles that fit their qualifications and maximize the score for completed projects. The project score is penalised if it is not finished before the "best day".</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8671"/>
              <a:buFont typeface="Arial"/>
              <a:buNone/>
            </a:pPr>
            <a:r>
              <a:rPr b="1" lang="pt-PT" sz="2844"/>
              <a:t>Related Work</a:t>
            </a:r>
            <a:endParaRPr b="1" sz="2844"/>
          </a:p>
          <a:p>
            <a:pPr indent="0" lvl="0" marL="0" rtl="0" algn="l">
              <a:spcBef>
                <a:spcPts val="100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1200"/>
              </a:spcBef>
              <a:spcAft>
                <a:spcPts val="0"/>
              </a:spcAft>
              <a:buClr>
                <a:schemeClr val="dk1"/>
              </a:buClr>
              <a:buSzPct val="76639"/>
              <a:buFont typeface="Arial"/>
              <a:buNone/>
            </a:pPr>
            <a:r>
              <a:rPr lang="pt-PT" sz="1435"/>
              <a:t>In this work, the aim is to implement a system to solve an optimization problem, using different algorithms or meta-heuristics, such as hill-climbing, simulated annealing, tabu search, and genetic algorithms.</a:t>
            </a:r>
            <a:endParaRPr sz="1435"/>
          </a:p>
          <a:p>
            <a:pPr indent="0" lvl="0" marL="0" rtl="0" algn="l">
              <a:lnSpc>
                <a:spcPct val="115000"/>
              </a:lnSpc>
              <a:spcBef>
                <a:spcPts val="1200"/>
              </a:spcBef>
              <a:spcAft>
                <a:spcPts val="0"/>
              </a:spcAft>
              <a:buClr>
                <a:schemeClr val="dk1"/>
              </a:buClr>
              <a:buSzPct val="76639"/>
              <a:buFont typeface="Arial"/>
              <a:buNone/>
            </a:pPr>
            <a:r>
              <a:rPr lang="pt-PT" sz="1435"/>
              <a:t>We searched for information from different sources, though the class materials and the lectures were by far the ones that helped the most to understand how to solve the problem.</a:t>
            </a:r>
            <a:endParaRPr sz="1435"/>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3"/>
              </a:rPr>
              <a:t>http://www.cplusplus.com/forum/general/213115/</a:t>
            </a:r>
            <a:endParaRPr sz="1100">
              <a:solidFill>
                <a:schemeClr val="hlink"/>
              </a:solidFill>
            </a:endParaRPr>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4"/>
              </a:rPr>
              <a:t>https://www.geeksforgeeks.org/introduction-hill-climbing-artificial-intelligence/</a:t>
            </a: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5"/>
              </a:rPr>
              <a:t>https://www.sciencedirect.com/topics/engineering/simulated-annealing-algorithm</a:t>
            </a:r>
            <a:endParaRPr sz="1100">
              <a:solidFill>
                <a:schemeClr val="hlink"/>
              </a:solidFill>
            </a:endParaRPr>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6"/>
              </a:rPr>
              <a:t>https://github.com/nathanrooy/simulated-annealing</a:t>
            </a:r>
            <a:r>
              <a:rPr lang="pt-PT"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7"/>
              </a:rPr>
              <a:t>https://github.com/polatbilek/Tabu-search-on-Travelling-Salesman-Problem</a:t>
            </a:r>
            <a:endParaRPr sz="1100">
              <a:solidFill>
                <a:schemeClr val="hlink"/>
              </a:solidFill>
            </a:endParaRPr>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8"/>
              </a:rPr>
              <a:t>https://www.intechopen.com/online-first/77046</a:t>
            </a: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rPr lang="pt-PT" sz="1100">
                <a:solidFill>
                  <a:schemeClr val="hlink"/>
                </a:solidFill>
                <a:uFill>
                  <a:noFill/>
                </a:uFill>
                <a:hlinkClick r:id="rId9"/>
              </a:rPr>
              <a:t>https://github.com/andschwa/uidaho-cs472-project1</a:t>
            </a:r>
            <a:endParaRPr sz="1100">
              <a:solidFill>
                <a:schemeClr val="hlink"/>
              </a:solidFill>
            </a:endParaRPr>
          </a:p>
          <a:p>
            <a:pPr indent="0" lvl="0" marL="0" rtl="0" algn="l">
              <a:spcBef>
                <a:spcPts val="1000"/>
              </a:spcBef>
              <a:spcAft>
                <a:spcPts val="1200"/>
              </a:spcAft>
              <a:buNone/>
            </a:pPr>
            <a:r>
              <a:rPr lang="pt-PT" sz="1100">
                <a:solidFill>
                  <a:schemeClr val="hlink"/>
                </a:solidFill>
                <a:uFill>
                  <a:noFill/>
                </a:uFill>
                <a:latin typeface="Calibri"/>
                <a:ea typeface="Calibri"/>
                <a:cs typeface="Calibri"/>
                <a:sym typeface="Calibri"/>
                <a:hlinkClick r:id="rId10"/>
              </a:rPr>
              <a:t>https://en.wikipedia.org/wiki/Genetic_algorithm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8596"/>
              <a:buFont typeface="Arial"/>
              <a:buNone/>
            </a:pPr>
            <a:r>
              <a:rPr b="1" lang="pt-PT" sz="2850"/>
              <a:t>Problem Formulation</a:t>
            </a:r>
            <a:endParaRPr b="1" sz="2850"/>
          </a:p>
          <a:p>
            <a:pPr indent="0" lvl="0" marL="0" rtl="0" algn="l">
              <a:spcBef>
                <a:spcPts val="100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lnSpc>
                <a:spcPct val="115000"/>
              </a:lnSpc>
              <a:spcBef>
                <a:spcPts val="1200"/>
              </a:spcBef>
              <a:spcAft>
                <a:spcPts val="0"/>
              </a:spcAft>
              <a:buNone/>
            </a:pPr>
            <a:r>
              <a:rPr lang="pt-PT" sz="1990"/>
              <a:t>In order to solve this problem, we chose an initial state from which we will find the optimum solution or a genome (in the case of genetic algorithms).. In our case, since we are using metaheuristics for optimization/decision we started with a randomly generated solution for our initial state and improve from there. The initial state has different order of the  project for different projects and has different contributors for each skill required and all the contributors have the skill required.</a:t>
            </a:r>
            <a:endParaRPr sz="1990"/>
          </a:p>
          <a:p>
            <a:pPr indent="0" lvl="0" marL="0" rtl="0" algn="l">
              <a:lnSpc>
                <a:spcPct val="115000"/>
              </a:lnSpc>
              <a:spcBef>
                <a:spcPts val="1200"/>
              </a:spcBef>
              <a:spcAft>
                <a:spcPts val="0"/>
              </a:spcAft>
              <a:buNone/>
            </a:pPr>
            <a:r>
              <a:rPr lang="pt-PT" sz="1990"/>
              <a:t>After the choice of the initial state, we are able to change either the order of the work or the people working on it.</a:t>
            </a:r>
            <a:endParaRPr sz="1990"/>
          </a:p>
          <a:p>
            <a:pPr indent="0" lvl="0" marL="0" rtl="0" algn="l">
              <a:lnSpc>
                <a:spcPct val="115000"/>
              </a:lnSpc>
              <a:spcBef>
                <a:spcPts val="1200"/>
              </a:spcBef>
              <a:spcAft>
                <a:spcPts val="0"/>
              </a:spcAft>
              <a:buClr>
                <a:schemeClr val="dk1"/>
              </a:buClr>
              <a:buSzPct val="55276"/>
              <a:buFont typeface="Arial"/>
              <a:buNone/>
            </a:pPr>
            <a:r>
              <a:rPr lang="pt-PT" sz="1990"/>
              <a:t>We have an evaluation function that must have in attention the state's score, having in consideration the penalties and the fact that some solutions will not respect that the people working on a project are not qualified enough for it.</a:t>
            </a:r>
            <a:endParaRPr sz="1990"/>
          </a:p>
          <a:p>
            <a:pPr indent="0" lvl="0" marL="0" rtl="0" algn="l">
              <a:lnSpc>
                <a:spcPct val="115000"/>
              </a:lnSpc>
              <a:spcBef>
                <a:spcPts val="1200"/>
              </a:spcBef>
              <a:spcAft>
                <a:spcPts val="0"/>
              </a:spcAft>
              <a:buClr>
                <a:schemeClr val="dk1"/>
              </a:buClr>
              <a:buSzPts val="688"/>
              <a:buFont typeface="Arial"/>
              <a:buNone/>
            </a:pPr>
            <a:r>
              <a:t/>
            </a:r>
            <a:endParaRPr sz="4800"/>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8596"/>
              <a:buFont typeface="Arial"/>
              <a:buNone/>
            </a:pPr>
            <a:r>
              <a:rPr b="1" lang="pt-PT" sz="2850"/>
              <a:t>Implementation Work</a:t>
            </a:r>
            <a:endParaRPr b="1" sz="2850"/>
          </a:p>
          <a:p>
            <a:pPr indent="0" lvl="0" marL="0" rtl="0" algn="l">
              <a:spcBef>
                <a:spcPts val="10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pt-PT" sz="1200"/>
              <a:t>The program was developed in C++ using Eclipse. The code implementation for the algorithms is fully ready, I was able to find most of the base code and pseudo-code for them in the </a:t>
            </a:r>
            <a:r>
              <a:rPr lang="pt-PT" sz="1200"/>
              <a:t>researches</a:t>
            </a:r>
            <a:r>
              <a:rPr lang="pt-PT" sz="1200"/>
              <a:t>. I had a problem, with tabu search, though it was working properly it started to crash and give so problems when compiling that </a:t>
            </a:r>
            <a:r>
              <a:rPr lang="pt-PT" sz="1200"/>
              <a:t>couldn't</a:t>
            </a:r>
            <a:r>
              <a:rPr lang="pt-PT" sz="1200"/>
              <a:t> be solved for this delivery, I couldn´t spot the problem, because it seemed like it would crash after I try to break from a loop, but the logic of the algorithm is presented in the code file and commented.</a:t>
            </a:r>
            <a:endParaRPr sz="1200"/>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620"/>
              <a:t>Implemented Algorithms</a:t>
            </a:r>
            <a:endParaRPr sz="26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pt-PT" sz="1200"/>
              <a:t>Hill Climbing: </a:t>
            </a:r>
            <a:r>
              <a:rPr lang="pt-PT" sz="1200"/>
              <a:t>After the choice of an initial state we </a:t>
            </a:r>
            <a:r>
              <a:rPr lang="pt-PT" sz="1200"/>
              <a:t>analyze</a:t>
            </a:r>
            <a:r>
              <a:rPr lang="pt-PT" sz="1200"/>
              <a:t> either a predefined or a given number of neighbors and their fitness value. We stop when no neighbor is better than the current node.</a:t>
            </a:r>
            <a:endParaRPr sz="1200"/>
          </a:p>
          <a:p>
            <a:pPr indent="0" lvl="0" marL="0" rtl="0" algn="l">
              <a:spcBef>
                <a:spcPts val="1200"/>
              </a:spcBef>
              <a:spcAft>
                <a:spcPts val="0"/>
              </a:spcAft>
              <a:buNone/>
            </a:pPr>
            <a:r>
              <a:rPr i="1" lang="pt-PT" sz="1200"/>
              <a:t>Simulated Annealing:</a:t>
            </a:r>
            <a:r>
              <a:rPr lang="pt-PT" sz="1200"/>
              <a:t>Pretty much the same </a:t>
            </a:r>
            <a:r>
              <a:rPr lang="pt-PT" sz="1200"/>
              <a:t>approach</a:t>
            </a:r>
            <a:r>
              <a:rPr lang="pt-PT" sz="1200"/>
              <a:t> though now we have either a predefined or given </a:t>
            </a:r>
            <a:r>
              <a:rPr lang="pt-PT" sz="1200"/>
              <a:t>initial</a:t>
            </a:r>
            <a:r>
              <a:rPr lang="pt-PT" sz="1200"/>
              <a:t> temperature, final temperature, cooling rate and iterations per cycle. We analyse the neighbors but we can accept worst neighbors depending on the temperature.</a:t>
            </a:r>
            <a:endParaRPr sz="1200"/>
          </a:p>
          <a:p>
            <a:pPr indent="0" lvl="0" marL="0" rtl="0" algn="l">
              <a:spcBef>
                <a:spcPts val="1200"/>
              </a:spcBef>
              <a:spcAft>
                <a:spcPts val="0"/>
              </a:spcAft>
              <a:buNone/>
            </a:pPr>
            <a:r>
              <a:rPr i="1" lang="pt-PT" sz="1200"/>
              <a:t>Tabu Search:</a:t>
            </a:r>
            <a:r>
              <a:rPr lang="pt-PT" sz="1200"/>
              <a:t> We keep a tabu table with either a given or predefined tabu </a:t>
            </a:r>
            <a:r>
              <a:rPr lang="pt-PT" sz="1200"/>
              <a:t>tenure</a:t>
            </a:r>
            <a:r>
              <a:rPr lang="pt-PT" sz="1200"/>
              <a:t> that prevents from choosing neighbors with blocked moves. For some reason this was implemented but is not working properly.</a:t>
            </a:r>
            <a:endParaRPr sz="1200"/>
          </a:p>
          <a:p>
            <a:pPr indent="0" lvl="0" marL="0" rtl="0" algn="l">
              <a:spcBef>
                <a:spcPts val="1200"/>
              </a:spcBef>
              <a:spcAft>
                <a:spcPts val="1200"/>
              </a:spcAft>
              <a:buNone/>
            </a:pPr>
            <a:r>
              <a:rPr i="1" lang="pt-PT" sz="1200"/>
              <a:t>Genetic Algorithms: </a:t>
            </a:r>
            <a:r>
              <a:rPr lang="pt-PT" sz="1200"/>
              <a:t>Values like the number of iterations or the size of the genome can be given or used the predefined, the goal is from the highest valued solutions of the genome cross them in a random way such  that we get a higher valued generation. It was taken in consideration that the solutions should have the same contributor for different skills of the same project and different projects cant have the same order. Also, there is a mutation factor that introduces some randomness.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620"/>
              <a:t>Experimental results</a:t>
            </a:r>
            <a:endParaRPr sz="262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398450" y="1260075"/>
            <a:ext cx="4233251" cy="2544449"/>
          </a:xfrm>
          <a:prstGeom prst="rect">
            <a:avLst/>
          </a:prstGeom>
          <a:noFill/>
          <a:ln>
            <a:noFill/>
          </a:ln>
        </p:spPr>
      </p:pic>
      <p:pic>
        <p:nvPicPr>
          <p:cNvPr id="94" name="Google Shape;94;p19"/>
          <p:cNvPicPr preferRelativeResize="0"/>
          <p:nvPr/>
        </p:nvPicPr>
        <p:blipFill>
          <a:blip r:embed="rId4">
            <a:alphaModFix/>
          </a:blip>
          <a:stretch>
            <a:fillRect/>
          </a:stretch>
        </p:blipFill>
        <p:spPr>
          <a:xfrm>
            <a:off x="4741793" y="1152463"/>
            <a:ext cx="4233258" cy="254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Experimental results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1389975" y="1281925"/>
            <a:ext cx="5253199" cy="31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620"/>
              <a:t>Conclusions</a:t>
            </a:r>
            <a:endParaRPr sz="2620"/>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We can conclude that for hill climbing we will only get maximum local and the as much neighbors we check for iteration the higher the value we will get in average.</a:t>
            </a:r>
            <a:endParaRPr/>
          </a:p>
          <a:p>
            <a:pPr indent="0" lvl="0" marL="0" rtl="0" algn="l">
              <a:spcBef>
                <a:spcPts val="1200"/>
              </a:spcBef>
              <a:spcAft>
                <a:spcPts val="0"/>
              </a:spcAft>
              <a:buNone/>
            </a:pPr>
            <a:r>
              <a:rPr lang="pt-PT"/>
              <a:t>For simulated annealing, considering we chose good temperatures, we can </a:t>
            </a:r>
            <a:r>
              <a:rPr lang="pt-PT"/>
              <a:t>escape</a:t>
            </a:r>
            <a:r>
              <a:rPr lang="pt-PT"/>
              <a:t> local maximum and approach to global maximum, as higher we set the cooling rate as better the results will be.</a:t>
            </a:r>
            <a:endParaRPr/>
          </a:p>
          <a:p>
            <a:pPr indent="0" lvl="0" marL="0" rtl="0" algn="l">
              <a:spcBef>
                <a:spcPts val="1200"/>
              </a:spcBef>
              <a:spcAft>
                <a:spcPts val="1200"/>
              </a:spcAft>
              <a:buNone/>
            </a:pPr>
            <a:r>
              <a:rPr lang="pt-PT"/>
              <a:t>For the genetic algorithms we will have higher values for the solution as we increase the genome or the iterations, though the time of computation increases a lot.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