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9" r:id="rId1"/>
    <p:sldMasterId id="2147483722" r:id="rId2"/>
  </p:sldMasterIdLst>
  <p:notesMasterIdLst>
    <p:notesMasterId r:id="rId47"/>
  </p:notesMasterIdLst>
  <p:handoutMasterIdLst>
    <p:handoutMasterId r:id="rId48"/>
  </p:handoutMasterIdLst>
  <p:sldIdLst>
    <p:sldId id="523" r:id="rId3"/>
    <p:sldId id="385" r:id="rId4"/>
    <p:sldId id="494" r:id="rId5"/>
    <p:sldId id="517" r:id="rId6"/>
    <p:sldId id="524" r:id="rId7"/>
    <p:sldId id="525" r:id="rId8"/>
    <p:sldId id="526" r:id="rId9"/>
    <p:sldId id="534" r:id="rId10"/>
    <p:sldId id="533" r:id="rId11"/>
    <p:sldId id="535" r:id="rId12"/>
    <p:sldId id="536" r:id="rId13"/>
    <p:sldId id="537" r:id="rId14"/>
    <p:sldId id="538" r:id="rId15"/>
    <p:sldId id="539" r:id="rId16"/>
    <p:sldId id="528" r:id="rId17"/>
    <p:sldId id="486" r:id="rId18"/>
    <p:sldId id="540" r:id="rId19"/>
    <p:sldId id="547" r:id="rId20"/>
    <p:sldId id="542" r:id="rId21"/>
    <p:sldId id="544" r:id="rId22"/>
    <p:sldId id="543" r:id="rId23"/>
    <p:sldId id="546" r:id="rId24"/>
    <p:sldId id="545" r:id="rId25"/>
    <p:sldId id="548" r:id="rId26"/>
    <p:sldId id="550" r:id="rId27"/>
    <p:sldId id="514" r:id="rId28"/>
    <p:sldId id="503" r:id="rId29"/>
    <p:sldId id="549" r:id="rId30"/>
    <p:sldId id="518" r:id="rId31"/>
    <p:sldId id="515" r:id="rId32"/>
    <p:sldId id="499" r:id="rId33"/>
    <p:sldId id="500" r:id="rId34"/>
    <p:sldId id="510" r:id="rId35"/>
    <p:sldId id="501" r:id="rId36"/>
    <p:sldId id="506" r:id="rId37"/>
    <p:sldId id="521" r:id="rId38"/>
    <p:sldId id="551" r:id="rId39"/>
    <p:sldId id="512" r:id="rId40"/>
    <p:sldId id="481" r:id="rId41"/>
    <p:sldId id="520" r:id="rId42"/>
    <p:sldId id="509" r:id="rId43"/>
    <p:sldId id="482" r:id="rId44"/>
    <p:sldId id="497" r:id="rId45"/>
    <p:sldId id="522" r:id="rId46"/>
  </p:sldIdLst>
  <p:sldSz cx="9144000" cy="6858000" type="screen4x3"/>
  <p:notesSz cx="7010400" cy="9296400"/>
  <p:custShowLst>
    <p:custShow name="Произвольный показ 1" id="0">
      <p:sldLst>
        <p:sld r:id="rId5"/>
        <p:sld r:id="rId45"/>
        <p:sld r:id="rId44"/>
        <p:sld r:id="rId37"/>
        <p:sld r:id="rId36"/>
        <p:sld r:id="rId34"/>
        <p:sld r:id="rId41"/>
        <p:sld r:id="rId33"/>
        <p:sld r:id="rId29"/>
        <p:sld r:id="rId18"/>
        <p:sld r:id="rId4"/>
      </p:sldLst>
    </p:custShow>
  </p:custShowLst>
  <p:defaultTextStyle>
    <a:defPPr>
      <a:defRPr lang="en-US"/>
    </a:defPPr>
    <a:lvl1pPr algn="l" rtl="0" fontAlgn="base">
      <a:spcBef>
        <a:spcPct val="0"/>
      </a:spcBef>
      <a:spcAft>
        <a:spcPct val="0"/>
      </a:spcAft>
      <a:defRPr kern="1200">
        <a:solidFill>
          <a:srgbClr val="FFFFFF"/>
        </a:solidFill>
        <a:latin typeface="Arial" charset="0"/>
        <a:ea typeface="+mn-ea"/>
        <a:cs typeface="+mn-cs"/>
      </a:defRPr>
    </a:lvl1pPr>
    <a:lvl2pPr marL="457200" algn="l" rtl="0" fontAlgn="base">
      <a:spcBef>
        <a:spcPct val="0"/>
      </a:spcBef>
      <a:spcAft>
        <a:spcPct val="0"/>
      </a:spcAft>
      <a:defRPr kern="1200">
        <a:solidFill>
          <a:srgbClr val="FFFFFF"/>
        </a:solidFill>
        <a:latin typeface="Arial" charset="0"/>
        <a:ea typeface="+mn-ea"/>
        <a:cs typeface="+mn-cs"/>
      </a:defRPr>
    </a:lvl2pPr>
    <a:lvl3pPr marL="914400" algn="l" rtl="0" fontAlgn="base">
      <a:spcBef>
        <a:spcPct val="0"/>
      </a:spcBef>
      <a:spcAft>
        <a:spcPct val="0"/>
      </a:spcAft>
      <a:defRPr kern="1200">
        <a:solidFill>
          <a:srgbClr val="FFFFFF"/>
        </a:solidFill>
        <a:latin typeface="Arial" charset="0"/>
        <a:ea typeface="+mn-ea"/>
        <a:cs typeface="+mn-cs"/>
      </a:defRPr>
    </a:lvl3pPr>
    <a:lvl4pPr marL="1371600" algn="l" rtl="0" fontAlgn="base">
      <a:spcBef>
        <a:spcPct val="0"/>
      </a:spcBef>
      <a:spcAft>
        <a:spcPct val="0"/>
      </a:spcAft>
      <a:defRPr kern="1200">
        <a:solidFill>
          <a:srgbClr val="FFFFFF"/>
        </a:solidFill>
        <a:latin typeface="Arial" charset="0"/>
        <a:ea typeface="+mn-ea"/>
        <a:cs typeface="+mn-cs"/>
      </a:defRPr>
    </a:lvl4pPr>
    <a:lvl5pPr marL="1828800" algn="l" rtl="0" fontAlgn="base">
      <a:spcBef>
        <a:spcPct val="0"/>
      </a:spcBef>
      <a:spcAft>
        <a:spcPct val="0"/>
      </a:spcAft>
      <a:defRPr kern="1200">
        <a:solidFill>
          <a:srgbClr val="FFFFFF"/>
        </a:solidFill>
        <a:latin typeface="Arial" charset="0"/>
        <a:ea typeface="+mn-ea"/>
        <a:cs typeface="+mn-cs"/>
      </a:defRPr>
    </a:lvl5pPr>
    <a:lvl6pPr marL="2286000" algn="l" defTabSz="914400" rtl="0" eaLnBrk="1" latinLnBrk="0" hangingPunct="1">
      <a:defRPr kern="1200">
        <a:solidFill>
          <a:srgbClr val="FFFFFF"/>
        </a:solidFill>
        <a:latin typeface="Arial" charset="0"/>
        <a:ea typeface="+mn-ea"/>
        <a:cs typeface="+mn-cs"/>
      </a:defRPr>
    </a:lvl6pPr>
    <a:lvl7pPr marL="2743200" algn="l" defTabSz="914400" rtl="0" eaLnBrk="1" latinLnBrk="0" hangingPunct="1">
      <a:defRPr kern="1200">
        <a:solidFill>
          <a:srgbClr val="FFFFFF"/>
        </a:solidFill>
        <a:latin typeface="Arial" charset="0"/>
        <a:ea typeface="+mn-ea"/>
        <a:cs typeface="+mn-cs"/>
      </a:defRPr>
    </a:lvl7pPr>
    <a:lvl8pPr marL="3200400" algn="l" defTabSz="914400" rtl="0" eaLnBrk="1" latinLnBrk="0" hangingPunct="1">
      <a:defRPr kern="1200">
        <a:solidFill>
          <a:srgbClr val="FFFFFF"/>
        </a:solidFill>
        <a:latin typeface="Arial" charset="0"/>
        <a:ea typeface="+mn-ea"/>
        <a:cs typeface="+mn-cs"/>
      </a:defRPr>
    </a:lvl8pPr>
    <a:lvl9pPr marL="3657600" algn="l" defTabSz="914400" rtl="0" eaLnBrk="1" latinLnBrk="0" hangingPunct="1">
      <a:defRPr kern="1200">
        <a:solidFill>
          <a:srgbClr val="FFFFFF"/>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Автор"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p:present/>
    <p:sldAll/>
    <p:penClr>
      <a:srgbClr val="FF0000"/>
    </p:penClr>
  </p:showPr>
  <p:clrMru>
    <a:srgbClr val="05FF41"/>
    <a:srgbClr val="CC9900"/>
    <a:srgbClr val="FF9900"/>
    <a:srgbClr val="CC4EBD"/>
    <a:srgbClr val="FFCC66"/>
    <a:srgbClr val="006600"/>
    <a:srgbClr val="A50021"/>
    <a:srgbClr val="FFFF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02" autoAdjust="0"/>
    <p:restoredTop sz="80926" autoAdjust="0"/>
  </p:normalViewPr>
  <p:slideViewPr>
    <p:cSldViewPr snapToGrid="0">
      <p:cViewPr>
        <p:scale>
          <a:sx n="75" d="100"/>
          <a:sy n="75" d="100"/>
        </p:scale>
        <p:origin x="-1452" y="-108"/>
      </p:cViewPr>
      <p:guideLst>
        <p:guide orient="horz" pos="890"/>
        <p:guide orient="horz" pos="144"/>
        <p:guide orient="horz" pos="2160"/>
        <p:guide orient="horz" pos="1200"/>
        <p:guide orient="horz" pos="1487"/>
        <p:guide orient="horz" pos="4176"/>
        <p:guide pos="2880"/>
        <p:guide pos="5520"/>
        <p:guide pos="240"/>
      </p:guideLst>
    </p:cSldViewPr>
  </p:slideViewPr>
  <p:outlineViewPr>
    <p:cViewPr>
      <p:scale>
        <a:sx n="33" d="100"/>
        <a:sy n="33" d="100"/>
      </p:scale>
      <p:origin x="0" y="1146"/>
    </p:cViewPr>
  </p:outlineViewPr>
  <p:notesTextViewPr>
    <p:cViewPr>
      <p:scale>
        <a:sx n="100" d="100"/>
        <a:sy n="100" d="100"/>
      </p:scale>
      <p:origin x="0" y="0"/>
    </p:cViewPr>
  </p:notesTextViewPr>
  <p:sorterViewPr>
    <p:cViewPr>
      <p:scale>
        <a:sx n="100" d="100"/>
        <a:sy n="100" d="100"/>
      </p:scale>
      <p:origin x="0" y="1128"/>
    </p:cViewPr>
  </p:sorterViewPr>
  <p:notesViewPr>
    <p:cSldViewPr snapToGrid="0">
      <p:cViewPr>
        <p:scale>
          <a:sx n="100" d="100"/>
          <a:sy n="100" d="100"/>
        </p:scale>
        <p:origin x="-1932" y="792"/>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eaLnBrk="1" hangingPunct="1">
              <a:lnSpc>
                <a:spcPct val="100000"/>
              </a:lnSpc>
              <a:spcBef>
                <a:spcPct val="0"/>
              </a:spcBef>
              <a:defRPr sz="1200">
                <a:solidFill>
                  <a:schemeClr val="tx1"/>
                </a:solidFill>
              </a:defRPr>
            </a:lvl1pPr>
          </a:lstStyle>
          <a:p>
            <a:pPr>
              <a:defRPr/>
            </a:pPr>
            <a:endParaRPr lang="en-US"/>
          </a:p>
        </p:txBody>
      </p:sp>
      <p:sp>
        <p:nvSpPr>
          <p:cNvPr id="19459"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lnSpc>
                <a:spcPct val="100000"/>
              </a:lnSpc>
              <a:spcBef>
                <a:spcPct val="0"/>
              </a:spcBef>
              <a:defRPr sz="1200">
                <a:solidFill>
                  <a:schemeClr val="tx1"/>
                </a:solidFill>
              </a:defRPr>
            </a:lvl1pPr>
          </a:lstStyle>
          <a:p>
            <a:pPr>
              <a:defRPr/>
            </a:pPr>
            <a:fld id="{AC1F0055-28D2-4330-A4A3-D1608B3F7734}" type="datetime8">
              <a:rPr lang="en-US"/>
              <a:pPr>
                <a:defRPr/>
              </a:pPr>
              <a:t>12/21/2011 7:45 PM</a:t>
            </a:fld>
            <a:endParaRPr lang="en-US" dirty="0"/>
          </a:p>
        </p:txBody>
      </p:sp>
      <p:sp>
        <p:nvSpPr>
          <p:cNvPr id="19461" name="Rectangle 5"/>
          <p:cNvSpPr>
            <a:spLocks noGrp="1" noChangeArrowheads="1"/>
          </p:cNvSpPr>
          <p:nvPr>
            <p:ph type="sldNum" sz="quarter" idx="3"/>
          </p:nvPr>
        </p:nvSpPr>
        <p:spPr bwMode="auto">
          <a:xfrm>
            <a:off x="6384925" y="8831263"/>
            <a:ext cx="625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lnSpc>
                <a:spcPct val="100000"/>
              </a:lnSpc>
              <a:spcBef>
                <a:spcPct val="0"/>
              </a:spcBef>
              <a:defRPr sz="1200" b="1">
                <a:solidFill>
                  <a:schemeClr val="tx1"/>
                </a:solidFill>
              </a:defRPr>
            </a:lvl1pPr>
          </a:lstStyle>
          <a:p>
            <a:pPr>
              <a:defRPr/>
            </a:pPr>
            <a:fld id="{5E534319-A9DE-4E9F-B29C-531FEAB97E96}" type="slidenum">
              <a:rPr lang="en-US"/>
              <a:pPr>
                <a:defRPr/>
              </a:pPr>
              <a:t>‹#›</a:t>
            </a:fld>
            <a:endParaRPr lang="en-US" dirty="0"/>
          </a:p>
        </p:txBody>
      </p:sp>
      <p:sp>
        <p:nvSpPr>
          <p:cNvPr id="6" name="Footer Placeholder 5"/>
          <p:cNvSpPr>
            <a:spLocks noGrp="1"/>
          </p:cNvSpPr>
          <p:nvPr>
            <p:ph type="ftr" sz="quarter" idx="2"/>
          </p:nvPr>
        </p:nvSpPr>
        <p:spPr>
          <a:xfrm>
            <a:off x="0" y="8829675"/>
            <a:ext cx="6308725" cy="465138"/>
          </a:xfrm>
          <a:prstGeom prst="rect">
            <a:avLst/>
          </a:prstGeom>
        </p:spPr>
        <p:txBody>
          <a:bodyPr vert="horz" lIns="93177" tIns="46589" rIns="93177" bIns="46589" rtlCol="0" anchor="b"/>
          <a:lstStyle>
            <a:lvl1pPr algn="l" eaLnBrk="0" hangingPunct="0">
              <a:lnSpc>
                <a:spcPct val="85000"/>
              </a:lnSpc>
              <a:spcBef>
                <a:spcPct val="20000"/>
              </a:spcBef>
              <a:defRPr sz="500">
                <a:solidFill>
                  <a:srgbClr val="000000"/>
                </a:solidFill>
                <a:latin typeface="Segoe" pitchFamily="34" charset="0"/>
              </a:defRPr>
            </a:lvl1pPr>
          </a:lstStyle>
          <a:p>
            <a:pPr>
              <a:defRPr/>
            </a:pPr>
            <a:r>
              <a:rPr lang="en-US"/>
              <a:t>© 2008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eaLnBrk="1" hangingPunct="1">
              <a:lnSpc>
                <a:spcPct val="100000"/>
              </a:lnSpc>
              <a:spcBef>
                <a:spcPct val="0"/>
              </a:spcBef>
              <a:defRPr sz="1200">
                <a:solidFill>
                  <a:schemeClr val="tx1"/>
                </a:solidFill>
                <a:latin typeface="Times New Roman" pitchFamily="18" charset="0"/>
              </a:defRPr>
            </a:lvl1pPr>
          </a:lstStyle>
          <a:p>
            <a:pPr>
              <a:defRPr/>
            </a:pPr>
            <a:endParaRPr lang="en-US"/>
          </a:p>
        </p:txBody>
      </p:sp>
      <p:sp>
        <p:nvSpPr>
          <p:cNvPr id="2969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lnSpc>
                <a:spcPct val="100000"/>
              </a:lnSpc>
              <a:spcBef>
                <a:spcPct val="0"/>
              </a:spcBef>
              <a:defRPr sz="1200">
                <a:solidFill>
                  <a:schemeClr val="tx1"/>
                </a:solidFill>
                <a:latin typeface="Times New Roman" pitchFamily="18" charset="0"/>
              </a:defRPr>
            </a:lvl1pPr>
          </a:lstStyle>
          <a:p>
            <a:pPr>
              <a:defRPr/>
            </a:pPr>
            <a:fld id="{C786425B-99EC-436E-B20B-003856F2B51E}" type="datetime8">
              <a:rPr lang="en-US"/>
              <a:pPr>
                <a:defRPr/>
              </a:pPr>
              <a:t>12/21/2011 7:45 PM</a:t>
            </a:fld>
            <a:endParaRPr lang="en-US" dirty="0"/>
          </a:p>
        </p:txBody>
      </p:sp>
      <p:sp>
        <p:nvSpPr>
          <p:cNvPr id="1638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29703" name="Rectangle 7"/>
          <p:cNvSpPr>
            <a:spLocks noGrp="1" noChangeArrowheads="1"/>
          </p:cNvSpPr>
          <p:nvPr>
            <p:ph type="sldNum" sz="quarter" idx="5"/>
          </p:nvPr>
        </p:nvSpPr>
        <p:spPr bwMode="auto">
          <a:xfrm>
            <a:off x="5707063" y="8829675"/>
            <a:ext cx="1301750"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lnSpc>
                <a:spcPct val="100000"/>
              </a:lnSpc>
              <a:spcBef>
                <a:spcPct val="0"/>
              </a:spcBef>
              <a:defRPr sz="1200">
                <a:solidFill>
                  <a:schemeClr val="tx1"/>
                </a:solidFill>
                <a:latin typeface="Times New Roman" pitchFamily="18" charset="0"/>
              </a:defRPr>
            </a:lvl1pPr>
          </a:lstStyle>
          <a:p>
            <a:pPr>
              <a:defRPr/>
            </a:pPr>
            <a:fld id="{65FD6A1D-38F9-465C-90AE-F5844B1CD7F0}" type="slidenum">
              <a:rPr lang="en-US"/>
              <a:pPr>
                <a:defRPr/>
              </a:pPr>
              <a:t>‹#›</a:t>
            </a:fld>
            <a:endParaRPr lang="en-US" dirty="0"/>
          </a:p>
        </p:txBody>
      </p:sp>
      <p:sp>
        <p:nvSpPr>
          <p:cNvPr id="8" name="Footer Placeholder 5"/>
          <p:cNvSpPr>
            <a:spLocks noGrp="1"/>
          </p:cNvSpPr>
          <p:nvPr>
            <p:ph type="ftr" sz="quarter" idx="4"/>
          </p:nvPr>
        </p:nvSpPr>
        <p:spPr>
          <a:xfrm>
            <a:off x="0" y="8829675"/>
            <a:ext cx="6308725" cy="465138"/>
          </a:xfrm>
          <a:prstGeom prst="rect">
            <a:avLst/>
          </a:prstGeom>
        </p:spPr>
        <p:txBody>
          <a:bodyPr vert="horz" lIns="93177" tIns="46589" rIns="93177" bIns="46589" rtlCol="0" anchor="b"/>
          <a:lstStyle>
            <a:lvl1pPr algn="l" eaLnBrk="0" hangingPunct="0">
              <a:lnSpc>
                <a:spcPct val="85000"/>
              </a:lnSpc>
              <a:spcBef>
                <a:spcPct val="20000"/>
              </a:spcBef>
              <a:defRPr sz="500">
                <a:solidFill>
                  <a:srgbClr val="000000"/>
                </a:solidFill>
                <a:latin typeface="Segoe" pitchFamily="34" charset="0"/>
              </a:defRPr>
            </a:lvl1pPr>
          </a:lstStyle>
          <a:p>
            <a:pPr>
              <a:defRPr/>
            </a:pPr>
            <a:r>
              <a:rPr lang="en-US"/>
              <a:t>© 2008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000" kern="1200">
        <a:solidFill>
          <a:schemeClr val="tx1"/>
        </a:solidFill>
        <a:latin typeface="+mn-lt"/>
        <a:ea typeface="+mn-ea"/>
        <a:cs typeface="+mn-cs"/>
      </a:defRPr>
    </a:lvl1pPr>
    <a:lvl2pPr marL="457200" algn="l" rtl="0" eaLnBrk="0" fontAlgn="base" hangingPunct="0">
      <a:spcBef>
        <a:spcPct val="30000"/>
      </a:spcBef>
      <a:spcAft>
        <a:spcPct val="0"/>
      </a:spcAft>
      <a:defRPr sz="900" kern="1200">
        <a:solidFill>
          <a:schemeClr val="tx1"/>
        </a:solidFill>
        <a:latin typeface="+mn-lt"/>
        <a:ea typeface="+mn-ea"/>
        <a:cs typeface="+mn-cs"/>
      </a:defRPr>
    </a:lvl2pPr>
    <a:lvl3pPr marL="914400" algn="l" rtl="0" eaLnBrk="0" fontAlgn="base" hangingPunct="0">
      <a:spcBef>
        <a:spcPct val="30000"/>
      </a:spcBef>
      <a:spcAft>
        <a:spcPct val="0"/>
      </a:spcAft>
      <a:defRPr sz="900" kern="1200">
        <a:solidFill>
          <a:schemeClr val="tx1"/>
        </a:solidFill>
        <a:latin typeface="+mn-lt"/>
        <a:ea typeface="+mn-ea"/>
        <a:cs typeface="+mn-cs"/>
      </a:defRPr>
    </a:lvl3pPr>
    <a:lvl4pPr marL="1371600" algn="l" rtl="0" eaLnBrk="0" fontAlgn="base" hangingPunct="0">
      <a:spcBef>
        <a:spcPct val="30000"/>
      </a:spcBef>
      <a:spcAft>
        <a:spcPct val="0"/>
      </a:spcAft>
      <a:defRPr sz="900" kern="1200">
        <a:solidFill>
          <a:schemeClr val="tx1"/>
        </a:solidFill>
        <a:latin typeface="+mn-lt"/>
        <a:ea typeface="+mn-ea"/>
        <a:cs typeface="+mn-cs"/>
      </a:defRPr>
    </a:lvl4pPr>
    <a:lvl5pPr marL="1828800" algn="l" rtl="0" eaLnBrk="0" fontAlgn="base" hangingPunct="0">
      <a:spcBef>
        <a:spcPct val="30000"/>
      </a:spcBef>
      <a:spcAft>
        <a:spcPct val="0"/>
      </a:spcAft>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ru-RU" smtClean="0"/>
          </a:p>
        </p:txBody>
      </p:sp>
      <p:sp>
        <p:nvSpPr>
          <p:cNvPr id="19459" name="Slide Number Placeholder 3"/>
          <p:cNvSpPr>
            <a:spLocks noGrp="1"/>
          </p:cNvSpPr>
          <p:nvPr>
            <p:ph type="sldNum" sz="quarter" idx="5"/>
          </p:nvPr>
        </p:nvSpPr>
        <p:spPr>
          <a:noFill/>
        </p:spPr>
        <p:txBody>
          <a:bodyPr/>
          <a:lstStyle/>
          <a:p>
            <a:fld id="{8B0FF6C9-409E-42FE-ADB7-6DC3668CE415}"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ln/>
        </p:spPr>
      </p:sp>
      <p:sp>
        <p:nvSpPr>
          <p:cNvPr id="21506" name="Notes Placeholder 2"/>
          <p:cNvSpPr>
            <a:spLocks noGrp="1"/>
          </p:cNvSpPr>
          <p:nvPr>
            <p:ph type="body" idx="1"/>
          </p:nvPr>
        </p:nvSpPr>
        <p:spPr>
          <a:noFill/>
          <a:ln/>
        </p:spPr>
        <p:txBody>
          <a:bodyPr/>
          <a:lstStyle/>
          <a:p>
            <a:endParaRPr lang="ru-RU" smtClean="0"/>
          </a:p>
        </p:txBody>
      </p:sp>
      <p:sp>
        <p:nvSpPr>
          <p:cNvPr id="21507" name="Date Placeholder 3"/>
          <p:cNvSpPr>
            <a:spLocks noGrp="1"/>
          </p:cNvSpPr>
          <p:nvPr>
            <p:ph type="dt" sz="quarter" idx="1"/>
          </p:nvPr>
        </p:nvSpPr>
        <p:spPr>
          <a:noFill/>
        </p:spPr>
        <p:txBody>
          <a:bodyPr/>
          <a:lstStyle/>
          <a:p>
            <a:fld id="{DDD51DE0-1875-49B0-9240-ED9123EABBF0}" type="datetime8">
              <a:rPr lang="en-US" smtClean="0"/>
              <a:pPr/>
              <a:t>12/21/2011 7:45 PM</a:t>
            </a:fld>
            <a:endParaRPr lang="en-US" smtClean="0"/>
          </a:p>
        </p:txBody>
      </p:sp>
      <p:sp>
        <p:nvSpPr>
          <p:cNvPr id="21508" name="Footer Placeholder 4"/>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smtClean="0">
                <a:solidFill>
                  <a:srgbClr val="FFFFFF"/>
                </a:solidFill>
                <a:latin typeface="Segoe"/>
              </a:rPr>
              <a:t>©2006 Microsoft Corporation. All rights reserved.</a:t>
            </a:r>
          </a:p>
          <a:p>
            <a:r>
              <a:rPr lang="en-US" smtClean="0">
                <a:solidFill>
                  <a:srgbClr val="FFFFFF"/>
                </a:solidFill>
                <a:latin typeface="Segoe"/>
              </a:rPr>
              <a:t>This presentation is for informational purposes only. Microsoft makes no warranties, express or implied, in this summary.</a:t>
            </a:r>
          </a:p>
        </p:txBody>
      </p:sp>
      <p:sp>
        <p:nvSpPr>
          <p:cNvPr id="21509" name="Slide Number Placeholder 5"/>
          <p:cNvSpPr>
            <a:spLocks noGrp="1"/>
          </p:cNvSpPr>
          <p:nvPr>
            <p:ph type="sldNum" sz="quarter" idx="5"/>
          </p:nvPr>
        </p:nvSpPr>
        <p:spPr>
          <a:noFill/>
        </p:spPr>
        <p:txBody>
          <a:bodyPr/>
          <a:lstStyle/>
          <a:p>
            <a:fld id="{145ABFCA-C914-42E0-ADE7-2C469A8FAA1C}"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ln/>
        </p:spPr>
      </p:sp>
      <p:sp>
        <p:nvSpPr>
          <p:cNvPr id="25602"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ln/>
        </p:spPr>
      </p:sp>
      <p:sp>
        <p:nvSpPr>
          <p:cNvPr id="23554" name="Rectangle 3"/>
          <p:cNvSpPr>
            <a:spLocks noGrp="1" noChangeArrowheads="1"/>
          </p:cNvSpPr>
          <p:nvPr>
            <p:ph type="body" idx="1"/>
          </p:nvPr>
        </p:nvSpPr>
        <p:spPr>
          <a:noFill/>
          <a:ln/>
        </p:spPr>
        <p:txBody>
          <a:bodyPr/>
          <a:lstStyle/>
          <a:p>
            <a:r>
              <a:rPr lang="ru-RU" smtClean="0"/>
              <a:t>Принципы построения</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Образ слайда 1"/>
          <p:cNvSpPr>
            <a:spLocks noGrp="1" noRot="1" noChangeAspect="1"/>
          </p:cNvSpPr>
          <p:nvPr>
            <p:ph type="sldImg"/>
          </p:nvPr>
        </p:nvSpPr>
        <p:spPr>
          <a:ln/>
        </p:spPr>
      </p:sp>
      <p:sp>
        <p:nvSpPr>
          <p:cNvPr id="53250" name="Заметки 2"/>
          <p:cNvSpPr>
            <a:spLocks noGrp="1"/>
          </p:cNvSpPr>
          <p:nvPr>
            <p:ph type="body" idx="1"/>
          </p:nvPr>
        </p:nvSpPr>
        <p:spPr>
          <a:noFill/>
          <a:ln/>
        </p:spPr>
        <p:txBody>
          <a:bodyPr/>
          <a:lstStyle/>
          <a:p>
            <a:endParaRPr lang="ru-RU" smtClean="0"/>
          </a:p>
        </p:txBody>
      </p:sp>
      <p:sp>
        <p:nvSpPr>
          <p:cNvPr id="53251" name="Дата 3"/>
          <p:cNvSpPr>
            <a:spLocks noGrp="1"/>
          </p:cNvSpPr>
          <p:nvPr>
            <p:ph type="dt" sz="quarter" idx="1"/>
          </p:nvPr>
        </p:nvSpPr>
        <p:spPr>
          <a:noFill/>
        </p:spPr>
        <p:txBody>
          <a:bodyPr/>
          <a:lstStyle/>
          <a:p>
            <a:fld id="{D834D110-09C1-4162-BD47-F1B767B2A019}" type="datetime8">
              <a:rPr lang="en-US" smtClean="0"/>
              <a:pPr/>
              <a:t>12/21/2011 7:45 PM</a:t>
            </a:fld>
            <a:endParaRPr lang="en-US" smtClean="0"/>
          </a:p>
        </p:txBody>
      </p:sp>
      <p:sp>
        <p:nvSpPr>
          <p:cNvPr id="53252" name="Номер слайда 4"/>
          <p:cNvSpPr>
            <a:spLocks noGrp="1"/>
          </p:cNvSpPr>
          <p:nvPr>
            <p:ph type="sldNum" sz="quarter" idx="5"/>
          </p:nvPr>
        </p:nvSpPr>
        <p:spPr>
          <a:noFill/>
        </p:spPr>
        <p:txBody>
          <a:bodyPr/>
          <a:lstStyle/>
          <a:p>
            <a:fld id="{E443407C-4836-4DC1-B192-E71F8CAE24D4}" type="slidenum">
              <a:rPr lang="en-US" smtClean="0"/>
              <a:pPr/>
              <a:t>30</a:t>
            </a:fld>
            <a:endParaRPr lang="en-US" smtClean="0"/>
          </a:p>
        </p:txBody>
      </p:sp>
      <p:sp>
        <p:nvSpPr>
          <p:cNvPr id="53253" name="Нижний колонтитул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smtClean="0">
                <a:latin typeface="Segoe"/>
              </a:rPr>
              <a:t>© 2008 Microsoft Corporation. All rights reserved. Microsoft, Windows, Windows Vista and other product names are or may be registered trademarks and/or trademarks in the U.S. and/or other countries.</a:t>
            </a:r>
          </a:p>
          <a:p>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lum bright="-18000"/>
          </a:blip>
          <a:srcRect/>
          <a:stretch>
            <a:fillRect/>
          </a:stretch>
        </p:blipFill>
        <p:spPr bwMode="auto">
          <a:xfrm>
            <a:off x="0" y="0"/>
            <a:ext cx="9144000" cy="6259513"/>
          </a:xfrm>
          <a:prstGeom prst="rect">
            <a:avLst/>
          </a:prstGeom>
          <a:noFill/>
          <a:ln w="12700">
            <a:noFill/>
            <a:miter lim="800000"/>
            <a:headEnd/>
            <a:tailEnd/>
          </a:ln>
        </p:spPr>
      </p:pic>
      <p:grpSp>
        <p:nvGrpSpPr>
          <p:cNvPr id="5" name="Group 6"/>
          <p:cNvGrpSpPr>
            <a:grpSpLocks noChangeAspect="1"/>
          </p:cNvGrpSpPr>
          <p:nvPr userDrawn="1"/>
        </p:nvGrpSpPr>
        <p:grpSpPr bwMode="auto">
          <a:xfrm>
            <a:off x="3030538" y="6335713"/>
            <a:ext cx="5799137" cy="419100"/>
            <a:chOff x="2848" y="5696"/>
            <a:chExt cx="5136" cy="371"/>
          </a:xfrm>
        </p:grpSpPr>
        <p:pic>
          <p:nvPicPr>
            <p:cNvPr id="6" name="Picture 6" descr="SQL08"/>
            <p:cNvPicPr>
              <a:picLocks noChangeAspect="1" noChangeArrowheads="1"/>
            </p:cNvPicPr>
            <p:nvPr/>
          </p:nvPicPr>
          <p:blipFill>
            <a:blip r:embed="rId3"/>
            <a:srcRect/>
            <a:stretch>
              <a:fillRect/>
            </a:stretch>
          </p:blipFill>
          <p:spPr bwMode="auto">
            <a:xfrm>
              <a:off x="6784" y="5760"/>
              <a:ext cx="1200" cy="307"/>
            </a:xfrm>
            <a:prstGeom prst="rect">
              <a:avLst/>
            </a:prstGeom>
            <a:noFill/>
            <a:ln w="9525">
              <a:noFill/>
              <a:miter lim="800000"/>
              <a:headEnd/>
              <a:tailEnd/>
            </a:ln>
          </p:spPr>
        </p:pic>
        <p:pic>
          <p:nvPicPr>
            <p:cNvPr id="7" name="Picture 7" descr="visual-studio08"/>
            <p:cNvPicPr>
              <a:picLocks noChangeAspect="1" noChangeArrowheads="1"/>
            </p:cNvPicPr>
            <p:nvPr/>
          </p:nvPicPr>
          <p:blipFill>
            <a:blip r:embed="rId4"/>
            <a:srcRect/>
            <a:stretch>
              <a:fillRect/>
            </a:stretch>
          </p:blipFill>
          <p:spPr bwMode="auto">
            <a:xfrm>
              <a:off x="4912" y="5712"/>
              <a:ext cx="1728" cy="352"/>
            </a:xfrm>
            <a:prstGeom prst="rect">
              <a:avLst/>
            </a:prstGeom>
            <a:noFill/>
            <a:ln w="9525">
              <a:noFill/>
              <a:miter lim="800000"/>
              <a:headEnd/>
              <a:tailEnd/>
            </a:ln>
          </p:spPr>
        </p:pic>
        <p:pic>
          <p:nvPicPr>
            <p:cNvPr id="8" name="Picture 8" descr="windows-server08"/>
            <p:cNvPicPr>
              <a:picLocks noChangeAspect="1" noChangeArrowheads="1"/>
            </p:cNvPicPr>
            <p:nvPr/>
          </p:nvPicPr>
          <p:blipFill>
            <a:blip r:embed="rId5"/>
            <a:srcRect/>
            <a:stretch>
              <a:fillRect/>
            </a:stretch>
          </p:blipFill>
          <p:spPr bwMode="auto">
            <a:xfrm>
              <a:off x="2848" y="5696"/>
              <a:ext cx="1920" cy="352"/>
            </a:xfrm>
            <a:prstGeom prst="rect">
              <a:avLst/>
            </a:prstGeom>
            <a:noFill/>
            <a:ln w="9525">
              <a:noFill/>
              <a:miter lim="800000"/>
              <a:headEnd/>
              <a:tailEnd/>
            </a:ln>
          </p:spPr>
        </p:pic>
      </p:grpSp>
      <p:pic>
        <p:nvPicPr>
          <p:cNvPr id="9" name="Picture 9" descr="heroes-1.png"/>
          <p:cNvPicPr>
            <a:picLocks noChangeAspect="1"/>
          </p:cNvPicPr>
          <p:nvPr userDrawn="1"/>
        </p:nvPicPr>
        <p:blipFill>
          <a:blip r:embed="rId6"/>
          <a:srcRect/>
          <a:stretch>
            <a:fillRect/>
          </a:stretch>
        </p:blipFill>
        <p:spPr bwMode="auto">
          <a:xfrm>
            <a:off x="252413" y="6307138"/>
            <a:ext cx="2238375" cy="476250"/>
          </a:xfrm>
          <a:prstGeom prst="rect">
            <a:avLst/>
          </a:prstGeom>
          <a:noFill/>
          <a:ln w="9525">
            <a:noFill/>
            <a:miter lim="800000"/>
            <a:headEnd/>
            <a:tailEnd/>
          </a:ln>
        </p:spPr>
      </p:pic>
      <p:sp>
        <p:nvSpPr>
          <p:cNvPr id="2" name="Title 1"/>
          <p:cNvSpPr>
            <a:spLocks noGrp="1"/>
          </p:cNvSpPr>
          <p:nvPr>
            <p:ph type="ctrTitle"/>
          </p:nvPr>
        </p:nvSpPr>
        <p:spPr>
          <a:xfrm>
            <a:off x="730250" y="1905004"/>
            <a:ext cx="8032750" cy="1523495"/>
          </a:xfrm>
        </p:spPr>
        <p:txBody>
          <a:bodyPr>
            <a:noAutofit/>
          </a:bodyPr>
          <a:lstStyle>
            <a:lvl1pPr>
              <a:lnSpc>
                <a:spcPct val="90000"/>
              </a:lnSpc>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730254" y="4344991"/>
            <a:ext cx="8032751" cy="461665"/>
          </a:xfrm>
        </p:spPr>
        <p:txBody>
          <a:bodyPr>
            <a:noAutofit/>
          </a:bodyPr>
          <a:lstStyle>
            <a:lvl1pPr marL="0" indent="0" algn="l">
              <a:lnSpc>
                <a:spcPct val="90000"/>
              </a:lnSpc>
              <a:spcBef>
                <a:spcPts val="0"/>
              </a:spcBef>
              <a:buNone/>
              <a:defRPr b="1">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ru-RU" smtClean="0"/>
              <a:t>Образец подзаголовка</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solidFill>
          <a:schemeClr val="tx1"/>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lum bright="-18000"/>
          </a:blip>
          <a:srcRect/>
          <a:stretch>
            <a:fillRect/>
          </a:stretch>
        </p:blipFill>
        <p:spPr bwMode="auto">
          <a:xfrm>
            <a:off x="0" y="0"/>
            <a:ext cx="9144000" cy="6858000"/>
          </a:xfrm>
          <a:prstGeom prst="rect">
            <a:avLst/>
          </a:prstGeom>
          <a:noFill/>
          <a:ln w="12700">
            <a:noFill/>
            <a:miter lim="800000"/>
            <a:headEnd/>
            <a:tailEnd/>
          </a:ln>
        </p:spPr>
      </p:pic>
      <p:sp>
        <p:nvSpPr>
          <p:cNvPr id="2" name="Title 1"/>
          <p:cNvSpPr>
            <a:spLocks noGrp="1"/>
          </p:cNvSpPr>
          <p:nvPr>
            <p:ph type="title"/>
          </p:nvPr>
        </p:nvSpPr>
        <p:spPr>
          <a:xfrm>
            <a:off x="381000" y="230187"/>
            <a:ext cx="8382000" cy="664798"/>
          </a:xfrm>
          <a:prstGeom prst="rect">
            <a:avLst/>
          </a:prstGeom>
        </p:spPr>
        <p:txBody>
          <a:bodyPr/>
          <a:lstStyle/>
          <a:p>
            <a:r>
              <a:rPr lang="ru-RU" smtClean="0"/>
              <a:t>Образец заголовка</a:t>
            </a:r>
            <a:endParaRPr lang="en-US" dirty="0"/>
          </a:p>
        </p:txBody>
      </p:sp>
      <p:sp>
        <p:nvSpPr>
          <p:cNvPr id="6" name="Text Placeholder 5"/>
          <p:cNvSpPr>
            <a:spLocks noGrp="1"/>
          </p:cNvSpPr>
          <p:nvPr>
            <p:ph type="body" sz="quarter" idx="10"/>
          </p:nvPr>
        </p:nvSpPr>
        <p:spPr>
          <a:xfrm>
            <a:off x="381000" y="1411554"/>
            <a:ext cx="8382000" cy="2210863"/>
          </a:xfrm>
          <a:prstGeom prst="rect">
            <a:avLst/>
          </a:prstGeo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Только заголовок">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a:lum bright="-18000"/>
          </a:blip>
          <a:srcRect/>
          <a:stretch>
            <a:fillRect/>
          </a:stretch>
        </p:blipFill>
        <p:spPr bwMode="auto">
          <a:xfrm>
            <a:off x="0" y="0"/>
            <a:ext cx="9144000" cy="6858000"/>
          </a:xfrm>
          <a:prstGeom prst="rect">
            <a:avLst/>
          </a:prstGeom>
          <a:noFill/>
          <a:ln w="12700">
            <a:noFill/>
            <a:miter lim="800000"/>
            <a:headEnd/>
            <a:tailEnd/>
          </a:ln>
        </p:spPr>
      </p:pic>
      <p:sp>
        <p:nvSpPr>
          <p:cNvPr id="2" name="Title 1"/>
          <p:cNvSpPr>
            <a:spLocks noGrp="1"/>
          </p:cNvSpPr>
          <p:nvPr>
            <p:ph type="title"/>
          </p:nvPr>
        </p:nvSpPr>
        <p:spPr>
          <a:xfrm>
            <a:off x="381000" y="230187"/>
            <a:ext cx="8382000" cy="664798"/>
          </a:xfrm>
          <a:prstGeom prst="rect">
            <a:avLst/>
          </a:prstGeom>
        </p:spPr>
        <p:txBody>
          <a:bodyPr/>
          <a:lstStyle/>
          <a:p>
            <a:r>
              <a:rPr lang="ru-RU" smtClean="0"/>
              <a:t>Образец заголовка</a:t>
            </a: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lum bright="-18000"/>
          </a:blip>
          <a:srcRect/>
          <a:stretch>
            <a:fillRect/>
          </a:stretch>
        </p:blipFill>
        <p:spPr bwMode="auto">
          <a:xfrm>
            <a:off x="0" y="0"/>
            <a:ext cx="9144000" cy="6259513"/>
          </a:xfrm>
          <a:prstGeom prst="rect">
            <a:avLst/>
          </a:prstGeom>
          <a:noFill/>
          <a:ln w="12700">
            <a:noFill/>
            <a:miter lim="800000"/>
            <a:headEnd/>
            <a:tailEnd/>
          </a:ln>
        </p:spPr>
      </p:pic>
      <p:grpSp>
        <p:nvGrpSpPr>
          <p:cNvPr id="6" name="Group 6"/>
          <p:cNvGrpSpPr>
            <a:grpSpLocks noChangeAspect="1"/>
          </p:cNvGrpSpPr>
          <p:nvPr userDrawn="1"/>
        </p:nvGrpSpPr>
        <p:grpSpPr bwMode="auto">
          <a:xfrm>
            <a:off x="3030538" y="6335713"/>
            <a:ext cx="5799137" cy="419100"/>
            <a:chOff x="2848" y="5696"/>
            <a:chExt cx="5136" cy="371"/>
          </a:xfrm>
        </p:grpSpPr>
        <p:pic>
          <p:nvPicPr>
            <p:cNvPr id="8" name="Picture 7" descr="SQL08"/>
            <p:cNvPicPr>
              <a:picLocks noChangeAspect="1" noChangeArrowheads="1"/>
            </p:cNvPicPr>
            <p:nvPr/>
          </p:nvPicPr>
          <p:blipFill>
            <a:blip r:embed="rId3"/>
            <a:srcRect/>
            <a:stretch>
              <a:fillRect/>
            </a:stretch>
          </p:blipFill>
          <p:spPr bwMode="auto">
            <a:xfrm>
              <a:off x="6784" y="5760"/>
              <a:ext cx="1200" cy="307"/>
            </a:xfrm>
            <a:prstGeom prst="rect">
              <a:avLst/>
            </a:prstGeom>
            <a:noFill/>
            <a:ln w="9525">
              <a:noFill/>
              <a:miter lim="800000"/>
              <a:headEnd/>
              <a:tailEnd/>
            </a:ln>
          </p:spPr>
        </p:pic>
        <p:pic>
          <p:nvPicPr>
            <p:cNvPr id="9" name="Picture 8" descr="visual-studio08"/>
            <p:cNvPicPr>
              <a:picLocks noChangeAspect="1" noChangeArrowheads="1"/>
            </p:cNvPicPr>
            <p:nvPr/>
          </p:nvPicPr>
          <p:blipFill>
            <a:blip r:embed="rId4"/>
            <a:srcRect/>
            <a:stretch>
              <a:fillRect/>
            </a:stretch>
          </p:blipFill>
          <p:spPr bwMode="auto">
            <a:xfrm>
              <a:off x="4912" y="5712"/>
              <a:ext cx="1728" cy="352"/>
            </a:xfrm>
            <a:prstGeom prst="rect">
              <a:avLst/>
            </a:prstGeom>
            <a:noFill/>
            <a:ln w="9525">
              <a:noFill/>
              <a:miter lim="800000"/>
              <a:headEnd/>
              <a:tailEnd/>
            </a:ln>
          </p:spPr>
        </p:pic>
        <p:pic>
          <p:nvPicPr>
            <p:cNvPr id="10" name="Picture 9" descr="windows-server08"/>
            <p:cNvPicPr>
              <a:picLocks noChangeAspect="1" noChangeArrowheads="1"/>
            </p:cNvPicPr>
            <p:nvPr/>
          </p:nvPicPr>
          <p:blipFill>
            <a:blip r:embed="rId5"/>
            <a:srcRect/>
            <a:stretch>
              <a:fillRect/>
            </a:stretch>
          </p:blipFill>
          <p:spPr bwMode="auto">
            <a:xfrm>
              <a:off x="2848" y="5696"/>
              <a:ext cx="1920" cy="352"/>
            </a:xfrm>
            <a:prstGeom prst="rect">
              <a:avLst/>
            </a:prstGeom>
            <a:noFill/>
            <a:ln w="9525">
              <a:noFill/>
              <a:miter lim="800000"/>
              <a:headEnd/>
              <a:tailEnd/>
            </a:ln>
          </p:spPr>
        </p:pic>
      </p:grpSp>
      <p:pic>
        <p:nvPicPr>
          <p:cNvPr id="11" name="Picture 10" descr="heroes-1.png"/>
          <p:cNvPicPr>
            <a:picLocks noChangeAspect="1"/>
          </p:cNvPicPr>
          <p:nvPr userDrawn="1"/>
        </p:nvPicPr>
        <p:blipFill>
          <a:blip r:embed="rId6"/>
          <a:srcRect/>
          <a:stretch>
            <a:fillRect/>
          </a:stretch>
        </p:blipFill>
        <p:spPr bwMode="auto">
          <a:xfrm>
            <a:off x="252413" y="6307138"/>
            <a:ext cx="2238375" cy="476250"/>
          </a:xfrm>
          <a:prstGeom prst="rect">
            <a:avLst/>
          </a:prstGeom>
          <a:noFill/>
          <a:ln w="9525">
            <a:noFill/>
            <a:miter lim="800000"/>
            <a:headEnd/>
            <a:tailEnd/>
          </a:ln>
        </p:spPr>
      </p:pic>
      <p:sp>
        <p:nvSpPr>
          <p:cNvPr id="2" name="Title 1"/>
          <p:cNvSpPr>
            <a:spLocks noGrp="1"/>
          </p:cNvSpPr>
          <p:nvPr>
            <p:ph type="ctrTitle"/>
          </p:nvPr>
        </p:nvSpPr>
        <p:spPr>
          <a:xfrm>
            <a:off x="1369219" y="649808"/>
            <a:ext cx="7043208" cy="1523495"/>
          </a:xfrm>
        </p:spPr>
        <p:txBody>
          <a:bodyPr anchor="ctr" anchorCtr="0">
            <a:noAutofit/>
          </a:bodyPr>
          <a:lstStyle>
            <a:lvl1pPr>
              <a:lnSpc>
                <a:spcPct val="90000"/>
              </a:lnSpc>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1368955" y="4344991"/>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ru-RU" smtClean="0"/>
              <a:t>Образец подзаголовка</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flip="none" rotWithShape="1">
                  <a:gsLst>
                    <a:gs pos="38000">
                      <a:srgbClr val="C0C0C0"/>
                    </a:gs>
                    <a:gs pos="65000">
                      <a:srgbClr val="FFFFFF"/>
                    </a:gs>
                  </a:gsLst>
                  <a:lin ang="16200000" scaled="1"/>
                  <a:tileRect/>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Образец текста</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lum bright="-18000"/>
          </a:blip>
          <a:srcRect/>
          <a:stretch>
            <a:fillRect/>
          </a:stretch>
        </p:blipFill>
        <p:spPr bwMode="auto">
          <a:xfrm>
            <a:off x="0" y="0"/>
            <a:ext cx="9144000" cy="6858000"/>
          </a:xfrm>
          <a:prstGeom prst="rect">
            <a:avLst/>
          </a:prstGeom>
          <a:noFill/>
          <a:ln w="12700">
            <a:noFill/>
            <a:miter lim="800000"/>
            <a:headEnd/>
            <a:tailEnd/>
          </a:ln>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6" name="Text Placeholder 5"/>
          <p:cNvSpPr>
            <a:spLocks noGrp="1"/>
          </p:cNvSpPr>
          <p:nvPr>
            <p:ph type="body" sz="quarter" idx="10"/>
          </p:nvPr>
        </p:nvSpPr>
        <p:spPr>
          <a:xfrm>
            <a:off x="381000" y="1411555"/>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lum bright="-18000"/>
          </a:blip>
          <a:srcRect/>
          <a:stretch>
            <a:fillRect/>
          </a:stretch>
        </p:blipFill>
        <p:spPr bwMode="auto">
          <a:xfrm>
            <a:off x="0" y="0"/>
            <a:ext cx="9144000" cy="6858000"/>
          </a:xfrm>
          <a:prstGeom prst="rect">
            <a:avLst/>
          </a:prstGeom>
          <a:noFill/>
          <a:ln w="12700">
            <a:noFill/>
            <a:miter lim="800000"/>
            <a:headEnd/>
            <a:tailEnd/>
          </a:ln>
        </p:spPr>
      </p:pic>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a:xfrm>
            <a:off x="381000" y="1412877"/>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lum bright="-18000"/>
          </a:blip>
          <a:srcRect/>
          <a:stretch>
            <a:fillRect/>
          </a:stretch>
        </p:blipFill>
        <p:spPr bwMode="auto">
          <a:xfrm>
            <a:off x="0" y="0"/>
            <a:ext cx="9144000" cy="6858000"/>
          </a:xfrm>
          <a:prstGeom prst="rect">
            <a:avLst/>
          </a:prstGeom>
          <a:noFill/>
          <a:ln w="12700">
            <a:noFill/>
            <a:miter lim="800000"/>
            <a:headEnd/>
            <a:tailEnd/>
          </a:ln>
        </p:spPr>
      </p:pic>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381000" y="1411556"/>
            <a:ext cx="41148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1411556"/>
            <a:ext cx="41148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lum bright="-18000"/>
          </a:blip>
          <a:srcRect/>
          <a:stretch>
            <a:fillRect/>
          </a:stretch>
        </p:blipFill>
        <p:spPr bwMode="auto">
          <a:xfrm>
            <a:off x="0" y="0"/>
            <a:ext cx="9144000" cy="6858000"/>
          </a:xfrm>
          <a:prstGeom prst="rect">
            <a:avLst/>
          </a:prstGeom>
          <a:noFill/>
          <a:ln w="12700">
            <a:noFill/>
            <a:miter lim="800000"/>
            <a:headEnd/>
            <a:tailEnd/>
          </a:ln>
        </p:spPr>
      </p:pic>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381000" y="1757805"/>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5986" y="1757805"/>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a:lum bright="-18000"/>
          </a:blip>
          <a:srcRect/>
          <a:stretch>
            <a:fillRect/>
          </a:stretch>
        </p:blipFill>
        <p:spPr bwMode="auto">
          <a:xfrm>
            <a:off x="0" y="0"/>
            <a:ext cx="9144000" cy="6858000"/>
          </a:xfrm>
          <a:prstGeom prst="rect">
            <a:avLst/>
          </a:prstGeom>
          <a:noFill/>
          <a:ln w="12700">
            <a:noFill/>
            <a:miter lim="800000"/>
            <a:headEnd/>
            <a:tailEnd/>
          </a:ln>
        </p:spPr>
      </p:pic>
      <p:sp>
        <p:nvSpPr>
          <p:cNvPr id="2" name="Title 1"/>
          <p:cNvSpPr>
            <a:spLocks noGrp="1"/>
          </p:cNvSpPr>
          <p:nvPr>
            <p:ph type="title"/>
          </p:nvPr>
        </p:nvSpPr>
        <p:spPr/>
        <p:txBody>
          <a:bodyPr/>
          <a:lstStyle/>
          <a:p>
            <a:r>
              <a:rPr lang="ru-RU" smtClean="0"/>
              <a:t>Образец заголовка</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lum bright="-18000"/>
          </a:blip>
          <a:srcRect/>
          <a:stretch>
            <a:fillRect/>
          </a:stretch>
        </p:blipFill>
        <p:spPr bwMode="auto">
          <a:xfrm>
            <a:off x="0" y="0"/>
            <a:ext cx="9144000" cy="6858000"/>
          </a:xfrm>
          <a:prstGeom prst="rect">
            <a:avLst/>
          </a:prstGeom>
          <a:noFill/>
          <a:ln w="12700">
            <a:noFill/>
            <a:miter lim="800000"/>
            <a:headEnd/>
            <a:tailEnd/>
          </a:ln>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6" name="Text Placeholder 5"/>
          <p:cNvSpPr>
            <a:spLocks noGrp="1"/>
          </p:cNvSpPr>
          <p:nvPr>
            <p:ph type="body" sz="quarter" idx="10"/>
          </p:nvPr>
        </p:nvSpPr>
        <p:spPr>
          <a:xfrm>
            <a:off x="722313" y="1905003"/>
            <a:ext cx="8040688"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image" Target="../media/image6.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1">
            <a:lum bright="-18000"/>
          </a:blip>
          <a:srcRect/>
          <a:stretch>
            <a:fillRect/>
          </a:stretch>
        </p:blipFill>
        <p:spPr bwMode="auto">
          <a:xfrm>
            <a:off x="0" y="0"/>
            <a:ext cx="9144000" cy="6259513"/>
          </a:xfrm>
          <a:prstGeom prst="rect">
            <a:avLst/>
          </a:prstGeom>
          <a:noFill/>
          <a:ln w="12700">
            <a:noFill/>
            <a:miter lim="800000"/>
            <a:headEnd/>
            <a:tailEnd/>
          </a:ln>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ru-RU" smtClean="0"/>
              <a:t>Образец заголовка</a:t>
            </a:r>
            <a:endParaRPr lang="en-US" dirty="0"/>
          </a:p>
        </p:txBody>
      </p:sp>
      <p:sp>
        <p:nvSpPr>
          <p:cNvPr id="1028" name="Text Placeholder 2"/>
          <p:cNvSpPr>
            <a:spLocks noGrp="1"/>
          </p:cNvSpPr>
          <p:nvPr>
            <p:ph type="body" idx="1"/>
          </p:nvPr>
        </p:nvSpPr>
        <p:spPr bwMode="auto">
          <a:xfrm>
            <a:off x="381000" y="1412875"/>
            <a:ext cx="8382000" cy="21351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grpSp>
        <p:nvGrpSpPr>
          <p:cNvPr id="1029" name="Group 6"/>
          <p:cNvGrpSpPr>
            <a:grpSpLocks noChangeAspect="1"/>
          </p:cNvGrpSpPr>
          <p:nvPr/>
        </p:nvGrpSpPr>
        <p:grpSpPr bwMode="auto">
          <a:xfrm>
            <a:off x="3030538" y="6335713"/>
            <a:ext cx="5799137" cy="419100"/>
            <a:chOff x="2848" y="5696"/>
            <a:chExt cx="5136" cy="371"/>
          </a:xfrm>
        </p:grpSpPr>
        <p:pic>
          <p:nvPicPr>
            <p:cNvPr id="1031" name="Picture 13" descr="SQL08"/>
            <p:cNvPicPr>
              <a:picLocks noChangeAspect="1" noChangeArrowheads="1"/>
            </p:cNvPicPr>
            <p:nvPr/>
          </p:nvPicPr>
          <p:blipFill>
            <a:blip r:embed="rId12"/>
            <a:srcRect/>
            <a:stretch>
              <a:fillRect/>
            </a:stretch>
          </p:blipFill>
          <p:spPr bwMode="auto">
            <a:xfrm>
              <a:off x="6784" y="5760"/>
              <a:ext cx="1200" cy="307"/>
            </a:xfrm>
            <a:prstGeom prst="rect">
              <a:avLst/>
            </a:prstGeom>
            <a:noFill/>
            <a:ln w="9525">
              <a:noFill/>
              <a:miter lim="800000"/>
              <a:headEnd/>
              <a:tailEnd/>
            </a:ln>
          </p:spPr>
        </p:pic>
        <p:pic>
          <p:nvPicPr>
            <p:cNvPr id="1032" name="Picture 14" descr="visual-studio08"/>
            <p:cNvPicPr>
              <a:picLocks noChangeAspect="1" noChangeArrowheads="1"/>
            </p:cNvPicPr>
            <p:nvPr/>
          </p:nvPicPr>
          <p:blipFill>
            <a:blip r:embed="rId13"/>
            <a:srcRect/>
            <a:stretch>
              <a:fillRect/>
            </a:stretch>
          </p:blipFill>
          <p:spPr bwMode="auto">
            <a:xfrm>
              <a:off x="4912" y="5712"/>
              <a:ext cx="1728" cy="352"/>
            </a:xfrm>
            <a:prstGeom prst="rect">
              <a:avLst/>
            </a:prstGeom>
            <a:noFill/>
            <a:ln w="9525">
              <a:noFill/>
              <a:miter lim="800000"/>
              <a:headEnd/>
              <a:tailEnd/>
            </a:ln>
          </p:spPr>
        </p:pic>
        <p:pic>
          <p:nvPicPr>
            <p:cNvPr id="1033" name="Picture 15" descr="windows-server08"/>
            <p:cNvPicPr>
              <a:picLocks noChangeAspect="1" noChangeArrowheads="1"/>
            </p:cNvPicPr>
            <p:nvPr/>
          </p:nvPicPr>
          <p:blipFill>
            <a:blip r:embed="rId14"/>
            <a:srcRect/>
            <a:stretch>
              <a:fillRect/>
            </a:stretch>
          </p:blipFill>
          <p:spPr bwMode="auto">
            <a:xfrm>
              <a:off x="2848" y="5696"/>
              <a:ext cx="1920" cy="352"/>
            </a:xfrm>
            <a:prstGeom prst="rect">
              <a:avLst/>
            </a:prstGeom>
            <a:noFill/>
            <a:ln w="9525">
              <a:noFill/>
              <a:miter lim="800000"/>
              <a:headEnd/>
              <a:tailEnd/>
            </a:ln>
          </p:spPr>
        </p:pic>
      </p:grpSp>
      <p:pic>
        <p:nvPicPr>
          <p:cNvPr id="1030" name="Picture 16" descr="heroes-1.png"/>
          <p:cNvPicPr>
            <a:picLocks noChangeAspect="1"/>
          </p:cNvPicPr>
          <p:nvPr/>
        </p:nvPicPr>
        <p:blipFill>
          <a:blip r:embed="rId15"/>
          <a:srcRect/>
          <a:stretch>
            <a:fillRect/>
          </a:stretch>
        </p:blipFill>
        <p:spPr bwMode="auto">
          <a:xfrm>
            <a:off x="252413" y="6307138"/>
            <a:ext cx="2238375" cy="476250"/>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35" r:id="rId9"/>
  </p:sldLayoutIdLst>
  <p:transition>
    <p:fade/>
  </p:transition>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charset="0"/>
        </a:defRPr>
      </a:lvl5pPr>
      <a:lvl6pPr marL="457200" algn="l" defTabSz="912813" rtl="0" fontAlgn="base">
        <a:lnSpc>
          <a:spcPct val="90000"/>
        </a:lnSpc>
        <a:spcBef>
          <a:spcPct val="0"/>
        </a:spcBef>
        <a:spcAft>
          <a:spcPct val="0"/>
        </a:spcAft>
        <a:defRPr sz="4800">
          <a:solidFill>
            <a:schemeClr val="tx1"/>
          </a:solidFill>
          <a:latin typeface="Segoe"/>
          <a:cs typeface="Arial" charset="0"/>
        </a:defRPr>
      </a:lvl6pPr>
      <a:lvl7pPr marL="914400" algn="l" defTabSz="912813" rtl="0" fontAlgn="base">
        <a:lnSpc>
          <a:spcPct val="90000"/>
        </a:lnSpc>
        <a:spcBef>
          <a:spcPct val="0"/>
        </a:spcBef>
        <a:spcAft>
          <a:spcPct val="0"/>
        </a:spcAft>
        <a:defRPr sz="4800">
          <a:solidFill>
            <a:schemeClr val="tx1"/>
          </a:solidFill>
          <a:latin typeface="Segoe"/>
          <a:cs typeface="Arial" charset="0"/>
        </a:defRPr>
      </a:lvl7pPr>
      <a:lvl8pPr marL="1371600" algn="l" defTabSz="912813" rtl="0" fontAlgn="base">
        <a:lnSpc>
          <a:spcPct val="90000"/>
        </a:lnSpc>
        <a:spcBef>
          <a:spcPct val="0"/>
        </a:spcBef>
        <a:spcAft>
          <a:spcPct val="0"/>
        </a:spcAft>
        <a:defRPr sz="4800">
          <a:solidFill>
            <a:schemeClr val="tx1"/>
          </a:solidFill>
          <a:latin typeface="Segoe"/>
          <a:cs typeface="Arial" charset="0"/>
        </a:defRPr>
      </a:lvl8pPr>
      <a:lvl9pPr marL="1828800" algn="l" defTabSz="912813" rtl="0" fontAlgn="base">
        <a:lnSpc>
          <a:spcPct val="90000"/>
        </a:lnSpc>
        <a:spcBef>
          <a:spcPct val="0"/>
        </a:spcBef>
        <a:spcAft>
          <a:spcPct val="0"/>
        </a:spcAft>
        <a:defRPr sz="4800">
          <a:solidFill>
            <a:schemeClr val="tx1"/>
          </a:solidFill>
          <a:latin typeface="Segoe"/>
          <a:cs typeface="Arial" charset="0"/>
        </a:defRPr>
      </a:lvl9pPr>
    </p:titleStyle>
    <p:bodyStyle>
      <a:lvl1pPr marL="396875" indent="-396875" algn="l" defTabSz="912813" rtl="0" eaLnBrk="0" fontAlgn="base" hangingPunct="0">
        <a:lnSpc>
          <a:spcPct val="90000"/>
        </a:lnSpc>
        <a:spcBef>
          <a:spcPct val="20000"/>
        </a:spcBef>
        <a:spcAft>
          <a:spcPct val="0"/>
        </a:spcAft>
        <a:buSzPct val="80000"/>
        <a:buBlip>
          <a:blip r:embed="rId16"/>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SzPct val="80000"/>
        <a:buBlip>
          <a:blip r:embed="rId16"/>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SzPct val="80000"/>
        <a:buBlip>
          <a:blip r:embed="rId16"/>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SzPct val="80000"/>
        <a:buBlip>
          <a:blip r:embed="rId16"/>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SzPct val="80000"/>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20.jpe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 Id="rId9" Type="http://schemas.openxmlformats.org/officeDocument/2006/relationships/image" Target="../media/image13.jpeg"/></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13.jpe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13.jpeg"/></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13.jpe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jpe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Rubezh.gif"/>
          <p:cNvPicPr>
            <a:picLocks noChangeAspect="1"/>
          </p:cNvPicPr>
          <p:nvPr/>
        </p:nvPicPr>
        <p:blipFill>
          <a:blip r:embed="rId3" cstate="print"/>
          <a:stretch>
            <a:fillRect/>
          </a:stretch>
        </p:blipFill>
        <p:spPr>
          <a:xfrm>
            <a:off x="276229" y="228600"/>
            <a:ext cx="8364855" cy="27804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Заголовок 2"/>
          <p:cNvSpPr>
            <a:spLocks noGrp="1"/>
          </p:cNvSpPr>
          <p:nvPr>
            <p:ph type="ctrTitle" idx="4294967295"/>
          </p:nvPr>
        </p:nvSpPr>
        <p:spPr>
          <a:xfrm>
            <a:off x="182335" y="3139622"/>
            <a:ext cx="8642350" cy="3324226"/>
          </a:xfrm>
        </p:spPr>
        <p:txBody>
          <a:bodyPr>
            <a:normAutofit/>
          </a:bodyPr>
          <a:lstStyle/>
          <a:p>
            <a:pPr algn="ctr" defTabSz="914363" eaLnBrk="1" fontAlgn="auto" hangingPunct="1">
              <a:spcAft>
                <a:spcPts val="0"/>
              </a:spcAft>
              <a:defRPr/>
            </a:pPr>
            <a:r>
              <a:rPr lang="ru-RU"/>
              <a:t>Интегрированная система управления чрезвычайными ситуациями</a:t>
            </a:r>
            <a:r>
              <a:rPr/>
              <a:t>                        FireSec 2</a:t>
            </a:r>
            <a:r>
              <a:rPr lang="ru-RU" b="1" i="1">
                <a:solidFill>
                  <a:schemeClr val="tx1"/>
                </a:solidFill>
              </a:rPr>
              <a:t/>
            </a:r>
            <a:br>
              <a:rPr lang="ru-RU" b="1" i="1">
                <a:solidFill>
                  <a:schemeClr val="tx1"/>
                </a:solidFill>
              </a:rPr>
            </a:br>
            <a:endParaRPr lang="ru-RU"/>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4"/>
          <p:cNvSpPr txBox="1">
            <a:spLocks noChangeArrowheads="1"/>
          </p:cNvSpPr>
          <p:nvPr/>
        </p:nvSpPr>
        <p:spPr bwMode="auto">
          <a:xfrm>
            <a:off x="285750" y="220663"/>
            <a:ext cx="8566150" cy="579437"/>
          </a:xfrm>
          <a:prstGeom prst="rect">
            <a:avLst/>
          </a:prstGeom>
          <a:noFill/>
          <a:ln w="9525">
            <a:noFill/>
            <a:miter lim="800000"/>
            <a:headEnd/>
            <a:tailEnd/>
          </a:ln>
        </p:spPr>
        <p:txBody>
          <a:bodyPr>
            <a:spAutoFit/>
          </a:bodyPr>
          <a:lstStyle/>
          <a:p>
            <a:pPr algn="ctr"/>
            <a:r>
              <a:rPr lang="ru-RU" sz="3200"/>
              <a:t>Масштабируемость</a:t>
            </a:r>
          </a:p>
        </p:txBody>
      </p:sp>
      <p:pic>
        <p:nvPicPr>
          <p:cNvPr id="31746" name="Рисунок 33" descr="монитор2.png"/>
          <p:cNvPicPr>
            <a:picLocks noChangeAspect="1"/>
          </p:cNvPicPr>
          <p:nvPr/>
        </p:nvPicPr>
        <p:blipFill>
          <a:blip r:embed="rId2"/>
          <a:srcRect/>
          <a:stretch>
            <a:fillRect/>
          </a:stretch>
        </p:blipFill>
        <p:spPr bwMode="auto">
          <a:xfrm>
            <a:off x="6427788" y="1422400"/>
            <a:ext cx="852487" cy="852488"/>
          </a:xfrm>
          <a:prstGeom prst="rect">
            <a:avLst/>
          </a:prstGeom>
          <a:noFill/>
          <a:ln w="9525">
            <a:noFill/>
            <a:miter lim="800000"/>
            <a:headEnd/>
            <a:tailEnd/>
          </a:ln>
        </p:spPr>
      </p:pic>
      <p:pic>
        <p:nvPicPr>
          <p:cNvPr id="31747" name="Рисунок 40" descr="монитор2.png"/>
          <p:cNvPicPr>
            <a:picLocks noChangeAspect="1"/>
          </p:cNvPicPr>
          <p:nvPr/>
        </p:nvPicPr>
        <p:blipFill>
          <a:blip r:embed="rId2"/>
          <a:srcRect/>
          <a:stretch>
            <a:fillRect/>
          </a:stretch>
        </p:blipFill>
        <p:spPr bwMode="auto">
          <a:xfrm>
            <a:off x="3859213" y="3509963"/>
            <a:ext cx="854075" cy="854075"/>
          </a:xfrm>
          <a:prstGeom prst="rect">
            <a:avLst/>
          </a:prstGeom>
          <a:noFill/>
          <a:ln w="9525">
            <a:noFill/>
            <a:miter lim="800000"/>
            <a:headEnd/>
            <a:tailEnd/>
          </a:ln>
        </p:spPr>
      </p:pic>
      <p:pic>
        <p:nvPicPr>
          <p:cNvPr id="31748" name="Рисунок 64" descr="адресный прибор.jpg"/>
          <p:cNvPicPr>
            <a:picLocks noChangeAspect="1"/>
          </p:cNvPicPr>
          <p:nvPr/>
        </p:nvPicPr>
        <p:blipFill>
          <a:blip r:embed="rId3"/>
          <a:srcRect/>
          <a:stretch>
            <a:fillRect/>
          </a:stretch>
        </p:blipFill>
        <p:spPr bwMode="auto">
          <a:xfrm>
            <a:off x="3819525" y="5737225"/>
            <a:ext cx="979488" cy="788988"/>
          </a:xfrm>
          <a:prstGeom prst="rect">
            <a:avLst/>
          </a:prstGeom>
          <a:noFill/>
          <a:ln w="9525">
            <a:noFill/>
            <a:miter lim="800000"/>
            <a:headEnd/>
            <a:tailEnd/>
          </a:ln>
        </p:spPr>
      </p:pic>
      <p:cxnSp>
        <p:nvCxnSpPr>
          <p:cNvPr id="31749" name="AutoShape 18"/>
          <p:cNvCxnSpPr>
            <a:cxnSpLocks noChangeShapeType="1"/>
          </p:cNvCxnSpPr>
          <p:nvPr/>
        </p:nvCxnSpPr>
        <p:spPr bwMode="auto">
          <a:xfrm flipH="1" flipV="1">
            <a:off x="2060575" y="2265363"/>
            <a:ext cx="2225675" cy="1244600"/>
          </a:xfrm>
          <a:prstGeom prst="straightConnector1">
            <a:avLst/>
          </a:prstGeom>
          <a:noFill/>
          <a:ln w="9525">
            <a:solidFill>
              <a:schemeClr val="tx1"/>
            </a:solidFill>
            <a:round/>
            <a:headEnd type="triangle" w="med" len="med"/>
            <a:tailEnd type="triangle" w="med" len="med"/>
          </a:ln>
        </p:spPr>
      </p:cxnSp>
      <p:cxnSp>
        <p:nvCxnSpPr>
          <p:cNvPr id="31750" name="AutoShape 19"/>
          <p:cNvCxnSpPr>
            <a:cxnSpLocks noChangeShapeType="1"/>
          </p:cNvCxnSpPr>
          <p:nvPr/>
        </p:nvCxnSpPr>
        <p:spPr bwMode="auto">
          <a:xfrm flipH="1" flipV="1">
            <a:off x="4286250" y="4364038"/>
            <a:ext cx="23813" cy="1284287"/>
          </a:xfrm>
          <a:prstGeom prst="straightConnector1">
            <a:avLst/>
          </a:prstGeom>
          <a:noFill/>
          <a:ln w="9525">
            <a:solidFill>
              <a:schemeClr val="tx1"/>
            </a:solidFill>
            <a:round/>
            <a:headEnd type="triangle" w="med" len="med"/>
            <a:tailEnd type="triangle" w="med" len="med"/>
          </a:ln>
        </p:spPr>
      </p:cxnSp>
      <p:sp>
        <p:nvSpPr>
          <p:cNvPr id="31751" name="Text Box 34"/>
          <p:cNvSpPr txBox="1">
            <a:spLocks noChangeArrowheads="1"/>
          </p:cNvSpPr>
          <p:nvPr/>
        </p:nvSpPr>
        <p:spPr bwMode="auto">
          <a:xfrm>
            <a:off x="4779963" y="3665538"/>
            <a:ext cx="979487" cy="366712"/>
          </a:xfrm>
          <a:prstGeom prst="rect">
            <a:avLst/>
          </a:prstGeom>
          <a:noFill/>
          <a:ln w="9525">
            <a:noFill/>
            <a:miter lim="800000"/>
            <a:headEnd/>
            <a:tailEnd/>
          </a:ln>
        </p:spPr>
        <p:txBody>
          <a:bodyPr wrap="none">
            <a:spAutoFit/>
          </a:bodyPr>
          <a:lstStyle/>
          <a:p>
            <a:r>
              <a:rPr lang="ru-RU"/>
              <a:t>Сервер</a:t>
            </a:r>
          </a:p>
        </p:txBody>
      </p:sp>
      <p:sp>
        <p:nvSpPr>
          <p:cNvPr id="31752" name="Text Box 36"/>
          <p:cNvSpPr txBox="1">
            <a:spLocks noChangeArrowheads="1"/>
          </p:cNvSpPr>
          <p:nvPr/>
        </p:nvSpPr>
        <p:spPr bwMode="auto">
          <a:xfrm>
            <a:off x="3300413" y="1485900"/>
            <a:ext cx="2400300" cy="366713"/>
          </a:xfrm>
          <a:prstGeom prst="rect">
            <a:avLst/>
          </a:prstGeom>
          <a:noFill/>
          <a:ln w="9525">
            <a:noFill/>
            <a:miter lim="800000"/>
            <a:headEnd/>
            <a:tailEnd/>
          </a:ln>
        </p:spPr>
        <p:txBody>
          <a:bodyPr wrap="none">
            <a:spAutoFit/>
          </a:bodyPr>
          <a:lstStyle/>
          <a:p>
            <a:r>
              <a:rPr lang="ru-RU"/>
              <a:t>Оперативная задача</a:t>
            </a:r>
          </a:p>
        </p:txBody>
      </p:sp>
      <p:pic>
        <p:nvPicPr>
          <p:cNvPr id="31753" name="Рисунок 33" descr="монитор2.png"/>
          <p:cNvPicPr>
            <a:picLocks noChangeAspect="1"/>
          </p:cNvPicPr>
          <p:nvPr/>
        </p:nvPicPr>
        <p:blipFill>
          <a:blip r:embed="rId2"/>
          <a:srcRect/>
          <a:stretch>
            <a:fillRect/>
          </a:stretch>
        </p:blipFill>
        <p:spPr bwMode="auto">
          <a:xfrm>
            <a:off x="1633538" y="1412875"/>
            <a:ext cx="852487" cy="852488"/>
          </a:xfrm>
          <a:prstGeom prst="rect">
            <a:avLst/>
          </a:prstGeom>
          <a:noFill/>
          <a:ln w="9525">
            <a:noFill/>
            <a:miter lim="800000"/>
            <a:headEnd/>
            <a:tailEnd/>
          </a:ln>
        </p:spPr>
      </p:pic>
      <p:cxnSp>
        <p:nvCxnSpPr>
          <p:cNvPr id="31754" name="AutoShape 18"/>
          <p:cNvCxnSpPr>
            <a:cxnSpLocks noChangeShapeType="1"/>
          </p:cNvCxnSpPr>
          <p:nvPr/>
        </p:nvCxnSpPr>
        <p:spPr bwMode="auto">
          <a:xfrm flipH="1">
            <a:off x="4286250" y="2274888"/>
            <a:ext cx="2568575" cy="1235075"/>
          </a:xfrm>
          <a:prstGeom prst="straightConnector1">
            <a:avLst/>
          </a:prstGeom>
          <a:noFill/>
          <a:ln w="9525">
            <a:solidFill>
              <a:schemeClr val="tx1"/>
            </a:solidFill>
            <a:round/>
            <a:headEnd type="triangle" w="med" len="med"/>
            <a:tailEnd type="triangle" w="med" len="med"/>
          </a:ln>
        </p:spPr>
      </p:cxn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4"/>
          <p:cNvSpPr txBox="1">
            <a:spLocks noChangeArrowheads="1"/>
          </p:cNvSpPr>
          <p:nvPr/>
        </p:nvSpPr>
        <p:spPr bwMode="auto">
          <a:xfrm>
            <a:off x="285750" y="220663"/>
            <a:ext cx="8566150" cy="579437"/>
          </a:xfrm>
          <a:prstGeom prst="rect">
            <a:avLst/>
          </a:prstGeom>
          <a:noFill/>
          <a:ln w="9525">
            <a:noFill/>
            <a:miter lim="800000"/>
            <a:headEnd/>
            <a:tailEnd/>
          </a:ln>
        </p:spPr>
        <p:txBody>
          <a:bodyPr>
            <a:spAutoFit/>
          </a:bodyPr>
          <a:lstStyle/>
          <a:p>
            <a:pPr algn="ctr"/>
            <a:r>
              <a:rPr lang="ru-RU" sz="3200"/>
              <a:t>Масштабируемость</a:t>
            </a:r>
          </a:p>
        </p:txBody>
      </p:sp>
      <p:pic>
        <p:nvPicPr>
          <p:cNvPr id="32770" name="Рисунок 40" descr="монитор2.png"/>
          <p:cNvPicPr>
            <a:picLocks noChangeAspect="1"/>
          </p:cNvPicPr>
          <p:nvPr/>
        </p:nvPicPr>
        <p:blipFill>
          <a:blip r:embed="rId2"/>
          <a:srcRect/>
          <a:stretch>
            <a:fillRect/>
          </a:stretch>
        </p:blipFill>
        <p:spPr bwMode="auto">
          <a:xfrm>
            <a:off x="2908300" y="3502025"/>
            <a:ext cx="854075" cy="854075"/>
          </a:xfrm>
          <a:prstGeom prst="rect">
            <a:avLst/>
          </a:prstGeom>
          <a:noFill/>
          <a:ln w="9525">
            <a:noFill/>
            <a:miter lim="800000"/>
            <a:headEnd/>
            <a:tailEnd/>
          </a:ln>
        </p:spPr>
      </p:pic>
      <p:pic>
        <p:nvPicPr>
          <p:cNvPr id="32771" name="Рисунок 64" descr="адресный прибор.jpg"/>
          <p:cNvPicPr>
            <a:picLocks noChangeAspect="1"/>
          </p:cNvPicPr>
          <p:nvPr/>
        </p:nvPicPr>
        <p:blipFill>
          <a:blip r:embed="rId3"/>
          <a:srcRect/>
          <a:stretch>
            <a:fillRect/>
          </a:stretch>
        </p:blipFill>
        <p:spPr bwMode="auto">
          <a:xfrm>
            <a:off x="2868613" y="5703888"/>
            <a:ext cx="979487" cy="788987"/>
          </a:xfrm>
          <a:prstGeom prst="rect">
            <a:avLst/>
          </a:prstGeom>
          <a:noFill/>
          <a:ln w="9525">
            <a:noFill/>
            <a:miter lim="800000"/>
            <a:headEnd/>
            <a:tailEnd/>
          </a:ln>
        </p:spPr>
      </p:pic>
      <p:cxnSp>
        <p:nvCxnSpPr>
          <p:cNvPr id="32772" name="AutoShape 27"/>
          <p:cNvCxnSpPr>
            <a:cxnSpLocks noChangeShapeType="1"/>
          </p:cNvCxnSpPr>
          <p:nvPr/>
        </p:nvCxnSpPr>
        <p:spPr bwMode="auto">
          <a:xfrm flipV="1">
            <a:off x="3335338" y="2154238"/>
            <a:ext cx="1152525" cy="1347787"/>
          </a:xfrm>
          <a:prstGeom prst="straightConnector1">
            <a:avLst/>
          </a:prstGeom>
          <a:noFill/>
          <a:ln w="9525">
            <a:solidFill>
              <a:schemeClr val="tx1"/>
            </a:solidFill>
            <a:round/>
            <a:headEnd type="triangle" w="med" len="med"/>
            <a:tailEnd type="triangle" w="med" len="med"/>
          </a:ln>
        </p:spPr>
      </p:cxnSp>
      <p:cxnSp>
        <p:nvCxnSpPr>
          <p:cNvPr id="32773" name="AutoShape 28"/>
          <p:cNvCxnSpPr>
            <a:cxnSpLocks noChangeShapeType="1"/>
          </p:cNvCxnSpPr>
          <p:nvPr/>
        </p:nvCxnSpPr>
        <p:spPr bwMode="auto">
          <a:xfrm flipH="1" flipV="1">
            <a:off x="3335338" y="4356100"/>
            <a:ext cx="23812" cy="1335088"/>
          </a:xfrm>
          <a:prstGeom prst="straightConnector1">
            <a:avLst/>
          </a:prstGeom>
          <a:noFill/>
          <a:ln w="9525">
            <a:solidFill>
              <a:schemeClr val="tx1"/>
            </a:solidFill>
            <a:round/>
            <a:headEnd type="triangle" w="med" len="med"/>
            <a:tailEnd type="triangle" w="med" len="med"/>
          </a:ln>
        </p:spPr>
      </p:cxnSp>
      <p:pic>
        <p:nvPicPr>
          <p:cNvPr id="32774" name="Рисунок 33" descr="монитор2.png"/>
          <p:cNvPicPr>
            <a:picLocks noChangeAspect="1"/>
          </p:cNvPicPr>
          <p:nvPr/>
        </p:nvPicPr>
        <p:blipFill>
          <a:blip r:embed="rId2"/>
          <a:srcRect/>
          <a:stretch>
            <a:fillRect/>
          </a:stretch>
        </p:blipFill>
        <p:spPr bwMode="auto">
          <a:xfrm>
            <a:off x="4060825" y="1301750"/>
            <a:ext cx="852488" cy="852488"/>
          </a:xfrm>
          <a:prstGeom prst="rect">
            <a:avLst/>
          </a:prstGeom>
          <a:noFill/>
          <a:ln w="9525">
            <a:noFill/>
            <a:miter lim="800000"/>
            <a:headEnd/>
            <a:tailEnd/>
          </a:ln>
        </p:spPr>
      </p:pic>
      <p:pic>
        <p:nvPicPr>
          <p:cNvPr id="32775" name="Рисунок 40" descr="монитор2.png"/>
          <p:cNvPicPr>
            <a:picLocks noChangeAspect="1"/>
          </p:cNvPicPr>
          <p:nvPr/>
        </p:nvPicPr>
        <p:blipFill>
          <a:blip r:embed="rId2"/>
          <a:srcRect/>
          <a:stretch>
            <a:fillRect/>
          </a:stretch>
        </p:blipFill>
        <p:spPr bwMode="auto">
          <a:xfrm>
            <a:off x="5124450" y="3502025"/>
            <a:ext cx="854075" cy="854075"/>
          </a:xfrm>
          <a:prstGeom prst="rect">
            <a:avLst/>
          </a:prstGeom>
          <a:noFill/>
          <a:ln w="9525">
            <a:noFill/>
            <a:miter lim="800000"/>
            <a:headEnd/>
            <a:tailEnd/>
          </a:ln>
        </p:spPr>
      </p:pic>
      <p:pic>
        <p:nvPicPr>
          <p:cNvPr id="32776" name="Рисунок 64" descr="адресный прибор.jpg"/>
          <p:cNvPicPr>
            <a:picLocks noChangeAspect="1"/>
          </p:cNvPicPr>
          <p:nvPr/>
        </p:nvPicPr>
        <p:blipFill>
          <a:blip r:embed="rId3"/>
          <a:srcRect/>
          <a:stretch>
            <a:fillRect/>
          </a:stretch>
        </p:blipFill>
        <p:spPr bwMode="auto">
          <a:xfrm>
            <a:off x="5060950" y="5703888"/>
            <a:ext cx="979488" cy="788987"/>
          </a:xfrm>
          <a:prstGeom prst="rect">
            <a:avLst/>
          </a:prstGeom>
          <a:noFill/>
          <a:ln w="9525">
            <a:noFill/>
            <a:miter lim="800000"/>
            <a:headEnd/>
            <a:tailEnd/>
          </a:ln>
        </p:spPr>
      </p:pic>
      <p:cxnSp>
        <p:nvCxnSpPr>
          <p:cNvPr id="32777" name="AutoShape 32"/>
          <p:cNvCxnSpPr>
            <a:cxnSpLocks noChangeShapeType="1"/>
          </p:cNvCxnSpPr>
          <p:nvPr/>
        </p:nvCxnSpPr>
        <p:spPr bwMode="auto">
          <a:xfrm flipH="1" flipV="1">
            <a:off x="4487863" y="2154238"/>
            <a:ext cx="1063625" cy="1347787"/>
          </a:xfrm>
          <a:prstGeom prst="straightConnector1">
            <a:avLst/>
          </a:prstGeom>
          <a:noFill/>
          <a:ln w="9525">
            <a:solidFill>
              <a:schemeClr val="tx1"/>
            </a:solidFill>
            <a:round/>
            <a:headEnd type="triangle" w="med" len="med"/>
            <a:tailEnd type="triangle" w="med" len="med"/>
          </a:ln>
        </p:spPr>
      </p:cxnSp>
      <p:cxnSp>
        <p:nvCxnSpPr>
          <p:cNvPr id="32778" name="AutoShape 33"/>
          <p:cNvCxnSpPr>
            <a:cxnSpLocks noChangeShapeType="1"/>
          </p:cNvCxnSpPr>
          <p:nvPr/>
        </p:nvCxnSpPr>
        <p:spPr bwMode="auto">
          <a:xfrm flipV="1">
            <a:off x="5551488" y="4356100"/>
            <a:ext cx="0" cy="1347788"/>
          </a:xfrm>
          <a:prstGeom prst="straightConnector1">
            <a:avLst/>
          </a:prstGeom>
          <a:noFill/>
          <a:ln w="9525">
            <a:solidFill>
              <a:schemeClr val="tx1"/>
            </a:solidFill>
            <a:round/>
            <a:headEnd type="triangle" w="med" len="med"/>
            <a:tailEnd type="triangle" w="med" len="med"/>
          </a:ln>
        </p:spPr>
      </p:cxnSp>
      <p:sp>
        <p:nvSpPr>
          <p:cNvPr id="32779" name="Text Box 35"/>
          <p:cNvSpPr txBox="1">
            <a:spLocks noChangeArrowheads="1"/>
          </p:cNvSpPr>
          <p:nvPr/>
        </p:nvSpPr>
        <p:spPr bwMode="auto">
          <a:xfrm>
            <a:off x="3954463" y="3694113"/>
            <a:ext cx="979487" cy="366712"/>
          </a:xfrm>
          <a:prstGeom prst="rect">
            <a:avLst/>
          </a:prstGeom>
          <a:noFill/>
          <a:ln w="9525">
            <a:noFill/>
            <a:miter lim="800000"/>
            <a:headEnd/>
            <a:tailEnd/>
          </a:ln>
        </p:spPr>
        <p:txBody>
          <a:bodyPr wrap="none">
            <a:spAutoFit/>
          </a:bodyPr>
          <a:lstStyle/>
          <a:p>
            <a:r>
              <a:rPr lang="ru-RU"/>
              <a:t>Сервер</a:t>
            </a:r>
          </a:p>
        </p:txBody>
      </p:sp>
      <p:sp>
        <p:nvSpPr>
          <p:cNvPr id="32780" name="Text Box 37"/>
          <p:cNvSpPr txBox="1">
            <a:spLocks noChangeArrowheads="1"/>
          </p:cNvSpPr>
          <p:nvPr/>
        </p:nvSpPr>
        <p:spPr bwMode="auto">
          <a:xfrm>
            <a:off x="5156200" y="1473200"/>
            <a:ext cx="1692275" cy="366713"/>
          </a:xfrm>
          <a:prstGeom prst="rect">
            <a:avLst/>
          </a:prstGeom>
          <a:noFill/>
          <a:ln w="9525">
            <a:noFill/>
            <a:miter lim="800000"/>
            <a:headEnd/>
            <a:tailEnd/>
          </a:ln>
        </p:spPr>
        <p:txBody>
          <a:bodyPr wrap="none">
            <a:spAutoFit/>
          </a:bodyPr>
          <a:lstStyle/>
          <a:p>
            <a:r>
              <a:rPr lang="ru-RU"/>
              <a:t>Мультиклиент</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4"/>
          <p:cNvSpPr txBox="1">
            <a:spLocks noChangeArrowheads="1"/>
          </p:cNvSpPr>
          <p:nvPr/>
        </p:nvSpPr>
        <p:spPr bwMode="auto">
          <a:xfrm>
            <a:off x="285750" y="220663"/>
            <a:ext cx="8566150" cy="579437"/>
          </a:xfrm>
          <a:prstGeom prst="rect">
            <a:avLst/>
          </a:prstGeom>
          <a:noFill/>
          <a:ln w="9525">
            <a:noFill/>
            <a:miter lim="800000"/>
            <a:headEnd/>
            <a:tailEnd/>
          </a:ln>
        </p:spPr>
        <p:txBody>
          <a:bodyPr>
            <a:spAutoFit/>
          </a:bodyPr>
          <a:lstStyle/>
          <a:p>
            <a:pPr algn="ctr"/>
            <a:r>
              <a:rPr lang="ru-RU" sz="3200"/>
              <a:t>Масштабируемость</a:t>
            </a:r>
          </a:p>
        </p:txBody>
      </p:sp>
      <p:pic>
        <p:nvPicPr>
          <p:cNvPr id="33794" name="Рисунок 40" descr="монитор2.png"/>
          <p:cNvPicPr>
            <a:picLocks noChangeAspect="1"/>
          </p:cNvPicPr>
          <p:nvPr/>
        </p:nvPicPr>
        <p:blipFill>
          <a:blip r:embed="rId2"/>
          <a:srcRect/>
          <a:stretch>
            <a:fillRect/>
          </a:stretch>
        </p:blipFill>
        <p:spPr bwMode="auto">
          <a:xfrm>
            <a:off x="742950" y="3443288"/>
            <a:ext cx="854075" cy="854075"/>
          </a:xfrm>
          <a:prstGeom prst="rect">
            <a:avLst/>
          </a:prstGeom>
          <a:noFill/>
          <a:ln w="9525">
            <a:noFill/>
            <a:miter lim="800000"/>
            <a:headEnd/>
            <a:tailEnd/>
          </a:ln>
        </p:spPr>
      </p:pic>
      <p:pic>
        <p:nvPicPr>
          <p:cNvPr id="33795" name="Рисунок 64" descr="адресный прибор.jpg"/>
          <p:cNvPicPr>
            <a:picLocks noChangeAspect="1"/>
          </p:cNvPicPr>
          <p:nvPr/>
        </p:nvPicPr>
        <p:blipFill>
          <a:blip r:embed="rId3"/>
          <a:srcRect/>
          <a:stretch>
            <a:fillRect/>
          </a:stretch>
        </p:blipFill>
        <p:spPr bwMode="auto">
          <a:xfrm>
            <a:off x="703263" y="5645150"/>
            <a:ext cx="979487" cy="788988"/>
          </a:xfrm>
          <a:prstGeom prst="rect">
            <a:avLst/>
          </a:prstGeom>
          <a:noFill/>
          <a:ln w="9525">
            <a:noFill/>
            <a:miter lim="800000"/>
            <a:headEnd/>
            <a:tailEnd/>
          </a:ln>
        </p:spPr>
      </p:pic>
      <p:cxnSp>
        <p:nvCxnSpPr>
          <p:cNvPr id="33796" name="AutoShape 27"/>
          <p:cNvCxnSpPr>
            <a:cxnSpLocks noChangeShapeType="1"/>
          </p:cNvCxnSpPr>
          <p:nvPr/>
        </p:nvCxnSpPr>
        <p:spPr bwMode="auto">
          <a:xfrm flipV="1">
            <a:off x="1169988" y="2095500"/>
            <a:ext cx="1152525" cy="1347788"/>
          </a:xfrm>
          <a:prstGeom prst="straightConnector1">
            <a:avLst/>
          </a:prstGeom>
          <a:noFill/>
          <a:ln w="9525">
            <a:solidFill>
              <a:schemeClr val="tx1"/>
            </a:solidFill>
            <a:round/>
            <a:headEnd type="triangle" w="med" len="med"/>
            <a:tailEnd type="triangle" w="med" len="med"/>
          </a:ln>
        </p:spPr>
      </p:cxnSp>
      <p:cxnSp>
        <p:nvCxnSpPr>
          <p:cNvPr id="33797" name="AutoShape 28"/>
          <p:cNvCxnSpPr>
            <a:cxnSpLocks noChangeShapeType="1"/>
          </p:cNvCxnSpPr>
          <p:nvPr/>
        </p:nvCxnSpPr>
        <p:spPr bwMode="auto">
          <a:xfrm flipH="1" flipV="1">
            <a:off x="1169988" y="4297363"/>
            <a:ext cx="23812" cy="1335087"/>
          </a:xfrm>
          <a:prstGeom prst="straightConnector1">
            <a:avLst/>
          </a:prstGeom>
          <a:noFill/>
          <a:ln w="9525">
            <a:solidFill>
              <a:schemeClr val="tx1"/>
            </a:solidFill>
            <a:round/>
            <a:headEnd type="triangle" w="med" len="med"/>
            <a:tailEnd type="triangle" w="med" len="med"/>
          </a:ln>
        </p:spPr>
      </p:cxnSp>
      <p:pic>
        <p:nvPicPr>
          <p:cNvPr id="33798" name="Рисунок 33" descr="монитор2.png"/>
          <p:cNvPicPr>
            <a:picLocks noChangeAspect="1"/>
          </p:cNvPicPr>
          <p:nvPr/>
        </p:nvPicPr>
        <p:blipFill>
          <a:blip r:embed="rId2"/>
          <a:srcRect/>
          <a:stretch>
            <a:fillRect/>
          </a:stretch>
        </p:blipFill>
        <p:spPr bwMode="auto">
          <a:xfrm>
            <a:off x="1895475" y="1243013"/>
            <a:ext cx="852488" cy="852487"/>
          </a:xfrm>
          <a:prstGeom prst="rect">
            <a:avLst/>
          </a:prstGeom>
          <a:noFill/>
          <a:ln w="9525">
            <a:noFill/>
            <a:miter lim="800000"/>
            <a:headEnd/>
            <a:tailEnd/>
          </a:ln>
        </p:spPr>
      </p:pic>
      <p:pic>
        <p:nvPicPr>
          <p:cNvPr id="33799" name="Рисунок 40" descr="монитор2.png"/>
          <p:cNvPicPr>
            <a:picLocks noChangeAspect="1"/>
          </p:cNvPicPr>
          <p:nvPr/>
        </p:nvPicPr>
        <p:blipFill>
          <a:blip r:embed="rId2"/>
          <a:srcRect/>
          <a:stretch>
            <a:fillRect/>
          </a:stretch>
        </p:blipFill>
        <p:spPr bwMode="auto">
          <a:xfrm>
            <a:off x="2959100" y="3443288"/>
            <a:ext cx="854075" cy="854075"/>
          </a:xfrm>
          <a:prstGeom prst="rect">
            <a:avLst/>
          </a:prstGeom>
          <a:noFill/>
          <a:ln w="9525">
            <a:noFill/>
            <a:miter lim="800000"/>
            <a:headEnd/>
            <a:tailEnd/>
          </a:ln>
        </p:spPr>
      </p:pic>
      <p:pic>
        <p:nvPicPr>
          <p:cNvPr id="33800" name="Рисунок 64" descr="адресный прибор.jpg"/>
          <p:cNvPicPr>
            <a:picLocks noChangeAspect="1"/>
          </p:cNvPicPr>
          <p:nvPr/>
        </p:nvPicPr>
        <p:blipFill>
          <a:blip r:embed="rId3"/>
          <a:srcRect/>
          <a:stretch>
            <a:fillRect/>
          </a:stretch>
        </p:blipFill>
        <p:spPr bwMode="auto">
          <a:xfrm>
            <a:off x="2895600" y="5645150"/>
            <a:ext cx="979488" cy="788988"/>
          </a:xfrm>
          <a:prstGeom prst="rect">
            <a:avLst/>
          </a:prstGeom>
          <a:noFill/>
          <a:ln w="9525">
            <a:noFill/>
            <a:miter lim="800000"/>
            <a:headEnd/>
            <a:tailEnd/>
          </a:ln>
        </p:spPr>
      </p:pic>
      <p:cxnSp>
        <p:nvCxnSpPr>
          <p:cNvPr id="33801" name="AutoShape 32"/>
          <p:cNvCxnSpPr>
            <a:cxnSpLocks noChangeShapeType="1"/>
          </p:cNvCxnSpPr>
          <p:nvPr/>
        </p:nvCxnSpPr>
        <p:spPr bwMode="auto">
          <a:xfrm flipH="1" flipV="1">
            <a:off x="2322513" y="2095500"/>
            <a:ext cx="1063625" cy="1347788"/>
          </a:xfrm>
          <a:prstGeom prst="straightConnector1">
            <a:avLst/>
          </a:prstGeom>
          <a:noFill/>
          <a:ln w="9525">
            <a:solidFill>
              <a:schemeClr val="tx1"/>
            </a:solidFill>
            <a:round/>
            <a:headEnd type="triangle" w="med" len="med"/>
            <a:tailEnd type="triangle" w="med" len="med"/>
          </a:ln>
        </p:spPr>
      </p:cxnSp>
      <p:cxnSp>
        <p:nvCxnSpPr>
          <p:cNvPr id="33802" name="AutoShape 33"/>
          <p:cNvCxnSpPr>
            <a:cxnSpLocks noChangeShapeType="1"/>
          </p:cNvCxnSpPr>
          <p:nvPr/>
        </p:nvCxnSpPr>
        <p:spPr bwMode="auto">
          <a:xfrm flipV="1">
            <a:off x="3386138" y="4297363"/>
            <a:ext cx="0" cy="1347787"/>
          </a:xfrm>
          <a:prstGeom prst="straightConnector1">
            <a:avLst/>
          </a:prstGeom>
          <a:noFill/>
          <a:ln w="9525">
            <a:solidFill>
              <a:schemeClr val="tx1"/>
            </a:solidFill>
            <a:round/>
            <a:headEnd type="triangle" w="med" len="med"/>
            <a:tailEnd type="triangle" w="med" len="med"/>
          </a:ln>
        </p:spPr>
      </p:cxnSp>
      <p:sp>
        <p:nvSpPr>
          <p:cNvPr id="33803" name="Text Box 35"/>
          <p:cNvSpPr txBox="1">
            <a:spLocks noChangeArrowheads="1"/>
          </p:cNvSpPr>
          <p:nvPr/>
        </p:nvSpPr>
        <p:spPr bwMode="auto">
          <a:xfrm>
            <a:off x="1789113" y="3635375"/>
            <a:ext cx="979487" cy="366713"/>
          </a:xfrm>
          <a:prstGeom prst="rect">
            <a:avLst/>
          </a:prstGeom>
          <a:noFill/>
          <a:ln w="9525">
            <a:noFill/>
            <a:miter lim="800000"/>
            <a:headEnd/>
            <a:tailEnd/>
          </a:ln>
        </p:spPr>
        <p:txBody>
          <a:bodyPr wrap="none">
            <a:spAutoFit/>
          </a:bodyPr>
          <a:lstStyle/>
          <a:p>
            <a:r>
              <a:rPr lang="ru-RU"/>
              <a:t>Сервер</a:t>
            </a:r>
          </a:p>
        </p:txBody>
      </p:sp>
      <p:sp>
        <p:nvSpPr>
          <p:cNvPr id="33804" name="Text Box 37"/>
          <p:cNvSpPr txBox="1">
            <a:spLocks noChangeArrowheads="1"/>
          </p:cNvSpPr>
          <p:nvPr/>
        </p:nvSpPr>
        <p:spPr bwMode="auto">
          <a:xfrm>
            <a:off x="3816350" y="1427163"/>
            <a:ext cx="1692275" cy="366712"/>
          </a:xfrm>
          <a:prstGeom prst="rect">
            <a:avLst/>
          </a:prstGeom>
          <a:noFill/>
          <a:ln w="9525">
            <a:noFill/>
            <a:miter lim="800000"/>
            <a:headEnd/>
            <a:tailEnd/>
          </a:ln>
        </p:spPr>
        <p:txBody>
          <a:bodyPr wrap="none">
            <a:spAutoFit/>
          </a:bodyPr>
          <a:lstStyle/>
          <a:p>
            <a:r>
              <a:rPr lang="ru-RU"/>
              <a:t>Мультиклиент</a:t>
            </a:r>
          </a:p>
        </p:txBody>
      </p:sp>
      <p:pic>
        <p:nvPicPr>
          <p:cNvPr id="33805" name="Рисунок 40" descr="монитор2.png"/>
          <p:cNvPicPr>
            <a:picLocks noChangeAspect="1"/>
          </p:cNvPicPr>
          <p:nvPr/>
        </p:nvPicPr>
        <p:blipFill>
          <a:blip r:embed="rId2"/>
          <a:srcRect/>
          <a:stretch>
            <a:fillRect/>
          </a:stretch>
        </p:blipFill>
        <p:spPr bwMode="auto">
          <a:xfrm>
            <a:off x="5203825" y="3454400"/>
            <a:ext cx="854075" cy="854075"/>
          </a:xfrm>
          <a:prstGeom prst="rect">
            <a:avLst/>
          </a:prstGeom>
          <a:noFill/>
          <a:ln w="9525">
            <a:noFill/>
            <a:miter lim="800000"/>
            <a:headEnd/>
            <a:tailEnd/>
          </a:ln>
        </p:spPr>
      </p:pic>
      <p:pic>
        <p:nvPicPr>
          <p:cNvPr id="33806" name="Рисунок 64" descr="адресный прибор.jpg"/>
          <p:cNvPicPr>
            <a:picLocks noChangeAspect="1"/>
          </p:cNvPicPr>
          <p:nvPr/>
        </p:nvPicPr>
        <p:blipFill>
          <a:blip r:embed="rId3"/>
          <a:srcRect/>
          <a:stretch>
            <a:fillRect/>
          </a:stretch>
        </p:blipFill>
        <p:spPr bwMode="auto">
          <a:xfrm>
            <a:off x="5164138" y="5656263"/>
            <a:ext cx="979487" cy="788987"/>
          </a:xfrm>
          <a:prstGeom prst="rect">
            <a:avLst/>
          </a:prstGeom>
          <a:noFill/>
          <a:ln w="9525">
            <a:noFill/>
            <a:miter lim="800000"/>
            <a:headEnd/>
            <a:tailEnd/>
          </a:ln>
        </p:spPr>
      </p:pic>
      <p:cxnSp>
        <p:nvCxnSpPr>
          <p:cNvPr id="33807" name="AutoShape 27"/>
          <p:cNvCxnSpPr>
            <a:cxnSpLocks noChangeShapeType="1"/>
          </p:cNvCxnSpPr>
          <p:nvPr/>
        </p:nvCxnSpPr>
        <p:spPr bwMode="auto">
          <a:xfrm flipV="1">
            <a:off x="5630863" y="2106613"/>
            <a:ext cx="1152525" cy="1347787"/>
          </a:xfrm>
          <a:prstGeom prst="straightConnector1">
            <a:avLst/>
          </a:prstGeom>
          <a:noFill/>
          <a:ln w="9525">
            <a:solidFill>
              <a:schemeClr val="tx1"/>
            </a:solidFill>
            <a:round/>
            <a:headEnd type="triangle" w="med" len="med"/>
            <a:tailEnd type="triangle" w="med" len="med"/>
          </a:ln>
        </p:spPr>
      </p:cxnSp>
      <p:cxnSp>
        <p:nvCxnSpPr>
          <p:cNvPr id="33808" name="AutoShape 28"/>
          <p:cNvCxnSpPr>
            <a:cxnSpLocks noChangeShapeType="1"/>
          </p:cNvCxnSpPr>
          <p:nvPr/>
        </p:nvCxnSpPr>
        <p:spPr bwMode="auto">
          <a:xfrm flipH="1" flipV="1">
            <a:off x="5630863" y="4308475"/>
            <a:ext cx="23812" cy="1335088"/>
          </a:xfrm>
          <a:prstGeom prst="straightConnector1">
            <a:avLst/>
          </a:prstGeom>
          <a:noFill/>
          <a:ln w="9525">
            <a:solidFill>
              <a:schemeClr val="tx1"/>
            </a:solidFill>
            <a:round/>
            <a:headEnd type="triangle" w="med" len="med"/>
            <a:tailEnd type="triangle" w="med" len="med"/>
          </a:ln>
        </p:spPr>
      </p:cxnSp>
      <p:pic>
        <p:nvPicPr>
          <p:cNvPr id="33809" name="Рисунок 33" descr="монитор2.png"/>
          <p:cNvPicPr>
            <a:picLocks noChangeAspect="1"/>
          </p:cNvPicPr>
          <p:nvPr/>
        </p:nvPicPr>
        <p:blipFill>
          <a:blip r:embed="rId2"/>
          <a:srcRect/>
          <a:stretch>
            <a:fillRect/>
          </a:stretch>
        </p:blipFill>
        <p:spPr bwMode="auto">
          <a:xfrm>
            <a:off x="6356350" y="1254125"/>
            <a:ext cx="852488" cy="852488"/>
          </a:xfrm>
          <a:prstGeom prst="rect">
            <a:avLst/>
          </a:prstGeom>
          <a:noFill/>
          <a:ln w="9525">
            <a:noFill/>
            <a:miter lim="800000"/>
            <a:headEnd/>
            <a:tailEnd/>
          </a:ln>
        </p:spPr>
      </p:pic>
      <p:pic>
        <p:nvPicPr>
          <p:cNvPr id="33810" name="Рисунок 40" descr="монитор2.png"/>
          <p:cNvPicPr>
            <a:picLocks noChangeAspect="1"/>
          </p:cNvPicPr>
          <p:nvPr/>
        </p:nvPicPr>
        <p:blipFill>
          <a:blip r:embed="rId2"/>
          <a:srcRect/>
          <a:stretch>
            <a:fillRect/>
          </a:stretch>
        </p:blipFill>
        <p:spPr bwMode="auto">
          <a:xfrm>
            <a:off x="7419975" y="3454400"/>
            <a:ext cx="854075" cy="854075"/>
          </a:xfrm>
          <a:prstGeom prst="rect">
            <a:avLst/>
          </a:prstGeom>
          <a:noFill/>
          <a:ln w="9525">
            <a:noFill/>
            <a:miter lim="800000"/>
            <a:headEnd/>
            <a:tailEnd/>
          </a:ln>
        </p:spPr>
      </p:pic>
      <p:pic>
        <p:nvPicPr>
          <p:cNvPr id="33811" name="Рисунок 64" descr="адресный прибор.jpg"/>
          <p:cNvPicPr>
            <a:picLocks noChangeAspect="1"/>
          </p:cNvPicPr>
          <p:nvPr/>
        </p:nvPicPr>
        <p:blipFill>
          <a:blip r:embed="rId3"/>
          <a:srcRect/>
          <a:stretch>
            <a:fillRect/>
          </a:stretch>
        </p:blipFill>
        <p:spPr bwMode="auto">
          <a:xfrm>
            <a:off x="7356475" y="5656263"/>
            <a:ext cx="979488" cy="788987"/>
          </a:xfrm>
          <a:prstGeom prst="rect">
            <a:avLst/>
          </a:prstGeom>
          <a:noFill/>
          <a:ln w="9525">
            <a:noFill/>
            <a:miter lim="800000"/>
            <a:headEnd/>
            <a:tailEnd/>
          </a:ln>
        </p:spPr>
      </p:pic>
      <p:cxnSp>
        <p:nvCxnSpPr>
          <p:cNvPr id="33812" name="AutoShape 32"/>
          <p:cNvCxnSpPr>
            <a:cxnSpLocks noChangeShapeType="1"/>
          </p:cNvCxnSpPr>
          <p:nvPr/>
        </p:nvCxnSpPr>
        <p:spPr bwMode="auto">
          <a:xfrm flipH="1" flipV="1">
            <a:off x="6783388" y="2106613"/>
            <a:ext cx="1063625" cy="1347787"/>
          </a:xfrm>
          <a:prstGeom prst="straightConnector1">
            <a:avLst/>
          </a:prstGeom>
          <a:noFill/>
          <a:ln w="9525">
            <a:solidFill>
              <a:schemeClr val="tx1"/>
            </a:solidFill>
            <a:round/>
            <a:headEnd type="triangle" w="med" len="med"/>
            <a:tailEnd type="triangle" w="med" len="med"/>
          </a:ln>
        </p:spPr>
      </p:cxnSp>
      <p:cxnSp>
        <p:nvCxnSpPr>
          <p:cNvPr id="33813" name="AutoShape 33"/>
          <p:cNvCxnSpPr>
            <a:cxnSpLocks noChangeShapeType="1"/>
          </p:cNvCxnSpPr>
          <p:nvPr/>
        </p:nvCxnSpPr>
        <p:spPr bwMode="auto">
          <a:xfrm flipV="1">
            <a:off x="7847013" y="4308475"/>
            <a:ext cx="0" cy="1347788"/>
          </a:xfrm>
          <a:prstGeom prst="straightConnector1">
            <a:avLst/>
          </a:prstGeom>
          <a:noFill/>
          <a:ln w="9525">
            <a:solidFill>
              <a:schemeClr val="tx1"/>
            </a:solidFill>
            <a:round/>
            <a:headEnd type="triangle" w="med" len="med"/>
            <a:tailEnd type="triangle" w="med" len="med"/>
          </a:ln>
        </p:spPr>
      </p:cxnSp>
      <p:sp>
        <p:nvSpPr>
          <p:cNvPr id="33814" name="Text Box 35"/>
          <p:cNvSpPr txBox="1">
            <a:spLocks noChangeArrowheads="1"/>
          </p:cNvSpPr>
          <p:nvPr/>
        </p:nvSpPr>
        <p:spPr bwMode="auto">
          <a:xfrm>
            <a:off x="6249988" y="3646488"/>
            <a:ext cx="979487" cy="366712"/>
          </a:xfrm>
          <a:prstGeom prst="rect">
            <a:avLst/>
          </a:prstGeom>
          <a:noFill/>
          <a:ln w="9525">
            <a:noFill/>
            <a:miter lim="800000"/>
            <a:headEnd/>
            <a:tailEnd/>
          </a:ln>
        </p:spPr>
        <p:txBody>
          <a:bodyPr wrap="none">
            <a:spAutoFit/>
          </a:bodyPr>
          <a:lstStyle/>
          <a:p>
            <a:r>
              <a:rPr lang="ru-RU"/>
              <a:t>Сервер</a:t>
            </a:r>
          </a:p>
        </p:txBody>
      </p:sp>
      <p:cxnSp>
        <p:nvCxnSpPr>
          <p:cNvPr id="33815" name="AutoShape 27"/>
          <p:cNvCxnSpPr>
            <a:cxnSpLocks noChangeShapeType="1"/>
          </p:cNvCxnSpPr>
          <p:nvPr/>
        </p:nvCxnSpPr>
        <p:spPr bwMode="auto">
          <a:xfrm flipV="1">
            <a:off x="3386138" y="2106613"/>
            <a:ext cx="3397250" cy="1336675"/>
          </a:xfrm>
          <a:prstGeom prst="straightConnector1">
            <a:avLst/>
          </a:prstGeom>
          <a:noFill/>
          <a:ln w="9525">
            <a:solidFill>
              <a:schemeClr val="tx1"/>
            </a:solidFill>
            <a:round/>
            <a:headEnd type="triangle" w="med" len="med"/>
            <a:tailEnd type="triangle" w="med" len="med"/>
          </a:ln>
        </p:spPr>
      </p:cxnSp>
      <p:cxnSp>
        <p:nvCxnSpPr>
          <p:cNvPr id="33816" name="AutoShape 27"/>
          <p:cNvCxnSpPr>
            <a:cxnSpLocks noChangeShapeType="1"/>
          </p:cNvCxnSpPr>
          <p:nvPr/>
        </p:nvCxnSpPr>
        <p:spPr bwMode="auto">
          <a:xfrm flipH="1" flipV="1">
            <a:off x="2322513" y="2095500"/>
            <a:ext cx="3308350" cy="1358900"/>
          </a:xfrm>
          <a:prstGeom prst="straightConnector1">
            <a:avLst/>
          </a:prstGeom>
          <a:noFill/>
          <a:ln w="9525">
            <a:solidFill>
              <a:schemeClr val="tx1"/>
            </a:solidFill>
            <a:round/>
            <a:headEnd type="triangle" w="med" len="med"/>
            <a:tailEnd type="triangle" w="med" len="med"/>
          </a:ln>
        </p:spPr>
      </p:cxn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4"/>
          <p:cNvSpPr txBox="1">
            <a:spLocks noChangeArrowheads="1"/>
          </p:cNvSpPr>
          <p:nvPr/>
        </p:nvSpPr>
        <p:spPr bwMode="auto">
          <a:xfrm>
            <a:off x="285750" y="220663"/>
            <a:ext cx="8566150" cy="579437"/>
          </a:xfrm>
          <a:prstGeom prst="rect">
            <a:avLst/>
          </a:prstGeom>
          <a:noFill/>
          <a:ln w="9525">
            <a:noFill/>
            <a:miter lim="800000"/>
            <a:headEnd/>
            <a:tailEnd/>
          </a:ln>
        </p:spPr>
        <p:txBody>
          <a:bodyPr>
            <a:spAutoFit/>
          </a:bodyPr>
          <a:lstStyle/>
          <a:p>
            <a:pPr algn="ctr"/>
            <a:r>
              <a:rPr lang="ru-RU" sz="3200"/>
              <a:t>Масштабируемость</a:t>
            </a:r>
          </a:p>
        </p:txBody>
      </p:sp>
      <p:pic>
        <p:nvPicPr>
          <p:cNvPr id="34818" name="Рисунок 64" descr="адресный прибор.jpg"/>
          <p:cNvPicPr>
            <a:picLocks noChangeAspect="1"/>
          </p:cNvPicPr>
          <p:nvPr/>
        </p:nvPicPr>
        <p:blipFill>
          <a:blip r:embed="rId2"/>
          <a:srcRect/>
          <a:stretch>
            <a:fillRect/>
          </a:stretch>
        </p:blipFill>
        <p:spPr bwMode="auto">
          <a:xfrm>
            <a:off x="2589213" y="4402138"/>
            <a:ext cx="979487" cy="788987"/>
          </a:xfrm>
          <a:prstGeom prst="rect">
            <a:avLst/>
          </a:prstGeom>
          <a:noFill/>
          <a:ln w="9525">
            <a:noFill/>
            <a:miter lim="800000"/>
            <a:headEnd/>
            <a:tailEnd/>
          </a:ln>
        </p:spPr>
      </p:pic>
      <p:pic>
        <p:nvPicPr>
          <p:cNvPr id="34819" name="Рисунок 33" descr="монитор2.png"/>
          <p:cNvPicPr>
            <a:picLocks noChangeAspect="1"/>
          </p:cNvPicPr>
          <p:nvPr/>
        </p:nvPicPr>
        <p:blipFill>
          <a:blip r:embed="rId3"/>
          <a:srcRect/>
          <a:stretch>
            <a:fillRect/>
          </a:stretch>
        </p:blipFill>
        <p:spPr bwMode="auto">
          <a:xfrm>
            <a:off x="4075113" y="1954213"/>
            <a:ext cx="852487" cy="852487"/>
          </a:xfrm>
          <a:prstGeom prst="rect">
            <a:avLst/>
          </a:prstGeom>
          <a:noFill/>
          <a:ln w="9525">
            <a:noFill/>
            <a:miter lim="800000"/>
            <a:headEnd/>
            <a:tailEnd/>
          </a:ln>
        </p:spPr>
      </p:pic>
      <p:pic>
        <p:nvPicPr>
          <p:cNvPr id="34820" name="Рисунок 64" descr="адресный прибор.jpg"/>
          <p:cNvPicPr>
            <a:picLocks noChangeAspect="1"/>
          </p:cNvPicPr>
          <p:nvPr/>
        </p:nvPicPr>
        <p:blipFill>
          <a:blip r:embed="rId2"/>
          <a:srcRect/>
          <a:stretch>
            <a:fillRect/>
          </a:stretch>
        </p:blipFill>
        <p:spPr bwMode="auto">
          <a:xfrm>
            <a:off x="3981450" y="4402138"/>
            <a:ext cx="979488" cy="788987"/>
          </a:xfrm>
          <a:prstGeom prst="rect">
            <a:avLst/>
          </a:prstGeom>
          <a:noFill/>
          <a:ln w="9525">
            <a:noFill/>
            <a:miter lim="800000"/>
            <a:headEnd/>
            <a:tailEnd/>
          </a:ln>
        </p:spPr>
      </p:pic>
      <p:pic>
        <p:nvPicPr>
          <p:cNvPr id="34821" name="Рисунок 64" descr="адресный прибор.jpg"/>
          <p:cNvPicPr>
            <a:picLocks noChangeAspect="1"/>
          </p:cNvPicPr>
          <p:nvPr/>
        </p:nvPicPr>
        <p:blipFill>
          <a:blip r:embed="rId2"/>
          <a:srcRect/>
          <a:stretch>
            <a:fillRect/>
          </a:stretch>
        </p:blipFill>
        <p:spPr bwMode="auto">
          <a:xfrm>
            <a:off x="5526088" y="4413250"/>
            <a:ext cx="979487" cy="788988"/>
          </a:xfrm>
          <a:prstGeom prst="rect">
            <a:avLst/>
          </a:prstGeom>
          <a:noFill/>
          <a:ln w="9525">
            <a:noFill/>
            <a:miter lim="800000"/>
            <a:headEnd/>
            <a:tailEnd/>
          </a:ln>
        </p:spPr>
      </p:pic>
      <p:cxnSp>
        <p:nvCxnSpPr>
          <p:cNvPr id="34822" name="AutoShape 29"/>
          <p:cNvCxnSpPr>
            <a:cxnSpLocks noChangeShapeType="1"/>
          </p:cNvCxnSpPr>
          <p:nvPr/>
        </p:nvCxnSpPr>
        <p:spPr bwMode="auto">
          <a:xfrm rot="16200000" flipH="1">
            <a:off x="4470400" y="3011488"/>
            <a:ext cx="1339850" cy="1314450"/>
          </a:xfrm>
          <a:prstGeom prst="bentConnector3">
            <a:avLst>
              <a:gd name="adj1" fmla="val 50472"/>
            </a:avLst>
          </a:prstGeom>
          <a:noFill/>
          <a:ln w="9525">
            <a:solidFill>
              <a:schemeClr val="tx1"/>
            </a:solidFill>
            <a:miter lim="800000"/>
            <a:headEnd type="triangle" w="med" len="med"/>
            <a:tailEnd type="triangle" w="med" len="med"/>
          </a:ln>
        </p:spPr>
      </p:cxnSp>
      <p:cxnSp>
        <p:nvCxnSpPr>
          <p:cNvPr id="34823" name="AutoShape 30"/>
          <p:cNvCxnSpPr>
            <a:cxnSpLocks noChangeShapeType="1"/>
          </p:cNvCxnSpPr>
          <p:nvPr/>
        </p:nvCxnSpPr>
        <p:spPr bwMode="auto">
          <a:xfrm rot="5400000">
            <a:off x="3186113" y="3067050"/>
            <a:ext cx="1365250" cy="1228725"/>
          </a:xfrm>
          <a:prstGeom prst="bentConnector3">
            <a:avLst>
              <a:gd name="adj1" fmla="val 50000"/>
            </a:avLst>
          </a:prstGeom>
          <a:noFill/>
          <a:ln w="9525">
            <a:solidFill>
              <a:schemeClr val="tx1"/>
            </a:solidFill>
            <a:miter lim="800000"/>
            <a:headEnd type="triangle" w="med" len="med"/>
            <a:tailEnd type="triangle" w="med" len="med"/>
          </a:ln>
        </p:spPr>
      </p:cxnSp>
      <p:cxnSp>
        <p:nvCxnSpPr>
          <p:cNvPr id="34824" name="AutoShape 33"/>
          <p:cNvCxnSpPr>
            <a:cxnSpLocks noChangeShapeType="1"/>
          </p:cNvCxnSpPr>
          <p:nvPr/>
        </p:nvCxnSpPr>
        <p:spPr bwMode="auto">
          <a:xfrm flipV="1">
            <a:off x="4478338" y="2978150"/>
            <a:ext cx="1587" cy="1385888"/>
          </a:xfrm>
          <a:prstGeom prst="straightConnector1">
            <a:avLst/>
          </a:prstGeom>
          <a:noFill/>
          <a:ln w="9525">
            <a:solidFill>
              <a:schemeClr val="tx1"/>
            </a:solidFill>
            <a:round/>
            <a:headEnd type="triangle" w="med" len="med"/>
            <a:tailEnd type="triangle" w="med" len="med"/>
          </a:ln>
        </p:spPr>
      </p:cxnSp>
      <p:sp>
        <p:nvSpPr>
          <p:cNvPr id="34825" name="Text Box 36"/>
          <p:cNvSpPr txBox="1">
            <a:spLocks noChangeArrowheads="1"/>
          </p:cNvSpPr>
          <p:nvPr/>
        </p:nvSpPr>
        <p:spPr bwMode="auto">
          <a:xfrm>
            <a:off x="5040313" y="2212975"/>
            <a:ext cx="2400300" cy="366713"/>
          </a:xfrm>
          <a:prstGeom prst="rect">
            <a:avLst/>
          </a:prstGeom>
          <a:noFill/>
          <a:ln w="9525">
            <a:noFill/>
            <a:miter lim="800000"/>
            <a:headEnd/>
            <a:tailEnd/>
          </a:ln>
        </p:spPr>
        <p:txBody>
          <a:bodyPr wrap="none">
            <a:spAutoFit/>
          </a:bodyPr>
          <a:lstStyle/>
          <a:p>
            <a:r>
              <a:rPr lang="ru-RU"/>
              <a:t>Оперативная задача</a:t>
            </a:r>
          </a:p>
        </p:txBody>
      </p:sp>
      <p:sp>
        <p:nvSpPr>
          <p:cNvPr id="34826" name="Text Box 34"/>
          <p:cNvSpPr txBox="1">
            <a:spLocks noChangeArrowheads="1"/>
          </p:cNvSpPr>
          <p:nvPr/>
        </p:nvSpPr>
        <p:spPr bwMode="auto">
          <a:xfrm>
            <a:off x="3201988" y="5491163"/>
            <a:ext cx="2597150" cy="366712"/>
          </a:xfrm>
          <a:prstGeom prst="rect">
            <a:avLst/>
          </a:prstGeom>
          <a:noFill/>
          <a:ln w="9525">
            <a:noFill/>
            <a:miter lim="800000"/>
            <a:headEnd/>
            <a:tailEnd/>
          </a:ln>
        </p:spPr>
        <p:txBody>
          <a:bodyPr wrap="none">
            <a:spAutoFit/>
          </a:bodyPr>
          <a:lstStyle/>
          <a:p>
            <a:r>
              <a:rPr lang="ru-RU"/>
              <a:t>Групповой контроллер</a:t>
            </a:r>
          </a:p>
        </p:txBody>
      </p:sp>
      <p:sp>
        <p:nvSpPr>
          <p:cNvPr id="34827" name="Text Box 12"/>
          <p:cNvSpPr txBox="1">
            <a:spLocks noChangeArrowheads="1"/>
          </p:cNvSpPr>
          <p:nvPr/>
        </p:nvSpPr>
        <p:spPr bwMode="auto">
          <a:xfrm>
            <a:off x="5978525" y="3427413"/>
            <a:ext cx="628650" cy="366712"/>
          </a:xfrm>
          <a:prstGeom prst="rect">
            <a:avLst/>
          </a:prstGeom>
          <a:noFill/>
          <a:ln w="9525">
            <a:noFill/>
            <a:miter lim="800000"/>
            <a:headEnd/>
            <a:tailEnd/>
          </a:ln>
        </p:spPr>
        <p:txBody>
          <a:bodyPr wrap="none">
            <a:spAutoFit/>
          </a:bodyPr>
          <a:lstStyle/>
          <a:p>
            <a:r>
              <a:rPr lang="en-US"/>
              <a:t>LAN</a:t>
            </a:r>
            <a:endParaRPr lang="ru-RU"/>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4"/>
          <p:cNvSpPr txBox="1">
            <a:spLocks noChangeArrowheads="1"/>
          </p:cNvSpPr>
          <p:nvPr/>
        </p:nvSpPr>
        <p:spPr bwMode="auto">
          <a:xfrm>
            <a:off x="285750" y="220663"/>
            <a:ext cx="8566150" cy="579437"/>
          </a:xfrm>
          <a:prstGeom prst="rect">
            <a:avLst/>
          </a:prstGeom>
          <a:noFill/>
          <a:ln w="9525">
            <a:noFill/>
            <a:miter lim="800000"/>
            <a:headEnd/>
            <a:tailEnd/>
          </a:ln>
        </p:spPr>
        <p:txBody>
          <a:bodyPr>
            <a:spAutoFit/>
          </a:bodyPr>
          <a:lstStyle/>
          <a:p>
            <a:pPr algn="ctr"/>
            <a:r>
              <a:rPr lang="ru-RU" sz="3200"/>
              <a:t>Масштабируемость</a:t>
            </a:r>
          </a:p>
        </p:txBody>
      </p:sp>
      <p:pic>
        <p:nvPicPr>
          <p:cNvPr id="35842" name="Рисунок 64" descr="адресный прибор.jpg"/>
          <p:cNvPicPr>
            <a:picLocks noChangeAspect="1"/>
          </p:cNvPicPr>
          <p:nvPr/>
        </p:nvPicPr>
        <p:blipFill>
          <a:blip r:embed="rId2"/>
          <a:srcRect/>
          <a:stretch>
            <a:fillRect/>
          </a:stretch>
        </p:blipFill>
        <p:spPr bwMode="auto">
          <a:xfrm>
            <a:off x="2589213" y="4402138"/>
            <a:ext cx="979487" cy="788987"/>
          </a:xfrm>
          <a:prstGeom prst="rect">
            <a:avLst/>
          </a:prstGeom>
          <a:noFill/>
          <a:ln w="9525">
            <a:noFill/>
            <a:miter lim="800000"/>
            <a:headEnd/>
            <a:tailEnd/>
          </a:ln>
        </p:spPr>
      </p:pic>
      <p:pic>
        <p:nvPicPr>
          <p:cNvPr id="35843" name="Рисунок 33" descr="монитор2.png"/>
          <p:cNvPicPr>
            <a:picLocks noChangeAspect="1"/>
          </p:cNvPicPr>
          <p:nvPr/>
        </p:nvPicPr>
        <p:blipFill>
          <a:blip r:embed="rId3"/>
          <a:srcRect/>
          <a:stretch>
            <a:fillRect/>
          </a:stretch>
        </p:blipFill>
        <p:spPr bwMode="auto">
          <a:xfrm>
            <a:off x="4149725" y="2041525"/>
            <a:ext cx="852488" cy="852488"/>
          </a:xfrm>
          <a:prstGeom prst="rect">
            <a:avLst/>
          </a:prstGeom>
          <a:noFill/>
          <a:ln w="9525">
            <a:noFill/>
            <a:miter lim="800000"/>
            <a:headEnd/>
            <a:tailEnd/>
          </a:ln>
        </p:spPr>
      </p:pic>
      <p:pic>
        <p:nvPicPr>
          <p:cNvPr id="35844" name="Рисунок 64" descr="адресный прибор.jpg"/>
          <p:cNvPicPr>
            <a:picLocks noChangeAspect="1"/>
          </p:cNvPicPr>
          <p:nvPr/>
        </p:nvPicPr>
        <p:blipFill>
          <a:blip r:embed="rId2"/>
          <a:srcRect/>
          <a:stretch>
            <a:fillRect/>
          </a:stretch>
        </p:blipFill>
        <p:spPr bwMode="auto">
          <a:xfrm>
            <a:off x="3981450" y="4402138"/>
            <a:ext cx="979488" cy="788987"/>
          </a:xfrm>
          <a:prstGeom prst="rect">
            <a:avLst/>
          </a:prstGeom>
          <a:noFill/>
          <a:ln w="9525">
            <a:noFill/>
            <a:miter lim="800000"/>
            <a:headEnd/>
            <a:tailEnd/>
          </a:ln>
        </p:spPr>
      </p:pic>
      <p:pic>
        <p:nvPicPr>
          <p:cNvPr id="35845" name="Рисунок 64" descr="адресный прибор.jpg"/>
          <p:cNvPicPr>
            <a:picLocks noChangeAspect="1"/>
          </p:cNvPicPr>
          <p:nvPr/>
        </p:nvPicPr>
        <p:blipFill>
          <a:blip r:embed="rId2"/>
          <a:srcRect/>
          <a:stretch>
            <a:fillRect/>
          </a:stretch>
        </p:blipFill>
        <p:spPr bwMode="auto">
          <a:xfrm>
            <a:off x="5526088" y="4413250"/>
            <a:ext cx="979487" cy="788988"/>
          </a:xfrm>
          <a:prstGeom prst="rect">
            <a:avLst/>
          </a:prstGeom>
          <a:noFill/>
          <a:ln w="9525">
            <a:noFill/>
            <a:miter lim="800000"/>
            <a:headEnd/>
            <a:tailEnd/>
          </a:ln>
        </p:spPr>
      </p:pic>
      <p:cxnSp>
        <p:nvCxnSpPr>
          <p:cNvPr id="35846" name="AutoShape 9"/>
          <p:cNvCxnSpPr>
            <a:cxnSpLocks noChangeShapeType="1"/>
          </p:cNvCxnSpPr>
          <p:nvPr/>
        </p:nvCxnSpPr>
        <p:spPr bwMode="auto">
          <a:xfrm rot="16200000" flipH="1">
            <a:off x="4470400" y="3011488"/>
            <a:ext cx="1339850" cy="1314450"/>
          </a:xfrm>
          <a:prstGeom prst="bentConnector3">
            <a:avLst>
              <a:gd name="adj1" fmla="val 50708"/>
            </a:avLst>
          </a:prstGeom>
          <a:noFill/>
          <a:ln w="9525">
            <a:solidFill>
              <a:schemeClr val="tx1"/>
            </a:solidFill>
            <a:miter lim="800000"/>
            <a:headEnd type="triangle" w="med" len="med"/>
            <a:tailEnd type="triangle" w="med" len="med"/>
          </a:ln>
        </p:spPr>
      </p:cxnSp>
      <p:cxnSp>
        <p:nvCxnSpPr>
          <p:cNvPr id="35847" name="AutoShape 10"/>
          <p:cNvCxnSpPr>
            <a:cxnSpLocks noChangeShapeType="1"/>
          </p:cNvCxnSpPr>
          <p:nvPr/>
        </p:nvCxnSpPr>
        <p:spPr bwMode="auto">
          <a:xfrm rot="5400000">
            <a:off x="3186113" y="3067050"/>
            <a:ext cx="1365250" cy="1228725"/>
          </a:xfrm>
          <a:prstGeom prst="bentConnector3">
            <a:avLst>
              <a:gd name="adj1" fmla="val 50000"/>
            </a:avLst>
          </a:prstGeom>
          <a:noFill/>
          <a:ln w="9525">
            <a:solidFill>
              <a:schemeClr val="tx1"/>
            </a:solidFill>
            <a:miter lim="800000"/>
            <a:headEnd type="triangle" w="med" len="med"/>
            <a:tailEnd type="triangle" w="med" len="med"/>
          </a:ln>
        </p:spPr>
      </p:cxnSp>
      <p:cxnSp>
        <p:nvCxnSpPr>
          <p:cNvPr id="35848" name="AutoShape 33"/>
          <p:cNvCxnSpPr>
            <a:cxnSpLocks noChangeShapeType="1"/>
          </p:cNvCxnSpPr>
          <p:nvPr/>
        </p:nvCxnSpPr>
        <p:spPr bwMode="auto">
          <a:xfrm flipV="1">
            <a:off x="4478338" y="2978150"/>
            <a:ext cx="1587" cy="1385888"/>
          </a:xfrm>
          <a:prstGeom prst="straightConnector1">
            <a:avLst/>
          </a:prstGeom>
          <a:noFill/>
          <a:ln w="9525">
            <a:solidFill>
              <a:schemeClr val="tx1"/>
            </a:solidFill>
            <a:round/>
            <a:headEnd type="triangle" w="med" len="med"/>
            <a:tailEnd type="triangle" w="med" len="med"/>
          </a:ln>
        </p:spPr>
      </p:cxnSp>
      <p:sp>
        <p:nvSpPr>
          <p:cNvPr id="35849" name="Text Box 36"/>
          <p:cNvSpPr txBox="1">
            <a:spLocks noChangeArrowheads="1"/>
          </p:cNvSpPr>
          <p:nvPr/>
        </p:nvSpPr>
        <p:spPr bwMode="auto">
          <a:xfrm>
            <a:off x="2635250" y="1474788"/>
            <a:ext cx="2400300" cy="366712"/>
          </a:xfrm>
          <a:prstGeom prst="rect">
            <a:avLst/>
          </a:prstGeom>
          <a:noFill/>
          <a:ln w="9525">
            <a:noFill/>
            <a:miter lim="800000"/>
            <a:headEnd/>
            <a:tailEnd/>
          </a:ln>
        </p:spPr>
        <p:txBody>
          <a:bodyPr wrap="none">
            <a:spAutoFit/>
          </a:bodyPr>
          <a:lstStyle/>
          <a:p>
            <a:r>
              <a:rPr lang="ru-RU"/>
              <a:t>Оперативная задача</a:t>
            </a:r>
          </a:p>
        </p:txBody>
      </p:sp>
      <p:sp>
        <p:nvSpPr>
          <p:cNvPr id="35850" name="Text Box 13"/>
          <p:cNvSpPr txBox="1">
            <a:spLocks noChangeArrowheads="1"/>
          </p:cNvSpPr>
          <p:nvPr/>
        </p:nvSpPr>
        <p:spPr bwMode="auto">
          <a:xfrm>
            <a:off x="3201988" y="5491163"/>
            <a:ext cx="2597150" cy="366712"/>
          </a:xfrm>
          <a:prstGeom prst="rect">
            <a:avLst/>
          </a:prstGeom>
          <a:noFill/>
          <a:ln w="9525">
            <a:noFill/>
            <a:miter lim="800000"/>
            <a:headEnd/>
            <a:tailEnd/>
          </a:ln>
        </p:spPr>
        <p:txBody>
          <a:bodyPr wrap="none">
            <a:spAutoFit/>
          </a:bodyPr>
          <a:lstStyle/>
          <a:p>
            <a:r>
              <a:rPr lang="ru-RU"/>
              <a:t>Групповой контроллер</a:t>
            </a:r>
          </a:p>
        </p:txBody>
      </p:sp>
      <p:cxnSp>
        <p:nvCxnSpPr>
          <p:cNvPr id="35851" name="AutoShape 19"/>
          <p:cNvCxnSpPr>
            <a:cxnSpLocks noChangeShapeType="1"/>
          </p:cNvCxnSpPr>
          <p:nvPr/>
        </p:nvCxnSpPr>
        <p:spPr bwMode="auto">
          <a:xfrm flipV="1">
            <a:off x="3246438" y="2949575"/>
            <a:ext cx="1587" cy="1409700"/>
          </a:xfrm>
          <a:prstGeom prst="straightConnector1">
            <a:avLst/>
          </a:prstGeom>
          <a:noFill/>
          <a:ln w="9525">
            <a:solidFill>
              <a:schemeClr val="tx1"/>
            </a:solidFill>
            <a:round/>
            <a:headEnd type="triangle" w="med" len="med"/>
            <a:tailEnd type="triangle" w="med" len="med"/>
          </a:ln>
        </p:spPr>
      </p:cxnSp>
      <p:pic>
        <p:nvPicPr>
          <p:cNvPr id="35852" name="Рисунок 33" descr="монитор2.png"/>
          <p:cNvPicPr>
            <a:picLocks noChangeAspect="1"/>
          </p:cNvPicPr>
          <p:nvPr/>
        </p:nvPicPr>
        <p:blipFill>
          <a:blip r:embed="rId3"/>
          <a:srcRect/>
          <a:stretch>
            <a:fillRect/>
          </a:stretch>
        </p:blipFill>
        <p:spPr bwMode="auto">
          <a:xfrm>
            <a:off x="2611438" y="2006600"/>
            <a:ext cx="852487" cy="852488"/>
          </a:xfrm>
          <a:prstGeom prst="rect">
            <a:avLst/>
          </a:prstGeom>
          <a:noFill/>
          <a:ln w="9525">
            <a:noFill/>
            <a:miter lim="800000"/>
            <a:headEnd/>
            <a:tailEnd/>
          </a:ln>
        </p:spPr>
      </p:pic>
      <p:sp>
        <p:nvSpPr>
          <p:cNvPr id="35853" name="Text Box 14"/>
          <p:cNvSpPr txBox="1">
            <a:spLocks noChangeArrowheads="1"/>
          </p:cNvSpPr>
          <p:nvPr/>
        </p:nvSpPr>
        <p:spPr bwMode="auto">
          <a:xfrm>
            <a:off x="5978525" y="3427413"/>
            <a:ext cx="628650" cy="366712"/>
          </a:xfrm>
          <a:prstGeom prst="rect">
            <a:avLst/>
          </a:prstGeom>
          <a:noFill/>
          <a:ln w="9525">
            <a:noFill/>
            <a:miter lim="800000"/>
            <a:headEnd/>
            <a:tailEnd/>
          </a:ln>
        </p:spPr>
        <p:txBody>
          <a:bodyPr wrap="none">
            <a:spAutoFit/>
          </a:bodyPr>
          <a:lstStyle/>
          <a:p>
            <a:r>
              <a:rPr lang="en-US"/>
              <a:t>LAN</a:t>
            </a:r>
            <a:endParaRPr lang="ru-RU"/>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AutoShape 13"/>
          <p:cNvSpPr>
            <a:spLocks noChangeArrowheads="1"/>
          </p:cNvSpPr>
          <p:nvPr/>
        </p:nvSpPr>
        <p:spPr bwMode="auto">
          <a:xfrm>
            <a:off x="954088" y="3106738"/>
            <a:ext cx="2868612" cy="1239837"/>
          </a:xfrm>
          <a:prstGeom prst="roundRect">
            <a:avLst>
              <a:gd name="adj" fmla="val 16667"/>
            </a:avLst>
          </a:prstGeom>
          <a:solidFill>
            <a:srgbClr val="339966"/>
          </a:solidFill>
          <a:ln w="9525">
            <a:solidFill>
              <a:schemeClr val="tx1"/>
            </a:solidFill>
            <a:round/>
            <a:headEnd/>
            <a:tailEnd/>
          </a:ln>
        </p:spPr>
        <p:txBody>
          <a:bodyPr wrap="none" anchor="ctr"/>
          <a:lstStyle/>
          <a:p>
            <a:pPr algn="ctr"/>
            <a:r>
              <a:rPr lang="ru-RU"/>
              <a:t>Пожарная подсистема</a:t>
            </a:r>
          </a:p>
        </p:txBody>
      </p:sp>
      <p:sp>
        <p:nvSpPr>
          <p:cNvPr id="36866" name="AutoShape 14"/>
          <p:cNvSpPr>
            <a:spLocks noChangeArrowheads="1"/>
          </p:cNvSpPr>
          <p:nvPr/>
        </p:nvSpPr>
        <p:spPr bwMode="auto">
          <a:xfrm>
            <a:off x="936625" y="5376863"/>
            <a:ext cx="2868613" cy="1239837"/>
          </a:xfrm>
          <a:prstGeom prst="roundRect">
            <a:avLst>
              <a:gd name="adj" fmla="val 16667"/>
            </a:avLst>
          </a:prstGeom>
          <a:solidFill>
            <a:srgbClr val="3366FF"/>
          </a:solidFill>
          <a:ln w="9525">
            <a:solidFill>
              <a:schemeClr val="tx1"/>
            </a:solidFill>
            <a:round/>
            <a:headEnd/>
            <a:tailEnd/>
          </a:ln>
        </p:spPr>
        <p:txBody>
          <a:bodyPr wrap="none" anchor="ctr"/>
          <a:lstStyle/>
          <a:p>
            <a:pPr algn="ctr"/>
            <a:r>
              <a:rPr lang="ru-RU"/>
              <a:t>СКУД</a:t>
            </a:r>
          </a:p>
        </p:txBody>
      </p:sp>
      <p:sp>
        <p:nvSpPr>
          <p:cNvPr id="36867" name="AutoShape 15"/>
          <p:cNvSpPr>
            <a:spLocks noChangeArrowheads="1"/>
          </p:cNvSpPr>
          <p:nvPr/>
        </p:nvSpPr>
        <p:spPr bwMode="auto">
          <a:xfrm>
            <a:off x="5434013" y="5380038"/>
            <a:ext cx="2868612" cy="1239837"/>
          </a:xfrm>
          <a:prstGeom prst="roundRect">
            <a:avLst>
              <a:gd name="adj" fmla="val 16667"/>
            </a:avLst>
          </a:prstGeom>
          <a:solidFill>
            <a:srgbClr val="969696"/>
          </a:solidFill>
          <a:ln w="9525">
            <a:solidFill>
              <a:schemeClr val="tx1"/>
            </a:solidFill>
            <a:round/>
            <a:headEnd/>
            <a:tailEnd/>
          </a:ln>
        </p:spPr>
        <p:txBody>
          <a:bodyPr wrap="none" anchor="ctr"/>
          <a:lstStyle/>
          <a:p>
            <a:pPr algn="ctr"/>
            <a:r>
              <a:rPr lang="ru-RU"/>
              <a:t>Видео</a:t>
            </a:r>
          </a:p>
        </p:txBody>
      </p:sp>
      <p:sp>
        <p:nvSpPr>
          <p:cNvPr id="36868" name="AutoShape 16"/>
          <p:cNvSpPr>
            <a:spLocks noChangeArrowheads="1"/>
          </p:cNvSpPr>
          <p:nvPr/>
        </p:nvSpPr>
        <p:spPr bwMode="auto">
          <a:xfrm>
            <a:off x="5434013" y="3125788"/>
            <a:ext cx="2868612" cy="1239837"/>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ru-RU"/>
              <a:t>Охранная подсистема</a:t>
            </a:r>
          </a:p>
        </p:txBody>
      </p:sp>
      <p:sp>
        <p:nvSpPr>
          <p:cNvPr id="36869" name="AutoShape 15"/>
          <p:cNvSpPr>
            <a:spLocks noChangeArrowheads="1"/>
          </p:cNvSpPr>
          <p:nvPr/>
        </p:nvSpPr>
        <p:spPr bwMode="auto">
          <a:xfrm>
            <a:off x="3295650" y="1149350"/>
            <a:ext cx="2868613" cy="1239838"/>
          </a:xfrm>
          <a:prstGeom prst="roundRect">
            <a:avLst>
              <a:gd name="adj" fmla="val 16667"/>
            </a:avLst>
          </a:prstGeom>
          <a:solidFill>
            <a:schemeClr val="accent2"/>
          </a:solidFill>
          <a:ln w="9525">
            <a:solidFill>
              <a:schemeClr val="tx1"/>
            </a:solidFill>
            <a:round/>
            <a:headEnd/>
            <a:tailEnd/>
          </a:ln>
        </p:spPr>
        <p:txBody>
          <a:bodyPr wrap="none" anchor="ctr"/>
          <a:lstStyle/>
          <a:p>
            <a:pPr algn="ctr"/>
            <a:r>
              <a:rPr lang="ru-RU"/>
              <a:t>Инженерные системы</a:t>
            </a:r>
          </a:p>
        </p:txBody>
      </p:sp>
      <p:sp>
        <p:nvSpPr>
          <p:cNvPr id="36870" name="Text Box 9"/>
          <p:cNvSpPr txBox="1">
            <a:spLocks noChangeArrowheads="1"/>
          </p:cNvSpPr>
          <p:nvPr/>
        </p:nvSpPr>
        <p:spPr bwMode="auto">
          <a:xfrm>
            <a:off x="180975" y="255588"/>
            <a:ext cx="8778875" cy="579437"/>
          </a:xfrm>
          <a:prstGeom prst="rect">
            <a:avLst/>
          </a:prstGeom>
          <a:noFill/>
          <a:ln w="9525">
            <a:noFill/>
            <a:miter lim="800000"/>
            <a:headEnd/>
            <a:tailEnd/>
          </a:ln>
        </p:spPr>
        <p:txBody>
          <a:bodyPr>
            <a:spAutoFit/>
          </a:bodyPr>
          <a:lstStyle/>
          <a:p>
            <a:pPr algn="ctr"/>
            <a:r>
              <a:rPr lang="ru-RU" sz="3200"/>
              <a:t>Взаимодействие подсистем</a:t>
            </a:r>
          </a:p>
        </p:txBody>
      </p:sp>
      <p:cxnSp>
        <p:nvCxnSpPr>
          <p:cNvPr id="36871" name="AutoShape 10"/>
          <p:cNvCxnSpPr>
            <a:cxnSpLocks noChangeShapeType="1"/>
            <a:stCxn id="36866" idx="0"/>
            <a:endCxn id="36865" idx="2"/>
          </p:cNvCxnSpPr>
          <p:nvPr/>
        </p:nvCxnSpPr>
        <p:spPr bwMode="auto">
          <a:xfrm flipV="1">
            <a:off x="2371725" y="4346575"/>
            <a:ext cx="17463" cy="1030288"/>
          </a:xfrm>
          <a:prstGeom prst="straightConnector1">
            <a:avLst/>
          </a:prstGeom>
          <a:noFill/>
          <a:ln w="9525">
            <a:solidFill>
              <a:schemeClr val="tx1"/>
            </a:solidFill>
            <a:round/>
            <a:headEnd type="triangle" w="med" len="med"/>
            <a:tailEnd type="triangle" w="med" len="med"/>
          </a:ln>
        </p:spPr>
      </p:cxnSp>
      <p:cxnSp>
        <p:nvCxnSpPr>
          <p:cNvPr id="36872" name="AutoShape 11"/>
          <p:cNvCxnSpPr>
            <a:cxnSpLocks noChangeShapeType="1"/>
            <a:stCxn id="36867" idx="0"/>
            <a:endCxn id="36868" idx="2"/>
          </p:cNvCxnSpPr>
          <p:nvPr/>
        </p:nvCxnSpPr>
        <p:spPr bwMode="auto">
          <a:xfrm flipV="1">
            <a:off x="6869113" y="4365625"/>
            <a:ext cx="0" cy="1014413"/>
          </a:xfrm>
          <a:prstGeom prst="straightConnector1">
            <a:avLst/>
          </a:prstGeom>
          <a:noFill/>
          <a:ln w="9525">
            <a:solidFill>
              <a:schemeClr val="tx1"/>
            </a:solidFill>
            <a:round/>
            <a:headEnd type="triangle" w="med" len="med"/>
            <a:tailEnd type="triangle" w="med" len="med"/>
          </a:ln>
        </p:spPr>
      </p:cxnSp>
      <p:cxnSp>
        <p:nvCxnSpPr>
          <p:cNvPr id="36873" name="AutoShape 12"/>
          <p:cNvCxnSpPr>
            <a:cxnSpLocks noChangeShapeType="1"/>
            <a:stCxn id="36866" idx="3"/>
            <a:endCxn id="36867" idx="1"/>
          </p:cNvCxnSpPr>
          <p:nvPr/>
        </p:nvCxnSpPr>
        <p:spPr bwMode="auto">
          <a:xfrm>
            <a:off x="3805238" y="5997575"/>
            <a:ext cx="1628775" cy="3175"/>
          </a:xfrm>
          <a:prstGeom prst="straightConnector1">
            <a:avLst/>
          </a:prstGeom>
          <a:noFill/>
          <a:ln w="9525">
            <a:solidFill>
              <a:schemeClr val="tx1"/>
            </a:solidFill>
            <a:round/>
            <a:headEnd type="triangle" w="med" len="med"/>
            <a:tailEnd type="triangle" w="med" len="med"/>
          </a:ln>
        </p:spPr>
      </p:cxnSp>
      <p:cxnSp>
        <p:nvCxnSpPr>
          <p:cNvPr id="36874" name="AutoShape 13"/>
          <p:cNvCxnSpPr>
            <a:cxnSpLocks noChangeShapeType="1"/>
            <a:stCxn id="36869" idx="2"/>
            <a:endCxn id="36865" idx="3"/>
          </p:cNvCxnSpPr>
          <p:nvPr/>
        </p:nvCxnSpPr>
        <p:spPr bwMode="auto">
          <a:xfrm flipH="1">
            <a:off x="3822700" y="2389188"/>
            <a:ext cx="908050" cy="1338262"/>
          </a:xfrm>
          <a:prstGeom prst="straightConnector1">
            <a:avLst/>
          </a:prstGeom>
          <a:noFill/>
          <a:ln w="9525">
            <a:solidFill>
              <a:schemeClr val="tx1"/>
            </a:solidFill>
            <a:round/>
            <a:headEnd type="triangle" w="med" len="med"/>
            <a:tailEnd type="triangle" w="med" len="med"/>
          </a:ln>
        </p:spPr>
      </p:cxnSp>
      <p:cxnSp>
        <p:nvCxnSpPr>
          <p:cNvPr id="36875" name="AutoShape 14"/>
          <p:cNvCxnSpPr>
            <a:cxnSpLocks noChangeShapeType="1"/>
            <a:stCxn id="36869" idx="2"/>
            <a:endCxn id="36868" idx="1"/>
          </p:cNvCxnSpPr>
          <p:nvPr/>
        </p:nvCxnSpPr>
        <p:spPr bwMode="auto">
          <a:xfrm>
            <a:off x="4730750" y="2389188"/>
            <a:ext cx="703263" cy="1357312"/>
          </a:xfrm>
          <a:prstGeom prst="straightConnector1">
            <a:avLst/>
          </a:prstGeom>
          <a:noFill/>
          <a:ln w="9525">
            <a:solidFill>
              <a:schemeClr val="tx1"/>
            </a:solidFill>
            <a:round/>
            <a:headEnd type="triangle" w="med" len="med"/>
            <a:tailEnd type="triangle" w="med" len="med"/>
          </a:ln>
        </p:spPr>
      </p:cxnSp>
      <p:cxnSp>
        <p:nvCxnSpPr>
          <p:cNvPr id="36876" name="AutoShape 10"/>
          <p:cNvCxnSpPr>
            <a:cxnSpLocks noChangeShapeType="1"/>
            <a:stCxn id="36867" idx="1"/>
            <a:endCxn id="36865" idx="3"/>
          </p:cNvCxnSpPr>
          <p:nvPr/>
        </p:nvCxnSpPr>
        <p:spPr bwMode="auto">
          <a:xfrm flipH="1" flipV="1">
            <a:off x="3822700" y="3727450"/>
            <a:ext cx="1611313" cy="2273300"/>
          </a:xfrm>
          <a:prstGeom prst="straightConnector1">
            <a:avLst/>
          </a:prstGeom>
          <a:noFill/>
          <a:ln w="9525">
            <a:solidFill>
              <a:schemeClr val="tx1"/>
            </a:solidFill>
            <a:round/>
            <a:headEnd type="triangle" w="med" len="med"/>
            <a:tailEnd type="triangle" w="med" len="med"/>
          </a:ln>
        </p:spPr>
      </p:cxn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Рисунок 7" descr="logo.png"/>
          <p:cNvPicPr>
            <a:picLocks noChangeAspect="1"/>
          </p:cNvPicPr>
          <p:nvPr/>
        </p:nvPicPr>
        <p:blipFill>
          <a:blip r:embed="rId2"/>
          <a:srcRect/>
          <a:stretch>
            <a:fillRect/>
          </a:stretch>
        </p:blipFill>
        <p:spPr bwMode="auto">
          <a:xfrm>
            <a:off x="7364413" y="6372225"/>
            <a:ext cx="1779587" cy="485775"/>
          </a:xfrm>
          <a:prstGeom prst="rect">
            <a:avLst/>
          </a:prstGeom>
          <a:noFill/>
          <a:ln w="9525">
            <a:noFill/>
            <a:miter lim="800000"/>
            <a:headEnd/>
            <a:tailEnd/>
          </a:ln>
        </p:spPr>
      </p:pic>
      <p:sp>
        <p:nvSpPr>
          <p:cNvPr id="37890" name="Text Box 5"/>
          <p:cNvSpPr txBox="1">
            <a:spLocks noChangeArrowheads="1"/>
          </p:cNvSpPr>
          <p:nvPr/>
        </p:nvSpPr>
        <p:spPr bwMode="auto">
          <a:xfrm>
            <a:off x="271463" y="222250"/>
            <a:ext cx="8675687" cy="579438"/>
          </a:xfrm>
          <a:prstGeom prst="rect">
            <a:avLst/>
          </a:prstGeom>
          <a:noFill/>
          <a:ln w="9525">
            <a:noFill/>
            <a:miter lim="800000"/>
            <a:headEnd/>
            <a:tailEnd/>
          </a:ln>
        </p:spPr>
        <p:txBody>
          <a:bodyPr>
            <a:spAutoFit/>
          </a:bodyPr>
          <a:lstStyle/>
          <a:p>
            <a:pPr algn="ctr"/>
            <a:r>
              <a:rPr lang="ru-RU" sz="3200" b="1">
                <a:solidFill>
                  <a:schemeClr val="tx1"/>
                </a:solidFill>
              </a:rPr>
              <a:t>Безопасность</a:t>
            </a:r>
          </a:p>
        </p:txBody>
      </p:sp>
      <p:sp>
        <p:nvSpPr>
          <p:cNvPr id="37891" name="Текст 2"/>
          <p:cNvSpPr>
            <a:spLocks/>
          </p:cNvSpPr>
          <p:nvPr/>
        </p:nvSpPr>
        <p:spPr bwMode="auto">
          <a:xfrm>
            <a:off x="449263" y="1146175"/>
            <a:ext cx="8382000" cy="2860675"/>
          </a:xfrm>
          <a:prstGeom prst="rect">
            <a:avLst/>
          </a:prstGeom>
          <a:noFill/>
          <a:ln w="9525">
            <a:noFill/>
            <a:miter lim="800000"/>
            <a:headEnd/>
            <a:tailEnd/>
          </a:ln>
        </p:spPr>
        <p:txBody>
          <a:bodyPr lIns="0" tIns="0" rIns="0" bIns="0">
            <a:spAutoFit/>
          </a:bodyPr>
          <a:lstStyle/>
          <a:p>
            <a:pPr marL="396875" indent="-396875" defTabSz="912813">
              <a:lnSpc>
                <a:spcPct val="90000"/>
              </a:lnSpc>
              <a:spcBef>
                <a:spcPct val="20000"/>
              </a:spcBef>
              <a:buSzPct val="80000"/>
              <a:buFontTx/>
              <a:buBlip>
                <a:blip r:embed="rId3"/>
              </a:buBlip>
            </a:pPr>
            <a:r>
              <a:rPr lang="ru-RU" sz="2800">
                <a:solidFill>
                  <a:schemeClr val="tx1"/>
                </a:solidFill>
                <a:latin typeface="Segoe"/>
              </a:rPr>
              <a:t>Во время выполнения операций система строго следует предписанным инструкциям</a:t>
            </a:r>
          </a:p>
          <a:p>
            <a:pPr marL="396875" indent="-396875" defTabSz="912813">
              <a:lnSpc>
                <a:spcPct val="90000"/>
              </a:lnSpc>
              <a:spcBef>
                <a:spcPct val="20000"/>
              </a:spcBef>
              <a:buSzPct val="80000"/>
              <a:buFontTx/>
              <a:buBlip>
                <a:blip r:embed="rId3"/>
              </a:buBlip>
            </a:pPr>
            <a:r>
              <a:rPr lang="ru-RU" sz="2800">
                <a:solidFill>
                  <a:schemeClr val="tx1"/>
                </a:solidFill>
                <a:latin typeface="Segoe"/>
              </a:rPr>
              <a:t>Доступ оператора в систему строго контролируется</a:t>
            </a:r>
          </a:p>
          <a:p>
            <a:pPr marL="396875" indent="-396875" defTabSz="912813">
              <a:lnSpc>
                <a:spcPct val="90000"/>
              </a:lnSpc>
              <a:spcBef>
                <a:spcPct val="20000"/>
              </a:spcBef>
              <a:buSzPct val="80000"/>
              <a:buFontTx/>
              <a:buBlip>
                <a:blip r:embed="rId3"/>
              </a:buBlip>
            </a:pPr>
            <a:r>
              <a:rPr lang="en-US" sz="2800">
                <a:solidFill>
                  <a:schemeClr val="tx1"/>
                </a:solidFill>
                <a:latin typeface="Segoe"/>
              </a:rPr>
              <a:t>FireSec 2 </a:t>
            </a:r>
            <a:r>
              <a:rPr lang="ru-RU" sz="2800">
                <a:solidFill>
                  <a:schemeClr val="tx1"/>
                </a:solidFill>
                <a:latin typeface="Segoe"/>
              </a:rPr>
              <a:t>предотвращает случайное или несанкционированное использование и внесение изменений в конфигурацию системы</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Рисунок 4" descr="logo.png"/>
          <p:cNvPicPr>
            <a:picLocks noChangeAspect="1"/>
          </p:cNvPicPr>
          <p:nvPr/>
        </p:nvPicPr>
        <p:blipFill>
          <a:blip r:embed="rId2"/>
          <a:srcRect/>
          <a:stretch>
            <a:fillRect/>
          </a:stretch>
        </p:blipFill>
        <p:spPr bwMode="auto">
          <a:xfrm>
            <a:off x="7364413" y="6372225"/>
            <a:ext cx="1779587" cy="485775"/>
          </a:xfrm>
          <a:prstGeom prst="rect">
            <a:avLst/>
          </a:prstGeom>
          <a:noFill/>
          <a:ln w="9525">
            <a:noFill/>
            <a:miter lim="800000"/>
            <a:headEnd/>
            <a:tailEnd/>
          </a:ln>
        </p:spPr>
      </p:pic>
      <p:sp>
        <p:nvSpPr>
          <p:cNvPr id="38914" name="Text Box 5"/>
          <p:cNvSpPr txBox="1">
            <a:spLocks noChangeArrowheads="1"/>
          </p:cNvSpPr>
          <p:nvPr/>
        </p:nvSpPr>
        <p:spPr bwMode="auto">
          <a:xfrm>
            <a:off x="196850" y="331788"/>
            <a:ext cx="8777288" cy="579437"/>
          </a:xfrm>
          <a:prstGeom prst="rect">
            <a:avLst/>
          </a:prstGeom>
          <a:noFill/>
          <a:ln w="9525">
            <a:noFill/>
            <a:miter lim="800000"/>
            <a:headEnd/>
            <a:tailEnd/>
          </a:ln>
        </p:spPr>
        <p:txBody>
          <a:bodyPr>
            <a:spAutoFit/>
          </a:bodyPr>
          <a:lstStyle/>
          <a:p>
            <a:pPr algn="ctr"/>
            <a:r>
              <a:rPr lang="ru-RU" sz="3200"/>
              <a:t>Иерархия графических планов</a:t>
            </a:r>
          </a:p>
        </p:txBody>
      </p:sp>
      <p:sp>
        <p:nvSpPr>
          <p:cNvPr id="38915" name="AutoShape 13"/>
          <p:cNvSpPr>
            <a:spLocks noChangeArrowheads="1"/>
          </p:cNvSpPr>
          <p:nvPr/>
        </p:nvSpPr>
        <p:spPr bwMode="auto">
          <a:xfrm>
            <a:off x="1266825" y="1376363"/>
            <a:ext cx="6562725" cy="4044950"/>
          </a:xfrm>
          <a:prstGeom prst="roundRect">
            <a:avLst>
              <a:gd name="adj" fmla="val 0"/>
            </a:avLst>
          </a:prstGeom>
          <a:solidFill>
            <a:srgbClr val="339966"/>
          </a:solidFill>
          <a:ln w="9525">
            <a:solidFill>
              <a:schemeClr val="tx1"/>
            </a:solidFill>
            <a:round/>
            <a:headEnd/>
            <a:tailEnd/>
          </a:ln>
        </p:spPr>
        <p:txBody>
          <a:bodyPr wrap="none" anchor="ctr"/>
          <a:lstStyle/>
          <a:p>
            <a:pPr algn="ctr"/>
            <a:endParaRPr lang="ru-RU"/>
          </a:p>
        </p:txBody>
      </p:sp>
      <p:sp>
        <p:nvSpPr>
          <p:cNvPr id="38916" name="AutoShape 16"/>
          <p:cNvSpPr>
            <a:spLocks noChangeArrowheads="1"/>
          </p:cNvSpPr>
          <p:nvPr/>
        </p:nvSpPr>
        <p:spPr bwMode="auto">
          <a:xfrm>
            <a:off x="3832225" y="1662113"/>
            <a:ext cx="3757613" cy="3508375"/>
          </a:xfrm>
          <a:prstGeom prst="roundRect">
            <a:avLst>
              <a:gd name="adj" fmla="val 0"/>
            </a:avLst>
          </a:prstGeom>
          <a:solidFill>
            <a:schemeClr val="accent1"/>
          </a:solidFill>
          <a:ln w="9525">
            <a:solidFill>
              <a:schemeClr val="tx1"/>
            </a:solidFill>
            <a:round/>
            <a:headEnd/>
            <a:tailEnd/>
          </a:ln>
        </p:spPr>
        <p:txBody>
          <a:bodyPr wrap="none" anchor="ctr"/>
          <a:lstStyle/>
          <a:p>
            <a:pPr algn="ctr"/>
            <a:endParaRPr lang="ru-RU"/>
          </a:p>
        </p:txBody>
      </p:sp>
      <p:sp>
        <p:nvSpPr>
          <p:cNvPr id="38917" name="AutoShape 14"/>
          <p:cNvSpPr>
            <a:spLocks noChangeArrowheads="1"/>
          </p:cNvSpPr>
          <p:nvPr/>
        </p:nvSpPr>
        <p:spPr bwMode="auto">
          <a:xfrm>
            <a:off x="4122738" y="3660775"/>
            <a:ext cx="3181350" cy="1239838"/>
          </a:xfrm>
          <a:prstGeom prst="roundRect">
            <a:avLst>
              <a:gd name="adj" fmla="val 0"/>
            </a:avLst>
          </a:prstGeom>
          <a:solidFill>
            <a:srgbClr val="3366FF"/>
          </a:solidFill>
          <a:ln w="9525">
            <a:solidFill>
              <a:schemeClr val="tx1"/>
            </a:solidFill>
            <a:round/>
            <a:headEnd/>
            <a:tailEnd/>
          </a:ln>
        </p:spPr>
        <p:txBody>
          <a:bodyPr wrap="none" anchor="ctr"/>
          <a:lstStyle/>
          <a:p>
            <a:pPr algn="ctr"/>
            <a:endParaRPr lang="ru-RU"/>
          </a:p>
        </p:txBody>
      </p:sp>
      <p:sp>
        <p:nvSpPr>
          <p:cNvPr id="38918" name="AutoShape 15"/>
          <p:cNvSpPr>
            <a:spLocks noChangeArrowheads="1"/>
          </p:cNvSpPr>
          <p:nvPr/>
        </p:nvSpPr>
        <p:spPr bwMode="auto">
          <a:xfrm>
            <a:off x="5675313" y="4241800"/>
            <a:ext cx="1427162" cy="476250"/>
          </a:xfrm>
          <a:prstGeom prst="roundRect">
            <a:avLst>
              <a:gd name="adj" fmla="val 0"/>
            </a:avLst>
          </a:prstGeom>
          <a:solidFill>
            <a:schemeClr val="accent2"/>
          </a:solidFill>
          <a:ln w="9525">
            <a:solidFill>
              <a:schemeClr val="tx1"/>
            </a:solidFill>
            <a:round/>
            <a:headEnd/>
            <a:tailEnd/>
          </a:ln>
        </p:spPr>
        <p:txBody>
          <a:bodyPr wrap="none" anchor="ctr"/>
          <a:lstStyle/>
          <a:p>
            <a:pPr algn="ctr"/>
            <a:r>
              <a:rPr lang="ru-RU"/>
              <a:t>Комната 123</a:t>
            </a:r>
          </a:p>
        </p:txBody>
      </p:sp>
      <p:sp>
        <p:nvSpPr>
          <p:cNvPr id="38919" name="Text Box 10"/>
          <p:cNvSpPr txBox="1">
            <a:spLocks noChangeArrowheads="1"/>
          </p:cNvSpPr>
          <p:nvPr/>
        </p:nvSpPr>
        <p:spPr bwMode="auto">
          <a:xfrm>
            <a:off x="1685925" y="1662113"/>
            <a:ext cx="1154113" cy="366712"/>
          </a:xfrm>
          <a:prstGeom prst="rect">
            <a:avLst/>
          </a:prstGeom>
          <a:noFill/>
          <a:ln w="9525">
            <a:noFill/>
            <a:miter lim="800000"/>
            <a:headEnd/>
            <a:tailEnd/>
          </a:ln>
        </p:spPr>
        <p:txBody>
          <a:bodyPr wrap="none">
            <a:spAutoFit/>
          </a:bodyPr>
          <a:lstStyle/>
          <a:p>
            <a:r>
              <a:rPr lang="ru-RU"/>
              <a:t>Здание 1</a:t>
            </a:r>
          </a:p>
        </p:txBody>
      </p:sp>
      <p:sp>
        <p:nvSpPr>
          <p:cNvPr id="38920" name="Text Box 11"/>
          <p:cNvSpPr txBox="1">
            <a:spLocks noChangeArrowheads="1"/>
          </p:cNvSpPr>
          <p:nvPr/>
        </p:nvSpPr>
        <p:spPr bwMode="auto">
          <a:xfrm>
            <a:off x="3990975" y="1798638"/>
            <a:ext cx="2025650" cy="366712"/>
          </a:xfrm>
          <a:prstGeom prst="rect">
            <a:avLst/>
          </a:prstGeom>
          <a:noFill/>
          <a:ln w="9525">
            <a:noFill/>
            <a:miter lim="800000"/>
            <a:headEnd/>
            <a:tailEnd/>
          </a:ln>
        </p:spPr>
        <p:txBody>
          <a:bodyPr wrap="none">
            <a:spAutoFit/>
          </a:bodyPr>
          <a:lstStyle/>
          <a:p>
            <a:r>
              <a:rPr lang="ru-RU"/>
              <a:t>Восточное крыло</a:t>
            </a:r>
          </a:p>
        </p:txBody>
      </p:sp>
      <p:sp>
        <p:nvSpPr>
          <p:cNvPr id="38921" name="Text Box 12"/>
          <p:cNvSpPr txBox="1">
            <a:spLocks noChangeArrowheads="1"/>
          </p:cNvSpPr>
          <p:nvPr/>
        </p:nvSpPr>
        <p:spPr bwMode="auto">
          <a:xfrm>
            <a:off x="4205288" y="3763963"/>
            <a:ext cx="923925" cy="366712"/>
          </a:xfrm>
          <a:prstGeom prst="rect">
            <a:avLst/>
          </a:prstGeom>
          <a:noFill/>
          <a:ln w="9525">
            <a:noFill/>
            <a:miter lim="800000"/>
            <a:headEnd/>
            <a:tailEnd/>
          </a:ln>
        </p:spPr>
        <p:txBody>
          <a:bodyPr wrap="none">
            <a:spAutoFit/>
          </a:bodyPr>
          <a:lstStyle/>
          <a:p>
            <a:r>
              <a:rPr lang="ru-RU"/>
              <a:t>Этаж 3</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15"/>
          <p:cNvSpPr txBox="1">
            <a:spLocks noChangeArrowheads="1"/>
          </p:cNvSpPr>
          <p:nvPr/>
        </p:nvSpPr>
        <p:spPr bwMode="auto">
          <a:xfrm>
            <a:off x="207963" y="307975"/>
            <a:ext cx="8729662" cy="579438"/>
          </a:xfrm>
          <a:prstGeom prst="rect">
            <a:avLst/>
          </a:prstGeom>
          <a:noFill/>
          <a:ln w="9525">
            <a:noFill/>
            <a:miter lim="800000"/>
            <a:headEnd/>
            <a:tailEnd/>
          </a:ln>
        </p:spPr>
        <p:txBody>
          <a:bodyPr>
            <a:spAutoFit/>
          </a:bodyPr>
          <a:lstStyle/>
          <a:p>
            <a:pPr algn="ctr"/>
            <a:r>
              <a:rPr lang="ru-RU" sz="3200"/>
              <a:t>Управление слоями</a:t>
            </a:r>
          </a:p>
        </p:txBody>
      </p:sp>
      <p:sp>
        <p:nvSpPr>
          <p:cNvPr id="39938" name="Text Box 116"/>
          <p:cNvSpPr txBox="1">
            <a:spLocks noChangeArrowheads="1"/>
          </p:cNvSpPr>
          <p:nvPr/>
        </p:nvSpPr>
        <p:spPr bwMode="auto">
          <a:xfrm>
            <a:off x="1836738" y="5418138"/>
            <a:ext cx="887412" cy="366712"/>
          </a:xfrm>
          <a:prstGeom prst="rect">
            <a:avLst/>
          </a:prstGeom>
          <a:noFill/>
          <a:ln w="9525">
            <a:noFill/>
            <a:miter lim="800000"/>
            <a:headEnd/>
            <a:tailEnd/>
          </a:ln>
        </p:spPr>
        <p:txBody>
          <a:bodyPr wrap="none">
            <a:spAutoFit/>
          </a:bodyPr>
          <a:lstStyle/>
          <a:p>
            <a:r>
              <a:rPr lang="ru-RU"/>
              <a:t>Норма</a:t>
            </a:r>
          </a:p>
        </p:txBody>
      </p:sp>
      <p:sp>
        <p:nvSpPr>
          <p:cNvPr id="39939" name="Text Box 117"/>
          <p:cNvSpPr txBox="1">
            <a:spLocks noChangeArrowheads="1"/>
          </p:cNvSpPr>
          <p:nvPr/>
        </p:nvSpPr>
        <p:spPr bwMode="auto">
          <a:xfrm>
            <a:off x="5807075" y="5441950"/>
            <a:ext cx="2117725" cy="366713"/>
          </a:xfrm>
          <a:prstGeom prst="rect">
            <a:avLst/>
          </a:prstGeom>
          <a:noFill/>
          <a:ln w="9525">
            <a:noFill/>
            <a:miter lim="800000"/>
            <a:headEnd/>
            <a:tailEnd/>
          </a:ln>
        </p:spPr>
        <p:txBody>
          <a:bodyPr wrap="none">
            <a:spAutoFit/>
          </a:bodyPr>
          <a:lstStyle/>
          <a:p>
            <a:r>
              <a:rPr lang="ru-RU"/>
              <a:t>Сработка условия</a:t>
            </a:r>
          </a:p>
        </p:txBody>
      </p:sp>
      <p:pic>
        <p:nvPicPr>
          <p:cNvPr id="39940" name="Picture 119" descr="plan"/>
          <p:cNvPicPr>
            <a:picLocks noChangeAspect="1" noChangeArrowheads="1"/>
          </p:cNvPicPr>
          <p:nvPr/>
        </p:nvPicPr>
        <p:blipFill>
          <a:blip r:embed="rId2"/>
          <a:srcRect/>
          <a:stretch>
            <a:fillRect/>
          </a:stretch>
        </p:blipFill>
        <p:spPr bwMode="auto">
          <a:xfrm>
            <a:off x="203200" y="1463675"/>
            <a:ext cx="4327525" cy="3773488"/>
          </a:xfrm>
          <a:prstGeom prst="rect">
            <a:avLst/>
          </a:prstGeom>
          <a:noFill/>
          <a:ln w="9525">
            <a:noFill/>
            <a:miter lim="800000"/>
            <a:headEnd/>
            <a:tailEnd/>
          </a:ln>
        </p:spPr>
      </p:pic>
      <p:pic>
        <p:nvPicPr>
          <p:cNvPr id="39941" name="Picture 120" descr="plan"/>
          <p:cNvPicPr>
            <a:picLocks noChangeAspect="1" noChangeArrowheads="1"/>
          </p:cNvPicPr>
          <p:nvPr/>
        </p:nvPicPr>
        <p:blipFill>
          <a:blip r:embed="rId2"/>
          <a:srcRect/>
          <a:stretch>
            <a:fillRect/>
          </a:stretch>
        </p:blipFill>
        <p:spPr bwMode="auto">
          <a:xfrm>
            <a:off x="4702175" y="1458913"/>
            <a:ext cx="4327525" cy="3773487"/>
          </a:xfrm>
          <a:prstGeom prst="rect">
            <a:avLst/>
          </a:prstGeom>
          <a:noFill/>
          <a:ln w="9525">
            <a:noFill/>
            <a:miter lim="800000"/>
            <a:headEnd/>
            <a:tailEnd/>
          </a:ln>
        </p:spPr>
      </p:pic>
      <p:sp>
        <p:nvSpPr>
          <p:cNvPr id="39942" name="Line 123"/>
          <p:cNvSpPr>
            <a:spLocks noChangeShapeType="1"/>
          </p:cNvSpPr>
          <p:nvPr/>
        </p:nvSpPr>
        <p:spPr bwMode="auto">
          <a:xfrm>
            <a:off x="6899275" y="1939925"/>
            <a:ext cx="125413" cy="877888"/>
          </a:xfrm>
          <a:prstGeom prst="line">
            <a:avLst/>
          </a:prstGeom>
          <a:noFill/>
          <a:ln w="38100">
            <a:solidFill>
              <a:srgbClr val="A50021"/>
            </a:solidFill>
            <a:round/>
            <a:headEnd/>
            <a:tailEnd type="triangle" w="med" len="med"/>
          </a:ln>
        </p:spPr>
        <p:txBody>
          <a:bodyPr/>
          <a:lstStyle/>
          <a:p>
            <a:endParaRPr lang="ru-RU"/>
          </a:p>
        </p:txBody>
      </p:sp>
      <p:sp>
        <p:nvSpPr>
          <p:cNvPr id="39943" name="Line 124"/>
          <p:cNvSpPr>
            <a:spLocks noChangeShapeType="1"/>
          </p:cNvSpPr>
          <p:nvPr/>
        </p:nvSpPr>
        <p:spPr bwMode="auto">
          <a:xfrm>
            <a:off x="7226300" y="1879600"/>
            <a:ext cx="125413" cy="877888"/>
          </a:xfrm>
          <a:prstGeom prst="line">
            <a:avLst/>
          </a:prstGeom>
          <a:noFill/>
          <a:ln w="38100">
            <a:solidFill>
              <a:srgbClr val="A50021"/>
            </a:solidFill>
            <a:round/>
            <a:headEnd/>
            <a:tailEnd type="triangle" w="med" len="med"/>
          </a:ln>
        </p:spPr>
        <p:txBody>
          <a:bodyPr/>
          <a:lstStyle/>
          <a:p>
            <a:endParaRPr lang="ru-RU"/>
          </a:p>
        </p:txBody>
      </p:sp>
      <p:sp>
        <p:nvSpPr>
          <p:cNvPr id="39944" name="Line 125"/>
          <p:cNvSpPr>
            <a:spLocks noChangeShapeType="1"/>
          </p:cNvSpPr>
          <p:nvPr/>
        </p:nvSpPr>
        <p:spPr bwMode="auto">
          <a:xfrm>
            <a:off x="7891463" y="1768475"/>
            <a:ext cx="125412" cy="877888"/>
          </a:xfrm>
          <a:prstGeom prst="line">
            <a:avLst/>
          </a:prstGeom>
          <a:noFill/>
          <a:ln w="38100">
            <a:solidFill>
              <a:srgbClr val="A50021"/>
            </a:solidFill>
            <a:round/>
            <a:headEnd/>
            <a:tailEnd type="triangle" w="med" len="med"/>
          </a:ln>
        </p:spPr>
        <p:txBody>
          <a:bodyPr/>
          <a:lstStyle/>
          <a:p>
            <a:endParaRPr lang="ru-RU"/>
          </a:p>
        </p:txBody>
      </p:sp>
      <p:sp>
        <p:nvSpPr>
          <p:cNvPr id="39945" name="Line 126"/>
          <p:cNvSpPr>
            <a:spLocks noChangeShapeType="1"/>
          </p:cNvSpPr>
          <p:nvPr/>
        </p:nvSpPr>
        <p:spPr bwMode="auto">
          <a:xfrm>
            <a:off x="8178800" y="1743075"/>
            <a:ext cx="125413" cy="877888"/>
          </a:xfrm>
          <a:prstGeom prst="line">
            <a:avLst/>
          </a:prstGeom>
          <a:noFill/>
          <a:ln w="38100">
            <a:solidFill>
              <a:srgbClr val="A50021"/>
            </a:solidFill>
            <a:round/>
            <a:headEnd/>
            <a:tailEnd type="triangle" w="med" len="med"/>
          </a:ln>
        </p:spPr>
        <p:txBody>
          <a:bodyPr/>
          <a:lstStyle/>
          <a:p>
            <a:endParaRPr lang="ru-RU"/>
          </a:p>
        </p:txBody>
      </p:sp>
      <p:sp>
        <p:nvSpPr>
          <p:cNvPr id="39946" name="Line 127"/>
          <p:cNvSpPr>
            <a:spLocks noChangeShapeType="1"/>
          </p:cNvSpPr>
          <p:nvPr/>
        </p:nvSpPr>
        <p:spPr bwMode="auto">
          <a:xfrm flipH="1" flipV="1">
            <a:off x="7510463" y="2921000"/>
            <a:ext cx="119062" cy="727075"/>
          </a:xfrm>
          <a:prstGeom prst="line">
            <a:avLst/>
          </a:prstGeom>
          <a:noFill/>
          <a:ln w="38100">
            <a:solidFill>
              <a:srgbClr val="A50021"/>
            </a:solidFill>
            <a:round/>
            <a:headEnd/>
            <a:tailEnd type="triangle" w="med" len="med"/>
          </a:ln>
        </p:spPr>
        <p:txBody>
          <a:bodyPr/>
          <a:lstStyle/>
          <a:p>
            <a:endParaRPr lang="ru-RU"/>
          </a:p>
        </p:txBody>
      </p:sp>
      <p:sp>
        <p:nvSpPr>
          <p:cNvPr id="39947" name="Line 128"/>
          <p:cNvSpPr>
            <a:spLocks noChangeShapeType="1"/>
          </p:cNvSpPr>
          <p:nvPr/>
        </p:nvSpPr>
        <p:spPr bwMode="auto">
          <a:xfrm flipH="1" flipV="1">
            <a:off x="8050213" y="2844800"/>
            <a:ext cx="119062" cy="727075"/>
          </a:xfrm>
          <a:prstGeom prst="line">
            <a:avLst/>
          </a:prstGeom>
          <a:noFill/>
          <a:ln w="38100">
            <a:solidFill>
              <a:srgbClr val="A50021"/>
            </a:solidFill>
            <a:round/>
            <a:headEnd/>
            <a:tailEnd type="triangle" w="med" len="med"/>
          </a:ln>
        </p:spPr>
        <p:txBody>
          <a:bodyPr/>
          <a:lstStyle/>
          <a:p>
            <a:endParaRPr lang="ru-RU"/>
          </a:p>
        </p:txBody>
      </p:sp>
      <p:sp>
        <p:nvSpPr>
          <p:cNvPr id="39948" name="Line 129"/>
          <p:cNvSpPr>
            <a:spLocks noChangeShapeType="1"/>
          </p:cNvSpPr>
          <p:nvPr/>
        </p:nvSpPr>
        <p:spPr bwMode="auto">
          <a:xfrm flipH="1" flipV="1">
            <a:off x="8355013" y="2806700"/>
            <a:ext cx="119062" cy="727075"/>
          </a:xfrm>
          <a:prstGeom prst="line">
            <a:avLst/>
          </a:prstGeom>
          <a:noFill/>
          <a:ln w="38100">
            <a:solidFill>
              <a:srgbClr val="A50021"/>
            </a:solidFill>
            <a:round/>
            <a:headEnd/>
            <a:tailEnd type="triangle" w="med" len="med"/>
          </a:ln>
        </p:spPr>
        <p:txBody>
          <a:bodyPr/>
          <a:lstStyle/>
          <a:p>
            <a:endParaRPr lang="ru-RU"/>
          </a:p>
        </p:txBody>
      </p:sp>
      <p:sp>
        <p:nvSpPr>
          <p:cNvPr id="39949" name="Line 130"/>
          <p:cNvSpPr>
            <a:spLocks noChangeShapeType="1"/>
          </p:cNvSpPr>
          <p:nvPr/>
        </p:nvSpPr>
        <p:spPr bwMode="auto">
          <a:xfrm>
            <a:off x="6429375" y="1984375"/>
            <a:ext cx="125413" cy="877888"/>
          </a:xfrm>
          <a:prstGeom prst="line">
            <a:avLst/>
          </a:prstGeom>
          <a:noFill/>
          <a:ln w="38100">
            <a:solidFill>
              <a:srgbClr val="A50021"/>
            </a:solidFill>
            <a:round/>
            <a:headEnd/>
            <a:tailEnd type="triangle" w="med" len="med"/>
          </a:ln>
        </p:spPr>
        <p:txBody>
          <a:bodyPr/>
          <a:lstStyle/>
          <a:p>
            <a:endParaRPr lang="ru-RU"/>
          </a:p>
        </p:txBody>
      </p:sp>
      <p:sp>
        <p:nvSpPr>
          <p:cNvPr id="39950" name="Line 131"/>
          <p:cNvSpPr>
            <a:spLocks noChangeShapeType="1"/>
          </p:cNvSpPr>
          <p:nvPr/>
        </p:nvSpPr>
        <p:spPr bwMode="auto">
          <a:xfrm flipV="1">
            <a:off x="5076825" y="3702050"/>
            <a:ext cx="858838" cy="117475"/>
          </a:xfrm>
          <a:prstGeom prst="line">
            <a:avLst/>
          </a:prstGeom>
          <a:noFill/>
          <a:ln w="38100">
            <a:solidFill>
              <a:srgbClr val="A50021"/>
            </a:solidFill>
            <a:round/>
            <a:headEnd/>
            <a:tailEnd type="triangle" w="med" len="med"/>
          </a:ln>
        </p:spPr>
        <p:txBody>
          <a:bodyPr/>
          <a:lstStyle/>
          <a:p>
            <a:endParaRPr lang="ru-RU"/>
          </a:p>
        </p:txBody>
      </p:sp>
      <p:sp>
        <p:nvSpPr>
          <p:cNvPr id="39951" name="Line 132"/>
          <p:cNvSpPr>
            <a:spLocks noChangeShapeType="1"/>
          </p:cNvSpPr>
          <p:nvPr/>
        </p:nvSpPr>
        <p:spPr bwMode="auto">
          <a:xfrm flipV="1">
            <a:off x="5127625" y="4197350"/>
            <a:ext cx="858838" cy="117475"/>
          </a:xfrm>
          <a:prstGeom prst="line">
            <a:avLst/>
          </a:prstGeom>
          <a:noFill/>
          <a:ln w="38100">
            <a:solidFill>
              <a:srgbClr val="A50021"/>
            </a:solidFill>
            <a:round/>
            <a:headEnd/>
            <a:tailEnd type="triangle" w="med" len="med"/>
          </a:ln>
        </p:spPr>
        <p:txBody>
          <a:bodyPr/>
          <a:lstStyle/>
          <a:p>
            <a:endParaRPr lang="ru-RU"/>
          </a:p>
        </p:txBody>
      </p:sp>
      <p:sp>
        <p:nvSpPr>
          <p:cNvPr id="39952" name="Line 133"/>
          <p:cNvSpPr>
            <a:spLocks noChangeShapeType="1"/>
          </p:cNvSpPr>
          <p:nvPr/>
        </p:nvSpPr>
        <p:spPr bwMode="auto">
          <a:xfrm flipV="1">
            <a:off x="5146675" y="4495800"/>
            <a:ext cx="858838" cy="117475"/>
          </a:xfrm>
          <a:prstGeom prst="line">
            <a:avLst/>
          </a:prstGeom>
          <a:noFill/>
          <a:ln w="38100">
            <a:solidFill>
              <a:srgbClr val="A50021"/>
            </a:solidFill>
            <a:round/>
            <a:headEnd/>
            <a:tailEnd type="triangle" w="med" len="med"/>
          </a:ln>
        </p:spPr>
        <p:txBody>
          <a:bodyPr/>
          <a:lstStyle/>
          <a:p>
            <a:endParaRPr lang="ru-RU"/>
          </a:p>
        </p:txBody>
      </p:sp>
      <p:sp>
        <p:nvSpPr>
          <p:cNvPr id="39953" name="Line 134"/>
          <p:cNvSpPr>
            <a:spLocks noChangeShapeType="1"/>
          </p:cNvSpPr>
          <p:nvPr/>
        </p:nvSpPr>
        <p:spPr bwMode="auto">
          <a:xfrm flipH="1">
            <a:off x="6303963" y="4575175"/>
            <a:ext cx="627062" cy="92075"/>
          </a:xfrm>
          <a:prstGeom prst="line">
            <a:avLst/>
          </a:prstGeom>
          <a:noFill/>
          <a:ln w="38100">
            <a:solidFill>
              <a:srgbClr val="A50021"/>
            </a:solidFill>
            <a:round/>
            <a:headEnd/>
            <a:tailEnd type="triangle" w="med" len="med"/>
          </a:ln>
        </p:spPr>
        <p:txBody>
          <a:bodyPr/>
          <a:lstStyle/>
          <a:p>
            <a:endParaRPr lang="ru-RU"/>
          </a:p>
        </p:txBody>
      </p:sp>
      <p:sp>
        <p:nvSpPr>
          <p:cNvPr id="39954" name="Line 135"/>
          <p:cNvSpPr>
            <a:spLocks noChangeShapeType="1"/>
          </p:cNvSpPr>
          <p:nvPr/>
        </p:nvSpPr>
        <p:spPr bwMode="auto">
          <a:xfrm flipH="1">
            <a:off x="6348413" y="5064125"/>
            <a:ext cx="627062" cy="92075"/>
          </a:xfrm>
          <a:prstGeom prst="line">
            <a:avLst/>
          </a:prstGeom>
          <a:noFill/>
          <a:ln w="38100">
            <a:solidFill>
              <a:srgbClr val="A50021"/>
            </a:solidFill>
            <a:round/>
            <a:headEnd/>
            <a:tailEnd type="triangle" w="med" len="med"/>
          </a:ln>
        </p:spPr>
        <p:txBody>
          <a:bodyPr/>
          <a:lstStyle/>
          <a:p>
            <a:endParaRPr lang="ru-RU"/>
          </a:p>
        </p:txBody>
      </p:sp>
      <p:sp>
        <p:nvSpPr>
          <p:cNvPr id="39955" name="Line 136"/>
          <p:cNvSpPr>
            <a:spLocks noChangeShapeType="1"/>
          </p:cNvSpPr>
          <p:nvPr/>
        </p:nvSpPr>
        <p:spPr bwMode="auto">
          <a:xfrm flipH="1" flipV="1">
            <a:off x="5942013" y="3162300"/>
            <a:ext cx="252412" cy="1819275"/>
          </a:xfrm>
          <a:prstGeom prst="line">
            <a:avLst/>
          </a:prstGeom>
          <a:noFill/>
          <a:ln w="38100">
            <a:solidFill>
              <a:srgbClr val="A50021"/>
            </a:solidFill>
            <a:round/>
            <a:headEnd/>
            <a:tailEnd type="triangle" w="med" len="med"/>
          </a:ln>
        </p:spPr>
        <p:txBody>
          <a:bodyPr/>
          <a:lstStyle/>
          <a:p>
            <a:endParaRPr lang="ru-RU"/>
          </a:p>
        </p:txBody>
      </p:sp>
      <p:sp>
        <p:nvSpPr>
          <p:cNvPr id="39956" name="Line 137"/>
          <p:cNvSpPr>
            <a:spLocks noChangeShapeType="1"/>
          </p:cNvSpPr>
          <p:nvPr/>
        </p:nvSpPr>
        <p:spPr bwMode="auto">
          <a:xfrm flipH="1">
            <a:off x="6145213" y="2638425"/>
            <a:ext cx="2659062" cy="403225"/>
          </a:xfrm>
          <a:prstGeom prst="line">
            <a:avLst/>
          </a:prstGeom>
          <a:noFill/>
          <a:ln w="38100">
            <a:solidFill>
              <a:srgbClr val="A50021"/>
            </a:solidFill>
            <a:round/>
            <a:headEnd/>
            <a:tailEnd type="triangle" w="med" len="med"/>
          </a:ln>
        </p:spPr>
        <p:txBody>
          <a:bodyPr/>
          <a:lstStyle/>
          <a:p>
            <a:endParaRPr lang="ru-RU"/>
          </a:p>
        </p:txBody>
      </p:sp>
      <p:sp>
        <p:nvSpPr>
          <p:cNvPr id="39957" name="Line 138"/>
          <p:cNvSpPr>
            <a:spLocks noChangeShapeType="1"/>
          </p:cNvSpPr>
          <p:nvPr/>
        </p:nvSpPr>
        <p:spPr bwMode="auto">
          <a:xfrm>
            <a:off x="5299075" y="3051175"/>
            <a:ext cx="52388" cy="409575"/>
          </a:xfrm>
          <a:prstGeom prst="line">
            <a:avLst/>
          </a:prstGeom>
          <a:noFill/>
          <a:ln w="38100">
            <a:solidFill>
              <a:srgbClr val="A50021"/>
            </a:solidFill>
            <a:round/>
            <a:headEnd/>
            <a:tailEnd type="triangle" w="med" len="med"/>
          </a:ln>
        </p:spPr>
        <p:txBody>
          <a:bodyPr/>
          <a:lstStyle/>
          <a:p>
            <a:endParaRPr lang="ru-RU"/>
          </a:p>
        </p:txBody>
      </p:sp>
      <p:sp>
        <p:nvSpPr>
          <p:cNvPr id="39958" name="Line 139"/>
          <p:cNvSpPr>
            <a:spLocks noChangeShapeType="1"/>
          </p:cNvSpPr>
          <p:nvPr/>
        </p:nvSpPr>
        <p:spPr bwMode="auto">
          <a:xfrm flipV="1">
            <a:off x="5775325" y="2324100"/>
            <a:ext cx="433388" cy="47625"/>
          </a:xfrm>
          <a:prstGeom prst="line">
            <a:avLst/>
          </a:prstGeom>
          <a:noFill/>
          <a:ln w="38100">
            <a:solidFill>
              <a:srgbClr val="A50021"/>
            </a:solidFill>
            <a:round/>
            <a:headEnd/>
            <a:tailEnd type="triangle" w="med" len="med"/>
          </a:ln>
        </p:spPr>
        <p:txBody>
          <a:bodyPr/>
          <a:lstStyle/>
          <a:p>
            <a:endParaRPr lang="ru-RU"/>
          </a:p>
        </p:txBody>
      </p:sp>
      <p:sp>
        <p:nvSpPr>
          <p:cNvPr id="39959" name="Line 140"/>
          <p:cNvSpPr>
            <a:spLocks noChangeShapeType="1"/>
          </p:cNvSpPr>
          <p:nvPr/>
        </p:nvSpPr>
        <p:spPr bwMode="auto">
          <a:xfrm flipH="1" flipV="1">
            <a:off x="5453063" y="2673350"/>
            <a:ext cx="493712" cy="339725"/>
          </a:xfrm>
          <a:prstGeom prst="line">
            <a:avLst/>
          </a:prstGeom>
          <a:noFill/>
          <a:ln w="38100">
            <a:solidFill>
              <a:srgbClr val="A50021"/>
            </a:solidFill>
            <a:round/>
            <a:headEnd/>
            <a:tailEnd type="triangle" w="med" len="med"/>
          </a:ln>
        </p:spPr>
        <p:txBody>
          <a:bodyPr/>
          <a:lstStyle/>
          <a:p>
            <a:endParaRPr lang="ru-RU"/>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Рисунок 37" descr="logo.png"/>
          <p:cNvPicPr>
            <a:picLocks noChangeAspect="1"/>
          </p:cNvPicPr>
          <p:nvPr/>
        </p:nvPicPr>
        <p:blipFill>
          <a:blip r:embed="rId2"/>
          <a:srcRect/>
          <a:stretch>
            <a:fillRect/>
          </a:stretch>
        </p:blipFill>
        <p:spPr bwMode="auto">
          <a:xfrm>
            <a:off x="7364413" y="6372225"/>
            <a:ext cx="1779587" cy="485775"/>
          </a:xfrm>
          <a:prstGeom prst="rect">
            <a:avLst/>
          </a:prstGeom>
          <a:noFill/>
          <a:ln w="9525">
            <a:noFill/>
            <a:miter lim="800000"/>
            <a:headEnd/>
            <a:tailEnd/>
          </a:ln>
        </p:spPr>
      </p:pic>
      <p:sp>
        <p:nvSpPr>
          <p:cNvPr id="40962" name="Text Box 7"/>
          <p:cNvSpPr txBox="1">
            <a:spLocks noChangeArrowheads="1"/>
          </p:cNvSpPr>
          <p:nvPr/>
        </p:nvSpPr>
        <p:spPr bwMode="auto">
          <a:xfrm>
            <a:off x="271463" y="222250"/>
            <a:ext cx="8689975" cy="579438"/>
          </a:xfrm>
          <a:prstGeom prst="rect">
            <a:avLst/>
          </a:prstGeom>
          <a:noFill/>
          <a:ln w="9525">
            <a:noFill/>
            <a:miter lim="800000"/>
            <a:headEnd/>
            <a:tailEnd/>
          </a:ln>
        </p:spPr>
        <p:txBody>
          <a:bodyPr>
            <a:spAutoFit/>
          </a:bodyPr>
          <a:lstStyle/>
          <a:p>
            <a:pPr algn="ctr"/>
            <a:r>
              <a:rPr lang="ru-RU" sz="3200"/>
              <a:t>Система оповещения</a:t>
            </a:r>
          </a:p>
        </p:txBody>
      </p:sp>
      <p:sp>
        <p:nvSpPr>
          <p:cNvPr id="40963" name="AutoShape 13"/>
          <p:cNvSpPr>
            <a:spLocks noChangeArrowheads="1"/>
          </p:cNvSpPr>
          <p:nvPr/>
        </p:nvSpPr>
        <p:spPr bwMode="auto">
          <a:xfrm>
            <a:off x="1266825" y="1376363"/>
            <a:ext cx="2868613" cy="1239837"/>
          </a:xfrm>
          <a:prstGeom prst="roundRect">
            <a:avLst>
              <a:gd name="adj" fmla="val 16667"/>
            </a:avLst>
          </a:prstGeom>
          <a:solidFill>
            <a:srgbClr val="339966"/>
          </a:solidFill>
          <a:ln w="9525">
            <a:solidFill>
              <a:schemeClr val="tx1"/>
            </a:solidFill>
            <a:round/>
            <a:headEnd/>
            <a:tailEnd/>
          </a:ln>
        </p:spPr>
        <p:txBody>
          <a:bodyPr wrap="none" anchor="ctr"/>
          <a:lstStyle/>
          <a:p>
            <a:pPr algn="ctr"/>
            <a:r>
              <a:rPr lang="ru-RU"/>
              <a:t>Электронная почта</a:t>
            </a:r>
          </a:p>
        </p:txBody>
      </p:sp>
      <p:sp>
        <p:nvSpPr>
          <p:cNvPr id="40964" name="AutoShape 14"/>
          <p:cNvSpPr>
            <a:spLocks noChangeArrowheads="1"/>
          </p:cNvSpPr>
          <p:nvPr/>
        </p:nvSpPr>
        <p:spPr bwMode="auto">
          <a:xfrm>
            <a:off x="2938463" y="2959100"/>
            <a:ext cx="2868612" cy="1239838"/>
          </a:xfrm>
          <a:prstGeom prst="roundRect">
            <a:avLst>
              <a:gd name="adj" fmla="val 16667"/>
            </a:avLst>
          </a:prstGeom>
          <a:solidFill>
            <a:srgbClr val="3366FF"/>
          </a:solidFill>
          <a:ln w="9525">
            <a:solidFill>
              <a:schemeClr val="tx1"/>
            </a:solidFill>
            <a:round/>
            <a:headEnd/>
            <a:tailEnd/>
          </a:ln>
        </p:spPr>
        <p:txBody>
          <a:bodyPr wrap="none" anchor="ctr"/>
          <a:lstStyle/>
          <a:p>
            <a:pPr algn="ctr"/>
            <a:r>
              <a:rPr lang="ru-RU"/>
              <a:t>Голосовой вызов</a:t>
            </a:r>
          </a:p>
        </p:txBody>
      </p:sp>
      <p:sp>
        <p:nvSpPr>
          <p:cNvPr id="40965" name="AutoShape 16"/>
          <p:cNvSpPr>
            <a:spLocks noChangeArrowheads="1"/>
          </p:cNvSpPr>
          <p:nvPr/>
        </p:nvSpPr>
        <p:spPr bwMode="auto">
          <a:xfrm>
            <a:off x="4652963" y="1384300"/>
            <a:ext cx="2868612" cy="1239838"/>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t>SMS</a:t>
            </a:r>
            <a:r>
              <a:rPr lang="ru-RU"/>
              <a:t>/</a:t>
            </a:r>
            <a:r>
              <a:rPr lang="en-US"/>
              <a:t>MMS</a:t>
            </a:r>
            <a:endParaRPr lang="ru-RU"/>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Рисунок 6" descr="logo.png"/>
          <p:cNvPicPr>
            <a:picLocks noChangeAspect="1"/>
          </p:cNvPicPr>
          <p:nvPr/>
        </p:nvPicPr>
        <p:blipFill>
          <a:blip r:embed="rId3"/>
          <a:srcRect/>
          <a:stretch>
            <a:fillRect/>
          </a:stretch>
        </p:blipFill>
        <p:spPr bwMode="auto">
          <a:xfrm>
            <a:off x="7364413" y="6372225"/>
            <a:ext cx="1779587" cy="485775"/>
          </a:xfrm>
          <a:prstGeom prst="rect">
            <a:avLst/>
          </a:prstGeom>
          <a:noFill/>
          <a:ln w="9525">
            <a:noFill/>
            <a:miter lim="800000"/>
            <a:headEnd/>
            <a:tailEnd/>
          </a:ln>
        </p:spPr>
      </p:pic>
      <p:sp>
        <p:nvSpPr>
          <p:cNvPr id="20486" name="Text Box 6"/>
          <p:cNvSpPr txBox="1">
            <a:spLocks noChangeArrowheads="1"/>
          </p:cNvSpPr>
          <p:nvPr/>
        </p:nvSpPr>
        <p:spPr bwMode="auto">
          <a:xfrm>
            <a:off x="309563" y="239713"/>
            <a:ext cx="8545512" cy="579437"/>
          </a:xfrm>
          <a:prstGeom prst="rect">
            <a:avLst/>
          </a:prstGeom>
          <a:noFill/>
          <a:ln w="9525">
            <a:noFill/>
            <a:miter lim="800000"/>
            <a:headEnd/>
            <a:tailEnd/>
          </a:ln>
          <a:effectLst/>
        </p:spPr>
        <p:txBody>
          <a:bodyPr>
            <a:spAutoFit/>
          </a:bodyPr>
          <a:lstStyle/>
          <a:p>
            <a:pPr algn="ctr">
              <a:defRPr/>
            </a:pPr>
            <a:r>
              <a:rPr lang="ru-RU" sz="3200">
                <a:solidFill>
                  <a:schemeClr val="tx1"/>
                </a:solidFill>
                <a:effectLst>
                  <a:outerShdw blurRad="38100" dist="38100" dir="2700000" algn="tl">
                    <a:srgbClr val="646B86"/>
                  </a:outerShdw>
                </a:effectLst>
                <a:latin typeface="Segoe"/>
              </a:rPr>
              <a:t>Цели разработки</a:t>
            </a:r>
          </a:p>
        </p:txBody>
      </p:sp>
      <p:sp>
        <p:nvSpPr>
          <p:cNvPr id="5" name="Текст 4"/>
          <p:cNvSpPr>
            <a:spLocks/>
          </p:cNvSpPr>
          <p:nvPr/>
        </p:nvSpPr>
        <p:spPr bwMode="auto">
          <a:xfrm>
            <a:off x="430213" y="1393825"/>
            <a:ext cx="8382000" cy="1708150"/>
          </a:xfrm>
          <a:prstGeom prst="rect">
            <a:avLst/>
          </a:prstGeom>
          <a:noFill/>
          <a:ln w="9525">
            <a:noFill/>
            <a:miter lim="800000"/>
            <a:headEnd/>
            <a:tailEnd/>
          </a:ln>
        </p:spPr>
        <p:txBody>
          <a:bodyPr lIns="0" tIns="0" rIns="0" bIns="0">
            <a:spAutoFit/>
          </a:bodyPr>
          <a:lstStyle/>
          <a:p>
            <a:pPr marL="914400" lvl="1" indent="-396875" defTabSz="912813">
              <a:lnSpc>
                <a:spcPct val="90000"/>
              </a:lnSpc>
              <a:spcBef>
                <a:spcPct val="20000"/>
              </a:spcBef>
              <a:buSzPct val="80000"/>
              <a:buFontTx/>
              <a:buBlip>
                <a:blip r:embed="rId4"/>
              </a:buBlip>
              <a:defRPr/>
            </a:pPr>
            <a:r>
              <a:rPr lang="ru-RU" sz="2800">
                <a:solidFill>
                  <a:schemeClr val="tx1"/>
                </a:solidFill>
                <a:effectLst>
                  <a:outerShdw blurRad="38100" dist="38100" dir="2700000" algn="tl">
                    <a:srgbClr val="646B86"/>
                  </a:outerShdw>
                </a:effectLst>
                <a:latin typeface="Segoe"/>
              </a:rPr>
              <a:t>Независимость и управляемость</a:t>
            </a:r>
            <a:endParaRPr lang="ru-RU" sz="2800">
              <a:solidFill>
                <a:schemeClr val="tx1"/>
              </a:solidFill>
              <a:latin typeface="Segoe"/>
            </a:endParaRPr>
          </a:p>
          <a:p>
            <a:pPr marL="914400" lvl="1" indent="-396875" defTabSz="912813">
              <a:lnSpc>
                <a:spcPct val="90000"/>
              </a:lnSpc>
              <a:spcBef>
                <a:spcPct val="20000"/>
              </a:spcBef>
              <a:buSzPct val="80000"/>
              <a:buFontTx/>
              <a:buBlip>
                <a:blip r:embed="rId4"/>
              </a:buBlip>
              <a:defRPr/>
            </a:pPr>
            <a:r>
              <a:rPr lang="ru-RU" sz="2800">
                <a:solidFill>
                  <a:schemeClr val="tx1"/>
                </a:solidFill>
                <a:effectLst>
                  <a:outerShdw blurRad="38100" dist="38100" dir="2700000" algn="tl">
                    <a:srgbClr val="646B86"/>
                  </a:outerShdw>
                </a:effectLst>
                <a:latin typeface="Segoe"/>
              </a:rPr>
              <a:t>Обновление технологической платформы</a:t>
            </a:r>
            <a:endParaRPr lang="ru-RU" sz="2800">
              <a:solidFill>
                <a:schemeClr val="tx1"/>
              </a:solidFill>
              <a:latin typeface="Segoe"/>
            </a:endParaRPr>
          </a:p>
          <a:p>
            <a:pPr marL="914400" lvl="1" indent="-396875" defTabSz="912813">
              <a:lnSpc>
                <a:spcPct val="90000"/>
              </a:lnSpc>
              <a:spcBef>
                <a:spcPct val="20000"/>
              </a:spcBef>
              <a:buSzPct val="80000"/>
              <a:buFontTx/>
              <a:buBlip>
                <a:blip r:embed="rId4"/>
              </a:buBlip>
              <a:defRPr/>
            </a:pPr>
            <a:r>
              <a:rPr lang="ru-RU" sz="2800">
                <a:solidFill>
                  <a:schemeClr val="tx1"/>
                </a:solidFill>
                <a:effectLst>
                  <a:outerShdw blurRad="38100" dist="38100" dir="2700000" algn="tl">
                    <a:srgbClr val="646B86"/>
                  </a:outerShdw>
                </a:effectLst>
                <a:latin typeface="Segoe"/>
              </a:rPr>
              <a:t>Развитие ПО до уровня комплексной интегрированной системы</a:t>
            </a:r>
            <a:endParaRPr lang="ru-RU" sz="2800">
              <a:solidFill>
                <a:schemeClr val="tx1"/>
              </a:solidFill>
              <a:latin typeface="Segoe"/>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4"/>
          <p:cNvSpPr txBox="1">
            <a:spLocks noChangeArrowheads="1"/>
          </p:cNvSpPr>
          <p:nvPr/>
        </p:nvSpPr>
        <p:spPr bwMode="auto">
          <a:xfrm>
            <a:off x="258763" y="395288"/>
            <a:ext cx="8682037" cy="579437"/>
          </a:xfrm>
          <a:prstGeom prst="rect">
            <a:avLst/>
          </a:prstGeom>
          <a:noFill/>
          <a:ln w="9525">
            <a:noFill/>
            <a:miter lim="800000"/>
            <a:headEnd/>
            <a:tailEnd/>
          </a:ln>
        </p:spPr>
        <p:txBody>
          <a:bodyPr>
            <a:spAutoFit/>
          </a:bodyPr>
          <a:lstStyle/>
          <a:p>
            <a:pPr algn="ctr"/>
            <a:r>
              <a:rPr lang="ru-RU" sz="3200"/>
              <a:t>Пример интеграции телефонных аппаратов</a:t>
            </a:r>
          </a:p>
        </p:txBody>
      </p:sp>
      <p:pic>
        <p:nvPicPr>
          <p:cNvPr id="41986" name="Picture 3" descr="plan"/>
          <p:cNvPicPr>
            <a:picLocks noChangeAspect="1" noChangeArrowheads="1"/>
          </p:cNvPicPr>
          <p:nvPr/>
        </p:nvPicPr>
        <p:blipFill>
          <a:blip r:embed="rId2"/>
          <a:srcRect/>
          <a:stretch>
            <a:fillRect/>
          </a:stretch>
        </p:blipFill>
        <p:spPr bwMode="auto">
          <a:xfrm>
            <a:off x="2247900" y="1311275"/>
            <a:ext cx="4327525" cy="3773488"/>
          </a:xfrm>
          <a:prstGeom prst="rect">
            <a:avLst/>
          </a:prstGeom>
          <a:noFill/>
          <a:ln w="9525">
            <a:noFill/>
            <a:miter lim="800000"/>
            <a:headEnd/>
            <a:tailEnd/>
          </a:ln>
        </p:spPr>
      </p:pic>
      <p:pic>
        <p:nvPicPr>
          <p:cNvPr id="41987" name="Picture 8" descr="phone"/>
          <p:cNvPicPr>
            <a:picLocks noChangeAspect="1" noChangeArrowheads="1"/>
          </p:cNvPicPr>
          <p:nvPr/>
        </p:nvPicPr>
        <p:blipFill>
          <a:blip r:embed="rId3"/>
          <a:srcRect/>
          <a:stretch>
            <a:fillRect/>
          </a:stretch>
        </p:blipFill>
        <p:spPr bwMode="auto">
          <a:xfrm>
            <a:off x="3595688" y="2897188"/>
            <a:ext cx="276225" cy="276225"/>
          </a:xfrm>
          <a:prstGeom prst="rect">
            <a:avLst/>
          </a:prstGeom>
          <a:noFill/>
          <a:ln w="9525">
            <a:noFill/>
            <a:miter lim="800000"/>
            <a:headEnd/>
            <a:tailEnd/>
          </a:ln>
        </p:spPr>
      </p:pic>
      <p:pic>
        <p:nvPicPr>
          <p:cNvPr id="41988" name="Picture 9" descr="phone"/>
          <p:cNvPicPr>
            <a:picLocks noChangeAspect="1" noChangeArrowheads="1"/>
          </p:cNvPicPr>
          <p:nvPr/>
        </p:nvPicPr>
        <p:blipFill>
          <a:blip r:embed="rId3"/>
          <a:srcRect/>
          <a:stretch>
            <a:fillRect/>
          </a:stretch>
        </p:blipFill>
        <p:spPr bwMode="auto">
          <a:xfrm>
            <a:off x="2427288" y="3938588"/>
            <a:ext cx="276225" cy="276225"/>
          </a:xfrm>
          <a:prstGeom prst="rect">
            <a:avLst/>
          </a:prstGeom>
          <a:noFill/>
          <a:ln w="9525">
            <a:noFill/>
            <a:miter lim="800000"/>
            <a:headEnd/>
            <a:tailEnd/>
          </a:ln>
        </p:spPr>
      </p:pic>
      <p:pic>
        <p:nvPicPr>
          <p:cNvPr id="41989" name="Picture 10" descr="phone"/>
          <p:cNvPicPr>
            <a:picLocks noChangeAspect="1" noChangeArrowheads="1"/>
          </p:cNvPicPr>
          <p:nvPr/>
        </p:nvPicPr>
        <p:blipFill>
          <a:blip r:embed="rId3"/>
          <a:srcRect/>
          <a:stretch>
            <a:fillRect/>
          </a:stretch>
        </p:blipFill>
        <p:spPr bwMode="auto">
          <a:xfrm>
            <a:off x="4408488" y="4167188"/>
            <a:ext cx="276225" cy="276225"/>
          </a:xfrm>
          <a:prstGeom prst="rect">
            <a:avLst/>
          </a:prstGeom>
          <a:noFill/>
          <a:ln w="9525">
            <a:noFill/>
            <a:miter lim="800000"/>
            <a:headEnd/>
            <a:tailEnd/>
          </a:ln>
        </p:spPr>
      </p:pic>
      <p:pic>
        <p:nvPicPr>
          <p:cNvPr id="41990" name="Picture 11" descr="phone"/>
          <p:cNvPicPr>
            <a:picLocks noChangeAspect="1" noChangeArrowheads="1"/>
          </p:cNvPicPr>
          <p:nvPr/>
        </p:nvPicPr>
        <p:blipFill>
          <a:blip r:embed="rId3"/>
          <a:srcRect/>
          <a:stretch>
            <a:fillRect/>
          </a:stretch>
        </p:blipFill>
        <p:spPr bwMode="auto">
          <a:xfrm>
            <a:off x="5081588" y="3278188"/>
            <a:ext cx="276225" cy="276225"/>
          </a:xfrm>
          <a:prstGeom prst="rect">
            <a:avLst/>
          </a:prstGeom>
          <a:noFill/>
          <a:ln w="9525">
            <a:noFill/>
            <a:miter lim="800000"/>
            <a:headEnd/>
            <a:tailEnd/>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4"/>
          <p:cNvSpPr txBox="1">
            <a:spLocks noChangeArrowheads="1"/>
          </p:cNvSpPr>
          <p:nvPr/>
        </p:nvSpPr>
        <p:spPr bwMode="auto">
          <a:xfrm>
            <a:off x="207963" y="307975"/>
            <a:ext cx="8729662" cy="579438"/>
          </a:xfrm>
          <a:prstGeom prst="rect">
            <a:avLst/>
          </a:prstGeom>
          <a:noFill/>
          <a:ln w="9525">
            <a:noFill/>
            <a:miter lim="800000"/>
            <a:headEnd/>
            <a:tailEnd/>
          </a:ln>
        </p:spPr>
        <p:txBody>
          <a:bodyPr>
            <a:spAutoFit/>
          </a:bodyPr>
          <a:lstStyle/>
          <a:p>
            <a:pPr algn="ctr"/>
            <a:r>
              <a:rPr lang="ru-RU" sz="3200"/>
              <a:t>Инструкции</a:t>
            </a:r>
          </a:p>
        </p:txBody>
      </p:sp>
      <p:sp>
        <p:nvSpPr>
          <p:cNvPr id="43010" name="Текст 2"/>
          <p:cNvSpPr>
            <a:spLocks/>
          </p:cNvSpPr>
          <p:nvPr/>
        </p:nvSpPr>
        <p:spPr bwMode="auto">
          <a:xfrm>
            <a:off x="393700" y="1274763"/>
            <a:ext cx="8382000" cy="2190750"/>
          </a:xfrm>
          <a:prstGeom prst="rect">
            <a:avLst/>
          </a:prstGeom>
          <a:noFill/>
          <a:ln w="9525">
            <a:noFill/>
            <a:miter lim="800000"/>
            <a:headEnd/>
            <a:tailEnd/>
          </a:ln>
        </p:spPr>
        <p:txBody>
          <a:bodyPr lIns="0" tIns="0" rIns="0" bIns="0">
            <a:spAutoFit/>
          </a:bodyPr>
          <a:lstStyle/>
          <a:p>
            <a:pPr marL="396875" indent="-396875" defTabSz="912813">
              <a:lnSpc>
                <a:spcPct val="90000"/>
              </a:lnSpc>
              <a:spcBef>
                <a:spcPct val="20000"/>
              </a:spcBef>
              <a:buSzPct val="80000"/>
              <a:buFontTx/>
              <a:buBlip>
                <a:blip r:embed="rId2"/>
              </a:buBlip>
            </a:pPr>
            <a:r>
              <a:rPr lang="en-US" sz="3200">
                <a:solidFill>
                  <a:schemeClr val="tx1"/>
                </a:solidFill>
                <a:latin typeface="Segoe"/>
              </a:rPr>
              <a:t>FireSec 2 </a:t>
            </a:r>
            <a:r>
              <a:rPr lang="ru-RU" sz="3200">
                <a:solidFill>
                  <a:schemeClr val="tx1"/>
                </a:solidFill>
                <a:latin typeface="Segoe"/>
              </a:rPr>
              <a:t>разработана для помощи</a:t>
            </a:r>
            <a:r>
              <a:rPr lang="en-US" sz="3200">
                <a:solidFill>
                  <a:schemeClr val="tx1"/>
                </a:solidFill>
                <a:latin typeface="Segoe"/>
              </a:rPr>
              <a:t> </a:t>
            </a:r>
            <a:r>
              <a:rPr lang="ru-RU" sz="3200">
                <a:solidFill>
                  <a:schemeClr val="tx1"/>
                </a:solidFill>
                <a:latin typeface="Segoe"/>
              </a:rPr>
              <a:t>оператору, чтобы даже в сложной</a:t>
            </a:r>
            <a:r>
              <a:rPr lang="en-US" sz="3200">
                <a:solidFill>
                  <a:schemeClr val="tx1"/>
                </a:solidFill>
                <a:latin typeface="Segoe"/>
              </a:rPr>
              <a:t> </a:t>
            </a:r>
            <a:r>
              <a:rPr lang="ru-RU" sz="3200">
                <a:solidFill>
                  <a:schemeClr val="tx1"/>
                </a:solidFill>
                <a:latin typeface="Segoe"/>
              </a:rPr>
              <a:t>ситуации он предпринимал</a:t>
            </a:r>
            <a:r>
              <a:rPr lang="en-US" sz="3200">
                <a:solidFill>
                  <a:schemeClr val="tx1"/>
                </a:solidFill>
                <a:latin typeface="Segoe"/>
              </a:rPr>
              <a:t> </a:t>
            </a:r>
            <a:r>
              <a:rPr lang="ru-RU" sz="3200">
                <a:solidFill>
                  <a:schemeClr val="tx1"/>
                </a:solidFill>
                <a:latin typeface="Segoe"/>
              </a:rPr>
              <a:t>необходимые действия в правильной</a:t>
            </a:r>
            <a:r>
              <a:rPr lang="en-US" sz="3200">
                <a:solidFill>
                  <a:schemeClr val="tx1"/>
                </a:solidFill>
                <a:latin typeface="Segoe"/>
              </a:rPr>
              <a:t> </a:t>
            </a:r>
            <a:r>
              <a:rPr lang="ru-RU" sz="3200">
                <a:solidFill>
                  <a:schemeClr val="tx1"/>
                </a:solidFill>
                <a:latin typeface="Segoe"/>
              </a:rPr>
              <a:t>последовательности и не волновался.</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Текст 4"/>
          <p:cNvSpPr txBox="1">
            <a:spLocks/>
          </p:cNvSpPr>
          <p:nvPr/>
        </p:nvSpPr>
        <p:spPr bwMode="auto">
          <a:xfrm>
            <a:off x="352425" y="1236663"/>
            <a:ext cx="8382000" cy="2476500"/>
          </a:xfrm>
          <a:prstGeom prst="rect">
            <a:avLst/>
          </a:prstGeom>
          <a:noFill/>
          <a:ln w="9525">
            <a:noFill/>
            <a:miter lim="800000"/>
            <a:headEnd/>
            <a:tailEnd/>
          </a:ln>
        </p:spPr>
        <p:txBody>
          <a:bodyPr lIns="0" tIns="0" rIns="0" bIns="0">
            <a:spAutoFit/>
          </a:bodyPr>
          <a:lstStyle/>
          <a:p>
            <a:pPr marL="396875" indent="-396875" defTabSz="912813">
              <a:lnSpc>
                <a:spcPct val="90000"/>
              </a:lnSpc>
              <a:spcBef>
                <a:spcPct val="20000"/>
              </a:spcBef>
              <a:buSzPct val="80000"/>
              <a:buFontTx/>
              <a:buBlip>
                <a:blip r:embed="rId2"/>
              </a:buBlip>
            </a:pPr>
            <a:r>
              <a:rPr lang="ru-RU" sz="2800">
                <a:solidFill>
                  <a:schemeClr val="tx1"/>
                </a:solidFill>
                <a:latin typeface="Segoe"/>
              </a:rPr>
              <a:t>Сокращение ошибок операторов в стрессовых ситуациях</a:t>
            </a:r>
          </a:p>
          <a:p>
            <a:pPr marL="396875" indent="-396875" defTabSz="912813">
              <a:lnSpc>
                <a:spcPct val="90000"/>
              </a:lnSpc>
              <a:spcBef>
                <a:spcPct val="20000"/>
              </a:spcBef>
              <a:buSzPct val="80000"/>
              <a:buFontTx/>
              <a:buBlip>
                <a:blip r:embed="rId2"/>
              </a:buBlip>
            </a:pPr>
            <a:r>
              <a:rPr lang="ru-RU" sz="2800">
                <a:solidFill>
                  <a:schemeClr val="tx1"/>
                </a:solidFill>
                <a:latin typeface="Segoe"/>
              </a:rPr>
              <a:t>Сокращение времени обучения персонала для полноценной работы объекта</a:t>
            </a:r>
          </a:p>
          <a:p>
            <a:pPr marL="396875" indent="-396875" defTabSz="912813">
              <a:lnSpc>
                <a:spcPct val="90000"/>
              </a:lnSpc>
              <a:spcBef>
                <a:spcPct val="20000"/>
              </a:spcBef>
              <a:buSzPct val="80000"/>
              <a:buFontTx/>
              <a:buBlip>
                <a:blip r:embed="rId2"/>
              </a:buBlip>
            </a:pPr>
            <a:r>
              <a:rPr lang="ru-RU" sz="2800">
                <a:solidFill>
                  <a:schemeClr val="tx1"/>
                </a:solidFill>
                <a:latin typeface="Segoe"/>
              </a:rPr>
              <a:t>Поддержка работы операторов посредством предоставления более детальной информации</a:t>
            </a:r>
          </a:p>
        </p:txBody>
      </p:sp>
      <p:pic>
        <p:nvPicPr>
          <p:cNvPr id="44034" name="Рисунок 5" descr="logo.png"/>
          <p:cNvPicPr>
            <a:picLocks noChangeAspect="1"/>
          </p:cNvPicPr>
          <p:nvPr/>
        </p:nvPicPr>
        <p:blipFill>
          <a:blip r:embed="rId3"/>
          <a:srcRect/>
          <a:stretch>
            <a:fillRect/>
          </a:stretch>
        </p:blipFill>
        <p:spPr bwMode="auto">
          <a:xfrm>
            <a:off x="7364413" y="6372225"/>
            <a:ext cx="1779587" cy="485775"/>
          </a:xfrm>
          <a:prstGeom prst="rect">
            <a:avLst/>
          </a:prstGeom>
          <a:noFill/>
          <a:ln w="9525">
            <a:noFill/>
            <a:miter lim="800000"/>
            <a:headEnd/>
            <a:tailEnd/>
          </a:ln>
        </p:spPr>
      </p:pic>
      <p:sp>
        <p:nvSpPr>
          <p:cNvPr id="44035" name="Text Box 5"/>
          <p:cNvSpPr txBox="1">
            <a:spLocks noChangeArrowheads="1"/>
          </p:cNvSpPr>
          <p:nvPr/>
        </p:nvSpPr>
        <p:spPr bwMode="auto">
          <a:xfrm>
            <a:off x="423863" y="320675"/>
            <a:ext cx="8402637" cy="579438"/>
          </a:xfrm>
          <a:prstGeom prst="rect">
            <a:avLst/>
          </a:prstGeom>
          <a:noFill/>
          <a:ln w="9525">
            <a:noFill/>
            <a:miter lim="800000"/>
            <a:headEnd/>
            <a:tailEnd/>
          </a:ln>
        </p:spPr>
        <p:txBody>
          <a:bodyPr>
            <a:spAutoFit/>
          </a:bodyPr>
          <a:lstStyle/>
          <a:p>
            <a:pPr algn="ctr"/>
            <a:r>
              <a:rPr lang="ru-RU" sz="3200"/>
              <a:t>Задачи системы</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8">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25"/>
          <p:cNvSpPr txBox="1">
            <a:spLocks noChangeArrowheads="1"/>
          </p:cNvSpPr>
          <p:nvPr/>
        </p:nvSpPr>
        <p:spPr bwMode="auto">
          <a:xfrm>
            <a:off x="246063" y="196850"/>
            <a:ext cx="8686800" cy="579438"/>
          </a:xfrm>
          <a:prstGeom prst="rect">
            <a:avLst/>
          </a:prstGeom>
          <a:noFill/>
          <a:ln w="9525">
            <a:noFill/>
            <a:miter lim="800000"/>
            <a:headEnd/>
            <a:tailEnd/>
          </a:ln>
        </p:spPr>
        <p:txBody>
          <a:bodyPr>
            <a:spAutoFit/>
          </a:bodyPr>
          <a:lstStyle/>
          <a:p>
            <a:pPr algn="ctr"/>
            <a:r>
              <a:rPr lang="ru-RU" sz="3200"/>
              <a:t>СКУД</a:t>
            </a:r>
          </a:p>
        </p:txBody>
      </p:sp>
      <p:pic>
        <p:nvPicPr>
          <p:cNvPr id="45058" name="Picture 5" descr="gate"/>
          <p:cNvPicPr>
            <a:picLocks noChangeAspect="1" noChangeArrowheads="1"/>
          </p:cNvPicPr>
          <p:nvPr/>
        </p:nvPicPr>
        <p:blipFill>
          <a:blip r:embed="rId2"/>
          <a:srcRect/>
          <a:stretch>
            <a:fillRect/>
          </a:stretch>
        </p:blipFill>
        <p:spPr bwMode="auto">
          <a:xfrm>
            <a:off x="222250" y="1587500"/>
            <a:ext cx="8485188" cy="3592513"/>
          </a:xfrm>
          <a:prstGeom prst="rect">
            <a:avLst/>
          </a:prstGeom>
          <a:noFill/>
          <a:ln w="9525">
            <a:noFill/>
            <a:miter lim="800000"/>
            <a:headEnd/>
            <a:tailEnd/>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25"/>
          <p:cNvSpPr txBox="1">
            <a:spLocks noChangeArrowheads="1"/>
          </p:cNvSpPr>
          <p:nvPr/>
        </p:nvSpPr>
        <p:spPr bwMode="auto">
          <a:xfrm>
            <a:off x="246063" y="196850"/>
            <a:ext cx="8686800" cy="579438"/>
          </a:xfrm>
          <a:prstGeom prst="rect">
            <a:avLst/>
          </a:prstGeom>
          <a:noFill/>
          <a:ln w="9525">
            <a:noFill/>
            <a:miter lim="800000"/>
            <a:headEnd/>
            <a:tailEnd/>
          </a:ln>
        </p:spPr>
        <p:txBody>
          <a:bodyPr>
            <a:spAutoFit/>
          </a:bodyPr>
          <a:lstStyle/>
          <a:p>
            <a:pPr algn="ctr"/>
            <a:r>
              <a:rPr lang="ru-RU" sz="3200"/>
              <a:t>СКУД</a:t>
            </a:r>
          </a:p>
        </p:txBody>
      </p:sp>
      <p:pic>
        <p:nvPicPr>
          <p:cNvPr id="46082" name="Picture 6" descr="gate2"/>
          <p:cNvPicPr>
            <a:picLocks noChangeAspect="1" noChangeArrowheads="1"/>
          </p:cNvPicPr>
          <p:nvPr/>
        </p:nvPicPr>
        <p:blipFill>
          <a:blip r:embed="rId2"/>
          <a:srcRect/>
          <a:stretch>
            <a:fillRect/>
          </a:stretch>
        </p:blipFill>
        <p:spPr bwMode="auto">
          <a:xfrm>
            <a:off x="231775" y="1590675"/>
            <a:ext cx="8480425" cy="3575050"/>
          </a:xfrm>
          <a:prstGeom prst="rect">
            <a:avLst/>
          </a:prstGeom>
          <a:noFill/>
          <a:ln w="9525">
            <a:noFill/>
            <a:miter lim="800000"/>
            <a:headEnd/>
            <a:tailEnd/>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4"/>
          <p:cNvSpPr txBox="1">
            <a:spLocks noChangeArrowheads="1"/>
          </p:cNvSpPr>
          <p:nvPr/>
        </p:nvSpPr>
        <p:spPr bwMode="auto">
          <a:xfrm>
            <a:off x="250825" y="295275"/>
            <a:ext cx="8670925" cy="579438"/>
          </a:xfrm>
          <a:prstGeom prst="rect">
            <a:avLst/>
          </a:prstGeom>
          <a:noFill/>
          <a:ln w="9525">
            <a:noFill/>
            <a:miter lim="800000"/>
            <a:headEnd/>
            <a:tailEnd/>
          </a:ln>
        </p:spPr>
        <p:txBody>
          <a:bodyPr>
            <a:spAutoFit/>
          </a:bodyPr>
          <a:lstStyle/>
          <a:p>
            <a:pPr algn="ctr"/>
            <a:r>
              <a:rPr lang="ru-RU" sz="3200"/>
              <a:t>Применения СКУД</a:t>
            </a:r>
          </a:p>
        </p:txBody>
      </p:sp>
      <p:sp>
        <p:nvSpPr>
          <p:cNvPr id="47106" name="Текст 2"/>
          <p:cNvSpPr>
            <a:spLocks/>
          </p:cNvSpPr>
          <p:nvPr/>
        </p:nvSpPr>
        <p:spPr bwMode="auto">
          <a:xfrm>
            <a:off x="206375" y="1439863"/>
            <a:ext cx="8720138" cy="2043112"/>
          </a:xfrm>
          <a:prstGeom prst="rect">
            <a:avLst/>
          </a:prstGeom>
          <a:noFill/>
          <a:ln w="9525">
            <a:noFill/>
            <a:miter lim="800000"/>
            <a:headEnd/>
            <a:tailEnd/>
          </a:ln>
        </p:spPr>
        <p:txBody>
          <a:bodyPr lIns="0" tIns="0" rIns="0" bIns="0">
            <a:spAutoFit/>
          </a:bodyPr>
          <a:lstStyle/>
          <a:p>
            <a:pPr marL="914400" lvl="1" indent="-396875" defTabSz="912813">
              <a:lnSpc>
                <a:spcPct val="90000"/>
              </a:lnSpc>
              <a:spcBef>
                <a:spcPct val="20000"/>
              </a:spcBef>
              <a:buSzPct val="80000"/>
              <a:buFontTx/>
              <a:buBlip>
                <a:blip r:embed="rId2"/>
              </a:buBlip>
            </a:pPr>
            <a:r>
              <a:rPr lang="ru-RU" sz="3200">
                <a:solidFill>
                  <a:schemeClr val="tx1"/>
                </a:solidFill>
                <a:latin typeface="Segoe"/>
              </a:rPr>
              <a:t>Организация проходной</a:t>
            </a:r>
          </a:p>
          <a:p>
            <a:pPr marL="914400" lvl="1" indent="-396875" defTabSz="912813">
              <a:lnSpc>
                <a:spcPct val="90000"/>
              </a:lnSpc>
              <a:spcBef>
                <a:spcPct val="20000"/>
              </a:spcBef>
              <a:buSzPct val="80000"/>
              <a:buFontTx/>
              <a:buBlip>
                <a:blip r:embed="rId2"/>
              </a:buBlip>
            </a:pPr>
            <a:r>
              <a:rPr lang="ru-RU" sz="3200">
                <a:solidFill>
                  <a:schemeClr val="tx1"/>
                </a:solidFill>
                <a:latin typeface="Segoe"/>
              </a:rPr>
              <a:t>Автоматическая парковка</a:t>
            </a:r>
          </a:p>
          <a:p>
            <a:pPr marL="914400" lvl="1" indent="-396875" defTabSz="912813">
              <a:lnSpc>
                <a:spcPct val="90000"/>
              </a:lnSpc>
              <a:spcBef>
                <a:spcPct val="20000"/>
              </a:spcBef>
              <a:buSzPct val="80000"/>
              <a:buFontTx/>
              <a:buBlip>
                <a:blip r:embed="rId2"/>
              </a:buBlip>
            </a:pPr>
            <a:r>
              <a:rPr lang="ru-RU" sz="3200">
                <a:solidFill>
                  <a:schemeClr val="tx1"/>
                </a:solidFill>
                <a:latin typeface="Segoe"/>
              </a:rPr>
              <a:t>Контроль доступа в гостинице</a:t>
            </a:r>
          </a:p>
          <a:p>
            <a:pPr marL="914400" lvl="1" indent="-396875" defTabSz="912813">
              <a:lnSpc>
                <a:spcPct val="90000"/>
              </a:lnSpc>
              <a:spcBef>
                <a:spcPct val="20000"/>
              </a:spcBef>
              <a:buSzPct val="80000"/>
              <a:buFontTx/>
              <a:buBlip>
                <a:blip r:embed="rId2"/>
              </a:buBlip>
            </a:pPr>
            <a:r>
              <a:rPr lang="ru-RU" sz="3200">
                <a:solidFill>
                  <a:schemeClr val="tx1"/>
                </a:solidFill>
                <a:latin typeface="Segoe"/>
              </a:rPr>
              <a:t>Контроль доступа в школе</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Рисунок 3" descr="logo.png"/>
          <p:cNvPicPr>
            <a:picLocks noChangeAspect="1"/>
          </p:cNvPicPr>
          <p:nvPr/>
        </p:nvPicPr>
        <p:blipFill>
          <a:blip r:embed="rId2"/>
          <a:srcRect/>
          <a:stretch>
            <a:fillRect/>
          </a:stretch>
        </p:blipFill>
        <p:spPr bwMode="auto">
          <a:xfrm>
            <a:off x="7364413" y="6372225"/>
            <a:ext cx="1779587" cy="485775"/>
          </a:xfrm>
          <a:prstGeom prst="rect">
            <a:avLst/>
          </a:prstGeom>
          <a:noFill/>
          <a:ln w="9525">
            <a:noFill/>
            <a:miter lim="800000"/>
            <a:headEnd/>
            <a:tailEnd/>
          </a:ln>
        </p:spPr>
      </p:pic>
      <p:sp>
        <p:nvSpPr>
          <p:cNvPr id="48130" name="Текст 2"/>
          <p:cNvSpPr>
            <a:spLocks noGrp="1"/>
          </p:cNvSpPr>
          <p:nvPr>
            <p:ph type="body" sz="quarter" idx="10"/>
          </p:nvPr>
        </p:nvSpPr>
        <p:spPr>
          <a:xfrm>
            <a:off x="206375" y="1439863"/>
            <a:ext cx="8720138" cy="1508125"/>
          </a:xfrm>
        </p:spPr>
        <p:txBody>
          <a:bodyPr/>
          <a:lstStyle/>
          <a:p>
            <a:pPr lvl="1" eaLnBrk="1" hangingPunct="1"/>
            <a:r>
              <a:rPr lang="ru-RU" sz="3200" smtClean="0"/>
              <a:t>Бюро пропусков</a:t>
            </a:r>
          </a:p>
          <a:p>
            <a:pPr lvl="1" eaLnBrk="1" hangingPunct="1"/>
            <a:r>
              <a:rPr lang="ru-RU" sz="3200" smtClean="0"/>
              <a:t>Учет рабочего времени</a:t>
            </a:r>
          </a:p>
          <a:p>
            <a:pPr lvl="1" eaLnBrk="1" hangingPunct="1"/>
            <a:r>
              <a:rPr lang="ru-RU" sz="3200" smtClean="0"/>
              <a:t>Автоматизация столовой</a:t>
            </a:r>
          </a:p>
        </p:txBody>
      </p:sp>
      <p:sp>
        <p:nvSpPr>
          <p:cNvPr id="48131" name="Text Box 5"/>
          <p:cNvSpPr txBox="1">
            <a:spLocks noChangeArrowheads="1"/>
          </p:cNvSpPr>
          <p:nvPr/>
        </p:nvSpPr>
        <p:spPr bwMode="auto">
          <a:xfrm>
            <a:off x="215900" y="247650"/>
            <a:ext cx="8688388" cy="579438"/>
          </a:xfrm>
          <a:prstGeom prst="rect">
            <a:avLst/>
          </a:prstGeom>
          <a:noFill/>
          <a:ln w="9525">
            <a:noFill/>
            <a:miter lim="800000"/>
            <a:headEnd/>
            <a:tailEnd/>
          </a:ln>
        </p:spPr>
        <p:txBody>
          <a:bodyPr>
            <a:spAutoFit/>
          </a:bodyPr>
          <a:lstStyle/>
          <a:p>
            <a:pPr algn="ctr"/>
            <a:r>
              <a:rPr lang="ru-RU" sz="3200"/>
              <a:t>Расширения СКУД</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Рисунок 3" descr="logo.png"/>
          <p:cNvPicPr>
            <a:picLocks noChangeAspect="1"/>
          </p:cNvPicPr>
          <p:nvPr/>
        </p:nvPicPr>
        <p:blipFill>
          <a:blip r:embed="rId2"/>
          <a:srcRect/>
          <a:stretch>
            <a:fillRect/>
          </a:stretch>
        </p:blipFill>
        <p:spPr bwMode="auto">
          <a:xfrm>
            <a:off x="7364413" y="6372225"/>
            <a:ext cx="1779587" cy="485775"/>
          </a:xfrm>
          <a:prstGeom prst="rect">
            <a:avLst/>
          </a:prstGeom>
          <a:noFill/>
          <a:ln w="9525">
            <a:noFill/>
            <a:miter lim="800000"/>
            <a:headEnd/>
            <a:tailEnd/>
          </a:ln>
        </p:spPr>
      </p:pic>
      <p:sp>
        <p:nvSpPr>
          <p:cNvPr id="31746" name="Заголовок 1"/>
          <p:cNvSpPr>
            <a:spLocks noGrp="1"/>
          </p:cNvSpPr>
          <p:nvPr>
            <p:ph type="title"/>
          </p:nvPr>
        </p:nvSpPr>
        <p:spPr bwMode="auto">
          <a:xfrm>
            <a:off x="381000" y="230188"/>
            <a:ext cx="8382000" cy="438150"/>
          </a:xfrm>
        </p:spPr>
        <p:txBody>
          <a:bodyPr numCol="1" anchorCtr="0" compatLnSpc="1">
            <a:prstTxWarp prst="textNoShape">
              <a:avLst/>
            </a:prstTxWarp>
          </a:bodyPr>
          <a:lstStyle/>
          <a:p>
            <a:pPr marL="396875" indent="-396875" algn="ctr" eaLnBrk="1" hangingPunct="1">
              <a:spcBef>
                <a:spcPct val="20000"/>
              </a:spcBef>
              <a:defRPr/>
            </a:pPr>
            <a:r>
              <a:rPr lang="ru-RU" sz="3200" smtClean="0">
                <a:ln>
                  <a:noFill/>
                </a:ln>
                <a:solidFill>
                  <a:schemeClr val="tx1"/>
                </a:solidFill>
                <a:effectLst/>
              </a:rPr>
              <a:t>Видеонаблюдение</a:t>
            </a:r>
          </a:p>
        </p:txBody>
      </p:sp>
      <p:grpSp>
        <p:nvGrpSpPr>
          <p:cNvPr id="49155" name="Группа 13"/>
          <p:cNvGrpSpPr>
            <a:grpSpLocks/>
          </p:cNvGrpSpPr>
          <p:nvPr/>
        </p:nvGrpSpPr>
        <p:grpSpPr bwMode="auto">
          <a:xfrm>
            <a:off x="2422525" y="1196975"/>
            <a:ext cx="3749675" cy="1952625"/>
            <a:chOff x="4206240" y="1319212"/>
            <a:chExt cx="3749040" cy="1952173"/>
          </a:xfrm>
        </p:grpSpPr>
        <p:pic>
          <p:nvPicPr>
            <p:cNvPr id="49162" name="Рисунок 18" descr="камера наблюдения4.jpg"/>
            <p:cNvPicPr>
              <a:picLocks noChangeAspect="1"/>
            </p:cNvPicPr>
            <p:nvPr/>
          </p:nvPicPr>
          <p:blipFill>
            <a:blip r:embed="rId3"/>
            <a:srcRect/>
            <a:stretch>
              <a:fillRect/>
            </a:stretch>
          </p:blipFill>
          <p:spPr bwMode="auto">
            <a:xfrm>
              <a:off x="4831080" y="1319212"/>
              <a:ext cx="2286000" cy="1476375"/>
            </a:xfrm>
            <a:prstGeom prst="rect">
              <a:avLst/>
            </a:prstGeom>
            <a:noFill/>
            <a:ln w="9525">
              <a:noFill/>
              <a:miter lim="800000"/>
              <a:headEnd/>
              <a:tailEnd/>
            </a:ln>
          </p:spPr>
        </p:pic>
        <p:sp>
          <p:nvSpPr>
            <p:cNvPr id="49163" name="TextBox 19"/>
            <p:cNvSpPr txBox="1">
              <a:spLocks noChangeArrowheads="1"/>
            </p:cNvSpPr>
            <p:nvPr/>
          </p:nvSpPr>
          <p:spPr bwMode="auto">
            <a:xfrm>
              <a:off x="4206240" y="2865120"/>
              <a:ext cx="3749040" cy="406265"/>
            </a:xfrm>
            <a:prstGeom prst="rect">
              <a:avLst/>
            </a:prstGeom>
            <a:noFill/>
            <a:ln w="9525">
              <a:noFill/>
              <a:miter lim="800000"/>
              <a:headEnd/>
              <a:tailEnd/>
            </a:ln>
          </p:spPr>
          <p:txBody>
            <a:bodyPr>
              <a:spAutoFit/>
            </a:bodyPr>
            <a:lstStyle/>
            <a:p>
              <a:pPr algn="ctr" eaLnBrk="0" hangingPunct="0">
                <a:lnSpc>
                  <a:spcPct val="85000"/>
                </a:lnSpc>
                <a:spcBef>
                  <a:spcPct val="20000"/>
                </a:spcBef>
              </a:pPr>
              <a:r>
                <a:rPr lang="ru-RU" sz="2400"/>
                <a:t>Запись живого видео</a:t>
              </a:r>
            </a:p>
          </p:txBody>
        </p:sp>
      </p:grpSp>
      <p:grpSp>
        <p:nvGrpSpPr>
          <p:cNvPr id="49156" name="Группа 12"/>
          <p:cNvGrpSpPr>
            <a:grpSpLocks/>
          </p:cNvGrpSpPr>
          <p:nvPr/>
        </p:nvGrpSpPr>
        <p:grpSpPr bwMode="auto">
          <a:xfrm>
            <a:off x="4602163" y="4143375"/>
            <a:ext cx="3749675" cy="1566863"/>
            <a:chOff x="4419600" y="4036695"/>
            <a:chExt cx="3749040" cy="1566409"/>
          </a:xfrm>
        </p:grpSpPr>
        <p:pic>
          <p:nvPicPr>
            <p:cNvPr id="49160" name="Рисунок 20" descr="видеорегистратор2.png"/>
            <p:cNvPicPr>
              <a:picLocks noChangeAspect="1"/>
            </p:cNvPicPr>
            <p:nvPr/>
          </p:nvPicPr>
          <p:blipFill>
            <a:blip r:embed="rId4"/>
            <a:srcRect/>
            <a:stretch>
              <a:fillRect/>
            </a:stretch>
          </p:blipFill>
          <p:spPr bwMode="auto">
            <a:xfrm>
              <a:off x="4476750" y="4036695"/>
              <a:ext cx="3569970" cy="985312"/>
            </a:xfrm>
            <a:prstGeom prst="rect">
              <a:avLst/>
            </a:prstGeom>
            <a:noFill/>
            <a:ln w="9525">
              <a:noFill/>
              <a:miter lim="800000"/>
              <a:headEnd/>
              <a:tailEnd/>
            </a:ln>
          </p:spPr>
        </p:pic>
        <p:sp>
          <p:nvSpPr>
            <p:cNvPr id="49161" name="TextBox 21"/>
            <p:cNvSpPr txBox="1">
              <a:spLocks noChangeArrowheads="1"/>
            </p:cNvSpPr>
            <p:nvPr/>
          </p:nvSpPr>
          <p:spPr bwMode="auto">
            <a:xfrm>
              <a:off x="4419600" y="5196839"/>
              <a:ext cx="3749040" cy="406265"/>
            </a:xfrm>
            <a:prstGeom prst="rect">
              <a:avLst/>
            </a:prstGeom>
            <a:noFill/>
            <a:ln w="9525">
              <a:noFill/>
              <a:miter lim="800000"/>
              <a:headEnd/>
              <a:tailEnd/>
            </a:ln>
          </p:spPr>
          <p:txBody>
            <a:bodyPr>
              <a:spAutoFit/>
            </a:bodyPr>
            <a:lstStyle/>
            <a:p>
              <a:pPr algn="ctr" eaLnBrk="0" hangingPunct="0">
                <a:lnSpc>
                  <a:spcPct val="85000"/>
                </a:lnSpc>
                <a:spcBef>
                  <a:spcPct val="20000"/>
                </a:spcBef>
              </a:pPr>
              <a:r>
                <a:rPr lang="ru-RU" sz="2400"/>
                <a:t>Архивное видео</a:t>
              </a:r>
            </a:p>
          </p:txBody>
        </p:sp>
      </p:grpSp>
      <p:grpSp>
        <p:nvGrpSpPr>
          <p:cNvPr id="49157" name="Группа 11"/>
          <p:cNvGrpSpPr>
            <a:grpSpLocks/>
          </p:cNvGrpSpPr>
          <p:nvPr/>
        </p:nvGrpSpPr>
        <p:grpSpPr bwMode="auto">
          <a:xfrm>
            <a:off x="365125" y="3973513"/>
            <a:ext cx="3749675" cy="1873250"/>
            <a:chOff x="304800" y="3425190"/>
            <a:chExt cx="3749040" cy="1873115"/>
          </a:xfrm>
        </p:grpSpPr>
        <p:sp>
          <p:nvSpPr>
            <p:cNvPr id="49158" name="TextBox 23"/>
            <p:cNvSpPr txBox="1">
              <a:spLocks noChangeArrowheads="1"/>
            </p:cNvSpPr>
            <p:nvPr/>
          </p:nvSpPr>
          <p:spPr bwMode="auto">
            <a:xfrm>
              <a:off x="304800" y="4892040"/>
              <a:ext cx="3749040" cy="406265"/>
            </a:xfrm>
            <a:prstGeom prst="rect">
              <a:avLst/>
            </a:prstGeom>
            <a:noFill/>
            <a:ln w="9525">
              <a:noFill/>
              <a:miter lim="800000"/>
              <a:headEnd/>
              <a:tailEnd/>
            </a:ln>
          </p:spPr>
          <p:txBody>
            <a:bodyPr>
              <a:spAutoFit/>
            </a:bodyPr>
            <a:lstStyle/>
            <a:p>
              <a:pPr algn="ctr" eaLnBrk="0" hangingPunct="0">
                <a:lnSpc>
                  <a:spcPct val="85000"/>
                </a:lnSpc>
                <a:spcBef>
                  <a:spcPct val="20000"/>
                </a:spcBef>
              </a:pPr>
              <a:r>
                <a:rPr lang="ru-RU" sz="2400"/>
                <a:t>Видеоаналитика</a:t>
              </a:r>
            </a:p>
          </p:txBody>
        </p:sp>
        <p:pic>
          <p:nvPicPr>
            <p:cNvPr id="49159" name="Рисунок 10" descr="видеоаналитика6.jpg"/>
            <p:cNvPicPr>
              <a:picLocks noChangeAspect="1"/>
            </p:cNvPicPr>
            <p:nvPr/>
          </p:nvPicPr>
          <p:blipFill>
            <a:blip r:embed="rId5"/>
            <a:srcRect/>
            <a:stretch>
              <a:fillRect/>
            </a:stretch>
          </p:blipFill>
          <p:spPr bwMode="auto">
            <a:xfrm>
              <a:off x="884872" y="3425190"/>
              <a:ext cx="2571102" cy="1436370"/>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4"/>
          <p:cNvSpPr txBox="1">
            <a:spLocks noChangeArrowheads="1"/>
          </p:cNvSpPr>
          <p:nvPr/>
        </p:nvSpPr>
        <p:spPr bwMode="auto">
          <a:xfrm>
            <a:off x="225425" y="371475"/>
            <a:ext cx="8634413" cy="579438"/>
          </a:xfrm>
          <a:prstGeom prst="rect">
            <a:avLst/>
          </a:prstGeom>
          <a:noFill/>
          <a:ln w="9525">
            <a:noFill/>
            <a:miter lim="800000"/>
            <a:headEnd/>
            <a:tailEnd/>
          </a:ln>
        </p:spPr>
        <p:txBody>
          <a:bodyPr>
            <a:spAutoFit/>
          </a:bodyPr>
          <a:lstStyle/>
          <a:p>
            <a:pPr algn="ctr"/>
            <a:r>
              <a:rPr lang="ru-RU" sz="3200"/>
              <a:t>Способы подключения</a:t>
            </a:r>
          </a:p>
        </p:txBody>
      </p:sp>
      <p:sp>
        <p:nvSpPr>
          <p:cNvPr id="50178" name="Текст 2"/>
          <p:cNvSpPr>
            <a:spLocks/>
          </p:cNvSpPr>
          <p:nvPr/>
        </p:nvSpPr>
        <p:spPr bwMode="auto">
          <a:xfrm>
            <a:off x="206375" y="1439863"/>
            <a:ext cx="8720138" cy="973137"/>
          </a:xfrm>
          <a:prstGeom prst="rect">
            <a:avLst/>
          </a:prstGeom>
          <a:noFill/>
          <a:ln w="9525">
            <a:noFill/>
            <a:miter lim="800000"/>
            <a:headEnd/>
            <a:tailEnd/>
          </a:ln>
        </p:spPr>
        <p:txBody>
          <a:bodyPr lIns="0" tIns="0" rIns="0" bIns="0">
            <a:spAutoFit/>
          </a:bodyPr>
          <a:lstStyle/>
          <a:p>
            <a:pPr marL="914400" lvl="1" indent="-396875" defTabSz="912813">
              <a:lnSpc>
                <a:spcPct val="90000"/>
              </a:lnSpc>
              <a:spcBef>
                <a:spcPct val="20000"/>
              </a:spcBef>
              <a:buSzPct val="80000"/>
              <a:buFontTx/>
              <a:buBlip>
                <a:blip r:embed="rId2"/>
              </a:buBlip>
            </a:pPr>
            <a:r>
              <a:rPr lang="ru-RU" sz="3200">
                <a:solidFill>
                  <a:schemeClr val="tx1"/>
                </a:solidFill>
                <a:latin typeface="Segoe"/>
              </a:rPr>
              <a:t>Аналоговые видеокамеры</a:t>
            </a:r>
          </a:p>
          <a:p>
            <a:pPr marL="914400" lvl="1" indent="-396875" defTabSz="912813">
              <a:lnSpc>
                <a:spcPct val="90000"/>
              </a:lnSpc>
              <a:spcBef>
                <a:spcPct val="20000"/>
              </a:spcBef>
              <a:buSzPct val="80000"/>
              <a:buFontTx/>
              <a:buBlip>
                <a:blip r:embed="rId2"/>
              </a:buBlip>
            </a:pPr>
            <a:r>
              <a:rPr lang="en-US" sz="3200">
                <a:solidFill>
                  <a:schemeClr val="tx1"/>
                </a:solidFill>
                <a:latin typeface="Segoe"/>
              </a:rPr>
              <a:t>IP </a:t>
            </a:r>
            <a:r>
              <a:rPr lang="ru-RU" sz="3200">
                <a:solidFill>
                  <a:schemeClr val="tx1"/>
                </a:solidFill>
                <a:latin typeface="Segoe"/>
              </a:rPr>
              <a:t>видеокамеры</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Рисунок 3" descr="logo.png"/>
          <p:cNvPicPr>
            <a:picLocks noChangeAspect="1"/>
          </p:cNvPicPr>
          <p:nvPr/>
        </p:nvPicPr>
        <p:blipFill>
          <a:blip r:embed="rId2"/>
          <a:srcRect/>
          <a:stretch>
            <a:fillRect/>
          </a:stretch>
        </p:blipFill>
        <p:spPr bwMode="auto">
          <a:xfrm>
            <a:off x="7364413" y="6372225"/>
            <a:ext cx="1779587" cy="485775"/>
          </a:xfrm>
          <a:prstGeom prst="rect">
            <a:avLst/>
          </a:prstGeom>
          <a:noFill/>
          <a:ln w="9525">
            <a:noFill/>
            <a:miter lim="800000"/>
            <a:headEnd/>
            <a:tailEnd/>
          </a:ln>
        </p:spPr>
      </p:pic>
      <p:sp>
        <p:nvSpPr>
          <p:cNvPr id="32770" name="Заголовок 1"/>
          <p:cNvSpPr>
            <a:spLocks noGrp="1"/>
          </p:cNvSpPr>
          <p:nvPr>
            <p:ph type="title"/>
          </p:nvPr>
        </p:nvSpPr>
        <p:spPr bwMode="auto">
          <a:xfrm>
            <a:off x="381000" y="230188"/>
            <a:ext cx="8382000" cy="438150"/>
          </a:xfrm>
        </p:spPr>
        <p:txBody>
          <a:bodyPr numCol="1" anchorCtr="0" compatLnSpc="1">
            <a:prstTxWarp prst="textNoShape">
              <a:avLst/>
            </a:prstTxWarp>
          </a:bodyPr>
          <a:lstStyle/>
          <a:p>
            <a:pPr marL="396875" indent="-396875" algn="ctr" eaLnBrk="1" hangingPunct="1">
              <a:spcBef>
                <a:spcPct val="20000"/>
              </a:spcBef>
              <a:defRPr/>
            </a:pPr>
            <a:r>
              <a:rPr lang="ru-RU" sz="3200" smtClean="0">
                <a:ln>
                  <a:noFill/>
                </a:ln>
                <a:solidFill>
                  <a:schemeClr val="tx1"/>
                </a:solidFill>
                <a:effectLst/>
              </a:rPr>
              <a:t>Видеоаналитика</a:t>
            </a:r>
          </a:p>
        </p:txBody>
      </p:sp>
      <p:pic>
        <p:nvPicPr>
          <p:cNvPr id="7" name="Рисунок 6" descr="видеоаналитика.jpg"/>
          <p:cNvPicPr>
            <a:picLocks noChangeAspect="1"/>
          </p:cNvPicPr>
          <p:nvPr/>
        </p:nvPicPr>
        <p:blipFill>
          <a:blip r:embed="rId3" cstate="print"/>
          <a:stretch>
            <a:fillRect/>
          </a:stretch>
        </p:blipFill>
        <p:spPr>
          <a:xfrm>
            <a:off x="3188970" y="1117283"/>
            <a:ext cx="2857500" cy="21240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Рисунок 9" descr="видеоаналитика2.jpg"/>
          <p:cNvPicPr>
            <a:picLocks noChangeAspect="1"/>
          </p:cNvPicPr>
          <p:nvPr/>
        </p:nvPicPr>
        <p:blipFill>
          <a:blip r:embed="rId4" cstate="print"/>
          <a:stretch>
            <a:fillRect/>
          </a:stretch>
        </p:blipFill>
        <p:spPr>
          <a:xfrm>
            <a:off x="339643" y="1628943"/>
            <a:ext cx="2639757" cy="20684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Рисунок 10" descr="видеоаналитика3.jpg"/>
          <p:cNvPicPr>
            <a:picLocks noChangeAspect="1"/>
          </p:cNvPicPr>
          <p:nvPr/>
        </p:nvPicPr>
        <p:blipFill>
          <a:blip r:embed="rId5" cstate="print"/>
          <a:stretch>
            <a:fillRect/>
          </a:stretch>
        </p:blipFill>
        <p:spPr>
          <a:xfrm>
            <a:off x="6118860" y="2626042"/>
            <a:ext cx="2677784" cy="21288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Рисунок 11" descr="видеоаналитика4.jpg"/>
          <p:cNvPicPr>
            <a:picLocks noChangeAspect="1"/>
          </p:cNvPicPr>
          <p:nvPr/>
        </p:nvPicPr>
        <p:blipFill>
          <a:blip r:embed="rId6" cstate="print"/>
          <a:stretch>
            <a:fillRect/>
          </a:stretch>
        </p:blipFill>
        <p:spPr>
          <a:xfrm>
            <a:off x="3263270" y="4011916"/>
            <a:ext cx="2695575" cy="21907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2">
                <a:gamma/>
                <a:shade val="46275"/>
                <a:invGamma/>
              </a:schemeClr>
            </a:gs>
          </a:gsLst>
          <a:lin ang="5400000" scaled="1"/>
        </a:gradFill>
        <a:effectLst/>
      </p:bgPr>
    </p:bg>
    <p:spTree>
      <p:nvGrpSpPr>
        <p:cNvPr id="1" name=""/>
        <p:cNvGrpSpPr/>
        <p:nvPr/>
      </p:nvGrpSpPr>
      <p:grpSpPr>
        <a:xfrm>
          <a:off x="0" y="0"/>
          <a:ext cx="0" cy="0"/>
          <a:chOff x="0" y="0"/>
          <a:chExt cx="0" cy="0"/>
        </a:xfrm>
      </p:grpSpPr>
      <p:sp>
        <p:nvSpPr>
          <p:cNvPr id="24578" name="AutoShape 13"/>
          <p:cNvSpPr>
            <a:spLocks noChangeArrowheads="1"/>
          </p:cNvSpPr>
          <p:nvPr/>
        </p:nvSpPr>
        <p:spPr bwMode="auto">
          <a:xfrm>
            <a:off x="1203325" y="1376363"/>
            <a:ext cx="2868613" cy="1239837"/>
          </a:xfrm>
          <a:prstGeom prst="roundRect">
            <a:avLst>
              <a:gd name="adj" fmla="val 16667"/>
            </a:avLst>
          </a:prstGeom>
          <a:solidFill>
            <a:srgbClr val="339966"/>
          </a:solidFill>
          <a:ln w="9525">
            <a:solidFill>
              <a:schemeClr val="tx1"/>
            </a:solidFill>
            <a:round/>
            <a:headEnd/>
            <a:tailEnd/>
          </a:ln>
        </p:spPr>
        <p:txBody>
          <a:bodyPr wrap="none" anchor="ctr"/>
          <a:lstStyle/>
          <a:p>
            <a:pPr algn="ctr"/>
            <a:r>
              <a:rPr lang="ru-RU"/>
              <a:t>Пожарная подсистема</a:t>
            </a:r>
          </a:p>
        </p:txBody>
      </p:sp>
      <p:sp>
        <p:nvSpPr>
          <p:cNvPr id="24579" name="AutoShape 14"/>
          <p:cNvSpPr>
            <a:spLocks noChangeArrowheads="1"/>
          </p:cNvSpPr>
          <p:nvPr/>
        </p:nvSpPr>
        <p:spPr bwMode="auto">
          <a:xfrm>
            <a:off x="1211263" y="2941638"/>
            <a:ext cx="2868612" cy="1239837"/>
          </a:xfrm>
          <a:prstGeom prst="roundRect">
            <a:avLst>
              <a:gd name="adj" fmla="val 16667"/>
            </a:avLst>
          </a:prstGeom>
          <a:solidFill>
            <a:srgbClr val="3366FF"/>
          </a:solidFill>
          <a:ln w="9525">
            <a:solidFill>
              <a:schemeClr val="tx1"/>
            </a:solidFill>
            <a:round/>
            <a:headEnd/>
            <a:tailEnd/>
          </a:ln>
        </p:spPr>
        <p:txBody>
          <a:bodyPr wrap="none" anchor="ctr"/>
          <a:lstStyle/>
          <a:p>
            <a:pPr algn="ctr"/>
            <a:r>
              <a:rPr lang="ru-RU"/>
              <a:t>СКУД</a:t>
            </a:r>
          </a:p>
        </p:txBody>
      </p:sp>
      <p:sp>
        <p:nvSpPr>
          <p:cNvPr id="24580" name="AutoShape 15"/>
          <p:cNvSpPr>
            <a:spLocks noChangeArrowheads="1"/>
          </p:cNvSpPr>
          <p:nvPr/>
        </p:nvSpPr>
        <p:spPr bwMode="auto">
          <a:xfrm>
            <a:off x="4430713" y="2935288"/>
            <a:ext cx="2868612" cy="1239837"/>
          </a:xfrm>
          <a:prstGeom prst="roundRect">
            <a:avLst>
              <a:gd name="adj" fmla="val 16667"/>
            </a:avLst>
          </a:prstGeom>
          <a:solidFill>
            <a:srgbClr val="969696"/>
          </a:solidFill>
          <a:ln w="9525">
            <a:solidFill>
              <a:schemeClr val="tx1"/>
            </a:solidFill>
            <a:round/>
            <a:headEnd/>
            <a:tailEnd/>
          </a:ln>
        </p:spPr>
        <p:txBody>
          <a:bodyPr wrap="none" anchor="ctr"/>
          <a:lstStyle/>
          <a:p>
            <a:pPr algn="ctr"/>
            <a:r>
              <a:rPr lang="ru-RU"/>
              <a:t>Видео</a:t>
            </a:r>
          </a:p>
        </p:txBody>
      </p:sp>
      <p:sp>
        <p:nvSpPr>
          <p:cNvPr id="24581" name="AutoShape 16"/>
          <p:cNvSpPr>
            <a:spLocks noChangeArrowheads="1"/>
          </p:cNvSpPr>
          <p:nvPr/>
        </p:nvSpPr>
        <p:spPr bwMode="auto">
          <a:xfrm>
            <a:off x="4429125" y="1371600"/>
            <a:ext cx="2868613" cy="1239838"/>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ru-RU"/>
              <a:t>Охранная подсистема</a:t>
            </a:r>
          </a:p>
        </p:txBody>
      </p:sp>
      <p:sp>
        <p:nvSpPr>
          <p:cNvPr id="24582" name="AutoShape 15"/>
          <p:cNvSpPr>
            <a:spLocks noChangeArrowheads="1"/>
          </p:cNvSpPr>
          <p:nvPr/>
        </p:nvSpPr>
        <p:spPr bwMode="auto">
          <a:xfrm>
            <a:off x="1203325" y="4516438"/>
            <a:ext cx="2868613" cy="1239837"/>
          </a:xfrm>
          <a:prstGeom prst="roundRect">
            <a:avLst>
              <a:gd name="adj" fmla="val 16667"/>
            </a:avLst>
          </a:prstGeom>
          <a:solidFill>
            <a:schemeClr val="accent2"/>
          </a:solidFill>
          <a:ln w="9525">
            <a:solidFill>
              <a:schemeClr val="tx1"/>
            </a:solidFill>
            <a:round/>
            <a:headEnd/>
            <a:tailEnd/>
          </a:ln>
        </p:spPr>
        <p:txBody>
          <a:bodyPr wrap="none" anchor="ctr"/>
          <a:lstStyle/>
          <a:p>
            <a:pPr algn="ctr"/>
            <a:r>
              <a:rPr lang="ru-RU"/>
              <a:t>Инженерные системы</a:t>
            </a:r>
          </a:p>
        </p:txBody>
      </p:sp>
      <p:sp>
        <p:nvSpPr>
          <p:cNvPr id="24583" name="Text Box 7"/>
          <p:cNvSpPr txBox="1">
            <a:spLocks noChangeArrowheads="1"/>
          </p:cNvSpPr>
          <p:nvPr/>
        </p:nvSpPr>
        <p:spPr bwMode="auto">
          <a:xfrm>
            <a:off x="222250" y="395288"/>
            <a:ext cx="8701088" cy="579437"/>
          </a:xfrm>
          <a:prstGeom prst="rect">
            <a:avLst/>
          </a:prstGeom>
          <a:noFill/>
          <a:ln w="9525">
            <a:noFill/>
            <a:miter lim="800000"/>
            <a:headEnd/>
            <a:tailEnd/>
          </a:ln>
        </p:spPr>
        <p:txBody>
          <a:bodyPr>
            <a:spAutoFit/>
          </a:bodyPr>
          <a:lstStyle/>
          <a:p>
            <a:pPr algn="ctr"/>
            <a:r>
              <a:rPr lang="ru-RU" sz="3200"/>
              <a:t>Состав интегрированной системы</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Рисунок 3" descr="logo.png"/>
          <p:cNvPicPr>
            <a:picLocks noChangeAspect="1"/>
          </p:cNvPicPr>
          <p:nvPr/>
        </p:nvPicPr>
        <p:blipFill>
          <a:blip r:embed="rId3"/>
          <a:srcRect/>
          <a:stretch>
            <a:fillRect/>
          </a:stretch>
        </p:blipFill>
        <p:spPr bwMode="auto">
          <a:xfrm>
            <a:off x="7364413" y="6372225"/>
            <a:ext cx="1779587" cy="485775"/>
          </a:xfrm>
          <a:prstGeom prst="rect">
            <a:avLst/>
          </a:prstGeom>
          <a:noFill/>
          <a:ln w="9525">
            <a:noFill/>
            <a:miter lim="800000"/>
            <a:headEnd/>
            <a:tailEnd/>
          </a:ln>
        </p:spPr>
      </p:pic>
      <p:pic>
        <p:nvPicPr>
          <p:cNvPr id="52226" name="Рисунок 79" descr="здание6.jpeg"/>
          <p:cNvPicPr>
            <a:picLocks noChangeAspect="1"/>
          </p:cNvPicPr>
          <p:nvPr/>
        </p:nvPicPr>
        <p:blipFill>
          <a:blip r:embed="rId4">
            <a:grayscl/>
          </a:blip>
          <a:srcRect/>
          <a:stretch>
            <a:fillRect/>
          </a:stretch>
        </p:blipFill>
        <p:spPr bwMode="auto">
          <a:xfrm>
            <a:off x="3897313" y="711200"/>
            <a:ext cx="1147762" cy="1147763"/>
          </a:xfrm>
          <a:prstGeom prst="rect">
            <a:avLst/>
          </a:prstGeom>
          <a:noFill/>
          <a:ln w="9525">
            <a:noFill/>
            <a:miter lim="800000"/>
            <a:headEnd/>
            <a:tailEnd/>
          </a:ln>
        </p:spPr>
      </p:pic>
      <p:sp>
        <p:nvSpPr>
          <p:cNvPr id="52227" name="Text Box 44"/>
          <p:cNvSpPr txBox="1">
            <a:spLocks noChangeArrowheads="1"/>
          </p:cNvSpPr>
          <p:nvPr/>
        </p:nvSpPr>
        <p:spPr bwMode="auto">
          <a:xfrm>
            <a:off x="231775" y="0"/>
            <a:ext cx="8709025" cy="579438"/>
          </a:xfrm>
          <a:prstGeom prst="rect">
            <a:avLst/>
          </a:prstGeom>
          <a:noFill/>
          <a:ln w="9525">
            <a:noFill/>
            <a:miter lim="800000"/>
            <a:headEnd/>
            <a:tailEnd/>
          </a:ln>
        </p:spPr>
        <p:txBody>
          <a:bodyPr>
            <a:spAutoFit/>
          </a:bodyPr>
          <a:lstStyle/>
          <a:p>
            <a:pPr algn="ctr"/>
            <a:r>
              <a:rPr lang="ru-RU" sz="3200"/>
              <a:t>Автоматизация здания</a:t>
            </a:r>
          </a:p>
        </p:txBody>
      </p:sp>
      <p:sp>
        <p:nvSpPr>
          <p:cNvPr id="52228" name="AutoShape 13"/>
          <p:cNvSpPr>
            <a:spLocks noChangeArrowheads="1"/>
          </p:cNvSpPr>
          <p:nvPr/>
        </p:nvSpPr>
        <p:spPr bwMode="auto">
          <a:xfrm>
            <a:off x="669925" y="2214563"/>
            <a:ext cx="2868613" cy="1239837"/>
          </a:xfrm>
          <a:prstGeom prst="roundRect">
            <a:avLst>
              <a:gd name="adj" fmla="val 16667"/>
            </a:avLst>
          </a:prstGeom>
          <a:solidFill>
            <a:srgbClr val="339966"/>
          </a:solidFill>
          <a:ln w="9525">
            <a:solidFill>
              <a:schemeClr val="tx1"/>
            </a:solidFill>
            <a:round/>
            <a:headEnd/>
            <a:tailEnd/>
          </a:ln>
        </p:spPr>
        <p:txBody>
          <a:bodyPr wrap="none" anchor="ctr"/>
          <a:lstStyle/>
          <a:p>
            <a:pPr algn="ctr"/>
            <a:r>
              <a:rPr lang="ru-RU"/>
              <a:t>Вентиляция</a:t>
            </a:r>
          </a:p>
        </p:txBody>
      </p:sp>
      <p:sp>
        <p:nvSpPr>
          <p:cNvPr id="52229" name="AutoShape 14"/>
          <p:cNvSpPr>
            <a:spLocks noChangeArrowheads="1"/>
          </p:cNvSpPr>
          <p:nvPr/>
        </p:nvSpPr>
        <p:spPr bwMode="auto">
          <a:xfrm>
            <a:off x="677863" y="3779838"/>
            <a:ext cx="2868612" cy="1239837"/>
          </a:xfrm>
          <a:prstGeom prst="roundRect">
            <a:avLst>
              <a:gd name="adj" fmla="val 16667"/>
            </a:avLst>
          </a:prstGeom>
          <a:solidFill>
            <a:srgbClr val="3366FF"/>
          </a:solidFill>
          <a:ln w="9525">
            <a:solidFill>
              <a:schemeClr val="tx1"/>
            </a:solidFill>
            <a:round/>
            <a:headEnd/>
            <a:tailEnd/>
          </a:ln>
        </p:spPr>
        <p:txBody>
          <a:bodyPr wrap="none" anchor="ctr"/>
          <a:lstStyle/>
          <a:p>
            <a:pPr algn="ctr"/>
            <a:r>
              <a:rPr lang="ru-RU"/>
              <a:t>Отопление</a:t>
            </a:r>
          </a:p>
        </p:txBody>
      </p:sp>
      <p:sp>
        <p:nvSpPr>
          <p:cNvPr id="52230" name="AutoShape 15"/>
          <p:cNvSpPr>
            <a:spLocks noChangeArrowheads="1"/>
          </p:cNvSpPr>
          <p:nvPr/>
        </p:nvSpPr>
        <p:spPr bwMode="auto">
          <a:xfrm>
            <a:off x="5662613" y="3773488"/>
            <a:ext cx="2868612" cy="1239837"/>
          </a:xfrm>
          <a:prstGeom prst="roundRect">
            <a:avLst>
              <a:gd name="adj" fmla="val 16667"/>
            </a:avLst>
          </a:prstGeom>
          <a:solidFill>
            <a:srgbClr val="969696"/>
          </a:solidFill>
          <a:ln w="9525">
            <a:solidFill>
              <a:schemeClr val="tx1"/>
            </a:solidFill>
            <a:round/>
            <a:headEnd/>
            <a:tailEnd/>
          </a:ln>
        </p:spPr>
        <p:txBody>
          <a:bodyPr wrap="none" anchor="ctr"/>
          <a:lstStyle/>
          <a:p>
            <a:pPr algn="ctr"/>
            <a:r>
              <a:rPr lang="ru-RU"/>
              <a:t>Освещение</a:t>
            </a:r>
          </a:p>
        </p:txBody>
      </p:sp>
      <p:sp>
        <p:nvSpPr>
          <p:cNvPr id="52231" name="AutoShape 16"/>
          <p:cNvSpPr>
            <a:spLocks noChangeArrowheads="1"/>
          </p:cNvSpPr>
          <p:nvPr/>
        </p:nvSpPr>
        <p:spPr bwMode="auto">
          <a:xfrm>
            <a:off x="5661025" y="2209800"/>
            <a:ext cx="2868613" cy="1239838"/>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ru-RU"/>
              <a:t>Кондиционирование</a:t>
            </a:r>
          </a:p>
        </p:txBody>
      </p:sp>
      <p:sp>
        <p:nvSpPr>
          <p:cNvPr id="52232" name="AutoShape 15"/>
          <p:cNvSpPr>
            <a:spLocks noChangeArrowheads="1"/>
          </p:cNvSpPr>
          <p:nvPr/>
        </p:nvSpPr>
        <p:spPr bwMode="auto">
          <a:xfrm>
            <a:off x="669925" y="5354638"/>
            <a:ext cx="2868613" cy="1239837"/>
          </a:xfrm>
          <a:prstGeom prst="roundRect">
            <a:avLst>
              <a:gd name="adj" fmla="val 16667"/>
            </a:avLst>
          </a:prstGeom>
          <a:solidFill>
            <a:schemeClr val="accent2"/>
          </a:solidFill>
          <a:ln w="9525">
            <a:solidFill>
              <a:schemeClr val="tx1"/>
            </a:solidFill>
            <a:round/>
            <a:headEnd/>
            <a:tailEnd/>
          </a:ln>
        </p:spPr>
        <p:txBody>
          <a:bodyPr wrap="none" anchor="ctr"/>
          <a:lstStyle/>
          <a:p>
            <a:pPr algn="ctr"/>
            <a:r>
              <a:rPr lang="ru-RU"/>
              <a:t>Лифты</a:t>
            </a:r>
          </a:p>
        </p:txBody>
      </p:sp>
      <p:cxnSp>
        <p:nvCxnSpPr>
          <p:cNvPr id="52233" name="AutoShape 48"/>
          <p:cNvCxnSpPr>
            <a:cxnSpLocks noChangeShapeType="1"/>
            <a:endCxn id="52228" idx="3"/>
          </p:cNvCxnSpPr>
          <p:nvPr/>
        </p:nvCxnSpPr>
        <p:spPr bwMode="auto">
          <a:xfrm flipH="1">
            <a:off x="3538538" y="1858963"/>
            <a:ext cx="933450" cy="976312"/>
          </a:xfrm>
          <a:prstGeom prst="straightConnector1">
            <a:avLst/>
          </a:prstGeom>
          <a:noFill/>
          <a:ln w="9525">
            <a:solidFill>
              <a:schemeClr val="tx1"/>
            </a:solidFill>
            <a:round/>
            <a:headEnd type="triangle" w="med" len="med"/>
            <a:tailEnd type="triangle" w="med" len="med"/>
          </a:ln>
        </p:spPr>
      </p:cxnSp>
      <p:cxnSp>
        <p:nvCxnSpPr>
          <p:cNvPr id="52234" name="AutoShape 49"/>
          <p:cNvCxnSpPr>
            <a:cxnSpLocks noChangeShapeType="1"/>
            <a:endCxn id="52229" idx="3"/>
          </p:cNvCxnSpPr>
          <p:nvPr/>
        </p:nvCxnSpPr>
        <p:spPr bwMode="auto">
          <a:xfrm flipH="1">
            <a:off x="3546475" y="1858963"/>
            <a:ext cx="925513" cy="2541587"/>
          </a:xfrm>
          <a:prstGeom prst="straightConnector1">
            <a:avLst/>
          </a:prstGeom>
          <a:noFill/>
          <a:ln w="9525">
            <a:solidFill>
              <a:schemeClr val="tx1"/>
            </a:solidFill>
            <a:round/>
            <a:headEnd type="triangle" w="med" len="med"/>
            <a:tailEnd type="triangle" w="med" len="med"/>
          </a:ln>
        </p:spPr>
      </p:cxnSp>
      <p:cxnSp>
        <p:nvCxnSpPr>
          <p:cNvPr id="52235" name="AutoShape 50"/>
          <p:cNvCxnSpPr>
            <a:cxnSpLocks noChangeShapeType="1"/>
            <a:endCxn id="52232" idx="3"/>
          </p:cNvCxnSpPr>
          <p:nvPr/>
        </p:nvCxnSpPr>
        <p:spPr bwMode="auto">
          <a:xfrm flipH="1">
            <a:off x="3538538" y="1858963"/>
            <a:ext cx="933450" cy="4116387"/>
          </a:xfrm>
          <a:prstGeom prst="straightConnector1">
            <a:avLst/>
          </a:prstGeom>
          <a:noFill/>
          <a:ln w="9525">
            <a:solidFill>
              <a:schemeClr val="tx1"/>
            </a:solidFill>
            <a:round/>
            <a:headEnd type="triangle" w="med" len="med"/>
            <a:tailEnd type="triangle" w="med" len="med"/>
          </a:ln>
        </p:spPr>
      </p:cxnSp>
      <p:cxnSp>
        <p:nvCxnSpPr>
          <p:cNvPr id="52236" name="AutoShape 51"/>
          <p:cNvCxnSpPr>
            <a:cxnSpLocks noChangeShapeType="1"/>
            <a:endCxn id="52231" idx="1"/>
          </p:cNvCxnSpPr>
          <p:nvPr/>
        </p:nvCxnSpPr>
        <p:spPr bwMode="auto">
          <a:xfrm>
            <a:off x="4471988" y="1858963"/>
            <a:ext cx="1189037" cy="971550"/>
          </a:xfrm>
          <a:prstGeom prst="straightConnector1">
            <a:avLst/>
          </a:prstGeom>
          <a:noFill/>
          <a:ln w="9525">
            <a:solidFill>
              <a:schemeClr val="tx1"/>
            </a:solidFill>
            <a:round/>
            <a:headEnd type="triangle" w="med" len="med"/>
            <a:tailEnd type="triangle" w="med" len="med"/>
          </a:ln>
        </p:spPr>
      </p:cxnSp>
      <p:cxnSp>
        <p:nvCxnSpPr>
          <p:cNvPr id="52237" name="AutoShape 52"/>
          <p:cNvCxnSpPr>
            <a:cxnSpLocks noChangeShapeType="1"/>
            <a:endCxn id="52230" idx="1"/>
          </p:cNvCxnSpPr>
          <p:nvPr/>
        </p:nvCxnSpPr>
        <p:spPr bwMode="auto">
          <a:xfrm>
            <a:off x="4471988" y="1858963"/>
            <a:ext cx="1190625" cy="2535237"/>
          </a:xfrm>
          <a:prstGeom prst="straightConnector1">
            <a:avLst/>
          </a:prstGeom>
          <a:noFill/>
          <a:ln w="9525">
            <a:solidFill>
              <a:schemeClr val="tx1"/>
            </a:solidFill>
            <a:round/>
            <a:headEnd type="triangle" w="med" len="med"/>
            <a:tailEnd type="triangle" w="med" len="med"/>
          </a:ln>
        </p:spPr>
      </p:cxn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Прямая со стрелкой 71"/>
          <p:cNvCxnSpPr/>
          <p:nvPr/>
        </p:nvCxnSpPr>
        <p:spPr>
          <a:xfrm rot="5400000">
            <a:off x="2380346" y="3352802"/>
            <a:ext cx="1669139" cy="101598"/>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54274" name="TextBox 13"/>
          <p:cNvSpPr txBox="1">
            <a:spLocks noChangeArrowheads="1"/>
          </p:cNvSpPr>
          <p:nvPr/>
        </p:nvSpPr>
        <p:spPr bwMode="auto">
          <a:xfrm>
            <a:off x="254000" y="808038"/>
            <a:ext cx="1971675" cy="854075"/>
          </a:xfrm>
          <a:prstGeom prst="rect">
            <a:avLst/>
          </a:prstGeom>
          <a:noFill/>
          <a:ln w="9525">
            <a:noFill/>
            <a:miter lim="800000"/>
            <a:headEnd/>
            <a:tailEnd/>
          </a:ln>
        </p:spPr>
        <p:txBody>
          <a:bodyPr>
            <a:spAutoFit/>
          </a:bodyPr>
          <a:lstStyle/>
          <a:p>
            <a:pPr algn="ctr" eaLnBrk="0" hangingPunct="0">
              <a:lnSpc>
                <a:spcPct val="85000"/>
              </a:lnSpc>
              <a:spcBef>
                <a:spcPct val="20000"/>
              </a:spcBef>
            </a:pPr>
            <a:r>
              <a:rPr lang="en-US" b="1" i="1">
                <a:solidFill>
                  <a:schemeClr val="tx1"/>
                </a:solidFill>
              </a:rPr>
              <a:t>FireSec</a:t>
            </a:r>
            <a:r>
              <a:rPr lang="ru-RU" b="1" i="1">
                <a:solidFill>
                  <a:schemeClr val="tx1"/>
                </a:solidFill>
              </a:rPr>
              <a:t> 2</a:t>
            </a:r>
            <a:endParaRPr lang="en-US" b="1" i="1">
              <a:solidFill>
                <a:schemeClr val="tx1"/>
              </a:solidFill>
            </a:endParaRPr>
          </a:p>
          <a:p>
            <a:pPr algn="ctr" eaLnBrk="0" hangingPunct="0">
              <a:lnSpc>
                <a:spcPct val="85000"/>
              </a:lnSpc>
              <a:spcBef>
                <a:spcPct val="20000"/>
              </a:spcBef>
            </a:pPr>
            <a:r>
              <a:rPr lang="ru-RU" b="1" i="1">
                <a:solidFill>
                  <a:schemeClr val="tx1"/>
                </a:solidFill>
              </a:rPr>
              <a:t>Оперативная задача</a:t>
            </a:r>
          </a:p>
        </p:txBody>
      </p:sp>
      <p:sp>
        <p:nvSpPr>
          <p:cNvPr id="54275" name="TextBox 15"/>
          <p:cNvSpPr txBox="1">
            <a:spLocks noChangeArrowheads="1"/>
          </p:cNvSpPr>
          <p:nvPr/>
        </p:nvSpPr>
        <p:spPr bwMode="auto">
          <a:xfrm>
            <a:off x="2371725" y="822325"/>
            <a:ext cx="1971675" cy="854075"/>
          </a:xfrm>
          <a:prstGeom prst="rect">
            <a:avLst/>
          </a:prstGeom>
          <a:noFill/>
          <a:ln w="9525">
            <a:noFill/>
            <a:miter lim="800000"/>
            <a:headEnd/>
            <a:tailEnd/>
          </a:ln>
        </p:spPr>
        <p:txBody>
          <a:bodyPr>
            <a:spAutoFit/>
          </a:bodyPr>
          <a:lstStyle/>
          <a:p>
            <a:pPr algn="ctr" eaLnBrk="0" hangingPunct="0">
              <a:lnSpc>
                <a:spcPct val="85000"/>
              </a:lnSpc>
              <a:spcBef>
                <a:spcPct val="20000"/>
              </a:spcBef>
            </a:pPr>
            <a:r>
              <a:rPr lang="en-US" b="1" i="1">
                <a:solidFill>
                  <a:schemeClr val="tx1"/>
                </a:solidFill>
              </a:rPr>
              <a:t>FireSec</a:t>
            </a:r>
            <a:r>
              <a:rPr lang="ru-RU" b="1" i="1">
                <a:solidFill>
                  <a:schemeClr val="tx1"/>
                </a:solidFill>
              </a:rPr>
              <a:t> 2</a:t>
            </a:r>
            <a:endParaRPr lang="en-US" b="1" i="1">
              <a:solidFill>
                <a:schemeClr val="tx1"/>
              </a:solidFill>
            </a:endParaRPr>
          </a:p>
          <a:p>
            <a:pPr algn="ctr" eaLnBrk="0" hangingPunct="0">
              <a:lnSpc>
                <a:spcPct val="85000"/>
              </a:lnSpc>
              <a:spcBef>
                <a:spcPct val="20000"/>
              </a:spcBef>
            </a:pPr>
            <a:r>
              <a:rPr lang="ru-RU" b="1" i="1">
                <a:solidFill>
                  <a:schemeClr val="tx1"/>
                </a:solidFill>
              </a:rPr>
              <a:t>Оперативная задача</a:t>
            </a:r>
          </a:p>
        </p:txBody>
      </p:sp>
      <p:sp>
        <p:nvSpPr>
          <p:cNvPr id="54276" name="TextBox 23"/>
          <p:cNvSpPr txBox="1">
            <a:spLocks noChangeArrowheads="1"/>
          </p:cNvSpPr>
          <p:nvPr/>
        </p:nvSpPr>
        <p:spPr bwMode="auto">
          <a:xfrm>
            <a:off x="-188913" y="3551238"/>
            <a:ext cx="1331913" cy="617537"/>
          </a:xfrm>
          <a:prstGeom prst="rect">
            <a:avLst/>
          </a:prstGeom>
          <a:noFill/>
          <a:ln w="9525">
            <a:noFill/>
            <a:miter lim="800000"/>
            <a:headEnd/>
            <a:tailEnd/>
          </a:ln>
        </p:spPr>
        <p:txBody>
          <a:bodyPr>
            <a:spAutoFit/>
          </a:bodyPr>
          <a:lstStyle/>
          <a:p>
            <a:pPr algn="ctr" eaLnBrk="0" hangingPunct="0">
              <a:lnSpc>
                <a:spcPct val="85000"/>
              </a:lnSpc>
              <a:spcBef>
                <a:spcPct val="20000"/>
              </a:spcBef>
            </a:pPr>
            <a:r>
              <a:rPr lang="en-US" b="1" i="1">
                <a:solidFill>
                  <a:schemeClr val="tx1"/>
                </a:solidFill>
              </a:rPr>
              <a:t>FireSec</a:t>
            </a:r>
            <a:r>
              <a:rPr lang="ru-RU" b="1" i="1">
                <a:solidFill>
                  <a:schemeClr val="tx1"/>
                </a:solidFill>
              </a:rPr>
              <a:t> 2</a:t>
            </a:r>
            <a:endParaRPr lang="en-US" b="1" i="1">
              <a:solidFill>
                <a:schemeClr val="tx1"/>
              </a:solidFill>
            </a:endParaRPr>
          </a:p>
          <a:p>
            <a:pPr algn="ctr" eaLnBrk="0" hangingPunct="0">
              <a:lnSpc>
                <a:spcPct val="85000"/>
              </a:lnSpc>
              <a:spcBef>
                <a:spcPct val="20000"/>
              </a:spcBef>
            </a:pPr>
            <a:r>
              <a:rPr lang="ru-RU" b="1" i="1">
                <a:solidFill>
                  <a:schemeClr val="tx1"/>
                </a:solidFill>
              </a:rPr>
              <a:t>Сервер</a:t>
            </a:r>
          </a:p>
        </p:txBody>
      </p:sp>
      <p:sp>
        <p:nvSpPr>
          <p:cNvPr id="54277" name="TextBox 30"/>
          <p:cNvSpPr txBox="1">
            <a:spLocks noChangeArrowheads="1"/>
          </p:cNvSpPr>
          <p:nvPr/>
        </p:nvSpPr>
        <p:spPr bwMode="auto">
          <a:xfrm>
            <a:off x="1981200" y="3505200"/>
            <a:ext cx="1311275" cy="619125"/>
          </a:xfrm>
          <a:prstGeom prst="rect">
            <a:avLst/>
          </a:prstGeom>
          <a:noFill/>
          <a:ln w="9525">
            <a:noFill/>
            <a:miter lim="800000"/>
            <a:headEnd/>
            <a:tailEnd/>
          </a:ln>
        </p:spPr>
        <p:txBody>
          <a:bodyPr>
            <a:spAutoFit/>
          </a:bodyPr>
          <a:lstStyle/>
          <a:p>
            <a:pPr algn="ctr" eaLnBrk="0" hangingPunct="0">
              <a:lnSpc>
                <a:spcPct val="85000"/>
              </a:lnSpc>
              <a:spcBef>
                <a:spcPct val="20000"/>
              </a:spcBef>
            </a:pPr>
            <a:r>
              <a:rPr lang="en-US" b="1" i="1">
                <a:solidFill>
                  <a:schemeClr val="tx1"/>
                </a:solidFill>
              </a:rPr>
              <a:t>FireSec</a:t>
            </a:r>
            <a:r>
              <a:rPr lang="ru-RU" b="1" i="1">
                <a:solidFill>
                  <a:schemeClr val="tx1"/>
                </a:solidFill>
              </a:rPr>
              <a:t> 2</a:t>
            </a:r>
            <a:endParaRPr lang="en-US" b="1" i="1">
              <a:solidFill>
                <a:schemeClr val="tx1"/>
              </a:solidFill>
            </a:endParaRPr>
          </a:p>
          <a:p>
            <a:pPr algn="ctr" eaLnBrk="0" hangingPunct="0">
              <a:lnSpc>
                <a:spcPct val="85000"/>
              </a:lnSpc>
              <a:spcBef>
                <a:spcPct val="20000"/>
              </a:spcBef>
            </a:pPr>
            <a:r>
              <a:rPr lang="ru-RU" b="1" i="1">
                <a:solidFill>
                  <a:schemeClr val="tx1"/>
                </a:solidFill>
              </a:rPr>
              <a:t>Сервер</a:t>
            </a:r>
          </a:p>
        </p:txBody>
      </p:sp>
      <p:pic>
        <p:nvPicPr>
          <p:cNvPr id="39" name="Рисунок 38" descr="компьютер5.png"/>
          <p:cNvPicPr>
            <a:picLocks noChangeAspect="1"/>
          </p:cNvPicPr>
          <p:nvPr/>
        </p:nvPicPr>
        <p:blipFill>
          <a:blip r:embed="rId2" cstate="print"/>
          <a:stretch>
            <a:fillRect/>
          </a:stretch>
        </p:blipFill>
        <p:spPr>
          <a:xfrm>
            <a:off x="5273046" y="3201751"/>
            <a:ext cx="609599" cy="9918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4279" name="TextBox 39"/>
          <p:cNvSpPr txBox="1">
            <a:spLocks noChangeArrowheads="1"/>
          </p:cNvSpPr>
          <p:nvPr/>
        </p:nvSpPr>
        <p:spPr bwMode="auto">
          <a:xfrm>
            <a:off x="4932363" y="2879725"/>
            <a:ext cx="1971675" cy="328613"/>
          </a:xfrm>
          <a:prstGeom prst="rect">
            <a:avLst/>
          </a:prstGeom>
          <a:noFill/>
          <a:ln w="9525">
            <a:noFill/>
            <a:miter lim="800000"/>
            <a:headEnd/>
            <a:tailEnd/>
          </a:ln>
        </p:spPr>
        <p:txBody>
          <a:bodyPr>
            <a:spAutoFit/>
          </a:bodyPr>
          <a:lstStyle/>
          <a:p>
            <a:pPr eaLnBrk="0" hangingPunct="0">
              <a:lnSpc>
                <a:spcPct val="85000"/>
              </a:lnSpc>
              <a:spcBef>
                <a:spcPct val="20000"/>
              </a:spcBef>
            </a:pPr>
            <a:r>
              <a:rPr lang="en-US" b="1" i="1">
                <a:solidFill>
                  <a:schemeClr val="tx1"/>
                </a:solidFill>
              </a:rPr>
              <a:t>OPC </a:t>
            </a:r>
            <a:r>
              <a:rPr lang="ru-RU" b="1" i="1">
                <a:solidFill>
                  <a:schemeClr val="tx1"/>
                </a:solidFill>
              </a:rPr>
              <a:t>Сервер</a:t>
            </a:r>
          </a:p>
        </p:txBody>
      </p:sp>
      <p:sp>
        <p:nvSpPr>
          <p:cNvPr id="54280" name="TextBox 42"/>
          <p:cNvSpPr txBox="1">
            <a:spLocks noChangeArrowheads="1"/>
          </p:cNvSpPr>
          <p:nvPr/>
        </p:nvSpPr>
        <p:spPr bwMode="auto">
          <a:xfrm>
            <a:off x="7218363" y="2727325"/>
            <a:ext cx="1179512" cy="354013"/>
          </a:xfrm>
          <a:prstGeom prst="rect">
            <a:avLst/>
          </a:prstGeom>
          <a:noFill/>
          <a:ln w="9525">
            <a:noFill/>
            <a:miter lim="800000"/>
            <a:headEnd/>
            <a:tailEnd/>
          </a:ln>
        </p:spPr>
        <p:txBody>
          <a:bodyPr>
            <a:spAutoFit/>
          </a:bodyPr>
          <a:lstStyle/>
          <a:p>
            <a:pPr algn="ctr" eaLnBrk="0" hangingPunct="0">
              <a:lnSpc>
                <a:spcPct val="85000"/>
              </a:lnSpc>
              <a:spcBef>
                <a:spcPct val="20000"/>
              </a:spcBef>
            </a:pPr>
            <a:r>
              <a:rPr lang="en-US" sz="2000" b="1" i="1">
                <a:solidFill>
                  <a:schemeClr val="tx1"/>
                </a:solidFill>
              </a:rPr>
              <a:t>Citect</a:t>
            </a:r>
            <a:endParaRPr lang="ru-RU" sz="2000" b="1" i="1">
              <a:solidFill>
                <a:schemeClr val="tx1"/>
              </a:solidFill>
            </a:endParaRPr>
          </a:p>
        </p:txBody>
      </p:sp>
      <p:pic>
        <p:nvPicPr>
          <p:cNvPr id="44" name="Рисунок 43" descr="компьютер5.png"/>
          <p:cNvPicPr>
            <a:picLocks noChangeAspect="1"/>
          </p:cNvPicPr>
          <p:nvPr/>
        </p:nvPicPr>
        <p:blipFill>
          <a:blip r:embed="rId2" cstate="print"/>
          <a:stretch>
            <a:fillRect/>
          </a:stretch>
        </p:blipFill>
        <p:spPr>
          <a:xfrm>
            <a:off x="5257806" y="1753951"/>
            <a:ext cx="609599" cy="9918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4282" name="TextBox 44"/>
          <p:cNvSpPr txBox="1">
            <a:spLocks noChangeArrowheads="1"/>
          </p:cNvSpPr>
          <p:nvPr/>
        </p:nvSpPr>
        <p:spPr bwMode="auto">
          <a:xfrm>
            <a:off x="4445000" y="1096963"/>
            <a:ext cx="2397125" cy="563562"/>
          </a:xfrm>
          <a:prstGeom prst="rect">
            <a:avLst/>
          </a:prstGeom>
          <a:noFill/>
          <a:ln w="9525">
            <a:noFill/>
            <a:miter lim="800000"/>
            <a:headEnd/>
            <a:tailEnd/>
          </a:ln>
        </p:spPr>
        <p:txBody>
          <a:bodyPr>
            <a:spAutoFit/>
          </a:bodyPr>
          <a:lstStyle/>
          <a:p>
            <a:pPr algn="ctr" eaLnBrk="0" hangingPunct="0">
              <a:lnSpc>
                <a:spcPct val="85000"/>
              </a:lnSpc>
              <a:spcBef>
                <a:spcPct val="20000"/>
              </a:spcBef>
            </a:pPr>
            <a:r>
              <a:rPr lang="ru-RU" b="1" i="1">
                <a:solidFill>
                  <a:schemeClr val="tx1"/>
                </a:solidFill>
              </a:rPr>
              <a:t>Преобразователь </a:t>
            </a:r>
            <a:r>
              <a:rPr lang="en-US" b="1" i="1">
                <a:solidFill>
                  <a:schemeClr val="tx1"/>
                </a:solidFill>
              </a:rPr>
              <a:t>FireSec</a:t>
            </a:r>
            <a:r>
              <a:rPr lang="ru-RU" b="1" i="1">
                <a:solidFill>
                  <a:schemeClr val="tx1"/>
                </a:solidFill>
              </a:rPr>
              <a:t> 2</a:t>
            </a:r>
            <a:r>
              <a:rPr lang="en-US" b="1" i="1">
                <a:solidFill>
                  <a:schemeClr val="tx1"/>
                </a:solidFill>
              </a:rPr>
              <a:t> - </a:t>
            </a:r>
            <a:r>
              <a:rPr lang="ru-RU" b="1" i="1">
                <a:solidFill>
                  <a:schemeClr val="tx1"/>
                </a:solidFill>
              </a:rPr>
              <a:t>Ассад</a:t>
            </a:r>
          </a:p>
        </p:txBody>
      </p:sp>
      <p:sp>
        <p:nvSpPr>
          <p:cNvPr id="54283" name="TextBox 47"/>
          <p:cNvSpPr txBox="1">
            <a:spLocks noChangeArrowheads="1"/>
          </p:cNvSpPr>
          <p:nvPr/>
        </p:nvSpPr>
        <p:spPr bwMode="auto">
          <a:xfrm>
            <a:off x="6973888" y="5045075"/>
            <a:ext cx="1652587" cy="354013"/>
          </a:xfrm>
          <a:prstGeom prst="rect">
            <a:avLst/>
          </a:prstGeom>
          <a:noFill/>
          <a:ln w="9525">
            <a:noFill/>
            <a:miter lim="800000"/>
            <a:headEnd/>
            <a:tailEnd/>
          </a:ln>
        </p:spPr>
        <p:txBody>
          <a:bodyPr>
            <a:spAutoFit/>
          </a:bodyPr>
          <a:lstStyle/>
          <a:p>
            <a:pPr algn="ctr" eaLnBrk="0" hangingPunct="0">
              <a:lnSpc>
                <a:spcPct val="85000"/>
              </a:lnSpc>
              <a:spcBef>
                <a:spcPct val="20000"/>
              </a:spcBef>
            </a:pPr>
            <a:r>
              <a:rPr lang="en-US" sz="2000" b="1" i="1">
                <a:solidFill>
                  <a:schemeClr val="tx1"/>
                </a:solidFill>
              </a:rPr>
              <a:t>Trace Mode</a:t>
            </a:r>
            <a:endParaRPr lang="ru-RU" sz="2000" b="1" i="1">
              <a:solidFill>
                <a:schemeClr val="tx1"/>
              </a:solidFill>
            </a:endParaRPr>
          </a:p>
        </p:txBody>
      </p:sp>
      <p:sp>
        <p:nvSpPr>
          <p:cNvPr id="54284" name="TextBox 55"/>
          <p:cNvSpPr txBox="1">
            <a:spLocks noChangeArrowheads="1"/>
          </p:cNvSpPr>
          <p:nvPr/>
        </p:nvSpPr>
        <p:spPr bwMode="auto">
          <a:xfrm>
            <a:off x="6973888" y="473075"/>
            <a:ext cx="1773237" cy="614363"/>
          </a:xfrm>
          <a:prstGeom prst="rect">
            <a:avLst/>
          </a:prstGeom>
          <a:noFill/>
          <a:ln w="9525">
            <a:noFill/>
            <a:miter lim="800000"/>
            <a:headEnd/>
            <a:tailEnd/>
          </a:ln>
        </p:spPr>
        <p:txBody>
          <a:bodyPr>
            <a:spAutoFit/>
          </a:bodyPr>
          <a:lstStyle/>
          <a:p>
            <a:pPr algn="ctr" eaLnBrk="0" hangingPunct="0">
              <a:lnSpc>
                <a:spcPct val="85000"/>
              </a:lnSpc>
              <a:spcBef>
                <a:spcPct val="20000"/>
              </a:spcBef>
            </a:pPr>
            <a:r>
              <a:rPr lang="ru-RU" sz="2000" b="1" i="1">
                <a:solidFill>
                  <a:schemeClr val="tx1"/>
                </a:solidFill>
              </a:rPr>
              <a:t>Алгонт Ассад</a:t>
            </a:r>
            <a:r>
              <a:rPr lang="en-US" sz="2000" b="1" i="1">
                <a:solidFill>
                  <a:schemeClr val="tx1"/>
                </a:solidFill>
              </a:rPr>
              <a:t> M-5</a:t>
            </a:r>
            <a:endParaRPr lang="ru-RU" sz="2000" b="1" i="1">
              <a:solidFill>
                <a:schemeClr val="tx1"/>
              </a:solidFill>
            </a:endParaRPr>
          </a:p>
        </p:txBody>
      </p:sp>
      <p:pic>
        <p:nvPicPr>
          <p:cNvPr id="54285" name="Рисунок 66" descr="logo.png"/>
          <p:cNvPicPr>
            <a:picLocks noChangeAspect="1"/>
          </p:cNvPicPr>
          <p:nvPr/>
        </p:nvPicPr>
        <p:blipFill>
          <a:blip r:embed="rId3"/>
          <a:srcRect/>
          <a:stretch>
            <a:fillRect/>
          </a:stretch>
        </p:blipFill>
        <p:spPr bwMode="auto">
          <a:xfrm>
            <a:off x="7364413" y="6372225"/>
            <a:ext cx="1779587" cy="485775"/>
          </a:xfrm>
          <a:prstGeom prst="rect">
            <a:avLst/>
          </a:prstGeom>
          <a:noFill/>
          <a:ln w="9525">
            <a:noFill/>
            <a:miter lim="800000"/>
            <a:headEnd/>
            <a:tailEnd/>
          </a:ln>
        </p:spPr>
      </p:pic>
      <p:cxnSp>
        <p:nvCxnSpPr>
          <p:cNvPr id="49" name="Прямая со стрелкой 48"/>
          <p:cNvCxnSpPr>
            <a:stCxn id="41" idx="2"/>
            <a:endCxn id="65" idx="0"/>
          </p:cNvCxnSpPr>
          <p:nvPr/>
        </p:nvCxnSpPr>
        <p:spPr>
          <a:xfrm rot="5400000">
            <a:off x="642396" y="5374908"/>
            <a:ext cx="846312" cy="2496"/>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58" name="Прямая со стрелкой 57"/>
          <p:cNvCxnSpPr>
            <a:stCxn id="38" idx="2"/>
            <a:endCxn id="61" idx="0"/>
          </p:cNvCxnSpPr>
          <p:nvPr/>
        </p:nvCxnSpPr>
        <p:spPr>
          <a:xfrm rot="5400000">
            <a:off x="2715762" y="5374182"/>
            <a:ext cx="843409" cy="31524"/>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64" name="Прямая со стрелкой 63"/>
          <p:cNvCxnSpPr/>
          <p:nvPr/>
        </p:nvCxnSpPr>
        <p:spPr>
          <a:xfrm rot="5400000">
            <a:off x="381828" y="3255005"/>
            <a:ext cx="1487248" cy="167640"/>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69" name="Прямая со стрелкой 68"/>
          <p:cNvCxnSpPr/>
          <p:nvPr/>
        </p:nvCxnSpPr>
        <p:spPr>
          <a:xfrm rot="10800000" flipV="1">
            <a:off x="1041633" y="2438402"/>
            <a:ext cx="2064424" cy="1644045"/>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5" name="Прямая со стрелкой 74"/>
          <p:cNvCxnSpPr>
            <a:endCxn id="44" idx="3"/>
          </p:cNvCxnSpPr>
          <p:nvPr/>
        </p:nvCxnSpPr>
        <p:spPr>
          <a:xfrm rot="10800000" flipV="1">
            <a:off x="5867400" y="1645920"/>
            <a:ext cx="1752600" cy="603965"/>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8" name="Прямая со стрелкой 77"/>
          <p:cNvCxnSpPr>
            <a:stCxn id="37" idx="1"/>
            <a:endCxn id="39" idx="3"/>
          </p:cNvCxnSpPr>
          <p:nvPr/>
        </p:nvCxnSpPr>
        <p:spPr>
          <a:xfrm rot="10800000" flipV="1">
            <a:off x="5882640" y="3566160"/>
            <a:ext cx="1615440" cy="131525"/>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5" name="Прямая со стрелкой 84"/>
          <p:cNvCxnSpPr>
            <a:stCxn id="38" idx="3"/>
            <a:endCxn id="39" idx="1"/>
          </p:cNvCxnSpPr>
          <p:nvPr/>
        </p:nvCxnSpPr>
        <p:spPr>
          <a:xfrm flipV="1">
            <a:off x="3579948" y="3697685"/>
            <a:ext cx="1693098" cy="843835"/>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9" name="Прямая со стрелкой 88"/>
          <p:cNvCxnSpPr>
            <a:stCxn id="38" idx="3"/>
            <a:endCxn id="44" idx="1"/>
          </p:cNvCxnSpPr>
          <p:nvPr/>
        </p:nvCxnSpPr>
        <p:spPr>
          <a:xfrm flipV="1">
            <a:off x="3579948" y="2249885"/>
            <a:ext cx="1677858" cy="2291635"/>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pic>
        <p:nvPicPr>
          <p:cNvPr id="54294" name="Рисунок 33" descr="монитор2.png"/>
          <p:cNvPicPr>
            <a:picLocks noChangeAspect="1"/>
          </p:cNvPicPr>
          <p:nvPr/>
        </p:nvPicPr>
        <p:blipFill>
          <a:blip r:embed="rId4"/>
          <a:srcRect/>
          <a:stretch>
            <a:fillRect/>
          </a:stretch>
        </p:blipFill>
        <p:spPr bwMode="auto">
          <a:xfrm>
            <a:off x="701675" y="1722438"/>
            <a:ext cx="852488" cy="852487"/>
          </a:xfrm>
          <a:prstGeom prst="rect">
            <a:avLst/>
          </a:prstGeom>
          <a:noFill/>
          <a:ln w="9525">
            <a:noFill/>
            <a:miter lim="800000"/>
            <a:headEnd/>
            <a:tailEnd/>
          </a:ln>
        </p:spPr>
      </p:pic>
      <p:pic>
        <p:nvPicPr>
          <p:cNvPr id="54295" name="Рисунок 34" descr="монитор2.png"/>
          <p:cNvPicPr>
            <a:picLocks noChangeAspect="1"/>
          </p:cNvPicPr>
          <p:nvPr/>
        </p:nvPicPr>
        <p:blipFill>
          <a:blip r:embed="rId4"/>
          <a:srcRect/>
          <a:stretch>
            <a:fillRect/>
          </a:stretch>
        </p:blipFill>
        <p:spPr bwMode="auto">
          <a:xfrm>
            <a:off x="2803525" y="1660525"/>
            <a:ext cx="854075" cy="854075"/>
          </a:xfrm>
          <a:prstGeom prst="rect">
            <a:avLst/>
          </a:prstGeom>
          <a:noFill/>
          <a:ln w="9525">
            <a:noFill/>
            <a:miter lim="800000"/>
            <a:headEnd/>
            <a:tailEnd/>
          </a:ln>
        </p:spPr>
      </p:pic>
      <p:pic>
        <p:nvPicPr>
          <p:cNvPr id="54296" name="Рисунок 35" descr="монитор2.png"/>
          <p:cNvPicPr>
            <a:picLocks noChangeAspect="1"/>
          </p:cNvPicPr>
          <p:nvPr/>
        </p:nvPicPr>
        <p:blipFill>
          <a:blip r:embed="rId4"/>
          <a:srcRect/>
          <a:stretch>
            <a:fillRect/>
          </a:stretch>
        </p:blipFill>
        <p:spPr bwMode="auto">
          <a:xfrm>
            <a:off x="7497763" y="1173163"/>
            <a:ext cx="854075" cy="854075"/>
          </a:xfrm>
          <a:prstGeom prst="rect">
            <a:avLst/>
          </a:prstGeom>
          <a:noFill/>
          <a:ln w="9525">
            <a:noFill/>
            <a:miter lim="800000"/>
            <a:headEnd/>
            <a:tailEnd/>
          </a:ln>
        </p:spPr>
      </p:pic>
      <p:pic>
        <p:nvPicPr>
          <p:cNvPr id="54297" name="Рисунок 36" descr="монитор2.png"/>
          <p:cNvPicPr>
            <a:picLocks noChangeAspect="1"/>
          </p:cNvPicPr>
          <p:nvPr/>
        </p:nvPicPr>
        <p:blipFill>
          <a:blip r:embed="rId4"/>
          <a:srcRect/>
          <a:stretch>
            <a:fillRect/>
          </a:stretch>
        </p:blipFill>
        <p:spPr bwMode="auto">
          <a:xfrm>
            <a:off x="7497763" y="3140075"/>
            <a:ext cx="854075" cy="852488"/>
          </a:xfrm>
          <a:prstGeom prst="rect">
            <a:avLst/>
          </a:prstGeom>
          <a:noFill/>
          <a:ln w="9525">
            <a:noFill/>
            <a:miter lim="800000"/>
            <a:headEnd/>
            <a:tailEnd/>
          </a:ln>
        </p:spPr>
      </p:pic>
      <p:pic>
        <p:nvPicPr>
          <p:cNvPr id="54298" name="Рисунок 37" descr="монитор2.png"/>
          <p:cNvPicPr>
            <a:picLocks noChangeAspect="1"/>
          </p:cNvPicPr>
          <p:nvPr/>
        </p:nvPicPr>
        <p:blipFill>
          <a:blip r:embed="rId4"/>
          <a:srcRect/>
          <a:stretch>
            <a:fillRect/>
          </a:stretch>
        </p:blipFill>
        <p:spPr bwMode="auto">
          <a:xfrm>
            <a:off x="2725738" y="4114800"/>
            <a:ext cx="854075" cy="854075"/>
          </a:xfrm>
          <a:prstGeom prst="rect">
            <a:avLst/>
          </a:prstGeom>
          <a:noFill/>
          <a:ln w="9525">
            <a:noFill/>
            <a:miter lim="800000"/>
            <a:headEnd/>
            <a:tailEnd/>
          </a:ln>
        </p:spPr>
      </p:pic>
      <p:pic>
        <p:nvPicPr>
          <p:cNvPr id="54299" name="Рисунок 40" descr="монитор2.png"/>
          <p:cNvPicPr>
            <a:picLocks noChangeAspect="1"/>
          </p:cNvPicPr>
          <p:nvPr/>
        </p:nvPicPr>
        <p:blipFill>
          <a:blip r:embed="rId4"/>
          <a:srcRect/>
          <a:stretch>
            <a:fillRect/>
          </a:stretch>
        </p:blipFill>
        <p:spPr bwMode="auto">
          <a:xfrm>
            <a:off x="639763" y="4098925"/>
            <a:ext cx="854075" cy="854075"/>
          </a:xfrm>
          <a:prstGeom prst="rect">
            <a:avLst/>
          </a:prstGeom>
          <a:noFill/>
          <a:ln w="9525">
            <a:noFill/>
            <a:miter lim="800000"/>
            <a:headEnd/>
            <a:tailEnd/>
          </a:ln>
        </p:spPr>
      </p:pic>
      <p:pic>
        <p:nvPicPr>
          <p:cNvPr id="54300" name="Рисунок 45" descr="монитор2.png"/>
          <p:cNvPicPr>
            <a:picLocks noChangeAspect="1"/>
          </p:cNvPicPr>
          <p:nvPr/>
        </p:nvPicPr>
        <p:blipFill>
          <a:blip r:embed="rId4"/>
          <a:srcRect/>
          <a:stretch>
            <a:fillRect/>
          </a:stretch>
        </p:blipFill>
        <p:spPr bwMode="auto">
          <a:xfrm>
            <a:off x="7407275" y="5470525"/>
            <a:ext cx="852488" cy="854075"/>
          </a:xfrm>
          <a:prstGeom prst="rect">
            <a:avLst/>
          </a:prstGeom>
          <a:noFill/>
          <a:ln w="9525">
            <a:noFill/>
            <a:miter lim="800000"/>
            <a:headEnd/>
            <a:tailEnd/>
          </a:ln>
        </p:spPr>
      </p:pic>
      <p:pic>
        <p:nvPicPr>
          <p:cNvPr id="54301" name="Рисунок 60" descr="адресный прибор.jpg"/>
          <p:cNvPicPr>
            <a:picLocks noChangeAspect="1"/>
          </p:cNvPicPr>
          <p:nvPr/>
        </p:nvPicPr>
        <p:blipFill>
          <a:blip r:embed="rId5"/>
          <a:srcRect/>
          <a:stretch>
            <a:fillRect/>
          </a:stretch>
        </p:blipFill>
        <p:spPr bwMode="auto">
          <a:xfrm>
            <a:off x="2632075" y="5811838"/>
            <a:ext cx="979488" cy="788987"/>
          </a:xfrm>
          <a:prstGeom prst="rect">
            <a:avLst/>
          </a:prstGeom>
          <a:noFill/>
          <a:ln w="9525">
            <a:noFill/>
            <a:miter lim="800000"/>
            <a:headEnd/>
            <a:tailEnd/>
          </a:ln>
        </p:spPr>
      </p:pic>
      <p:pic>
        <p:nvPicPr>
          <p:cNvPr id="54302" name="Рисунок 64" descr="адресный прибор.jpg"/>
          <p:cNvPicPr>
            <a:picLocks noChangeAspect="1"/>
          </p:cNvPicPr>
          <p:nvPr/>
        </p:nvPicPr>
        <p:blipFill>
          <a:blip r:embed="rId5"/>
          <a:srcRect/>
          <a:stretch>
            <a:fillRect/>
          </a:stretch>
        </p:blipFill>
        <p:spPr bwMode="auto">
          <a:xfrm>
            <a:off x="574675" y="5799138"/>
            <a:ext cx="979488" cy="788987"/>
          </a:xfrm>
          <a:prstGeom prst="rect">
            <a:avLst/>
          </a:prstGeom>
          <a:noFill/>
          <a:ln w="9525">
            <a:noFill/>
            <a:miter lim="800000"/>
            <a:headEnd/>
            <a:tailEnd/>
          </a:ln>
        </p:spPr>
      </p:pic>
      <p:pic>
        <p:nvPicPr>
          <p:cNvPr id="50" name="Рисунок 49" descr="компьютер5.png"/>
          <p:cNvPicPr>
            <a:picLocks noChangeAspect="1"/>
          </p:cNvPicPr>
          <p:nvPr/>
        </p:nvPicPr>
        <p:blipFill>
          <a:blip r:embed="rId2" cstate="print"/>
          <a:stretch>
            <a:fillRect/>
          </a:stretch>
        </p:blipFill>
        <p:spPr>
          <a:xfrm>
            <a:off x="5181606" y="4799334"/>
            <a:ext cx="609599" cy="9918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4304" name="TextBox 50"/>
          <p:cNvSpPr txBox="1">
            <a:spLocks noChangeArrowheads="1"/>
          </p:cNvSpPr>
          <p:nvPr/>
        </p:nvSpPr>
        <p:spPr bwMode="auto">
          <a:xfrm>
            <a:off x="4826000" y="4492625"/>
            <a:ext cx="1133475" cy="328613"/>
          </a:xfrm>
          <a:prstGeom prst="rect">
            <a:avLst/>
          </a:prstGeom>
          <a:noFill/>
          <a:ln w="9525">
            <a:noFill/>
            <a:miter lim="800000"/>
            <a:headEnd/>
            <a:tailEnd/>
          </a:ln>
        </p:spPr>
        <p:txBody>
          <a:bodyPr>
            <a:spAutoFit/>
          </a:bodyPr>
          <a:lstStyle/>
          <a:p>
            <a:pPr eaLnBrk="0" hangingPunct="0">
              <a:lnSpc>
                <a:spcPct val="85000"/>
              </a:lnSpc>
              <a:spcBef>
                <a:spcPct val="20000"/>
              </a:spcBef>
            </a:pPr>
            <a:r>
              <a:rPr lang="en-US" b="1" i="1">
                <a:solidFill>
                  <a:schemeClr val="tx1"/>
                </a:solidFill>
              </a:rPr>
              <a:t>ActiveX</a:t>
            </a:r>
            <a:endParaRPr lang="ru-RU" b="1" i="1">
              <a:solidFill>
                <a:schemeClr val="tx1"/>
              </a:solidFill>
            </a:endParaRPr>
          </a:p>
        </p:txBody>
      </p:sp>
      <p:cxnSp>
        <p:nvCxnSpPr>
          <p:cNvPr id="52" name="Прямая со стрелкой 51"/>
          <p:cNvCxnSpPr>
            <a:stCxn id="46" idx="1"/>
            <a:endCxn id="50" idx="3"/>
          </p:cNvCxnSpPr>
          <p:nvPr/>
        </p:nvCxnSpPr>
        <p:spPr>
          <a:xfrm rot="10800000">
            <a:off x="5791200" y="5295267"/>
            <a:ext cx="1615440" cy="602614"/>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53" name="Прямая со стрелкой 52"/>
          <p:cNvCxnSpPr>
            <a:stCxn id="38" idx="3"/>
            <a:endCxn id="50" idx="1"/>
          </p:cNvCxnSpPr>
          <p:nvPr/>
        </p:nvCxnSpPr>
        <p:spPr>
          <a:xfrm>
            <a:off x="3579948" y="4541520"/>
            <a:ext cx="1601658" cy="753748"/>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54307" name="Text Box 37"/>
          <p:cNvSpPr txBox="1">
            <a:spLocks noChangeArrowheads="1"/>
          </p:cNvSpPr>
          <p:nvPr/>
        </p:nvSpPr>
        <p:spPr bwMode="auto">
          <a:xfrm>
            <a:off x="3489325" y="190500"/>
            <a:ext cx="2390775" cy="579438"/>
          </a:xfrm>
          <a:prstGeom prst="rect">
            <a:avLst/>
          </a:prstGeom>
          <a:noFill/>
          <a:ln w="9525">
            <a:noFill/>
            <a:miter lim="800000"/>
            <a:headEnd/>
            <a:tailEnd/>
          </a:ln>
        </p:spPr>
        <p:txBody>
          <a:bodyPr wrap="none">
            <a:spAutoFit/>
          </a:bodyPr>
          <a:lstStyle/>
          <a:p>
            <a:r>
              <a:rPr lang="ru-RU" sz="3200"/>
              <a:t>Интеграция</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Arrow Connector 18"/>
          <p:cNvCxnSpPr>
            <a:stCxn id="33" idx="0"/>
            <a:endCxn id="18" idx="2"/>
          </p:cNvCxnSpPr>
          <p:nvPr/>
        </p:nvCxnSpPr>
        <p:spPr>
          <a:xfrm rot="5400000" flipH="1" flipV="1">
            <a:off x="963891" y="4017097"/>
            <a:ext cx="858647" cy="17741"/>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55298" name="Рисунок 27" descr="logo.png"/>
          <p:cNvPicPr>
            <a:picLocks noChangeAspect="1"/>
          </p:cNvPicPr>
          <p:nvPr/>
        </p:nvPicPr>
        <p:blipFill>
          <a:blip r:embed="rId2"/>
          <a:srcRect/>
          <a:stretch>
            <a:fillRect/>
          </a:stretch>
        </p:blipFill>
        <p:spPr bwMode="auto">
          <a:xfrm>
            <a:off x="7364413" y="6372225"/>
            <a:ext cx="1779587" cy="485775"/>
          </a:xfrm>
          <a:prstGeom prst="rect">
            <a:avLst/>
          </a:prstGeom>
          <a:noFill/>
          <a:ln w="9525">
            <a:noFill/>
            <a:miter lim="800000"/>
            <a:headEnd/>
            <a:tailEnd/>
          </a:ln>
        </p:spPr>
      </p:pic>
      <p:sp>
        <p:nvSpPr>
          <p:cNvPr id="55299" name="TextBox 34"/>
          <p:cNvSpPr txBox="1">
            <a:spLocks noChangeArrowheads="1"/>
          </p:cNvSpPr>
          <p:nvPr/>
        </p:nvSpPr>
        <p:spPr bwMode="auto">
          <a:xfrm>
            <a:off x="1966913" y="2706688"/>
            <a:ext cx="3798887" cy="328612"/>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ru-RU" b="1">
                <a:solidFill>
                  <a:schemeClr val="tx1"/>
                </a:solidFill>
              </a:rPr>
              <a:t>Собственный протокол обмена</a:t>
            </a:r>
          </a:p>
        </p:txBody>
      </p:sp>
      <p:cxnSp>
        <p:nvCxnSpPr>
          <p:cNvPr id="20" name="Straight Arrow Connector 18"/>
          <p:cNvCxnSpPr>
            <a:stCxn id="18" idx="3"/>
          </p:cNvCxnSpPr>
          <p:nvPr/>
        </p:nvCxnSpPr>
        <p:spPr>
          <a:xfrm>
            <a:off x="1828800" y="3169923"/>
            <a:ext cx="4236720" cy="1588"/>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grpSp>
        <p:nvGrpSpPr>
          <p:cNvPr id="55301" name="Группа 40"/>
          <p:cNvGrpSpPr>
            <a:grpSpLocks/>
          </p:cNvGrpSpPr>
          <p:nvPr/>
        </p:nvGrpSpPr>
        <p:grpSpPr bwMode="auto">
          <a:xfrm>
            <a:off x="6072188" y="2336800"/>
            <a:ext cx="2744787" cy="2744788"/>
            <a:chOff x="6072851" y="2418143"/>
            <a:chExt cx="2744166" cy="2744166"/>
          </a:xfrm>
        </p:grpSpPr>
        <p:pic>
          <p:nvPicPr>
            <p:cNvPr id="55306" name="Рисунок 22" descr="Dell Display.png"/>
            <p:cNvPicPr>
              <a:picLocks noChangeAspect="1"/>
            </p:cNvPicPr>
            <p:nvPr/>
          </p:nvPicPr>
          <p:blipFill>
            <a:blip r:embed="rId3"/>
            <a:srcRect/>
            <a:stretch>
              <a:fillRect/>
            </a:stretch>
          </p:blipFill>
          <p:spPr bwMode="auto">
            <a:xfrm>
              <a:off x="6072851" y="2418143"/>
              <a:ext cx="2744166" cy="2744166"/>
            </a:xfrm>
            <a:prstGeom prst="rect">
              <a:avLst/>
            </a:prstGeom>
            <a:noFill/>
            <a:ln w="9525">
              <a:noFill/>
              <a:miter lim="800000"/>
              <a:headEnd/>
              <a:tailEnd/>
            </a:ln>
          </p:spPr>
        </p:pic>
        <p:sp>
          <p:nvSpPr>
            <p:cNvPr id="24" name="Скругленный прямоугольник 23"/>
            <p:cNvSpPr/>
            <p:nvPr/>
          </p:nvSpPr>
          <p:spPr>
            <a:xfrm>
              <a:off x="6346464" y="3003304"/>
              <a:ext cx="912305" cy="763879"/>
            </a:xfrm>
            <a:prstGeom prst="roundRect">
              <a:avLst>
                <a:gd name="adj" fmla="val 10000"/>
              </a:avLst>
            </a:prstGeom>
            <a:blipFill rotWithShape="0">
              <a:blip r:embed="rId4" cstate="print"/>
              <a:stretch>
                <a:fillRect/>
              </a:stretch>
            </a:blipFill>
            <a:ln>
              <a:noFill/>
            </a:ln>
            <a:effectLst/>
            <a:scene3d>
              <a:camera prst="orthographicFront">
                <a:rot lat="0" lon="0" rev="0"/>
              </a:camera>
              <a:lightRig rig="glow" dir="t">
                <a:rot lat="0" lon="0" rev="14100000"/>
              </a:lightRig>
            </a:scene3d>
            <a:sp3d prstMaterial="softEdge">
              <a:bevelT w="127000" prst="artDeco"/>
            </a:sp3d>
          </p:spPr>
          <p:style>
            <a:lnRef idx="0">
              <a:schemeClr val="lt2">
                <a:hueOff val="0"/>
                <a:satOff val="0"/>
                <a:lumOff val="0"/>
                <a:alphaOff val="0"/>
              </a:schemeClr>
            </a:lnRef>
            <a:fillRef idx="3">
              <a:scrgbClr r="0" g="0" b="0"/>
            </a:fillRef>
            <a:effectRef idx="2">
              <a:schemeClr val="dk2">
                <a:tint val="50000"/>
                <a:hueOff val="0"/>
                <a:satOff val="0"/>
                <a:lumOff val="0"/>
                <a:alphaOff val="0"/>
              </a:schemeClr>
            </a:effectRef>
            <a:fontRef idx="minor">
              <a:schemeClr val="lt2">
                <a:hueOff val="0"/>
                <a:satOff val="0"/>
                <a:lumOff val="0"/>
                <a:alphaOff val="0"/>
              </a:schemeClr>
            </a:fontRef>
          </p:style>
        </p:sp>
        <p:sp>
          <p:nvSpPr>
            <p:cNvPr id="25" name="Скругленный прямоугольник 24"/>
            <p:cNvSpPr/>
            <p:nvPr/>
          </p:nvSpPr>
          <p:spPr>
            <a:xfrm>
              <a:off x="7616217" y="3014879"/>
              <a:ext cx="912305" cy="763879"/>
            </a:xfrm>
            <a:prstGeom prst="roundRect">
              <a:avLst>
                <a:gd name="adj" fmla="val 10000"/>
              </a:avLst>
            </a:prstGeom>
            <a:blipFill rotWithShape="0">
              <a:blip r:embed="rId5" cstate="print"/>
              <a:stretch>
                <a:fillRect/>
              </a:stretch>
            </a:blipFill>
            <a:ln>
              <a:noFill/>
            </a:ln>
            <a:effectLst/>
            <a:scene3d>
              <a:camera prst="orthographicFront">
                <a:rot lat="0" lon="0" rev="0"/>
              </a:camera>
              <a:lightRig rig="glow" dir="t">
                <a:rot lat="0" lon="0" rev="14100000"/>
              </a:lightRig>
            </a:scene3d>
            <a:sp3d prstMaterial="softEdge">
              <a:bevelT w="127000" prst="artDeco"/>
            </a:sp3d>
          </p:spPr>
          <p:style>
            <a:lnRef idx="0">
              <a:schemeClr val="lt2">
                <a:hueOff val="0"/>
                <a:satOff val="0"/>
                <a:lumOff val="0"/>
                <a:alphaOff val="0"/>
              </a:schemeClr>
            </a:lnRef>
            <a:fillRef idx="3">
              <a:scrgbClr r="0" g="0" b="0"/>
            </a:fillRef>
            <a:effectRef idx="2">
              <a:schemeClr val="dk2">
                <a:tint val="50000"/>
                <a:hueOff val="0"/>
                <a:satOff val="0"/>
                <a:lumOff val="0"/>
                <a:alphaOff val="0"/>
              </a:schemeClr>
            </a:effectRef>
            <a:fontRef idx="minor">
              <a:schemeClr val="lt2">
                <a:hueOff val="0"/>
                <a:satOff val="0"/>
                <a:lumOff val="0"/>
                <a:alphaOff val="0"/>
              </a:schemeClr>
            </a:fontRef>
          </p:style>
        </p:sp>
        <p:sp>
          <p:nvSpPr>
            <p:cNvPr id="26" name="Скругленный прямоугольник 25"/>
            <p:cNvSpPr/>
            <p:nvPr/>
          </p:nvSpPr>
          <p:spPr>
            <a:xfrm>
              <a:off x="7624331" y="3778808"/>
              <a:ext cx="912305" cy="763879"/>
            </a:xfrm>
            <a:prstGeom prst="roundRect">
              <a:avLst>
                <a:gd name="adj" fmla="val 10000"/>
              </a:avLst>
            </a:prstGeom>
            <a:blipFill rotWithShape="0">
              <a:blip r:embed="rId6" cstate="print"/>
              <a:stretch>
                <a:fillRect/>
              </a:stretch>
            </a:blipFill>
            <a:ln>
              <a:noFill/>
            </a:ln>
            <a:effectLst/>
            <a:scene3d>
              <a:camera prst="orthographicFront">
                <a:rot lat="0" lon="0" rev="0"/>
              </a:camera>
              <a:lightRig rig="glow" dir="t">
                <a:rot lat="0" lon="0" rev="14100000"/>
              </a:lightRig>
            </a:scene3d>
            <a:sp3d prstMaterial="softEdge">
              <a:bevelT w="127000" prst="artDeco"/>
            </a:sp3d>
          </p:spPr>
          <p:style>
            <a:lnRef idx="0">
              <a:schemeClr val="lt2">
                <a:hueOff val="0"/>
                <a:satOff val="0"/>
                <a:lumOff val="0"/>
                <a:alphaOff val="0"/>
              </a:schemeClr>
            </a:lnRef>
            <a:fillRef idx="3">
              <a:scrgbClr r="0" g="0" b="0"/>
            </a:fillRef>
            <a:effectRef idx="2">
              <a:schemeClr val="dk2">
                <a:tint val="50000"/>
                <a:hueOff val="0"/>
                <a:satOff val="0"/>
                <a:lumOff val="0"/>
                <a:alphaOff val="0"/>
              </a:schemeClr>
            </a:effectRef>
            <a:fontRef idx="minor">
              <a:schemeClr val="lt2">
                <a:hueOff val="0"/>
                <a:satOff val="0"/>
                <a:lumOff val="0"/>
                <a:alphaOff val="0"/>
              </a:schemeClr>
            </a:fontRef>
          </p:style>
        </p:sp>
        <p:sp>
          <p:nvSpPr>
            <p:cNvPr id="30" name="Скругленный прямоугольник 29"/>
            <p:cNvSpPr/>
            <p:nvPr/>
          </p:nvSpPr>
          <p:spPr>
            <a:xfrm>
              <a:off x="6347656" y="3755659"/>
              <a:ext cx="912305" cy="763879"/>
            </a:xfrm>
            <a:prstGeom prst="roundRect">
              <a:avLst>
                <a:gd name="adj" fmla="val 10000"/>
              </a:avLst>
            </a:prstGeom>
            <a:blipFill rotWithShape="0">
              <a:blip r:embed="rId7" cstate="print"/>
              <a:stretch>
                <a:fillRect/>
              </a:stretch>
            </a:blipFill>
            <a:ln>
              <a:noFill/>
            </a:ln>
            <a:effectLst/>
            <a:scene3d>
              <a:camera prst="orthographicFront">
                <a:rot lat="0" lon="0" rev="0"/>
              </a:camera>
              <a:lightRig rig="glow" dir="t">
                <a:rot lat="0" lon="0" rev="14100000"/>
              </a:lightRig>
            </a:scene3d>
            <a:sp3d prstMaterial="softEdge">
              <a:bevelT w="127000" prst="artDeco"/>
            </a:sp3d>
          </p:spPr>
          <p:style>
            <a:lnRef idx="0">
              <a:schemeClr val="lt2">
                <a:hueOff val="0"/>
                <a:satOff val="0"/>
                <a:lumOff val="0"/>
                <a:alphaOff val="0"/>
              </a:schemeClr>
            </a:lnRef>
            <a:fillRef idx="3">
              <a:scrgbClr r="0" g="0" b="0"/>
            </a:fillRef>
            <a:effectRef idx="2">
              <a:schemeClr val="dk2">
                <a:tint val="50000"/>
                <a:hueOff val="0"/>
                <a:satOff val="0"/>
                <a:lumOff val="0"/>
                <a:alphaOff val="0"/>
              </a:schemeClr>
            </a:effectRef>
            <a:fontRef idx="minor">
              <a:schemeClr val="lt2">
                <a:hueOff val="0"/>
                <a:satOff val="0"/>
                <a:lumOff val="0"/>
                <a:alphaOff val="0"/>
              </a:schemeClr>
            </a:fontRef>
          </p:style>
        </p:sp>
      </p:grpSp>
      <p:sp>
        <p:nvSpPr>
          <p:cNvPr id="55302" name="TextBox 16"/>
          <p:cNvSpPr txBox="1">
            <a:spLocks noChangeArrowheads="1"/>
          </p:cNvSpPr>
          <p:nvPr/>
        </p:nvSpPr>
        <p:spPr bwMode="auto">
          <a:xfrm>
            <a:off x="6578600" y="2362200"/>
            <a:ext cx="1597025" cy="354013"/>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sz="2000" b="1"/>
              <a:t>Trace Mode</a:t>
            </a:r>
            <a:endParaRPr lang="ru-RU" sz="2000" b="1"/>
          </a:p>
        </p:txBody>
      </p:sp>
      <p:pic>
        <p:nvPicPr>
          <p:cNvPr id="55303" name="Рисунок 17" descr="монитор2.png"/>
          <p:cNvPicPr>
            <a:picLocks noChangeAspect="1"/>
          </p:cNvPicPr>
          <p:nvPr/>
        </p:nvPicPr>
        <p:blipFill>
          <a:blip r:embed="rId8"/>
          <a:srcRect/>
          <a:stretch>
            <a:fillRect/>
          </a:stretch>
        </p:blipFill>
        <p:spPr bwMode="auto">
          <a:xfrm>
            <a:off x="974725" y="2743200"/>
            <a:ext cx="854075" cy="854075"/>
          </a:xfrm>
          <a:prstGeom prst="rect">
            <a:avLst/>
          </a:prstGeom>
          <a:noFill/>
          <a:ln w="9525">
            <a:noFill/>
            <a:miter lim="800000"/>
            <a:headEnd/>
            <a:tailEnd/>
          </a:ln>
        </p:spPr>
      </p:pic>
      <p:pic>
        <p:nvPicPr>
          <p:cNvPr id="55304" name="Рисунок 32" descr="адресный прибор.jpg"/>
          <p:cNvPicPr>
            <a:picLocks noChangeAspect="1"/>
          </p:cNvPicPr>
          <p:nvPr/>
        </p:nvPicPr>
        <p:blipFill>
          <a:blip r:embed="rId9"/>
          <a:srcRect/>
          <a:stretch>
            <a:fillRect/>
          </a:stretch>
        </p:blipFill>
        <p:spPr bwMode="auto">
          <a:xfrm>
            <a:off x="893763" y="4454525"/>
            <a:ext cx="981075" cy="790575"/>
          </a:xfrm>
          <a:prstGeom prst="rect">
            <a:avLst/>
          </a:prstGeom>
          <a:noFill/>
          <a:ln w="9525">
            <a:noFill/>
            <a:miter lim="800000"/>
            <a:headEnd/>
            <a:tailEnd/>
          </a:ln>
        </p:spPr>
      </p:pic>
      <p:sp>
        <p:nvSpPr>
          <p:cNvPr id="55305" name="Text Box 27"/>
          <p:cNvSpPr txBox="1">
            <a:spLocks noChangeArrowheads="1"/>
          </p:cNvSpPr>
          <p:nvPr/>
        </p:nvSpPr>
        <p:spPr bwMode="auto">
          <a:xfrm>
            <a:off x="238125" y="100013"/>
            <a:ext cx="8693150" cy="1066800"/>
          </a:xfrm>
          <a:prstGeom prst="rect">
            <a:avLst/>
          </a:prstGeom>
          <a:noFill/>
          <a:ln w="9525">
            <a:noFill/>
            <a:miter lim="800000"/>
            <a:headEnd/>
            <a:tailEnd/>
          </a:ln>
        </p:spPr>
        <p:txBody>
          <a:bodyPr>
            <a:spAutoFit/>
          </a:bodyPr>
          <a:lstStyle/>
          <a:p>
            <a:r>
              <a:rPr lang="ru-RU" sz="3200"/>
              <a:t>Интеграция в другие системы</a:t>
            </a:r>
          </a:p>
          <a:p>
            <a:r>
              <a:rPr lang="en-US" sz="3200"/>
              <a:t>SCADA Trace Mode</a:t>
            </a:r>
            <a:endParaRPr lang="ru-RU" sz="32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Рисунок 27" descr="logo.png"/>
          <p:cNvPicPr>
            <a:picLocks noChangeAspect="1"/>
          </p:cNvPicPr>
          <p:nvPr/>
        </p:nvPicPr>
        <p:blipFill>
          <a:blip r:embed="rId2"/>
          <a:srcRect/>
          <a:stretch>
            <a:fillRect/>
          </a:stretch>
        </p:blipFill>
        <p:spPr bwMode="auto">
          <a:xfrm>
            <a:off x="7377113" y="6397625"/>
            <a:ext cx="1779587" cy="485775"/>
          </a:xfrm>
          <a:prstGeom prst="rect">
            <a:avLst/>
          </a:prstGeom>
          <a:noFill/>
          <a:ln w="9525">
            <a:noFill/>
            <a:miter lim="800000"/>
            <a:headEnd/>
            <a:tailEnd/>
          </a:ln>
        </p:spPr>
      </p:pic>
      <p:pic>
        <p:nvPicPr>
          <p:cNvPr id="56322" name="Рисунок 20" descr="capture_07072011_163521.jpg"/>
          <p:cNvPicPr>
            <a:picLocks noChangeAspect="1"/>
          </p:cNvPicPr>
          <p:nvPr/>
        </p:nvPicPr>
        <p:blipFill>
          <a:blip r:embed="rId3"/>
          <a:srcRect/>
          <a:stretch>
            <a:fillRect/>
          </a:stretch>
        </p:blipFill>
        <p:spPr bwMode="auto">
          <a:xfrm>
            <a:off x="288925" y="1355725"/>
            <a:ext cx="8132763" cy="5083175"/>
          </a:xfrm>
          <a:prstGeom prst="rect">
            <a:avLst/>
          </a:prstGeom>
          <a:noFill/>
          <a:ln w="9525">
            <a:noFill/>
            <a:miter lim="800000"/>
            <a:headEnd/>
            <a:tailEnd/>
          </a:ln>
        </p:spPr>
      </p:pic>
      <p:sp>
        <p:nvSpPr>
          <p:cNvPr id="56323" name="Text Box 6"/>
          <p:cNvSpPr txBox="1">
            <a:spLocks noChangeArrowheads="1"/>
          </p:cNvSpPr>
          <p:nvPr/>
        </p:nvSpPr>
        <p:spPr bwMode="auto">
          <a:xfrm>
            <a:off x="238125" y="100013"/>
            <a:ext cx="8693150" cy="1066800"/>
          </a:xfrm>
          <a:prstGeom prst="rect">
            <a:avLst/>
          </a:prstGeom>
          <a:noFill/>
          <a:ln w="9525">
            <a:noFill/>
            <a:miter lim="800000"/>
            <a:headEnd/>
            <a:tailEnd/>
          </a:ln>
        </p:spPr>
        <p:txBody>
          <a:bodyPr>
            <a:spAutoFit/>
          </a:bodyPr>
          <a:lstStyle/>
          <a:p>
            <a:r>
              <a:rPr lang="ru-RU" sz="3200"/>
              <a:t>Интеграция в другие системы</a:t>
            </a:r>
          </a:p>
          <a:p>
            <a:r>
              <a:rPr lang="en-US" sz="3200"/>
              <a:t>SCADA Trace Mode</a:t>
            </a:r>
            <a:endParaRPr lang="ru-RU" sz="320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Рисунок 27" descr="logo.png"/>
          <p:cNvPicPr>
            <a:picLocks noChangeAspect="1"/>
          </p:cNvPicPr>
          <p:nvPr/>
        </p:nvPicPr>
        <p:blipFill>
          <a:blip r:embed="rId2"/>
          <a:srcRect/>
          <a:stretch>
            <a:fillRect/>
          </a:stretch>
        </p:blipFill>
        <p:spPr bwMode="auto">
          <a:xfrm>
            <a:off x="7364413" y="6372225"/>
            <a:ext cx="1779587" cy="485775"/>
          </a:xfrm>
          <a:prstGeom prst="rect">
            <a:avLst/>
          </a:prstGeom>
          <a:noFill/>
          <a:ln w="9525">
            <a:noFill/>
            <a:miter lim="800000"/>
            <a:headEnd/>
            <a:tailEnd/>
          </a:ln>
        </p:spPr>
      </p:pic>
      <p:sp>
        <p:nvSpPr>
          <p:cNvPr id="57346" name="TextBox 29"/>
          <p:cNvSpPr txBox="1">
            <a:spLocks noChangeArrowheads="1"/>
          </p:cNvSpPr>
          <p:nvPr/>
        </p:nvSpPr>
        <p:spPr bwMode="auto">
          <a:xfrm>
            <a:off x="2447925" y="2116138"/>
            <a:ext cx="3798888" cy="327025"/>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ru-RU" b="1">
                <a:solidFill>
                  <a:schemeClr val="tx1"/>
                </a:solidFill>
              </a:rPr>
              <a:t>Собственный протокол обмена</a:t>
            </a:r>
          </a:p>
        </p:txBody>
      </p:sp>
      <p:cxnSp>
        <p:nvCxnSpPr>
          <p:cNvPr id="17" name="Straight Arrow Connector 18"/>
          <p:cNvCxnSpPr>
            <a:endCxn id="18" idx="3"/>
          </p:cNvCxnSpPr>
          <p:nvPr/>
        </p:nvCxnSpPr>
        <p:spPr>
          <a:xfrm rot="10800000">
            <a:off x="1600200" y="2580437"/>
            <a:ext cx="5318760" cy="10367"/>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sp>
        <p:nvSpPr>
          <p:cNvPr id="57348" name="TextBox 13"/>
          <p:cNvSpPr txBox="1">
            <a:spLocks noChangeArrowheads="1"/>
          </p:cNvSpPr>
          <p:nvPr/>
        </p:nvSpPr>
        <p:spPr bwMode="auto">
          <a:xfrm>
            <a:off x="7102475" y="2073275"/>
            <a:ext cx="1279525" cy="909638"/>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b="1">
                <a:latin typeface="Segoe Semibold"/>
              </a:rPr>
              <a:t>SCADA </a:t>
            </a:r>
          </a:p>
          <a:p>
            <a:pPr algn="ctr" eaLnBrk="0" hangingPunct="0">
              <a:lnSpc>
                <a:spcPct val="85000"/>
              </a:lnSpc>
              <a:spcBef>
                <a:spcPct val="20000"/>
              </a:spcBef>
            </a:pPr>
            <a:r>
              <a:rPr lang="ru-RU" b="1">
                <a:latin typeface="Segoe Semibold"/>
              </a:rPr>
              <a:t>Алгонт </a:t>
            </a:r>
            <a:endParaRPr lang="en-US" b="1">
              <a:latin typeface="Segoe Semibold"/>
            </a:endParaRPr>
          </a:p>
          <a:p>
            <a:pPr algn="ctr" eaLnBrk="0" hangingPunct="0">
              <a:lnSpc>
                <a:spcPct val="85000"/>
              </a:lnSpc>
              <a:spcBef>
                <a:spcPct val="20000"/>
              </a:spcBef>
            </a:pPr>
            <a:r>
              <a:rPr lang="ru-RU" b="1">
                <a:latin typeface="Segoe Semibold"/>
              </a:rPr>
              <a:t>Ассад</a:t>
            </a:r>
            <a:r>
              <a:rPr lang="en-US" b="1">
                <a:latin typeface="Segoe Semibold"/>
              </a:rPr>
              <a:t>-M5</a:t>
            </a:r>
            <a:endParaRPr lang="en-US"/>
          </a:p>
        </p:txBody>
      </p:sp>
      <p:grpSp>
        <p:nvGrpSpPr>
          <p:cNvPr id="57349" name="Группа 19"/>
          <p:cNvGrpSpPr>
            <a:grpSpLocks/>
          </p:cNvGrpSpPr>
          <p:nvPr/>
        </p:nvGrpSpPr>
        <p:grpSpPr bwMode="auto">
          <a:xfrm>
            <a:off x="665163" y="2149475"/>
            <a:ext cx="981075" cy="2528888"/>
            <a:chOff x="894158" y="2743200"/>
            <a:chExt cx="980361" cy="2501277"/>
          </a:xfrm>
        </p:grpSpPr>
        <p:cxnSp>
          <p:nvCxnSpPr>
            <p:cNvPr id="16" name="Straight Arrow Connector 18"/>
            <p:cNvCxnSpPr>
              <a:stCxn id="19" idx="0"/>
              <a:endCxn id="18" idx="2"/>
            </p:cNvCxnSpPr>
            <p:nvPr/>
          </p:nvCxnSpPr>
          <p:spPr>
            <a:xfrm rot="5400000" flipH="1" flipV="1">
              <a:off x="963886" y="4017094"/>
              <a:ext cx="858647" cy="17741"/>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57355" name="Рисунок 17" descr="монитор2.png"/>
            <p:cNvPicPr>
              <a:picLocks noChangeAspect="1"/>
            </p:cNvPicPr>
            <p:nvPr/>
          </p:nvPicPr>
          <p:blipFill>
            <a:blip r:embed="rId3"/>
            <a:srcRect/>
            <a:stretch>
              <a:fillRect/>
            </a:stretch>
          </p:blipFill>
          <p:spPr bwMode="auto">
            <a:xfrm>
              <a:off x="975360" y="2743200"/>
              <a:ext cx="853440" cy="853440"/>
            </a:xfrm>
            <a:prstGeom prst="rect">
              <a:avLst/>
            </a:prstGeom>
            <a:noFill/>
            <a:ln w="9525">
              <a:noFill/>
              <a:miter lim="800000"/>
              <a:headEnd/>
              <a:tailEnd/>
            </a:ln>
          </p:spPr>
        </p:pic>
        <p:pic>
          <p:nvPicPr>
            <p:cNvPr id="57356" name="Рисунок 18" descr="адресный прибор.jpg"/>
            <p:cNvPicPr>
              <a:picLocks noChangeAspect="1"/>
            </p:cNvPicPr>
            <p:nvPr/>
          </p:nvPicPr>
          <p:blipFill>
            <a:blip r:embed="rId4"/>
            <a:srcRect/>
            <a:stretch>
              <a:fillRect/>
            </a:stretch>
          </p:blipFill>
          <p:spPr bwMode="auto">
            <a:xfrm>
              <a:off x="894158" y="4455287"/>
              <a:ext cx="980361" cy="789190"/>
            </a:xfrm>
            <a:prstGeom prst="rect">
              <a:avLst/>
            </a:prstGeom>
            <a:noFill/>
            <a:ln w="9525">
              <a:noFill/>
              <a:miter lim="800000"/>
              <a:headEnd/>
              <a:tailEnd/>
            </a:ln>
          </p:spPr>
        </p:pic>
      </p:grpSp>
      <p:pic>
        <p:nvPicPr>
          <p:cNvPr id="57350" name="Рисунок 28" descr="монитор2.png"/>
          <p:cNvPicPr>
            <a:picLocks noChangeAspect="1"/>
          </p:cNvPicPr>
          <p:nvPr/>
        </p:nvPicPr>
        <p:blipFill>
          <a:blip r:embed="rId3"/>
          <a:srcRect/>
          <a:stretch>
            <a:fillRect/>
          </a:stretch>
        </p:blipFill>
        <p:spPr bwMode="auto">
          <a:xfrm>
            <a:off x="6873875" y="2879725"/>
            <a:ext cx="1524000" cy="1541463"/>
          </a:xfrm>
          <a:prstGeom prst="rect">
            <a:avLst/>
          </a:prstGeom>
          <a:noFill/>
          <a:ln w="9525">
            <a:noFill/>
            <a:miter lim="800000"/>
            <a:headEnd/>
            <a:tailEnd/>
          </a:ln>
        </p:spPr>
      </p:pic>
      <p:sp>
        <p:nvSpPr>
          <p:cNvPr id="15" name="Прямоугольник 14"/>
          <p:cNvSpPr/>
          <p:nvPr/>
        </p:nvSpPr>
        <p:spPr>
          <a:xfrm rot="517783">
            <a:off x="7311380" y="3380181"/>
            <a:ext cx="922047" cy="406265"/>
          </a:xfrm>
          <a:prstGeom prst="rect">
            <a:avLst/>
          </a:prstGeom>
          <a:noFill/>
        </p:spPr>
        <p:txBody>
          <a:bodyPr wrap="none">
            <a:spAutoFit/>
          </a:bodyPr>
          <a:lstStyle/>
          <a:p>
            <a:pPr algn="ctr" eaLnBrk="0" hangingPunct="0">
              <a:lnSpc>
                <a:spcPct val="85000"/>
              </a:lnSpc>
              <a:spcBef>
                <a:spcPct val="20000"/>
              </a:spcBef>
              <a:defRPr/>
            </a:pPr>
            <a:r>
              <a:rPr lang="en-US" sz="2400" dirty="0">
                <a:ln w="18415" cmpd="sng">
                  <a:solidFill>
                    <a:srgbClr val="FFFFFF"/>
                  </a:solidFill>
                  <a:prstDash val="solid"/>
                </a:ln>
                <a:effectLst>
                  <a:outerShdw blurRad="63500" dir="3600000" algn="tl" rotWithShape="0">
                    <a:srgbClr val="000000">
                      <a:alpha val="70000"/>
                    </a:srgbClr>
                  </a:outerShdw>
                </a:effectLst>
              </a:rPr>
              <a:t>Linux</a:t>
            </a:r>
            <a:endParaRPr lang="ru-RU" sz="2400" dirty="0">
              <a:ln w="18415" cmpd="sng">
                <a:solidFill>
                  <a:srgbClr val="FFFFFF"/>
                </a:solidFill>
                <a:prstDash val="solid"/>
              </a:ln>
              <a:effectLst>
                <a:outerShdw blurRad="63500" dir="3600000" algn="tl" rotWithShape="0">
                  <a:srgbClr val="000000">
                    <a:alpha val="70000"/>
                  </a:srgbClr>
                </a:outerShdw>
              </a:effectLst>
            </a:endParaRPr>
          </a:p>
        </p:txBody>
      </p:sp>
      <p:pic>
        <p:nvPicPr>
          <p:cNvPr id="57352" name="Рисунок 20" descr="алгонт.png"/>
          <p:cNvPicPr>
            <a:picLocks noChangeAspect="1"/>
          </p:cNvPicPr>
          <p:nvPr/>
        </p:nvPicPr>
        <p:blipFill>
          <a:blip r:embed="rId5"/>
          <a:srcRect/>
          <a:stretch>
            <a:fillRect/>
          </a:stretch>
        </p:blipFill>
        <p:spPr bwMode="auto">
          <a:xfrm>
            <a:off x="3492500" y="4225925"/>
            <a:ext cx="2405063" cy="711200"/>
          </a:xfrm>
          <a:prstGeom prst="rect">
            <a:avLst/>
          </a:prstGeom>
          <a:noFill/>
          <a:ln w="9525">
            <a:noFill/>
            <a:miter lim="800000"/>
            <a:headEnd/>
            <a:tailEnd/>
          </a:ln>
        </p:spPr>
      </p:pic>
      <p:sp>
        <p:nvSpPr>
          <p:cNvPr id="57353" name="Text Box 17"/>
          <p:cNvSpPr txBox="1">
            <a:spLocks noChangeArrowheads="1"/>
          </p:cNvSpPr>
          <p:nvPr/>
        </p:nvSpPr>
        <p:spPr bwMode="auto">
          <a:xfrm>
            <a:off x="238125" y="100013"/>
            <a:ext cx="8693150" cy="1066800"/>
          </a:xfrm>
          <a:prstGeom prst="rect">
            <a:avLst/>
          </a:prstGeom>
          <a:noFill/>
          <a:ln w="9525">
            <a:noFill/>
            <a:miter lim="800000"/>
            <a:headEnd/>
            <a:tailEnd/>
          </a:ln>
        </p:spPr>
        <p:txBody>
          <a:bodyPr>
            <a:spAutoFit/>
          </a:bodyPr>
          <a:lstStyle/>
          <a:p>
            <a:r>
              <a:rPr lang="ru-RU" sz="3200"/>
              <a:t>Интеграция в другие системы</a:t>
            </a:r>
          </a:p>
          <a:p>
            <a:r>
              <a:rPr lang="en-US" sz="3200"/>
              <a:t>SCADA </a:t>
            </a:r>
            <a:r>
              <a:rPr lang="ru-RU" sz="3200"/>
              <a:t>Алгонт Ассад-М5</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Рисунок 16" descr="Ассад скриншошт.bmp"/>
          <p:cNvPicPr>
            <a:picLocks noChangeAspect="1"/>
          </p:cNvPicPr>
          <p:nvPr/>
        </p:nvPicPr>
        <p:blipFill>
          <a:blip r:embed="rId2" cstate="print"/>
          <a:stretch>
            <a:fillRect/>
          </a:stretch>
        </p:blipFill>
        <p:spPr>
          <a:xfrm>
            <a:off x="428223" y="1249681"/>
            <a:ext cx="7664221" cy="4790138"/>
          </a:xfrm>
          <a:prstGeom prst="rect">
            <a:avLst/>
          </a:prstGeom>
          <a:noFill/>
          <a:ln>
            <a:noFill/>
          </a:ln>
          <a:effectLst>
            <a:outerShdw blurRad="184150" dist="241300" dir="11520000" sx="110000" sy="110000" algn="ctr">
              <a:srgbClr val="000000">
                <a:alpha val="18000"/>
              </a:srgbClr>
            </a:outerShdw>
            <a:reflection blurRad="6350" stA="50000" endA="300" endPos="38500" dist="50800" dir="5400000" sy="-100000" algn="bl" rotWithShape="0"/>
          </a:effectLst>
        </p:spPr>
      </p:pic>
      <p:pic>
        <p:nvPicPr>
          <p:cNvPr id="58370" name="Рисунок 27" descr="logo.png"/>
          <p:cNvPicPr>
            <a:picLocks noChangeAspect="1"/>
          </p:cNvPicPr>
          <p:nvPr/>
        </p:nvPicPr>
        <p:blipFill>
          <a:blip r:embed="rId3"/>
          <a:srcRect/>
          <a:stretch>
            <a:fillRect/>
          </a:stretch>
        </p:blipFill>
        <p:spPr bwMode="auto">
          <a:xfrm>
            <a:off x="7364413" y="6372225"/>
            <a:ext cx="1779587" cy="485775"/>
          </a:xfrm>
          <a:prstGeom prst="rect">
            <a:avLst/>
          </a:prstGeom>
          <a:noFill/>
          <a:ln w="9525">
            <a:noFill/>
            <a:miter lim="800000"/>
            <a:headEnd/>
            <a:tailEnd/>
          </a:ln>
        </p:spPr>
      </p:pic>
      <p:sp>
        <p:nvSpPr>
          <p:cNvPr id="58371" name="Text Box 5"/>
          <p:cNvSpPr txBox="1">
            <a:spLocks noChangeArrowheads="1"/>
          </p:cNvSpPr>
          <p:nvPr/>
        </p:nvSpPr>
        <p:spPr bwMode="auto">
          <a:xfrm>
            <a:off x="238125" y="100013"/>
            <a:ext cx="8693150" cy="1066800"/>
          </a:xfrm>
          <a:prstGeom prst="rect">
            <a:avLst/>
          </a:prstGeom>
          <a:noFill/>
          <a:ln w="9525">
            <a:noFill/>
            <a:miter lim="800000"/>
            <a:headEnd/>
            <a:tailEnd/>
          </a:ln>
        </p:spPr>
        <p:txBody>
          <a:bodyPr>
            <a:spAutoFit/>
          </a:bodyPr>
          <a:lstStyle/>
          <a:p>
            <a:r>
              <a:rPr lang="ru-RU" sz="3200"/>
              <a:t>Интеграция в другие системы</a:t>
            </a:r>
          </a:p>
          <a:p>
            <a:r>
              <a:rPr lang="en-US" sz="3200"/>
              <a:t>SCADA </a:t>
            </a:r>
            <a:r>
              <a:rPr lang="ru-RU" sz="3200"/>
              <a:t>Алгонт Ассад-М5</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Рисунок 27" descr="logo.png"/>
          <p:cNvPicPr>
            <a:picLocks noChangeAspect="1"/>
          </p:cNvPicPr>
          <p:nvPr/>
        </p:nvPicPr>
        <p:blipFill>
          <a:blip r:embed="rId2"/>
          <a:srcRect/>
          <a:stretch>
            <a:fillRect/>
          </a:stretch>
        </p:blipFill>
        <p:spPr bwMode="auto">
          <a:xfrm>
            <a:off x="7364413" y="6372225"/>
            <a:ext cx="1779587" cy="485775"/>
          </a:xfrm>
          <a:prstGeom prst="rect">
            <a:avLst/>
          </a:prstGeom>
          <a:noFill/>
          <a:ln w="9525">
            <a:noFill/>
            <a:miter lim="800000"/>
            <a:headEnd/>
            <a:tailEnd/>
          </a:ln>
        </p:spPr>
      </p:pic>
      <p:sp>
        <p:nvSpPr>
          <p:cNvPr id="59394" name="TextBox 14"/>
          <p:cNvSpPr txBox="1">
            <a:spLocks noChangeArrowheads="1"/>
          </p:cNvSpPr>
          <p:nvPr/>
        </p:nvSpPr>
        <p:spPr bwMode="auto">
          <a:xfrm>
            <a:off x="3043238" y="2116138"/>
            <a:ext cx="2608262" cy="327025"/>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ru-RU" b="1">
                <a:solidFill>
                  <a:schemeClr val="tx1"/>
                </a:solidFill>
              </a:rPr>
              <a:t>Протокол обмена</a:t>
            </a:r>
            <a:r>
              <a:rPr lang="en-US" b="1">
                <a:solidFill>
                  <a:schemeClr val="tx1"/>
                </a:solidFill>
              </a:rPr>
              <a:t> ITV</a:t>
            </a:r>
            <a:endParaRPr lang="ru-RU" b="1">
              <a:solidFill>
                <a:schemeClr val="tx1"/>
              </a:solidFill>
            </a:endParaRPr>
          </a:p>
        </p:txBody>
      </p:sp>
      <p:cxnSp>
        <p:nvCxnSpPr>
          <p:cNvPr id="16" name="Straight Arrow Connector 18"/>
          <p:cNvCxnSpPr>
            <a:endCxn id="21" idx="3"/>
          </p:cNvCxnSpPr>
          <p:nvPr/>
        </p:nvCxnSpPr>
        <p:spPr>
          <a:xfrm rot="10800000">
            <a:off x="1600200" y="2580437"/>
            <a:ext cx="5318760" cy="10367"/>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sp>
        <p:nvSpPr>
          <p:cNvPr id="59396" name="TextBox 17"/>
          <p:cNvSpPr txBox="1">
            <a:spLocks noChangeArrowheads="1"/>
          </p:cNvSpPr>
          <p:nvPr/>
        </p:nvSpPr>
        <p:spPr bwMode="auto">
          <a:xfrm>
            <a:off x="7088188" y="2073275"/>
            <a:ext cx="1309687" cy="617538"/>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a:t>ITV </a:t>
            </a:r>
            <a:endParaRPr lang="ru-RU"/>
          </a:p>
          <a:p>
            <a:pPr algn="ctr" eaLnBrk="0" hangingPunct="0">
              <a:lnSpc>
                <a:spcPct val="85000"/>
              </a:lnSpc>
              <a:spcBef>
                <a:spcPct val="20000"/>
              </a:spcBef>
            </a:pPr>
            <a:r>
              <a:rPr lang="ru-RU"/>
              <a:t>Интеллект</a:t>
            </a:r>
            <a:endParaRPr lang="en-US"/>
          </a:p>
        </p:txBody>
      </p:sp>
      <p:grpSp>
        <p:nvGrpSpPr>
          <p:cNvPr id="59397" name="Группа 18"/>
          <p:cNvGrpSpPr>
            <a:grpSpLocks/>
          </p:cNvGrpSpPr>
          <p:nvPr/>
        </p:nvGrpSpPr>
        <p:grpSpPr bwMode="auto">
          <a:xfrm>
            <a:off x="665163" y="2149475"/>
            <a:ext cx="981075" cy="2528888"/>
            <a:chOff x="894158" y="2743200"/>
            <a:chExt cx="980361" cy="2501277"/>
          </a:xfrm>
        </p:grpSpPr>
        <p:cxnSp>
          <p:nvCxnSpPr>
            <p:cNvPr id="20" name="Straight Arrow Connector 18"/>
            <p:cNvCxnSpPr>
              <a:stCxn id="22" idx="0"/>
              <a:endCxn id="21" idx="2"/>
            </p:cNvCxnSpPr>
            <p:nvPr/>
          </p:nvCxnSpPr>
          <p:spPr>
            <a:xfrm rot="5400000" flipH="1" flipV="1">
              <a:off x="963886" y="4017094"/>
              <a:ext cx="858647" cy="17741"/>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59402" name="Рисунок 20" descr="монитор2.png"/>
            <p:cNvPicPr>
              <a:picLocks noChangeAspect="1"/>
            </p:cNvPicPr>
            <p:nvPr/>
          </p:nvPicPr>
          <p:blipFill>
            <a:blip r:embed="rId3"/>
            <a:srcRect/>
            <a:stretch>
              <a:fillRect/>
            </a:stretch>
          </p:blipFill>
          <p:spPr bwMode="auto">
            <a:xfrm>
              <a:off x="975360" y="2743200"/>
              <a:ext cx="853440" cy="853440"/>
            </a:xfrm>
            <a:prstGeom prst="rect">
              <a:avLst/>
            </a:prstGeom>
            <a:noFill/>
            <a:ln w="9525">
              <a:noFill/>
              <a:miter lim="800000"/>
              <a:headEnd/>
              <a:tailEnd/>
            </a:ln>
          </p:spPr>
        </p:pic>
        <p:pic>
          <p:nvPicPr>
            <p:cNvPr id="59403" name="Рисунок 21" descr="адресный прибор.jpg"/>
            <p:cNvPicPr>
              <a:picLocks noChangeAspect="1"/>
            </p:cNvPicPr>
            <p:nvPr/>
          </p:nvPicPr>
          <p:blipFill>
            <a:blip r:embed="rId4"/>
            <a:srcRect/>
            <a:stretch>
              <a:fillRect/>
            </a:stretch>
          </p:blipFill>
          <p:spPr bwMode="auto">
            <a:xfrm>
              <a:off x="894158" y="4455287"/>
              <a:ext cx="980361" cy="789190"/>
            </a:xfrm>
            <a:prstGeom prst="rect">
              <a:avLst/>
            </a:prstGeom>
            <a:noFill/>
            <a:ln w="9525">
              <a:noFill/>
              <a:miter lim="800000"/>
              <a:headEnd/>
              <a:tailEnd/>
            </a:ln>
          </p:spPr>
        </p:pic>
      </p:grpSp>
      <p:pic>
        <p:nvPicPr>
          <p:cNvPr id="59398" name="Рисунок 22" descr="монитор2.png"/>
          <p:cNvPicPr>
            <a:picLocks noChangeAspect="1"/>
          </p:cNvPicPr>
          <p:nvPr/>
        </p:nvPicPr>
        <p:blipFill>
          <a:blip r:embed="rId3"/>
          <a:srcRect/>
          <a:stretch>
            <a:fillRect/>
          </a:stretch>
        </p:blipFill>
        <p:spPr bwMode="auto">
          <a:xfrm>
            <a:off x="6980238" y="2606675"/>
            <a:ext cx="1524000" cy="1541463"/>
          </a:xfrm>
          <a:prstGeom prst="rect">
            <a:avLst/>
          </a:prstGeom>
          <a:noFill/>
          <a:ln w="9525">
            <a:noFill/>
            <a:miter lim="800000"/>
            <a:headEnd/>
            <a:tailEnd/>
          </a:ln>
        </p:spPr>
      </p:pic>
      <p:pic>
        <p:nvPicPr>
          <p:cNvPr id="59399" name="Рисунок 24" descr="itv_logo_2006.gif"/>
          <p:cNvPicPr>
            <a:picLocks noChangeAspect="1"/>
          </p:cNvPicPr>
          <p:nvPr/>
        </p:nvPicPr>
        <p:blipFill>
          <a:blip r:embed="rId5"/>
          <a:srcRect/>
          <a:stretch>
            <a:fillRect/>
          </a:stretch>
        </p:blipFill>
        <p:spPr bwMode="auto">
          <a:xfrm>
            <a:off x="3343275" y="3614738"/>
            <a:ext cx="2309813" cy="1439862"/>
          </a:xfrm>
          <a:prstGeom prst="rect">
            <a:avLst/>
          </a:prstGeom>
          <a:noFill/>
          <a:ln w="9525">
            <a:noFill/>
            <a:miter lim="800000"/>
            <a:headEnd/>
            <a:tailEnd/>
          </a:ln>
        </p:spPr>
      </p:pic>
      <p:sp>
        <p:nvSpPr>
          <p:cNvPr id="59400" name="Text Box 16"/>
          <p:cNvSpPr txBox="1">
            <a:spLocks noChangeArrowheads="1"/>
          </p:cNvSpPr>
          <p:nvPr/>
        </p:nvSpPr>
        <p:spPr bwMode="auto">
          <a:xfrm>
            <a:off x="238125" y="100013"/>
            <a:ext cx="8693150" cy="1066800"/>
          </a:xfrm>
          <a:prstGeom prst="rect">
            <a:avLst/>
          </a:prstGeom>
          <a:noFill/>
          <a:ln w="9525">
            <a:noFill/>
            <a:miter lim="800000"/>
            <a:headEnd/>
            <a:tailEnd/>
          </a:ln>
        </p:spPr>
        <p:txBody>
          <a:bodyPr>
            <a:spAutoFit/>
          </a:bodyPr>
          <a:lstStyle/>
          <a:p>
            <a:r>
              <a:rPr lang="ru-RU" sz="3200"/>
              <a:t>Интеграция в другие системы</a:t>
            </a:r>
          </a:p>
          <a:p>
            <a:r>
              <a:rPr lang="en-US" sz="3200"/>
              <a:t>ITV </a:t>
            </a:r>
            <a:r>
              <a:rPr lang="ru-RU" sz="3200"/>
              <a:t>Интеллект</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AutoShape 14"/>
          <p:cNvSpPr>
            <a:spLocks noChangeArrowheads="1"/>
          </p:cNvSpPr>
          <p:nvPr/>
        </p:nvSpPr>
        <p:spPr bwMode="auto">
          <a:xfrm>
            <a:off x="601663" y="1366838"/>
            <a:ext cx="3922712" cy="3906837"/>
          </a:xfrm>
          <a:prstGeom prst="roundRect">
            <a:avLst>
              <a:gd name="adj" fmla="val 16667"/>
            </a:avLst>
          </a:prstGeom>
          <a:solidFill>
            <a:srgbClr val="3366FF"/>
          </a:solidFill>
          <a:ln w="9525">
            <a:solidFill>
              <a:schemeClr val="tx1"/>
            </a:solidFill>
            <a:round/>
            <a:headEnd/>
            <a:tailEnd/>
          </a:ln>
        </p:spPr>
        <p:txBody>
          <a:bodyPr wrap="none" anchor="ctr"/>
          <a:lstStyle/>
          <a:p>
            <a:pPr algn="ctr"/>
            <a:endParaRPr lang="ru-RU"/>
          </a:p>
        </p:txBody>
      </p:sp>
      <p:sp>
        <p:nvSpPr>
          <p:cNvPr id="60418" name="Text Box 4"/>
          <p:cNvSpPr txBox="1">
            <a:spLocks noChangeArrowheads="1"/>
          </p:cNvSpPr>
          <p:nvPr/>
        </p:nvSpPr>
        <p:spPr bwMode="auto">
          <a:xfrm>
            <a:off x="174625" y="290513"/>
            <a:ext cx="8761413" cy="579437"/>
          </a:xfrm>
          <a:prstGeom prst="rect">
            <a:avLst/>
          </a:prstGeom>
          <a:noFill/>
          <a:ln w="9525">
            <a:noFill/>
            <a:miter lim="800000"/>
            <a:headEnd/>
            <a:tailEnd/>
          </a:ln>
        </p:spPr>
        <p:txBody>
          <a:bodyPr>
            <a:spAutoFit/>
          </a:bodyPr>
          <a:lstStyle/>
          <a:p>
            <a:pPr algn="ctr"/>
            <a:r>
              <a:rPr lang="ru-RU" sz="3200"/>
              <a:t>Принцип взаимодействия </a:t>
            </a:r>
            <a:r>
              <a:rPr lang="en-US" sz="3200"/>
              <a:t>OPC</a:t>
            </a:r>
            <a:endParaRPr lang="ru-RU" sz="3200"/>
          </a:p>
        </p:txBody>
      </p:sp>
      <p:sp>
        <p:nvSpPr>
          <p:cNvPr id="60419" name="AutoShape 13"/>
          <p:cNvSpPr>
            <a:spLocks noChangeArrowheads="1"/>
          </p:cNvSpPr>
          <p:nvPr/>
        </p:nvSpPr>
        <p:spPr bwMode="auto">
          <a:xfrm>
            <a:off x="1444625" y="2659063"/>
            <a:ext cx="2868613" cy="1239837"/>
          </a:xfrm>
          <a:prstGeom prst="roundRect">
            <a:avLst>
              <a:gd name="adj" fmla="val 16667"/>
            </a:avLst>
          </a:prstGeom>
          <a:solidFill>
            <a:srgbClr val="339966"/>
          </a:solidFill>
          <a:ln w="9525">
            <a:solidFill>
              <a:schemeClr val="tx1"/>
            </a:solidFill>
            <a:round/>
            <a:headEnd/>
            <a:tailEnd/>
          </a:ln>
        </p:spPr>
        <p:txBody>
          <a:bodyPr wrap="none" anchor="ctr"/>
          <a:lstStyle/>
          <a:p>
            <a:pPr algn="ctr"/>
            <a:r>
              <a:rPr lang="en-US"/>
              <a:t>OPC</a:t>
            </a:r>
          </a:p>
          <a:p>
            <a:pPr algn="ctr"/>
            <a:r>
              <a:rPr lang="ru-RU"/>
              <a:t>Клиент</a:t>
            </a:r>
          </a:p>
        </p:txBody>
      </p:sp>
      <p:sp>
        <p:nvSpPr>
          <p:cNvPr id="60420" name="AutoShape 16"/>
          <p:cNvSpPr>
            <a:spLocks noChangeArrowheads="1"/>
          </p:cNvSpPr>
          <p:nvPr/>
        </p:nvSpPr>
        <p:spPr bwMode="auto">
          <a:xfrm>
            <a:off x="5229225" y="2654300"/>
            <a:ext cx="1700213" cy="1239838"/>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t>OPC</a:t>
            </a:r>
          </a:p>
          <a:p>
            <a:pPr algn="ctr"/>
            <a:r>
              <a:rPr lang="ru-RU"/>
              <a:t>Сервер</a:t>
            </a:r>
          </a:p>
        </p:txBody>
      </p:sp>
      <p:sp>
        <p:nvSpPr>
          <p:cNvPr id="60421" name="Text Box 8"/>
          <p:cNvSpPr txBox="1">
            <a:spLocks noChangeArrowheads="1"/>
          </p:cNvSpPr>
          <p:nvPr/>
        </p:nvSpPr>
        <p:spPr bwMode="auto">
          <a:xfrm>
            <a:off x="1571625" y="1789113"/>
            <a:ext cx="2097088" cy="366712"/>
          </a:xfrm>
          <a:prstGeom prst="rect">
            <a:avLst/>
          </a:prstGeom>
          <a:noFill/>
          <a:ln w="9525">
            <a:noFill/>
            <a:miter lim="800000"/>
            <a:headEnd/>
            <a:tailEnd/>
          </a:ln>
        </p:spPr>
        <p:txBody>
          <a:bodyPr wrap="none">
            <a:spAutoFit/>
          </a:bodyPr>
          <a:lstStyle/>
          <a:p>
            <a:r>
              <a:rPr lang="en-US"/>
              <a:t>SCADA – </a:t>
            </a:r>
            <a:r>
              <a:rPr lang="ru-RU"/>
              <a:t>система</a:t>
            </a:r>
          </a:p>
        </p:txBody>
      </p:sp>
      <p:cxnSp>
        <p:nvCxnSpPr>
          <p:cNvPr id="60422" name="AutoShape 9"/>
          <p:cNvCxnSpPr>
            <a:cxnSpLocks noChangeShapeType="1"/>
            <a:stCxn id="60420" idx="1"/>
            <a:endCxn id="60419" idx="3"/>
          </p:cNvCxnSpPr>
          <p:nvPr/>
        </p:nvCxnSpPr>
        <p:spPr bwMode="auto">
          <a:xfrm flipH="1">
            <a:off x="4313238" y="3275013"/>
            <a:ext cx="915987" cy="4762"/>
          </a:xfrm>
          <a:prstGeom prst="straightConnector1">
            <a:avLst/>
          </a:prstGeom>
          <a:noFill/>
          <a:ln w="9525">
            <a:solidFill>
              <a:schemeClr val="tx1"/>
            </a:solidFill>
            <a:round/>
            <a:headEnd type="triangle" w="med" len="med"/>
            <a:tailEnd type="triangle" w="med" len="med"/>
          </a:ln>
        </p:spPr>
      </p:cxnSp>
      <p:grpSp>
        <p:nvGrpSpPr>
          <p:cNvPr id="60423" name="Группа 18"/>
          <p:cNvGrpSpPr>
            <a:grpSpLocks/>
          </p:cNvGrpSpPr>
          <p:nvPr/>
        </p:nvGrpSpPr>
        <p:grpSpPr bwMode="auto">
          <a:xfrm>
            <a:off x="7032625" y="2911475"/>
            <a:ext cx="981075" cy="2528888"/>
            <a:chOff x="894158" y="2743200"/>
            <a:chExt cx="980361" cy="2501277"/>
          </a:xfrm>
        </p:grpSpPr>
        <p:cxnSp>
          <p:nvCxnSpPr>
            <p:cNvPr id="20" name="Straight Arrow Connector 18"/>
            <p:cNvCxnSpPr>
              <a:stCxn id="22" idx="0"/>
              <a:endCxn id="21" idx="2"/>
            </p:cNvCxnSpPr>
            <p:nvPr/>
          </p:nvCxnSpPr>
          <p:spPr>
            <a:xfrm rot="5400000" flipH="1" flipV="1">
              <a:off x="963886" y="4017094"/>
              <a:ext cx="858647" cy="17741"/>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60425" name="Рисунок 20" descr="монитор2.png"/>
            <p:cNvPicPr>
              <a:picLocks noChangeAspect="1"/>
            </p:cNvPicPr>
            <p:nvPr/>
          </p:nvPicPr>
          <p:blipFill>
            <a:blip r:embed="rId2"/>
            <a:srcRect/>
            <a:stretch>
              <a:fillRect/>
            </a:stretch>
          </p:blipFill>
          <p:spPr bwMode="auto">
            <a:xfrm>
              <a:off x="975360" y="2743200"/>
              <a:ext cx="853440" cy="853440"/>
            </a:xfrm>
            <a:prstGeom prst="rect">
              <a:avLst/>
            </a:prstGeom>
            <a:noFill/>
            <a:ln w="9525">
              <a:noFill/>
              <a:miter lim="800000"/>
              <a:headEnd/>
              <a:tailEnd/>
            </a:ln>
          </p:spPr>
        </p:pic>
        <p:pic>
          <p:nvPicPr>
            <p:cNvPr id="60426" name="Рисунок 21" descr="адресный прибор.jpg"/>
            <p:cNvPicPr>
              <a:picLocks noChangeAspect="1"/>
            </p:cNvPicPr>
            <p:nvPr/>
          </p:nvPicPr>
          <p:blipFill>
            <a:blip r:embed="rId3"/>
            <a:srcRect/>
            <a:stretch>
              <a:fillRect/>
            </a:stretch>
          </p:blipFill>
          <p:spPr bwMode="auto">
            <a:xfrm>
              <a:off x="894158" y="4455287"/>
              <a:ext cx="980361" cy="789190"/>
            </a:xfrm>
            <a:prstGeom prst="rect">
              <a:avLst/>
            </a:prstGeom>
            <a:noFill/>
            <a:ln w="9525">
              <a:noFill/>
              <a:miter lim="800000"/>
              <a:headEnd/>
              <a:tailEnd/>
            </a:ln>
          </p:spPr>
        </p:pic>
      </p:gr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Рисунок 4" descr="logo.png"/>
          <p:cNvPicPr>
            <a:picLocks noChangeAspect="1"/>
          </p:cNvPicPr>
          <p:nvPr/>
        </p:nvPicPr>
        <p:blipFill>
          <a:blip r:embed="rId2"/>
          <a:srcRect/>
          <a:stretch>
            <a:fillRect/>
          </a:stretch>
        </p:blipFill>
        <p:spPr bwMode="auto">
          <a:xfrm>
            <a:off x="7364413" y="6372225"/>
            <a:ext cx="1779587" cy="485775"/>
          </a:xfrm>
          <a:prstGeom prst="rect">
            <a:avLst/>
          </a:prstGeom>
          <a:noFill/>
          <a:ln w="9525">
            <a:noFill/>
            <a:miter lim="800000"/>
            <a:headEnd/>
            <a:tailEnd/>
          </a:ln>
        </p:spPr>
      </p:pic>
      <p:sp>
        <p:nvSpPr>
          <p:cNvPr id="61442" name="Text Box 5"/>
          <p:cNvSpPr txBox="1">
            <a:spLocks noChangeArrowheads="1"/>
          </p:cNvSpPr>
          <p:nvPr/>
        </p:nvSpPr>
        <p:spPr bwMode="auto">
          <a:xfrm>
            <a:off x="250825" y="346075"/>
            <a:ext cx="8691563" cy="579438"/>
          </a:xfrm>
          <a:prstGeom prst="rect">
            <a:avLst/>
          </a:prstGeom>
          <a:noFill/>
          <a:ln w="9525">
            <a:noFill/>
            <a:miter lim="800000"/>
            <a:headEnd/>
            <a:tailEnd/>
          </a:ln>
        </p:spPr>
        <p:txBody>
          <a:bodyPr>
            <a:spAutoFit/>
          </a:bodyPr>
          <a:lstStyle/>
          <a:p>
            <a:pPr algn="ctr"/>
            <a:r>
              <a:rPr lang="ru-RU" sz="3200"/>
              <a:t>Спецификации </a:t>
            </a:r>
            <a:r>
              <a:rPr lang="en-US" sz="3200"/>
              <a:t>OPC</a:t>
            </a:r>
            <a:endParaRPr lang="ru-RU" sz="3200"/>
          </a:p>
        </p:txBody>
      </p:sp>
      <p:sp>
        <p:nvSpPr>
          <p:cNvPr id="61443" name="AutoShape 13"/>
          <p:cNvSpPr>
            <a:spLocks noChangeArrowheads="1"/>
          </p:cNvSpPr>
          <p:nvPr/>
        </p:nvSpPr>
        <p:spPr bwMode="auto">
          <a:xfrm>
            <a:off x="1431925" y="1579563"/>
            <a:ext cx="2868613" cy="1239837"/>
          </a:xfrm>
          <a:prstGeom prst="roundRect">
            <a:avLst>
              <a:gd name="adj" fmla="val 16667"/>
            </a:avLst>
          </a:prstGeom>
          <a:solidFill>
            <a:srgbClr val="339966"/>
          </a:solidFill>
          <a:ln w="9525">
            <a:solidFill>
              <a:schemeClr val="tx1"/>
            </a:solidFill>
            <a:round/>
            <a:headEnd/>
            <a:tailEnd/>
          </a:ln>
        </p:spPr>
        <p:txBody>
          <a:bodyPr wrap="none" anchor="ctr"/>
          <a:lstStyle/>
          <a:p>
            <a:pPr algn="ctr"/>
            <a:r>
              <a:rPr lang="en-US"/>
              <a:t>OPC</a:t>
            </a:r>
          </a:p>
          <a:p>
            <a:pPr algn="ctr"/>
            <a:r>
              <a:rPr lang="en-US"/>
              <a:t>Alarms &amp; Events</a:t>
            </a:r>
            <a:endParaRPr lang="ru-RU"/>
          </a:p>
        </p:txBody>
      </p:sp>
      <p:sp>
        <p:nvSpPr>
          <p:cNvPr id="61444" name="AutoShape 14"/>
          <p:cNvSpPr>
            <a:spLocks noChangeArrowheads="1"/>
          </p:cNvSpPr>
          <p:nvPr/>
        </p:nvSpPr>
        <p:spPr bwMode="auto">
          <a:xfrm>
            <a:off x="1439863" y="3144838"/>
            <a:ext cx="2868612" cy="1239837"/>
          </a:xfrm>
          <a:prstGeom prst="roundRect">
            <a:avLst>
              <a:gd name="adj" fmla="val 16667"/>
            </a:avLst>
          </a:prstGeom>
          <a:solidFill>
            <a:srgbClr val="3366FF"/>
          </a:solidFill>
          <a:ln w="9525">
            <a:solidFill>
              <a:schemeClr val="tx1"/>
            </a:solidFill>
            <a:round/>
            <a:headEnd/>
            <a:tailEnd/>
          </a:ln>
        </p:spPr>
        <p:txBody>
          <a:bodyPr wrap="none" anchor="ctr"/>
          <a:lstStyle/>
          <a:p>
            <a:pPr algn="ctr"/>
            <a:r>
              <a:rPr lang="en-US"/>
              <a:t>OPC</a:t>
            </a:r>
          </a:p>
          <a:p>
            <a:pPr algn="ctr"/>
            <a:r>
              <a:rPr lang="en-US"/>
              <a:t>Data Access 3.0</a:t>
            </a:r>
            <a:endParaRPr lang="ru-RU"/>
          </a:p>
        </p:txBody>
      </p:sp>
      <p:sp>
        <p:nvSpPr>
          <p:cNvPr id="61445" name="AutoShape 15"/>
          <p:cNvSpPr>
            <a:spLocks noChangeArrowheads="1"/>
          </p:cNvSpPr>
          <p:nvPr/>
        </p:nvSpPr>
        <p:spPr bwMode="auto">
          <a:xfrm>
            <a:off x="4913313" y="3138488"/>
            <a:ext cx="2868612" cy="1239837"/>
          </a:xfrm>
          <a:prstGeom prst="roundRect">
            <a:avLst>
              <a:gd name="adj" fmla="val 16667"/>
            </a:avLst>
          </a:prstGeom>
          <a:solidFill>
            <a:srgbClr val="969696"/>
          </a:solidFill>
          <a:ln w="9525">
            <a:solidFill>
              <a:schemeClr val="tx1"/>
            </a:solidFill>
            <a:round/>
            <a:headEnd/>
            <a:tailEnd/>
          </a:ln>
        </p:spPr>
        <p:txBody>
          <a:bodyPr wrap="none" anchor="ctr"/>
          <a:lstStyle/>
          <a:p>
            <a:pPr algn="ctr"/>
            <a:r>
              <a:rPr lang="en-US"/>
              <a:t>OPC</a:t>
            </a:r>
          </a:p>
          <a:p>
            <a:pPr algn="ctr"/>
            <a:r>
              <a:rPr lang="en-US"/>
              <a:t>XML Data Access</a:t>
            </a:r>
            <a:endParaRPr lang="ru-RU"/>
          </a:p>
        </p:txBody>
      </p:sp>
      <p:sp>
        <p:nvSpPr>
          <p:cNvPr id="61446" name="AutoShape 16"/>
          <p:cNvSpPr>
            <a:spLocks noChangeArrowheads="1"/>
          </p:cNvSpPr>
          <p:nvPr/>
        </p:nvSpPr>
        <p:spPr bwMode="auto">
          <a:xfrm>
            <a:off x="4911725" y="1574800"/>
            <a:ext cx="2868613" cy="1239838"/>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t>OPC</a:t>
            </a:r>
          </a:p>
          <a:p>
            <a:pPr algn="ctr"/>
            <a:r>
              <a:rPr lang="en-US"/>
              <a:t>Data Access 2.0</a:t>
            </a:r>
            <a:endParaRPr lang="ru-RU"/>
          </a:p>
        </p:txBody>
      </p:sp>
      <p:sp>
        <p:nvSpPr>
          <p:cNvPr id="61447" name="AutoShape 15"/>
          <p:cNvSpPr>
            <a:spLocks noChangeArrowheads="1"/>
          </p:cNvSpPr>
          <p:nvPr/>
        </p:nvSpPr>
        <p:spPr bwMode="auto">
          <a:xfrm>
            <a:off x="1431925" y="4719638"/>
            <a:ext cx="2868613" cy="1239837"/>
          </a:xfrm>
          <a:prstGeom prst="roundRect">
            <a:avLst>
              <a:gd name="adj" fmla="val 16667"/>
            </a:avLst>
          </a:prstGeom>
          <a:solidFill>
            <a:schemeClr val="accent2"/>
          </a:solidFill>
          <a:ln w="9525">
            <a:solidFill>
              <a:schemeClr val="tx1"/>
            </a:solidFill>
            <a:round/>
            <a:headEnd/>
            <a:tailEnd/>
          </a:ln>
        </p:spPr>
        <p:txBody>
          <a:bodyPr wrap="none" anchor="ctr"/>
          <a:lstStyle/>
          <a:p>
            <a:pPr algn="ctr"/>
            <a:r>
              <a:rPr lang="en-US"/>
              <a:t>OPC</a:t>
            </a:r>
          </a:p>
          <a:p>
            <a:pPr algn="ctr"/>
            <a:r>
              <a:rPr lang="en-US"/>
              <a:t>Unified Architecture</a:t>
            </a:r>
            <a:endParaRPr lang="ru-RU"/>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Arrow Connector 18"/>
          <p:cNvCxnSpPr>
            <a:stCxn id="36" idx="0"/>
            <a:endCxn id="17" idx="2"/>
          </p:cNvCxnSpPr>
          <p:nvPr/>
        </p:nvCxnSpPr>
        <p:spPr>
          <a:xfrm rot="16200000" flipV="1">
            <a:off x="845233" y="3870463"/>
            <a:ext cx="729470" cy="13465"/>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62466" name="Рисунок 27" descr="logo.png"/>
          <p:cNvPicPr>
            <a:picLocks noChangeAspect="1"/>
          </p:cNvPicPr>
          <p:nvPr/>
        </p:nvPicPr>
        <p:blipFill>
          <a:blip r:embed="rId2"/>
          <a:srcRect/>
          <a:stretch>
            <a:fillRect/>
          </a:stretch>
        </p:blipFill>
        <p:spPr bwMode="auto">
          <a:xfrm>
            <a:off x="7364413" y="6372225"/>
            <a:ext cx="1779587" cy="485775"/>
          </a:xfrm>
          <a:prstGeom prst="rect">
            <a:avLst/>
          </a:prstGeom>
          <a:noFill/>
          <a:ln w="9525">
            <a:noFill/>
            <a:miter lim="800000"/>
            <a:headEnd/>
            <a:tailEnd/>
          </a:ln>
        </p:spPr>
      </p:pic>
      <p:sp>
        <p:nvSpPr>
          <p:cNvPr id="62467" name="TextBox 29"/>
          <p:cNvSpPr txBox="1">
            <a:spLocks noChangeArrowheads="1"/>
          </p:cNvSpPr>
          <p:nvPr/>
        </p:nvSpPr>
        <p:spPr bwMode="auto">
          <a:xfrm>
            <a:off x="3973513" y="2481263"/>
            <a:ext cx="1082675" cy="327025"/>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b="1">
                <a:solidFill>
                  <a:schemeClr val="tx1"/>
                </a:solidFill>
              </a:rPr>
              <a:t>OPC</a:t>
            </a:r>
            <a:r>
              <a:rPr lang="ru-RU" b="1">
                <a:solidFill>
                  <a:schemeClr val="tx1"/>
                </a:solidFill>
              </a:rPr>
              <a:t> </a:t>
            </a:r>
            <a:r>
              <a:rPr lang="en-US" b="1">
                <a:solidFill>
                  <a:schemeClr val="tx1"/>
                </a:solidFill>
              </a:rPr>
              <a:t>DA</a:t>
            </a:r>
            <a:endParaRPr lang="ru-RU" b="1">
              <a:solidFill>
                <a:schemeClr val="tx1"/>
              </a:solidFill>
            </a:endParaRPr>
          </a:p>
        </p:txBody>
      </p:sp>
      <p:cxnSp>
        <p:nvCxnSpPr>
          <p:cNvPr id="16" name="Straight Arrow Connector 18"/>
          <p:cNvCxnSpPr>
            <a:stCxn id="17" idx="3"/>
            <a:endCxn id="13" idx="1"/>
          </p:cNvCxnSpPr>
          <p:nvPr/>
        </p:nvCxnSpPr>
        <p:spPr>
          <a:xfrm flipV="1">
            <a:off x="1629954" y="3055258"/>
            <a:ext cx="5593806" cy="30480"/>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sp>
        <p:nvSpPr>
          <p:cNvPr id="62469" name="TextBox 11"/>
          <p:cNvSpPr txBox="1">
            <a:spLocks noChangeArrowheads="1"/>
          </p:cNvSpPr>
          <p:nvPr/>
        </p:nvSpPr>
        <p:spPr bwMode="auto">
          <a:xfrm>
            <a:off x="6726238" y="2206625"/>
            <a:ext cx="1766887" cy="327025"/>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b="1"/>
              <a:t>SCADA  Citect</a:t>
            </a:r>
            <a:endParaRPr lang="ru-RU" b="1"/>
          </a:p>
        </p:txBody>
      </p:sp>
      <p:pic>
        <p:nvPicPr>
          <p:cNvPr id="62470" name="Рисунок 12" descr="монитор2.png"/>
          <p:cNvPicPr>
            <a:picLocks noChangeAspect="1"/>
          </p:cNvPicPr>
          <p:nvPr/>
        </p:nvPicPr>
        <p:blipFill>
          <a:blip r:embed="rId3"/>
          <a:srcRect/>
          <a:stretch>
            <a:fillRect/>
          </a:stretch>
        </p:blipFill>
        <p:spPr bwMode="auto">
          <a:xfrm>
            <a:off x="7223125" y="2628900"/>
            <a:ext cx="854075" cy="852488"/>
          </a:xfrm>
          <a:prstGeom prst="rect">
            <a:avLst/>
          </a:prstGeom>
          <a:noFill/>
          <a:ln w="9525">
            <a:noFill/>
            <a:miter lim="800000"/>
            <a:headEnd/>
            <a:tailEnd/>
          </a:ln>
        </p:spPr>
      </p:pic>
      <p:pic>
        <p:nvPicPr>
          <p:cNvPr id="62471" name="Рисунок 16" descr="монитор2.png"/>
          <p:cNvPicPr>
            <a:picLocks noChangeAspect="1"/>
          </p:cNvPicPr>
          <p:nvPr/>
        </p:nvPicPr>
        <p:blipFill>
          <a:blip r:embed="rId3"/>
          <a:srcRect/>
          <a:stretch>
            <a:fillRect/>
          </a:stretch>
        </p:blipFill>
        <p:spPr bwMode="auto">
          <a:xfrm>
            <a:off x="776288" y="2659063"/>
            <a:ext cx="854075" cy="854075"/>
          </a:xfrm>
          <a:prstGeom prst="rect">
            <a:avLst/>
          </a:prstGeom>
          <a:noFill/>
          <a:ln w="9525">
            <a:noFill/>
            <a:miter lim="800000"/>
            <a:headEnd/>
            <a:tailEnd/>
          </a:ln>
        </p:spPr>
      </p:pic>
      <p:pic>
        <p:nvPicPr>
          <p:cNvPr id="62472" name="Рисунок 35" descr="адресный прибор.jpg"/>
          <p:cNvPicPr>
            <a:picLocks noChangeAspect="1"/>
          </p:cNvPicPr>
          <p:nvPr/>
        </p:nvPicPr>
        <p:blipFill>
          <a:blip r:embed="rId4"/>
          <a:srcRect/>
          <a:stretch>
            <a:fillRect/>
          </a:stretch>
        </p:blipFill>
        <p:spPr bwMode="auto">
          <a:xfrm>
            <a:off x="727075" y="4241800"/>
            <a:ext cx="979488" cy="788988"/>
          </a:xfrm>
          <a:prstGeom prst="rect">
            <a:avLst/>
          </a:prstGeom>
          <a:noFill/>
          <a:ln w="9525">
            <a:noFill/>
            <a:miter lim="800000"/>
            <a:headEnd/>
            <a:tailEnd/>
          </a:ln>
        </p:spPr>
      </p:pic>
      <p:pic>
        <p:nvPicPr>
          <p:cNvPr id="62473" name="Рисунок 13" descr="citect-scada.gif"/>
          <p:cNvPicPr>
            <a:picLocks noChangeAspect="1"/>
          </p:cNvPicPr>
          <p:nvPr/>
        </p:nvPicPr>
        <p:blipFill>
          <a:blip r:embed="rId5"/>
          <a:srcRect/>
          <a:stretch>
            <a:fillRect/>
          </a:stretch>
        </p:blipFill>
        <p:spPr bwMode="auto">
          <a:xfrm>
            <a:off x="3421063" y="4635500"/>
            <a:ext cx="2486025" cy="542925"/>
          </a:xfrm>
          <a:prstGeom prst="rect">
            <a:avLst/>
          </a:prstGeom>
          <a:noFill/>
          <a:ln w="9525">
            <a:noFill/>
            <a:miter lim="800000"/>
            <a:headEnd/>
            <a:tailEnd/>
          </a:ln>
        </p:spPr>
      </p:pic>
      <p:sp>
        <p:nvSpPr>
          <p:cNvPr id="62474" name="Text Box 15"/>
          <p:cNvSpPr txBox="1">
            <a:spLocks noChangeArrowheads="1"/>
          </p:cNvSpPr>
          <p:nvPr/>
        </p:nvSpPr>
        <p:spPr bwMode="auto">
          <a:xfrm>
            <a:off x="238125" y="100013"/>
            <a:ext cx="8693150" cy="1066800"/>
          </a:xfrm>
          <a:prstGeom prst="rect">
            <a:avLst/>
          </a:prstGeom>
          <a:noFill/>
          <a:ln w="9525">
            <a:noFill/>
            <a:miter lim="800000"/>
            <a:headEnd/>
            <a:tailEnd/>
          </a:ln>
        </p:spPr>
        <p:txBody>
          <a:bodyPr>
            <a:spAutoFit/>
          </a:bodyPr>
          <a:lstStyle/>
          <a:p>
            <a:r>
              <a:rPr lang="ru-RU" sz="3200"/>
              <a:t>Интеграция в другие системы</a:t>
            </a:r>
          </a:p>
          <a:p>
            <a:r>
              <a:rPr lang="en-US" sz="3200"/>
              <a:t>SCADA Citect</a:t>
            </a:r>
            <a:endParaRPr lang="ru-RU" sz="32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381000" y="1411288"/>
            <a:ext cx="8382000" cy="3203575"/>
          </a:xfrm>
        </p:spPr>
        <p:txBody>
          <a:bodyPr/>
          <a:lstStyle/>
          <a:p>
            <a:pPr lvl="1" eaLnBrk="1" hangingPunct="1"/>
            <a:r>
              <a:rPr lang="ru-RU" smtClean="0"/>
              <a:t>Модульность</a:t>
            </a:r>
          </a:p>
          <a:p>
            <a:pPr lvl="1" eaLnBrk="1" hangingPunct="1"/>
            <a:r>
              <a:rPr lang="ru-RU" smtClean="0"/>
              <a:t>Расширяемость</a:t>
            </a:r>
          </a:p>
          <a:p>
            <a:pPr lvl="1" eaLnBrk="1" hangingPunct="1"/>
            <a:r>
              <a:rPr lang="ru-RU" smtClean="0"/>
              <a:t>Интеграция</a:t>
            </a:r>
          </a:p>
          <a:p>
            <a:pPr lvl="1" eaLnBrk="1" hangingPunct="1"/>
            <a:r>
              <a:rPr lang="ru-RU" smtClean="0"/>
              <a:t>Адаптивность</a:t>
            </a:r>
          </a:p>
          <a:p>
            <a:pPr lvl="1" eaLnBrk="1" hangingPunct="1"/>
            <a:r>
              <a:rPr lang="ru-RU" smtClean="0"/>
              <a:t>Масштабируемость</a:t>
            </a:r>
          </a:p>
          <a:p>
            <a:pPr lvl="1" eaLnBrk="1" hangingPunct="1"/>
            <a:r>
              <a:rPr lang="ru-RU" smtClean="0"/>
              <a:t>Совместимость</a:t>
            </a:r>
          </a:p>
          <a:p>
            <a:pPr lvl="1" eaLnBrk="1" hangingPunct="1"/>
            <a:r>
              <a:rPr lang="ru-RU" smtClean="0"/>
              <a:t>Взаимодействие подсистем</a:t>
            </a:r>
          </a:p>
        </p:txBody>
      </p:sp>
      <p:pic>
        <p:nvPicPr>
          <p:cNvPr id="22530" name="Рисунок 2" descr="logo.png"/>
          <p:cNvPicPr>
            <a:picLocks noChangeAspect="1"/>
          </p:cNvPicPr>
          <p:nvPr/>
        </p:nvPicPr>
        <p:blipFill>
          <a:blip r:embed="rId3"/>
          <a:srcRect/>
          <a:stretch>
            <a:fillRect/>
          </a:stretch>
        </p:blipFill>
        <p:spPr bwMode="auto">
          <a:xfrm>
            <a:off x="7364413" y="6372225"/>
            <a:ext cx="1779587" cy="485775"/>
          </a:xfrm>
          <a:prstGeom prst="rect">
            <a:avLst/>
          </a:prstGeom>
          <a:noFill/>
          <a:ln w="9525">
            <a:noFill/>
            <a:miter lim="800000"/>
            <a:headEnd/>
            <a:tailEnd/>
          </a:ln>
        </p:spPr>
      </p:pic>
      <p:sp>
        <p:nvSpPr>
          <p:cNvPr id="22531" name="Text Box 5"/>
          <p:cNvSpPr txBox="1">
            <a:spLocks noChangeArrowheads="1"/>
          </p:cNvSpPr>
          <p:nvPr/>
        </p:nvSpPr>
        <p:spPr bwMode="auto">
          <a:xfrm>
            <a:off x="273050" y="422275"/>
            <a:ext cx="8689975" cy="579438"/>
          </a:xfrm>
          <a:prstGeom prst="rect">
            <a:avLst/>
          </a:prstGeom>
          <a:noFill/>
          <a:ln w="9525">
            <a:noFill/>
            <a:miter lim="800000"/>
            <a:headEnd/>
            <a:tailEnd/>
          </a:ln>
        </p:spPr>
        <p:txBody>
          <a:bodyPr>
            <a:spAutoFit/>
          </a:bodyPr>
          <a:lstStyle/>
          <a:p>
            <a:pPr algn="ctr"/>
            <a:r>
              <a:rPr lang="ru-RU" sz="3200" b="1">
                <a:solidFill>
                  <a:schemeClr val="tx1"/>
                </a:solidFill>
              </a:rPr>
              <a:t>Принципы построения</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5">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50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Рисунок 27" descr="logo.png"/>
          <p:cNvPicPr>
            <a:picLocks noChangeAspect="1"/>
          </p:cNvPicPr>
          <p:nvPr/>
        </p:nvPicPr>
        <p:blipFill>
          <a:blip r:embed="rId2"/>
          <a:srcRect/>
          <a:stretch>
            <a:fillRect/>
          </a:stretch>
        </p:blipFill>
        <p:spPr bwMode="auto">
          <a:xfrm>
            <a:off x="7364413" y="6372225"/>
            <a:ext cx="1779587" cy="485775"/>
          </a:xfrm>
          <a:prstGeom prst="rect">
            <a:avLst/>
          </a:prstGeom>
          <a:noFill/>
          <a:ln w="9525">
            <a:noFill/>
            <a:miter lim="800000"/>
            <a:headEnd/>
            <a:tailEnd/>
          </a:ln>
        </p:spPr>
      </p:pic>
      <p:sp>
        <p:nvSpPr>
          <p:cNvPr id="63490" name="Text Box 4"/>
          <p:cNvSpPr txBox="1">
            <a:spLocks noChangeArrowheads="1"/>
          </p:cNvSpPr>
          <p:nvPr/>
        </p:nvSpPr>
        <p:spPr bwMode="auto">
          <a:xfrm>
            <a:off x="709613" y="5940425"/>
            <a:ext cx="4459287" cy="917575"/>
          </a:xfrm>
          <a:prstGeom prst="rect">
            <a:avLst/>
          </a:prstGeom>
          <a:noFill/>
          <a:ln w="9525">
            <a:noFill/>
            <a:miter lim="800000"/>
            <a:headEnd/>
            <a:tailEnd/>
          </a:ln>
        </p:spPr>
        <p:txBody>
          <a:bodyPr anchor="ctr"/>
          <a:lstStyle/>
          <a:p>
            <a:pPr algn="ctr" eaLnBrk="0" hangingPunct="0">
              <a:lnSpc>
                <a:spcPct val="85000"/>
              </a:lnSpc>
              <a:spcBef>
                <a:spcPct val="20000"/>
              </a:spcBef>
            </a:pPr>
            <a:endParaRPr lang="en-GB">
              <a:latin typeface="Segoe"/>
            </a:endParaRPr>
          </a:p>
        </p:txBody>
      </p:sp>
      <p:sp>
        <p:nvSpPr>
          <p:cNvPr id="63491" name="TextBox 5"/>
          <p:cNvSpPr txBox="1">
            <a:spLocks noChangeArrowheads="1"/>
          </p:cNvSpPr>
          <p:nvPr/>
        </p:nvSpPr>
        <p:spPr bwMode="auto">
          <a:xfrm>
            <a:off x="4089400" y="2198688"/>
            <a:ext cx="971550" cy="325437"/>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b="1">
                <a:solidFill>
                  <a:schemeClr val="tx1"/>
                </a:solidFill>
              </a:rPr>
              <a:t>OPC UI</a:t>
            </a:r>
            <a:endParaRPr lang="ru-RU" b="1">
              <a:solidFill>
                <a:schemeClr val="tx1"/>
              </a:solidFill>
            </a:endParaRPr>
          </a:p>
        </p:txBody>
      </p:sp>
      <p:pic>
        <p:nvPicPr>
          <p:cNvPr id="7" name="Straight Arrow Connector 18"/>
          <p:cNvPicPr>
            <a:picLocks noChangeArrowheads="1"/>
          </p:cNvPicPr>
          <p:nvPr/>
        </p:nvPicPr>
        <p:blipFill>
          <a:blip r:embed="rId3"/>
          <a:srcRect/>
          <a:stretch>
            <a:fillRect/>
          </a:stretch>
        </p:blipFill>
        <p:spPr bwMode="auto">
          <a:xfrm>
            <a:off x="1625600" y="2493963"/>
            <a:ext cx="5384800" cy="414337"/>
          </a:xfrm>
          <a:prstGeom prst="rect">
            <a:avLst/>
          </a:prstGeom>
          <a:noFill/>
          <a:ln w="9525">
            <a:noFill/>
            <a:miter lim="800000"/>
            <a:headEnd/>
            <a:tailEnd/>
          </a:ln>
        </p:spPr>
      </p:pic>
      <p:sp>
        <p:nvSpPr>
          <p:cNvPr id="63493" name="TextBox 7"/>
          <p:cNvSpPr txBox="1">
            <a:spLocks noChangeArrowheads="1"/>
          </p:cNvSpPr>
          <p:nvPr/>
        </p:nvSpPr>
        <p:spPr bwMode="auto">
          <a:xfrm>
            <a:off x="7073900" y="2073275"/>
            <a:ext cx="1338263" cy="327025"/>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a:t>AlphaOpen</a:t>
            </a:r>
          </a:p>
        </p:txBody>
      </p:sp>
      <p:grpSp>
        <p:nvGrpSpPr>
          <p:cNvPr id="63494" name="Группа 8"/>
          <p:cNvGrpSpPr>
            <a:grpSpLocks/>
          </p:cNvGrpSpPr>
          <p:nvPr/>
        </p:nvGrpSpPr>
        <p:grpSpPr bwMode="auto">
          <a:xfrm>
            <a:off x="665163" y="2149475"/>
            <a:ext cx="981075" cy="2528888"/>
            <a:chOff x="894158" y="2743200"/>
            <a:chExt cx="980361" cy="2501277"/>
          </a:xfrm>
        </p:grpSpPr>
        <p:cxnSp>
          <p:nvCxnSpPr>
            <p:cNvPr id="10" name="Straight Arrow Connector 18"/>
            <p:cNvCxnSpPr>
              <a:stCxn id="12" idx="0"/>
              <a:endCxn id="11" idx="2"/>
            </p:cNvCxnSpPr>
            <p:nvPr/>
          </p:nvCxnSpPr>
          <p:spPr>
            <a:xfrm rot="5400000" flipH="1" flipV="1">
              <a:off x="963886" y="4017094"/>
              <a:ext cx="858647" cy="17741"/>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63500" name="Рисунок 10" descr="монитор2.png"/>
            <p:cNvPicPr>
              <a:picLocks noChangeAspect="1"/>
            </p:cNvPicPr>
            <p:nvPr/>
          </p:nvPicPr>
          <p:blipFill>
            <a:blip r:embed="rId4"/>
            <a:srcRect/>
            <a:stretch>
              <a:fillRect/>
            </a:stretch>
          </p:blipFill>
          <p:spPr bwMode="auto">
            <a:xfrm>
              <a:off x="975360" y="2743200"/>
              <a:ext cx="853440" cy="853440"/>
            </a:xfrm>
            <a:prstGeom prst="rect">
              <a:avLst/>
            </a:prstGeom>
            <a:noFill/>
            <a:ln w="9525">
              <a:noFill/>
              <a:miter lim="800000"/>
              <a:headEnd/>
              <a:tailEnd/>
            </a:ln>
          </p:spPr>
        </p:pic>
        <p:pic>
          <p:nvPicPr>
            <p:cNvPr id="63501" name="Рисунок 11" descr="адресный прибор.jpg"/>
            <p:cNvPicPr>
              <a:picLocks noChangeAspect="1"/>
            </p:cNvPicPr>
            <p:nvPr/>
          </p:nvPicPr>
          <p:blipFill>
            <a:blip r:embed="rId5"/>
            <a:srcRect/>
            <a:stretch>
              <a:fillRect/>
            </a:stretch>
          </p:blipFill>
          <p:spPr bwMode="auto">
            <a:xfrm>
              <a:off x="894158" y="4455287"/>
              <a:ext cx="980361" cy="789190"/>
            </a:xfrm>
            <a:prstGeom prst="rect">
              <a:avLst/>
            </a:prstGeom>
            <a:noFill/>
            <a:ln w="9525">
              <a:noFill/>
              <a:miter lim="800000"/>
              <a:headEnd/>
              <a:tailEnd/>
            </a:ln>
          </p:spPr>
        </p:pic>
      </p:grpSp>
      <p:pic>
        <p:nvPicPr>
          <p:cNvPr id="63495" name="Рисунок 12" descr="монитор2.png"/>
          <p:cNvPicPr>
            <a:picLocks noChangeAspect="1"/>
          </p:cNvPicPr>
          <p:nvPr/>
        </p:nvPicPr>
        <p:blipFill>
          <a:blip r:embed="rId4"/>
          <a:srcRect/>
          <a:stretch>
            <a:fillRect/>
          </a:stretch>
        </p:blipFill>
        <p:spPr bwMode="auto">
          <a:xfrm>
            <a:off x="6964363" y="2362200"/>
            <a:ext cx="1524000" cy="1541463"/>
          </a:xfrm>
          <a:prstGeom prst="rect">
            <a:avLst/>
          </a:prstGeom>
          <a:noFill/>
          <a:ln w="9525">
            <a:noFill/>
            <a:miter lim="800000"/>
            <a:headEnd/>
            <a:tailEnd/>
          </a:ln>
        </p:spPr>
      </p:pic>
      <p:pic>
        <p:nvPicPr>
          <p:cNvPr id="63496" name="Рисунок 13" descr="alphaopen.gif"/>
          <p:cNvPicPr>
            <a:picLocks noChangeAspect="1"/>
          </p:cNvPicPr>
          <p:nvPr/>
        </p:nvPicPr>
        <p:blipFill>
          <a:blip r:embed="rId6"/>
          <a:srcRect/>
          <a:stretch>
            <a:fillRect/>
          </a:stretch>
        </p:blipFill>
        <p:spPr bwMode="auto">
          <a:xfrm>
            <a:off x="3321050" y="4384675"/>
            <a:ext cx="2409825" cy="647700"/>
          </a:xfrm>
          <a:prstGeom prst="rect">
            <a:avLst/>
          </a:prstGeom>
          <a:noFill/>
          <a:ln w="9525">
            <a:noFill/>
            <a:miter lim="800000"/>
            <a:headEnd/>
            <a:tailEnd/>
          </a:ln>
        </p:spPr>
      </p:pic>
      <p:sp>
        <p:nvSpPr>
          <p:cNvPr id="16" name="Прямоугольник 15"/>
          <p:cNvSpPr/>
          <p:nvPr/>
        </p:nvSpPr>
        <p:spPr>
          <a:xfrm rot="517783">
            <a:off x="7387576" y="2862021"/>
            <a:ext cx="922047" cy="406265"/>
          </a:xfrm>
          <a:prstGeom prst="rect">
            <a:avLst/>
          </a:prstGeom>
          <a:noFill/>
        </p:spPr>
        <p:txBody>
          <a:bodyPr wrap="none">
            <a:spAutoFit/>
          </a:bodyPr>
          <a:lstStyle/>
          <a:p>
            <a:pPr algn="ctr" eaLnBrk="0" hangingPunct="0">
              <a:lnSpc>
                <a:spcPct val="85000"/>
              </a:lnSpc>
              <a:spcBef>
                <a:spcPct val="20000"/>
              </a:spcBef>
              <a:defRPr/>
            </a:pPr>
            <a:r>
              <a:rPr lang="en-US" sz="2400" dirty="0">
                <a:ln w="18415" cmpd="sng">
                  <a:solidFill>
                    <a:srgbClr val="FFFFFF"/>
                  </a:solidFill>
                  <a:prstDash val="solid"/>
                </a:ln>
                <a:effectLst>
                  <a:outerShdw blurRad="63500" dir="3600000" algn="tl" rotWithShape="0">
                    <a:srgbClr val="000000">
                      <a:alpha val="70000"/>
                    </a:srgbClr>
                  </a:outerShdw>
                </a:effectLst>
              </a:rPr>
              <a:t>Linux</a:t>
            </a:r>
            <a:endParaRPr lang="ru-RU" sz="2400" dirty="0">
              <a:ln w="18415" cmpd="sng">
                <a:solidFill>
                  <a:srgbClr val="FFFFFF"/>
                </a:solidFill>
                <a:prstDash val="solid"/>
              </a:ln>
              <a:effectLst>
                <a:outerShdw blurRad="63500" dir="3600000" algn="tl" rotWithShape="0">
                  <a:srgbClr val="000000">
                    <a:alpha val="70000"/>
                  </a:srgbClr>
                </a:outerShdw>
              </a:effectLst>
            </a:endParaRPr>
          </a:p>
        </p:txBody>
      </p:sp>
      <p:sp>
        <p:nvSpPr>
          <p:cNvPr id="63498" name="Text Box 16"/>
          <p:cNvSpPr txBox="1">
            <a:spLocks noChangeArrowheads="1"/>
          </p:cNvSpPr>
          <p:nvPr/>
        </p:nvSpPr>
        <p:spPr bwMode="auto">
          <a:xfrm>
            <a:off x="238125" y="100013"/>
            <a:ext cx="8693150" cy="1066800"/>
          </a:xfrm>
          <a:prstGeom prst="rect">
            <a:avLst/>
          </a:prstGeom>
          <a:noFill/>
          <a:ln w="9525">
            <a:noFill/>
            <a:miter lim="800000"/>
            <a:headEnd/>
            <a:tailEnd/>
          </a:ln>
        </p:spPr>
        <p:txBody>
          <a:bodyPr>
            <a:spAutoFit/>
          </a:bodyPr>
          <a:lstStyle/>
          <a:p>
            <a:r>
              <a:rPr lang="ru-RU" sz="3200"/>
              <a:t>Интеграция в другие системы</a:t>
            </a:r>
          </a:p>
          <a:p>
            <a:r>
              <a:rPr lang="en-US" sz="3200"/>
              <a:t>SCADA Alphaopen</a:t>
            </a:r>
            <a:endParaRPr lang="ru-RU" sz="32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Рисунок 23" descr="logo.png"/>
          <p:cNvPicPr>
            <a:picLocks noChangeAspect="1"/>
          </p:cNvPicPr>
          <p:nvPr/>
        </p:nvPicPr>
        <p:blipFill>
          <a:blip r:embed="rId2"/>
          <a:srcRect/>
          <a:stretch>
            <a:fillRect/>
          </a:stretch>
        </p:blipFill>
        <p:spPr bwMode="auto">
          <a:xfrm>
            <a:off x="7159625" y="6372225"/>
            <a:ext cx="1779588" cy="485775"/>
          </a:xfrm>
          <a:prstGeom prst="rect">
            <a:avLst/>
          </a:prstGeom>
          <a:noFill/>
          <a:ln w="9525">
            <a:noFill/>
            <a:miter lim="800000"/>
            <a:headEnd/>
            <a:tailEnd/>
          </a:ln>
        </p:spPr>
      </p:pic>
      <p:sp>
        <p:nvSpPr>
          <p:cNvPr id="64514" name="TextBox 53"/>
          <p:cNvSpPr txBox="1">
            <a:spLocks noChangeArrowheads="1"/>
          </p:cNvSpPr>
          <p:nvPr/>
        </p:nvSpPr>
        <p:spPr bwMode="auto">
          <a:xfrm>
            <a:off x="263525" y="1355725"/>
            <a:ext cx="8469313" cy="458788"/>
          </a:xfrm>
          <a:prstGeom prst="rect">
            <a:avLst/>
          </a:prstGeom>
          <a:noFill/>
          <a:ln w="9525">
            <a:noFill/>
            <a:miter lim="800000"/>
            <a:headEnd/>
            <a:tailEnd/>
          </a:ln>
        </p:spPr>
        <p:txBody>
          <a:bodyPr>
            <a:spAutoFit/>
          </a:bodyPr>
          <a:lstStyle/>
          <a:p>
            <a:pPr eaLnBrk="0" hangingPunct="0">
              <a:lnSpc>
                <a:spcPct val="85000"/>
              </a:lnSpc>
              <a:spcBef>
                <a:spcPct val="20000"/>
              </a:spcBef>
            </a:pPr>
            <a:r>
              <a:rPr lang="ru-RU" sz="2800"/>
              <a:t>На уровне полевых контроллеров</a:t>
            </a:r>
          </a:p>
        </p:txBody>
      </p:sp>
      <p:grpSp>
        <p:nvGrpSpPr>
          <p:cNvPr id="64515" name="Группа 58"/>
          <p:cNvGrpSpPr>
            <a:grpSpLocks/>
          </p:cNvGrpSpPr>
          <p:nvPr/>
        </p:nvGrpSpPr>
        <p:grpSpPr bwMode="auto">
          <a:xfrm>
            <a:off x="5173663" y="4846638"/>
            <a:ext cx="993775" cy="1036637"/>
            <a:chOff x="2887117" y="3886200"/>
            <a:chExt cx="994182" cy="1037460"/>
          </a:xfrm>
        </p:grpSpPr>
        <p:pic>
          <p:nvPicPr>
            <p:cNvPr id="64532" name="Picture 2"/>
            <p:cNvPicPr>
              <a:picLocks noChangeAspect="1" noChangeArrowheads="1"/>
            </p:cNvPicPr>
            <p:nvPr/>
          </p:nvPicPr>
          <p:blipFill>
            <a:blip r:embed="rId3"/>
            <a:srcRect/>
            <a:stretch>
              <a:fillRect/>
            </a:stretch>
          </p:blipFill>
          <p:spPr bwMode="auto">
            <a:xfrm>
              <a:off x="3198496" y="3886200"/>
              <a:ext cx="443864" cy="749275"/>
            </a:xfrm>
            <a:prstGeom prst="rect">
              <a:avLst/>
            </a:prstGeom>
            <a:noFill/>
            <a:ln w="9525">
              <a:noFill/>
              <a:miter lim="800000"/>
              <a:headEnd/>
              <a:tailEnd/>
            </a:ln>
          </p:spPr>
        </p:pic>
        <p:sp>
          <p:nvSpPr>
            <p:cNvPr id="64533" name="TextBox 64"/>
            <p:cNvSpPr txBox="1">
              <a:spLocks noChangeArrowheads="1"/>
            </p:cNvSpPr>
            <p:nvPr/>
          </p:nvSpPr>
          <p:spPr bwMode="auto">
            <a:xfrm>
              <a:off x="2887117" y="4648200"/>
              <a:ext cx="994182" cy="275460"/>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sz="1400" b="1"/>
                <a:t>SIEMENS</a:t>
              </a:r>
              <a:endParaRPr lang="ru-RU" sz="1400" b="1"/>
            </a:p>
          </p:txBody>
        </p:sp>
      </p:grpSp>
      <p:grpSp>
        <p:nvGrpSpPr>
          <p:cNvPr id="64516" name="Группа 65"/>
          <p:cNvGrpSpPr>
            <a:grpSpLocks/>
          </p:cNvGrpSpPr>
          <p:nvPr/>
        </p:nvGrpSpPr>
        <p:grpSpPr bwMode="auto">
          <a:xfrm>
            <a:off x="5187950" y="3641725"/>
            <a:ext cx="995363" cy="1038225"/>
            <a:chOff x="2887117" y="3886200"/>
            <a:chExt cx="994182" cy="1037460"/>
          </a:xfrm>
        </p:grpSpPr>
        <p:pic>
          <p:nvPicPr>
            <p:cNvPr id="64530" name="Picture 2"/>
            <p:cNvPicPr>
              <a:picLocks noChangeAspect="1" noChangeArrowheads="1"/>
            </p:cNvPicPr>
            <p:nvPr/>
          </p:nvPicPr>
          <p:blipFill>
            <a:blip r:embed="rId4"/>
            <a:srcRect/>
            <a:stretch>
              <a:fillRect/>
            </a:stretch>
          </p:blipFill>
          <p:spPr bwMode="auto">
            <a:xfrm>
              <a:off x="3198496" y="3886200"/>
              <a:ext cx="443864" cy="749275"/>
            </a:xfrm>
            <a:prstGeom prst="rect">
              <a:avLst/>
            </a:prstGeom>
            <a:noFill/>
            <a:ln w="9525">
              <a:noFill/>
              <a:miter lim="800000"/>
              <a:headEnd/>
              <a:tailEnd/>
            </a:ln>
          </p:spPr>
        </p:pic>
        <p:sp>
          <p:nvSpPr>
            <p:cNvPr id="64531" name="TextBox 71"/>
            <p:cNvSpPr txBox="1">
              <a:spLocks noChangeArrowheads="1"/>
            </p:cNvSpPr>
            <p:nvPr/>
          </p:nvSpPr>
          <p:spPr bwMode="auto">
            <a:xfrm>
              <a:off x="2887117" y="4648200"/>
              <a:ext cx="994182" cy="275460"/>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sz="1400" b="1"/>
                <a:t>SIEMENS</a:t>
              </a:r>
              <a:endParaRPr lang="ru-RU" sz="1400" b="1"/>
            </a:p>
          </p:txBody>
        </p:sp>
      </p:grpSp>
      <p:grpSp>
        <p:nvGrpSpPr>
          <p:cNvPr id="64517" name="Группа 73"/>
          <p:cNvGrpSpPr>
            <a:grpSpLocks/>
          </p:cNvGrpSpPr>
          <p:nvPr/>
        </p:nvGrpSpPr>
        <p:grpSpPr bwMode="auto">
          <a:xfrm>
            <a:off x="5203825" y="2255838"/>
            <a:ext cx="993775" cy="1036637"/>
            <a:chOff x="2887117" y="3886200"/>
            <a:chExt cx="994182" cy="1037460"/>
          </a:xfrm>
        </p:grpSpPr>
        <p:pic>
          <p:nvPicPr>
            <p:cNvPr id="64528" name="Picture 2"/>
            <p:cNvPicPr>
              <a:picLocks noChangeAspect="1" noChangeArrowheads="1"/>
            </p:cNvPicPr>
            <p:nvPr/>
          </p:nvPicPr>
          <p:blipFill>
            <a:blip r:embed="rId4"/>
            <a:srcRect/>
            <a:stretch>
              <a:fillRect/>
            </a:stretch>
          </p:blipFill>
          <p:spPr bwMode="auto">
            <a:xfrm>
              <a:off x="3198496" y="3886200"/>
              <a:ext cx="443864" cy="749275"/>
            </a:xfrm>
            <a:prstGeom prst="rect">
              <a:avLst/>
            </a:prstGeom>
            <a:noFill/>
            <a:ln w="9525">
              <a:noFill/>
              <a:miter lim="800000"/>
              <a:headEnd/>
              <a:tailEnd/>
            </a:ln>
          </p:spPr>
        </p:pic>
        <p:sp>
          <p:nvSpPr>
            <p:cNvPr id="64529" name="TextBox 75"/>
            <p:cNvSpPr txBox="1">
              <a:spLocks noChangeArrowheads="1"/>
            </p:cNvSpPr>
            <p:nvPr/>
          </p:nvSpPr>
          <p:spPr bwMode="auto">
            <a:xfrm>
              <a:off x="2887117" y="4648200"/>
              <a:ext cx="994182" cy="275460"/>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sz="1400" b="1"/>
                <a:t>SIEMENS</a:t>
              </a:r>
              <a:endParaRPr lang="ru-RU" sz="1400" b="1"/>
            </a:p>
          </p:txBody>
        </p:sp>
      </p:grpSp>
      <p:grpSp>
        <p:nvGrpSpPr>
          <p:cNvPr id="64518" name="Группа 32"/>
          <p:cNvGrpSpPr>
            <a:grpSpLocks/>
          </p:cNvGrpSpPr>
          <p:nvPr/>
        </p:nvGrpSpPr>
        <p:grpSpPr bwMode="auto">
          <a:xfrm>
            <a:off x="844550" y="2384425"/>
            <a:ext cx="4910138" cy="2938463"/>
            <a:chOff x="1607571" y="2456688"/>
            <a:chExt cx="4055014" cy="2938272"/>
          </a:xfrm>
        </p:grpSpPr>
        <p:cxnSp>
          <p:nvCxnSpPr>
            <p:cNvPr id="64" name="Straight Arrow Connector 18"/>
            <p:cNvCxnSpPr>
              <a:stCxn id="70" idx="1"/>
              <a:endCxn id="23" idx="3"/>
            </p:cNvCxnSpPr>
            <p:nvPr/>
          </p:nvCxnSpPr>
          <p:spPr>
            <a:xfrm rot="10800000">
              <a:off x="2468880" y="3891074"/>
              <a:ext cx="3030856" cy="125926"/>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sp>
          <p:nvSpPr>
            <p:cNvPr id="64521" name="TextBox 70"/>
            <p:cNvSpPr txBox="1">
              <a:spLocks noChangeArrowheads="1"/>
            </p:cNvSpPr>
            <p:nvPr/>
          </p:nvSpPr>
          <p:spPr bwMode="auto">
            <a:xfrm rot="193501">
              <a:off x="3700671" y="3611881"/>
              <a:ext cx="1031052" cy="327782"/>
            </a:xfrm>
            <a:prstGeom prst="rect">
              <a:avLst/>
            </a:prstGeom>
            <a:noFill/>
            <a:ln w="9525">
              <a:noFill/>
              <a:miter lim="800000"/>
              <a:headEnd/>
              <a:tailEnd/>
            </a:ln>
          </p:spPr>
          <p:txBody>
            <a:bodyPr>
              <a:spAutoFit/>
            </a:bodyPr>
            <a:lstStyle/>
            <a:p>
              <a:pPr algn="ctr" eaLnBrk="0" hangingPunct="0">
                <a:lnSpc>
                  <a:spcPct val="85000"/>
                </a:lnSpc>
                <a:spcBef>
                  <a:spcPct val="20000"/>
                </a:spcBef>
              </a:pPr>
              <a:r>
                <a:rPr lang="en-US" b="1" i="1">
                  <a:solidFill>
                    <a:schemeClr val="tx1"/>
                  </a:solidFill>
                </a:rPr>
                <a:t>RS- 485</a:t>
              </a:r>
              <a:endParaRPr lang="ru-RU" b="1" i="1">
                <a:solidFill>
                  <a:schemeClr val="tx1"/>
                </a:solidFill>
              </a:endParaRPr>
            </a:p>
          </p:txBody>
        </p:sp>
        <p:sp>
          <p:nvSpPr>
            <p:cNvPr id="64522" name="TextBox 84"/>
            <p:cNvSpPr txBox="1">
              <a:spLocks noChangeArrowheads="1"/>
            </p:cNvSpPr>
            <p:nvPr/>
          </p:nvSpPr>
          <p:spPr bwMode="auto">
            <a:xfrm rot="-1302832">
              <a:off x="3488898" y="2926558"/>
              <a:ext cx="917721" cy="325416"/>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b="1" i="1">
                  <a:solidFill>
                    <a:schemeClr val="tx1"/>
                  </a:solidFill>
                </a:rPr>
                <a:t>Ethernet</a:t>
              </a:r>
              <a:endParaRPr lang="ru-RU" b="1" i="1">
                <a:solidFill>
                  <a:schemeClr val="tx1"/>
                </a:solidFill>
              </a:endParaRPr>
            </a:p>
          </p:txBody>
        </p:sp>
        <p:sp>
          <p:nvSpPr>
            <p:cNvPr id="64523" name="TextBox 30"/>
            <p:cNvSpPr txBox="1">
              <a:spLocks noChangeArrowheads="1"/>
            </p:cNvSpPr>
            <p:nvPr/>
          </p:nvSpPr>
          <p:spPr bwMode="auto">
            <a:xfrm>
              <a:off x="1607571" y="3124982"/>
              <a:ext cx="991139" cy="325417"/>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b="1" i="1">
                  <a:solidFill>
                    <a:schemeClr val="tx1"/>
                  </a:solidFill>
                </a:rPr>
                <a:t>FireSec 2</a:t>
              </a:r>
              <a:endParaRPr lang="ru-RU" b="1" i="1">
                <a:solidFill>
                  <a:schemeClr val="tx1"/>
                </a:solidFill>
              </a:endParaRPr>
            </a:p>
          </p:txBody>
        </p:sp>
        <p:cxnSp>
          <p:nvCxnSpPr>
            <p:cNvPr id="51" name="Straight Arrow Connector 18"/>
            <p:cNvCxnSpPr>
              <a:stCxn id="75" idx="1"/>
              <a:endCxn id="23" idx="3"/>
            </p:cNvCxnSpPr>
            <p:nvPr/>
          </p:nvCxnSpPr>
          <p:spPr>
            <a:xfrm rot="10800000" flipV="1">
              <a:off x="2468880" y="2630158"/>
              <a:ext cx="3046096" cy="1260914"/>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cxnSp>
          <p:nvCxnSpPr>
            <p:cNvPr id="58" name="Straight Arrow Connector 18"/>
            <p:cNvCxnSpPr>
              <a:stCxn id="62" idx="1"/>
              <a:endCxn id="23" idx="3"/>
            </p:cNvCxnSpPr>
            <p:nvPr/>
          </p:nvCxnSpPr>
          <p:spPr>
            <a:xfrm rot="10800000">
              <a:off x="2468880" y="3891074"/>
              <a:ext cx="3015616" cy="1329886"/>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sp>
          <p:nvSpPr>
            <p:cNvPr id="64526" name="TextBox 65"/>
            <p:cNvSpPr txBox="1">
              <a:spLocks noChangeArrowheads="1"/>
            </p:cNvSpPr>
            <p:nvPr/>
          </p:nvSpPr>
          <p:spPr bwMode="auto">
            <a:xfrm rot="1340881">
              <a:off x="4159190" y="4449434"/>
              <a:ext cx="613644" cy="325438"/>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b="1" i="1">
                  <a:solidFill>
                    <a:schemeClr val="tx1"/>
                  </a:solidFill>
                </a:rPr>
                <a:t>Wi-Fi</a:t>
              </a:r>
              <a:endParaRPr lang="ru-RU" b="1" i="1">
                <a:solidFill>
                  <a:schemeClr val="tx1"/>
                </a:solidFill>
              </a:endParaRPr>
            </a:p>
          </p:txBody>
        </p:sp>
        <p:pic>
          <p:nvPicPr>
            <p:cNvPr id="64527" name="Рисунок 22" descr="монитор2.png"/>
            <p:cNvPicPr>
              <a:picLocks noChangeAspect="1"/>
            </p:cNvPicPr>
            <p:nvPr/>
          </p:nvPicPr>
          <p:blipFill>
            <a:blip r:embed="rId5"/>
            <a:srcRect/>
            <a:stretch>
              <a:fillRect/>
            </a:stretch>
          </p:blipFill>
          <p:spPr bwMode="auto">
            <a:xfrm>
              <a:off x="1615440" y="3459480"/>
              <a:ext cx="853440" cy="863186"/>
            </a:xfrm>
            <a:prstGeom prst="rect">
              <a:avLst/>
            </a:prstGeom>
            <a:noFill/>
            <a:ln w="9525">
              <a:noFill/>
              <a:miter lim="800000"/>
              <a:headEnd/>
              <a:tailEnd/>
            </a:ln>
          </p:spPr>
        </p:pic>
      </p:grpSp>
      <p:sp>
        <p:nvSpPr>
          <p:cNvPr id="64519" name="Text Box 26"/>
          <p:cNvSpPr txBox="1">
            <a:spLocks noChangeArrowheads="1"/>
          </p:cNvSpPr>
          <p:nvPr/>
        </p:nvSpPr>
        <p:spPr bwMode="auto">
          <a:xfrm>
            <a:off x="238125" y="155575"/>
            <a:ext cx="8656638" cy="1066800"/>
          </a:xfrm>
          <a:prstGeom prst="rect">
            <a:avLst/>
          </a:prstGeom>
          <a:noFill/>
          <a:ln w="9525">
            <a:noFill/>
            <a:miter lim="800000"/>
            <a:headEnd/>
            <a:tailEnd/>
          </a:ln>
        </p:spPr>
        <p:txBody>
          <a:bodyPr>
            <a:spAutoFit/>
          </a:bodyPr>
          <a:lstStyle/>
          <a:p>
            <a:pPr algn="ctr"/>
            <a:r>
              <a:rPr lang="ru-RU" sz="3200"/>
              <a:t>Подключение устройств сторонних производителей</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Рисунок 23" descr="logo.png"/>
          <p:cNvPicPr>
            <a:picLocks noChangeAspect="1"/>
          </p:cNvPicPr>
          <p:nvPr/>
        </p:nvPicPr>
        <p:blipFill>
          <a:blip r:embed="rId2"/>
          <a:srcRect/>
          <a:stretch>
            <a:fillRect/>
          </a:stretch>
        </p:blipFill>
        <p:spPr bwMode="auto">
          <a:xfrm>
            <a:off x="7364413" y="6372225"/>
            <a:ext cx="1779587" cy="485775"/>
          </a:xfrm>
          <a:prstGeom prst="rect">
            <a:avLst/>
          </a:prstGeom>
          <a:noFill/>
          <a:ln w="9525">
            <a:noFill/>
            <a:miter lim="800000"/>
            <a:headEnd/>
            <a:tailEnd/>
          </a:ln>
        </p:spPr>
      </p:pic>
      <p:grpSp>
        <p:nvGrpSpPr>
          <p:cNvPr id="65538" name="Группа 43"/>
          <p:cNvGrpSpPr>
            <a:grpSpLocks/>
          </p:cNvGrpSpPr>
          <p:nvPr/>
        </p:nvGrpSpPr>
        <p:grpSpPr bwMode="auto">
          <a:xfrm>
            <a:off x="442913" y="2109788"/>
            <a:ext cx="6103937" cy="3629025"/>
            <a:chOff x="340903" y="1907176"/>
            <a:chExt cx="6103619" cy="3628260"/>
          </a:xfrm>
        </p:grpSpPr>
        <p:sp>
          <p:nvSpPr>
            <p:cNvPr id="65541" name="TextBox 25"/>
            <p:cNvSpPr txBox="1">
              <a:spLocks noChangeArrowheads="1"/>
            </p:cNvSpPr>
            <p:nvPr/>
          </p:nvSpPr>
          <p:spPr bwMode="auto">
            <a:xfrm>
              <a:off x="1776624" y="3347487"/>
              <a:ext cx="684803" cy="327782"/>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b="1"/>
                <a:t>OPC</a:t>
              </a:r>
              <a:endParaRPr lang="ru-RU" b="1"/>
            </a:p>
          </p:txBody>
        </p:sp>
        <p:sp>
          <p:nvSpPr>
            <p:cNvPr id="65542" name="TextBox 88"/>
            <p:cNvSpPr txBox="1">
              <a:spLocks noChangeArrowheads="1"/>
            </p:cNvSpPr>
            <p:nvPr/>
          </p:nvSpPr>
          <p:spPr bwMode="auto">
            <a:xfrm>
              <a:off x="340903" y="2979784"/>
              <a:ext cx="1285427" cy="327782"/>
            </a:xfrm>
            <a:prstGeom prst="rect">
              <a:avLst/>
            </a:prstGeom>
            <a:noFill/>
            <a:ln w="9525">
              <a:noFill/>
              <a:miter lim="800000"/>
              <a:headEnd/>
              <a:tailEnd/>
            </a:ln>
          </p:spPr>
          <p:txBody>
            <a:bodyPr>
              <a:spAutoFit/>
            </a:bodyPr>
            <a:lstStyle/>
            <a:p>
              <a:pPr algn="ctr" eaLnBrk="0" hangingPunct="0">
                <a:lnSpc>
                  <a:spcPct val="85000"/>
                </a:lnSpc>
                <a:spcBef>
                  <a:spcPct val="20000"/>
                </a:spcBef>
              </a:pPr>
              <a:r>
                <a:rPr lang="en-US" b="1" i="1">
                  <a:solidFill>
                    <a:schemeClr val="tx1"/>
                  </a:solidFill>
                </a:rPr>
                <a:t>FireSec 2</a:t>
              </a:r>
              <a:endParaRPr lang="ru-RU" b="1" i="1">
                <a:solidFill>
                  <a:schemeClr val="tx1"/>
                </a:solidFill>
              </a:endParaRPr>
            </a:p>
          </p:txBody>
        </p:sp>
        <p:cxnSp>
          <p:nvCxnSpPr>
            <p:cNvPr id="91" name="Straight Arrow Connector 18"/>
            <p:cNvCxnSpPr>
              <a:stCxn id="17" idx="1"/>
              <a:endCxn id="15" idx="3"/>
            </p:cNvCxnSpPr>
            <p:nvPr/>
          </p:nvCxnSpPr>
          <p:spPr>
            <a:xfrm rot="10800000" flipV="1">
              <a:off x="1392647" y="3759719"/>
              <a:ext cx="1576251" cy="14514"/>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65544" name="Рисунок 14" descr="монитор2.png"/>
            <p:cNvPicPr>
              <a:picLocks noChangeAspect="1"/>
            </p:cNvPicPr>
            <p:nvPr/>
          </p:nvPicPr>
          <p:blipFill>
            <a:blip r:embed="rId3"/>
            <a:srcRect/>
            <a:stretch>
              <a:fillRect/>
            </a:stretch>
          </p:blipFill>
          <p:spPr bwMode="auto">
            <a:xfrm>
              <a:off x="539206" y="3342640"/>
              <a:ext cx="853440" cy="863186"/>
            </a:xfrm>
            <a:prstGeom prst="rect">
              <a:avLst/>
            </a:prstGeom>
            <a:noFill/>
            <a:ln w="9525">
              <a:noFill/>
              <a:miter lim="800000"/>
              <a:headEnd/>
              <a:tailEnd/>
            </a:ln>
          </p:spPr>
        </p:pic>
        <p:pic>
          <p:nvPicPr>
            <p:cNvPr id="65545" name="Рисунок 16" descr="монитор2.png"/>
            <p:cNvPicPr>
              <a:picLocks noChangeAspect="1"/>
            </p:cNvPicPr>
            <p:nvPr/>
          </p:nvPicPr>
          <p:blipFill>
            <a:blip r:embed="rId3"/>
            <a:srcRect/>
            <a:stretch>
              <a:fillRect/>
            </a:stretch>
          </p:blipFill>
          <p:spPr bwMode="auto">
            <a:xfrm>
              <a:off x="2968897" y="3328126"/>
              <a:ext cx="853440" cy="863186"/>
            </a:xfrm>
            <a:prstGeom prst="rect">
              <a:avLst/>
            </a:prstGeom>
            <a:noFill/>
            <a:ln w="9525">
              <a:noFill/>
              <a:miter lim="800000"/>
              <a:headEnd/>
              <a:tailEnd/>
            </a:ln>
          </p:spPr>
        </p:pic>
        <p:grpSp>
          <p:nvGrpSpPr>
            <p:cNvPr id="65546" name="Группа 58"/>
            <p:cNvGrpSpPr>
              <a:grpSpLocks/>
            </p:cNvGrpSpPr>
            <p:nvPr/>
          </p:nvGrpSpPr>
          <p:grpSpPr bwMode="auto">
            <a:xfrm>
              <a:off x="5419860" y="4497976"/>
              <a:ext cx="994182" cy="1037460"/>
              <a:chOff x="2887117" y="3886200"/>
              <a:chExt cx="994182" cy="1037460"/>
            </a:xfrm>
          </p:grpSpPr>
          <p:pic>
            <p:nvPicPr>
              <p:cNvPr id="65556" name="Picture 2"/>
              <p:cNvPicPr>
                <a:picLocks noChangeAspect="1" noChangeArrowheads="1"/>
              </p:cNvPicPr>
              <p:nvPr/>
            </p:nvPicPr>
            <p:blipFill>
              <a:blip r:embed="rId4"/>
              <a:srcRect/>
              <a:stretch>
                <a:fillRect/>
              </a:stretch>
            </p:blipFill>
            <p:spPr bwMode="auto">
              <a:xfrm>
                <a:off x="3198496" y="3886200"/>
                <a:ext cx="443864" cy="749275"/>
              </a:xfrm>
              <a:prstGeom prst="rect">
                <a:avLst/>
              </a:prstGeom>
              <a:noFill/>
              <a:ln w="9525">
                <a:noFill/>
                <a:miter lim="800000"/>
                <a:headEnd/>
                <a:tailEnd/>
              </a:ln>
            </p:spPr>
          </p:pic>
          <p:sp>
            <p:nvSpPr>
              <p:cNvPr id="65557" name="TextBox 20"/>
              <p:cNvSpPr txBox="1">
                <a:spLocks noChangeArrowheads="1"/>
              </p:cNvSpPr>
              <p:nvPr/>
            </p:nvSpPr>
            <p:spPr bwMode="auto">
              <a:xfrm>
                <a:off x="2887117" y="4648200"/>
                <a:ext cx="994182" cy="275460"/>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sz="1400" b="1"/>
                  <a:t>SIEMENS</a:t>
                </a:r>
                <a:endParaRPr lang="ru-RU" sz="1400" b="1"/>
              </a:p>
            </p:txBody>
          </p:sp>
        </p:grpSp>
        <p:grpSp>
          <p:nvGrpSpPr>
            <p:cNvPr id="65547" name="Группа 65"/>
            <p:cNvGrpSpPr>
              <a:grpSpLocks/>
            </p:cNvGrpSpPr>
            <p:nvPr/>
          </p:nvGrpSpPr>
          <p:grpSpPr bwMode="auto">
            <a:xfrm>
              <a:off x="5435100" y="3294016"/>
              <a:ext cx="994182" cy="1037460"/>
              <a:chOff x="2887117" y="3886200"/>
              <a:chExt cx="994182" cy="1037460"/>
            </a:xfrm>
          </p:grpSpPr>
          <p:pic>
            <p:nvPicPr>
              <p:cNvPr id="65554" name="Picture 2"/>
              <p:cNvPicPr>
                <a:picLocks noChangeAspect="1" noChangeArrowheads="1"/>
              </p:cNvPicPr>
              <p:nvPr/>
            </p:nvPicPr>
            <p:blipFill>
              <a:blip r:embed="rId5"/>
              <a:srcRect/>
              <a:stretch>
                <a:fillRect/>
              </a:stretch>
            </p:blipFill>
            <p:spPr bwMode="auto">
              <a:xfrm>
                <a:off x="3198496" y="3886200"/>
                <a:ext cx="443864" cy="749275"/>
              </a:xfrm>
              <a:prstGeom prst="rect">
                <a:avLst/>
              </a:prstGeom>
              <a:noFill/>
              <a:ln w="9525">
                <a:noFill/>
                <a:miter lim="800000"/>
                <a:headEnd/>
                <a:tailEnd/>
              </a:ln>
            </p:spPr>
          </p:pic>
          <p:sp>
            <p:nvSpPr>
              <p:cNvPr id="65555" name="TextBox 24"/>
              <p:cNvSpPr txBox="1">
                <a:spLocks noChangeArrowheads="1"/>
              </p:cNvSpPr>
              <p:nvPr/>
            </p:nvSpPr>
            <p:spPr bwMode="auto">
              <a:xfrm>
                <a:off x="2887117" y="4648200"/>
                <a:ext cx="994182" cy="275460"/>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sz="1400" b="1"/>
                  <a:t>SIEMENS</a:t>
                </a:r>
                <a:endParaRPr lang="ru-RU" sz="1400" b="1"/>
              </a:p>
            </p:txBody>
          </p:sp>
        </p:grpSp>
        <p:grpSp>
          <p:nvGrpSpPr>
            <p:cNvPr id="65548" name="Группа 73"/>
            <p:cNvGrpSpPr>
              <a:grpSpLocks/>
            </p:cNvGrpSpPr>
            <p:nvPr/>
          </p:nvGrpSpPr>
          <p:grpSpPr bwMode="auto">
            <a:xfrm>
              <a:off x="5450340" y="1907176"/>
              <a:ext cx="994182" cy="1037460"/>
              <a:chOff x="2887117" y="3886200"/>
              <a:chExt cx="994182" cy="1037460"/>
            </a:xfrm>
          </p:grpSpPr>
          <p:pic>
            <p:nvPicPr>
              <p:cNvPr id="65552" name="Picture 2"/>
              <p:cNvPicPr>
                <a:picLocks noChangeAspect="1" noChangeArrowheads="1"/>
              </p:cNvPicPr>
              <p:nvPr/>
            </p:nvPicPr>
            <p:blipFill>
              <a:blip r:embed="rId5"/>
              <a:srcRect/>
              <a:stretch>
                <a:fillRect/>
              </a:stretch>
            </p:blipFill>
            <p:spPr bwMode="auto">
              <a:xfrm>
                <a:off x="3198496" y="3886200"/>
                <a:ext cx="443864" cy="749275"/>
              </a:xfrm>
              <a:prstGeom prst="rect">
                <a:avLst/>
              </a:prstGeom>
              <a:noFill/>
              <a:ln w="9525">
                <a:noFill/>
                <a:miter lim="800000"/>
                <a:headEnd/>
                <a:tailEnd/>
              </a:ln>
            </p:spPr>
          </p:pic>
          <p:sp>
            <p:nvSpPr>
              <p:cNvPr id="65553" name="TextBox 28"/>
              <p:cNvSpPr txBox="1">
                <a:spLocks noChangeArrowheads="1"/>
              </p:cNvSpPr>
              <p:nvPr/>
            </p:nvSpPr>
            <p:spPr bwMode="auto">
              <a:xfrm>
                <a:off x="2887117" y="4648200"/>
                <a:ext cx="994182" cy="275460"/>
              </a:xfrm>
              <a:prstGeom prst="rect">
                <a:avLst/>
              </a:prstGeom>
              <a:noFill/>
              <a:ln w="9525">
                <a:noFill/>
                <a:miter lim="800000"/>
                <a:headEnd/>
                <a:tailEnd/>
              </a:ln>
            </p:spPr>
            <p:txBody>
              <a:bodyPr wrap="none">
                <a:spAutoFit/>
              </a:bodyPr>
              <a:lstStyle/>
              <a:p>
                <a:pPr algn="ctr" eaLnBrk="0" hangingPunct="0">
                  <a:lnSpc>
                    <a:spcPct val="85000"/>
                  </a:lnSpc>
                  <a:spcBef>
                    <a:spcPct val="20000"/>
                  </a:spcBef>
                </a:pPr>
                <a:r>
                  <a:rPr lang="en-US" sz="1400" b="1"/>
                  <a:t>SIEMENS</a:t>
                </a:r>
                <a:endParaRPr lang="ru-RU" sz="1400" b="1"/>
              </a:p>
            </p:txBody>
          </p:sp>
        </p:grpSp>
        <p:cxnSp>
          <p:nvCxnSpPr>
            <p:cNvPr id="32" name="Straight Arrow Connector 18"/>
            <p:cNvCxnSpPr>
              <a:stCxn id="23" idx="1"/>
              <a:endCxn id="17" idx="3"/>
            </p:cNvCxnSpPr>
            <p:nvPr/>
          </p:nvCxnSpPr>
          <p:spPr>
            <a:xfrm rot="10800000" flipV="1">
              <a:off x="3822337" y="3668653"/>
              <a:ext cx="1924142" cy="91065"/>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cxnSp>
          <p:nvCxnSpPr>
            <p:cNvPr id="33" name="Straight Arrow Connector 18"/>
            <p:cNvCxnSpPr>
              <a:stCxn id="28" idx="1"/>
              <a:endCxn id="17" idx="3"/>
            </p:cNvCxnSpPr>
            <p:nvPr/>
          </p:nvCxnSpPr>
          <p:spPr>
            <a:xfrm rot="10800000" flipV="1">
              <a:off x="3822337" y="2281813"/>
              <a:ext cx="1939382" cy="1477905"/>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cxnSp>
          <p:nvCxnSpPr>
            <p:cNvPr id="34" name="Straight Arrow Connector 18"/>
            <p:cNvCxnSpPr>
              <a:stCxn id="20" idx="1"/>
              <a:endCxn id="17" idx="3"/>
            </p:cNvCxnSpPr>
            <p:nvPr/>
          </p:nvCxnSpPr>
          <p:spPr>
            <a:xfrm rot="10800000">
              <a:off x="3822337" y="3759720"/>
              <a:ext cx="1908902" cy="1112895"/>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grpSp>
      <p:sp>
        <p:nvSpPr>
          <p:cNvPr id="65539" name="TextBox 41"/>
          <p:cNvSpPr txBox="1">
            <a:spLocks noChangeArrowheads="1"/>
          </p:cNvSpPr>
          <p:nvPr/>
        </p:nvSpPr>
        <p:spPr bwMode="auto">
          <a:xfrm>
            <a:off x="263525" y="1355725"/>
            <a:ext cx="8469313" cy="458788"/>
          </a:xfrm>
          <a:prstGeom prst="rect">
            <a:avLst/>
          </a:prstGeom>
          <a:noFill/>
          <a:ln w="9525">
            <a:noFill/>
            <a:miter lim="800000"/>
            <a:headEnd/>
            <a:tailEnd/>
          </a:ln>
        </p:spPr>
        <p:txBody>
          <a:bodyPr>
            <a:spAutoFit/>
          </a:bodyPr>
          <a:lstStyle/>
          <a:p>
            <a:pPr eaLnBrk="0" hangingPunct="0">
              <a:lnSpc>
                <a:spcPct val="85000"/>
              </a:lnSpc>
              <a:spcBef>
                <a:spcPct val="20000"/>
              </a:spcBef>
            </a:pPr>
            <a:r>
              <a:rPr lang="ru-RU" sz="2800"/>
              <a:t>На программном уровне</a:t>
            </a:r>
          </a:p>
        </p:txBody>
      </p:sp>
      <p:sp>
        <p:nvSpPr>
          <p:cNvPr id="65540" name="Text Box 26"/>
          <p:cNvSpPr txBox="1">
            <a:spLocks noChangeArrowheads="1"/>
          </p:cNvSpPr>
          <p:nvPr/>
        </p:nvSpPr>
        <p:spPr bwMode="auto">
          <a:xfrm>
            <a:off x="238125" y="155575"/>
            <a:ext cx="8656638" cy="1066800"/>
          </a:xfrm>
          <a:prstGeom prst="rect">
            <a:avLst/>
          </a:prstGeom>
          <a:noFill/>
          <a:ln w="9525">
            <a:noFill/>
            <a:miter lim="800000"/>
            <a:headEnd/>
            <a:tailEnd/>
          </a:ln>
        </p:spPr>
        <p:txBody>
          <a:bodyPr>
            <a:spAutoFit/>
          </a:bodyPr>
          <a:lstStyle/>
          <a:p>
            <a:pPr algn="ctr"/>
            <a:r>
              <a:rPr lang="ru-RU" sz="3200"/>
              <a:t>Подключение устройств сторонних производителей</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Рисунок 29" descr="logo.png"/>
          <p:cNvPicPr>
            <a:picLocks noChangeAspect="1"/>
          </p:cNvPicPr>
          <p:nvPr/>
        </p:nvPicPr>
        <p:blipFill>
          <a:blip r:embed="rId2"/>
          <a:srcRect/>
          <a:stretch>
            <a:fillRect/>
          </a:stretch>
        </p:blipFill>
        <p:spPr bwMode="auto">
          <a:xfrm>
            <a:off x="12304713" y="5661025"/>
            <a:ext cx="1779587" cy="485775"/>
          </a:xfrm>
          <a:prstGeom prst="rect">
            <a:avLst/>
          </a:prstGeom>
          <a:noFill/>
          <a:ln w="9525">
            <a:noFill/>
            <a:miter lim="800000"/>
            <a:headEnd/>
            <a:tailEnd/>
          </a:ln>
        </p:spPr>
      </p:pic>
      <p:pic>
        <p:nvPicPr>
          <p:cNvPr id="66562" name="Рисунок 15" descr="монитор2.png"/>
          <p:cNvPicPr>
            <a:picLocks noChangeAspect="1"/>
          </p:cNvPicPr>
          <p:nvPr/>
        </p:nvPicPr>
        <p:blipFill>
          <a:blip r:embed="rId3"/>
          <a:srcRect/>
          <a:stretch>
            <a:fillRect/>
          </a:stretch>
        </p:blipFill>
        <p:spPr bwMode="auto">
          <a:xfrm>
            <a:off x="3903663" y="1092200"/>
            <a:ext cx="1219200" cy="1233488"/>
          </a:xfrm>
          <a:prstGeom prst="rect">
            <a:avLst/>
          </a:prstGeom>
          <a:noFill/>
          <a:ln w="9525">
            <a:noFill/>
            <a:miter lim="800000"/>
            <a:headEnd/>
            <a:tailEnd/>
          </a:ln>
        </p:spPr>
      </p:pic>
      <p:sp>
        <p:nvSpPr>
          <p:cNvPr id="66563" name="AutoShape 13"/>
          <p:cNvSpPr>
            <a:spLocks noChangeArrowheads="1"/>
          </p:cNvSpPr>
          <p:nvPr/>
        </p:nvSpPr>
        <p:spPr bwMode="auto">
          <a:xfrm>
            <a:off x="669925" y="2214563"/>
            <a:ext cx="2868613" cy="1239837"/>
          </a:xfrm>
          <a:prstGeom prst="roundRect">
            <a:avLst>
              <a:gd name="adj" fmla="val 16667"/>
            </a:avLst>
          </a:prstGeom>
          <a:solidFill>
            <a:srgbClr val="339966"/>
          </a:solidFill>
          <a:ln w="9525">
            <a:solidFill>
              <a:schemeClr val="tx1"/>
            </a:solidFill>
            <a:round/>
            <a:headEnd/>
            <a:tailEnd/>
          </a:ln>
        </p:spPr>
        <p:txBody>
          <a:bodyPr wrap="none" anchor="ctr"/>
          <a:lstStyle/>
          <a:p>
            <a:pPr algn="ctr"/>
            <a:r>
              <a:rPr lang="en-US"/>
              <a:t>OPC</a:t>
            </a:r>
            <a:endParaRPr lang="ru-RU"/>
          </a:p>
        </p:txBody>
      </p:sp>
      <p:sp>
        <p:nvSpPr>
          <p:cNvPr id="66564" name="AutoShape 14"/>
          <p:cNvSpPr>
            <a:spLocks noChangeArrowheads="1"/>
          </p:cNvSpPr>
          <p:nvPr/>
        </p:nvSpPr>
        <p:spPr bwMode="auto">
          <a:xfrm>
            <a:off x="677863" y="3779838"/>
            <a:ext cx="2868612" cy="1239837"/>
          </a:xfrm>
          <a:prstGeom prst="roundRect">
            <a:avLst>
              <a:gd name="adj" fmla="val 16667"/>
            </a:avLst>
          </a:prstGeom>
          <a:solidFill>
            <a:srgbClr val="3366FF"/>
          </a:solidFill>
          <a:ln w="9525">
            <a:solidFill>
              <a:schemeClr val="tx1"/>
            </a:solidFill>
            <a:round/>
            <a:headEnd/>
            <a:tailEnd/>
          </a:ln>
        </p:spPr>
        <p:txBody>
          <a:bodyPr wrap="none" anchor="ctr"/>
          <a:lstStyle/>
          <a:p>
            <a:pPr algn="ctr"/>
            <a:r>
              <a:rPr lang="en-US"/>
              <a:t>WPF/WCF</a:t>
            </a:r>
            <a:endParaRPr lang="ru-RU"/>
          </a:p>
        </p:txBody>
      </p:sp>
      <p:sp>
        <p:nvSpPr>
          <p:cNvPr id="66565" name="AutoShape 15"/>
          <p:cNvSpPr>
            <a:spLocks noChangeArrowheads="1"/>
          </p:cNvSpPr>
          <p:nvPr/>
        </p:nvSpPr>
        <p:spPr bwMode="auto">
          <a:xfrm>
            <a:off x="5662613" y="3773488"/>
            <a:ext cx="2868612" cy="1239837"/>
          </a:xfrm>
          <a:prstGeom prst="roundRect">
            <a:avLst>
              <a:gd name="adj" fmla="val 16667"/>
            </a:avLst>
          </a:prstGeom>
          <a:solidFill>
            <a:srgbClr val="969696"/>
          </a:solidFill>
          <a:ln w="9525">
            <a:solidFill>
              <a:schemeClr val="tx1"/>
            </a:solidFill>
            <a:round/>
            <a:headEnd/>
            <a:tailEnd/>
          </a:ln>
        </p:spPr>
        <p:txBody>
          <a:bodyPr wrap="none" anchor="ctr"/>
          <a:lstStyle/>
          <a:p>
            <a:pPr algn="ctr"/>
            <a:r>
              <a:rPr lang="en-US"/>
              <a:t>Custom</a:t>
            </a:r>
            <a:endParaRPr lang="ru-RU"/>
          </a:p>
        </p:txBody>
      </p:sp>
      <p:sp>
        <p:nvSpPr>
          <p:cNvPr id="66566" name="AutoShape 16"/>
          <p:cNvSpPr>
            <a:spLocks noChangeArrowheads="1"/>
          </p:cNvSpPr>
          <p:nvPr/>
        </p:nvSpPr>
        <p:spPr bwMode="auto">
          <a:xfrm>
            <a:off x="5661025" y="2209800"/>
            <a:ext cx="2868613" cy="1239838"/>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t>ActiveX</a:t>
            </a:r>
            <a:endParaRPr lang="ru-RU"/>
          </a:p>
        </p:txBody>
      </p:sp>
      <p:sp>
        <p:nvSpPr>
          <p:cNvPr id="66567" name="AutoShape 15"/>
          <p:cNvSpPr>
            <a:spLocks noChangeArrowheads="1"/>
          </p:cNvSpPr>
          <p:nvPr/>
        </p:nvSpPr>
        <p:spPr bwMode="auto">
          <a:xfrm>
            <a:off x="669925" y="5354638"/>
            <a:ext cx="2868613" cy="1239837"/>
          </a:xfrm>
          <a:prstGeom prst="roundRect">
            <a:avLst>
              <a:gd name="adj" fmla="val 16667"/>
            </a:avLst>
          </a:prstGeom>
          <a:solidFill>
            <a:schemeClr val="accent2"/>
          </a:solidFill>
          <a:ln w="9525">
            <a:solidFill>
              <a:schemeClr val="tx1"/>
            </a:solidFill>
            <a:round/>
            <a:headEnd/>
            <a:tailEnd/>
          </a:ln>
        </p:spPr>
        <p:txBody>
          <a:bodyPr wrap="none" anchor="ctr"/>
          <a:lstStyle/>
          <a:p>
            <a:pPr algn="ctr"/>
            <a:r>
              <a:rPr lang="en-US"/>
              <a:t>Web Services</a:t>
            </a:r>
            <a:endParaRPr lang="ru-RU"/>
          </a:p>
        </p:txBody>
      </p:sp>
      <p:cxnSp>
        <p:nvCxnSpPr>
          <p:cNvPr id="66568" name="AutoShape 33"/>
          <p:cNvCxnSpPr>
            <a:cxnSpLocks noChangeShapeType="1"/>
            <a:endCxn id="66563" idx="3"/>
          </p:cNvCxnSpPr>
          <p:nvPr/>
        </p:nvCxnSpPr>
        <p:spPr bwMode="auto">
          <a:xfrm flipH="1">
            <a:off x="3538538" y="2325688"/>
            <a:ext cx="974725" cy="509587"/>
          </a:xfrm>
          <a:prstGeom prst="straightConnector1">
            <a:avLst/>
          </a:prstGeom>
          <a:noFill/>
          <a:ln w="9525">
            <a:solidFill>
              <a:schemeClr val="tx1"/>
            </a:solidFill>
            <a:round/>
            <a:headEnd type="triangle" w="med" len="med"/>
            <a:tailEnd type="triangle" w="med" len="med"/>
          </a:ln>
        </p:spPr>
      </p:cxnSp>
      <p:cxnSp>
        <p:nvCxnSpPr>
          <p:cNvPr id="66569" name="AutoShape 34"/>
          <p:cNvCxnSpPr>
            <a:cxnSpLocks noChangeShapeType="1"/>
            <a:endCxn id="66564" idx="3"/>
          </p:cNvCxnSpPr>
          <p:nvPr/>
        </p:nvCxnSpPr>
        <p:spPr bwMode="auto">
          <a:xfrm flipH="1">
            <a:off x="3546475" y="2325688"/>
            <a:ext cx="966788" cy="2074862"/>
          </a:xfrm>
          <a:prstGeom prst="straightConnector1">
            <a:avLst/>
          </a:prstGeom>
          <a:noFill/>
          <a:ln w="9525">
            <a:solidFill>
              <a:schemeClr val="tx1"/>
            </a:solidFill>
            <a:round/>
            <a:headEnd type="triangle" w="med" len="med"/>
            <a:tailEnd type="triangle" w="med" len="med"/>
          </a:ln>
        </p:spPr>
      </p:cxnSp>
      <p:cxnSp>
        <p:nvCxnSpPr>
          <p:cNvPr id="66570" name="AutoShape 35"/>
          <p:cNvCxnSpPr>
            <a:cxnSpLocks noChangeShapeType="1"/>
            <a:endCxn id="66567" idx="3"/>
          </p:cNvCxnSpPr>
          <p:nvPr/>
        </p:nvCxnSpPr>
        <p:spPr bwMode="auto">
          <a:xfrm flipH="1">
            <a:off x="3538538" y="2325688"/>
            <a:ext cx="974725" cy="3649662"/>
          </a:xfrm>
          <a:prstGeom prst="straightConnector1">
            <a:avLst/>
          </a:prstGeom>
          <a:noFill/>
          <a:ln w="9525">
            <a:solidFill>
              <a:schemeClr val="tx1"/>
            </a:solidFill>
            <a:round/>
            <a:headEnd type="triangle" w="med" len="med"/>
            <a:tailEnd type="triangle" w="med" len="med"/>
          </a:ln>
        </p:spPr>
      </p:cxnSp>
      <p:cxnSp>
        <p:nvCxnSpPr>
          <p:cNvPr id="66571" name="AutoShape 36"/>
          <p:cNvCxnSpPr>
            <a:cxnSpLocks noChangeShapeType="1"/>
            <a:endCxn id="66566" idx="1"/>
          </p:cNvCxnSpPr>
          <p:nvPr/>
        </p:nvCxnSpPr>
        <p:spPr bwMode="auto">
          <a:xfrm>
            <a:off x="4513263" y="2325688"/>
            <a:ext cx="1147762" cy="504825"/>
          </a:xfrm>
          <a:prstGeom prst="straightConnector1">
            <a:avLst/>
          </a:prstGeom>
          <a:noFill/>
          <a:ln w="9525">
            <a:solidFill>
              <a:schemeClr val="tx1"/>
            </a:solidFill>
            <a:round/>
            <a:headEnd type="triangle" w="med" len="med"/>
            <a:tailEnd type="triangle" w="med" len="med"/>
          </a:ln>
        </p:spPr>
      </p:cxnSp>
      <p:cxnSp>
        <p:nvCxnSpPr>
          <p:cNvPr id="66572" name="AutoShape 37"/>
          <p:cNvCxnSpPr>
            <a:cxnSpLocks noChangeShapeType="1"/>
            <a:endCxn id="66565" idx="1"/>
          </p:cNvCxnSpPr>
          <p:nvPr/>
        </p:nvCxnSpPr>
        <p:spPr bwMode="auto">
          <a:xfrm>
            <a:off x="4513263" y="2325688"/>
            <a:ext cx="1149350" cy="2068512"/>
          </a:xfrm>
          <a:prstGeom prst="straightConnector1">
            <a:avLst/>
          </a:prstGeom>
          <a:noFill/>
          <a:ln w="9525">
            <a:solidFill>
              <a:schemeClr val="tx1"/>
            </a:solidFill>
            <a:round/>
            <a:headEnd type="triangle" w="med" len="med"/>
            <a:tailEnd type="triangle" w="med" len="med"/>
          </a:ln>
        </p:spPr>
      </p:cxnSp>
      <p:sp>
        <p:nvSpPr>
          <p:cNvPr id="66573" name="Text Box 38"/>
          <p:cNvSpPr txBox="1">
            <a:spLocks noChangeArrowheads="1"/>
          </p:cNvSpPr>
          <p:nvPr/>
        </p:nvSpPr>
        <p:spPr bwMode="auto">
          <a:xfrm>
            <a:off x="249238" y="0"/>
            <a:ext cx="8624887" cy="1066800"/>
          </a:xfrm>
          <a:prstGeom prst="rect">
            <a:avLst/>
          </a:prstGeom>
          <a:noFill/>
          <a:ln w="9525">
            <a:noFill/>
            <a:miter lim="800000"/>
            <a:headEnd/>
            <a:tailEnd/>
          </a:ln>
        </p:spPr>
        <p:txBody>
          <a:bodyPr>
            <a:spAutoFit/>
          </a:bodyPr>
          <a:lstStyle/>
          <a:p>
            <a:pPr algn="ctr"/>
            <a:r>
              <a:rPr lang="ru-RU" sz="3200"/>
              <a:t>Способы интеграции на программном уровне</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Рисунок 29" descr="logo.png"/>
          <p:cNvPicPr>
            <a:picLocks noChangeAspect="1"/>
          </p:cNvPicPr>
          <p:nvPr/>
        </p:nvPicPr>
        <p:blipFill>
          <a:blip r:embed="rId2"/>
          <a:srcRect/>
          <a:stretch>
            <a:fillRect/>
          </a:stretch>
        </p:blipFill>
        <p:spPr bwMode="auto">
          <a:xfrm>
            <a:off x="7364413" y="6372225"/>
            <a:ext cx="1779587" cy="485775"/>
          </a:xfrm>
          <a:prstGeom prst="rect">
            <a:avLst/>
          </a:prstGeom>
          <a:noFill/>
          <a:ln w="9525">
            <a:noFill/>
            <a:miter lim="800000"/>
            <a:headEnd/>
            <a:tailEnd/>
          </a:ln>
        </p:spPr>
      </p:pic>
      <p:sp>
        <p:nvSpPr>
          <p:cNvPr id="19" name="Текст 2"/>
          <p:cNvSpPr txBox="1">
            <a:spLocks/>
          </p:cNvSpPr>
          <p:nvPr/>
        </p:nvSpPr>
        <p:spPr>
          <a:xfrm>
            <a:off x="350838" y="939800"/>
            <a:ext cx="8382000" cy="2252663"/>
          </a:xfrm>
          <a:prstGeom prst="rect">
            <a:avLst/>
          </a:prstGeom>
        </p:spPr>
        <p:txBody>
          <a:bodyPr/>
          <a:lstStyle/>
          <a:p>
            <a:pPr marL="914400" lvl="1" indent="-396875" defTabSz="914363" fontAlgn="auto">
              <a:lnSpc>
                <a:spcPct val="90000"/>
              </a:lnSpc>
              <a:spcBef>
                <a:spcPct val="20000"/>
              </a:spcBef>
              <a:spcAft>
                <a:spcPts val="0"/>
              </a:spcAft>
              <a:buSzPct val="80000"/>
              <a:buFontTx/>
              <a:buBlip>
                <a:blip r:embed="rId3"/>
              </a:buBlip>
              <a:defRPr/>
            </a:pPr>
            <a:r>
              <a:rPr lang="ru-RU" sz="3200" dirty="0">
                <a:solidFill>
                  <a:schemeClr val="tx1"/>
                </a:solidFill>
                <a:latin typeface="+mn-lt"/>
              </a:rPr>
              <a:t>Браузер</a:t>
            </a:r>
          </a:p>
          <a:p>
            <a:pPr marL="914400" lvl="1" indent="-396875" defTabSz="914363" fontAlgn="auto">
              <a:lnSpc>
                <a:spcPct val="90000"/>
              </a:lnSpc>
              <a:spcBef>
                <a:spcPct val="20000"/>
              </a:spcBef>
              <a:spcAft>
                <a:spcPts val="0"/>
              </a:spcAft>
              <a:buSzPct val="80000"/>
              <a:buFontTx/>
              <a:buBlip>
                <a:blip r:embed="rId3"/>
              </a:buBlip>
              <a:defRPr/>
            </a:pPr>
            <a:r>
              <a:rPr lang="ru-RU" sz="3200" dirty="0">
                <a:solidFill>
                  <a:schemeClr val="tx1"/>
                </a:solidFill>
                <a:latin typeface="+mn-lt"/>
              </a:rPr>
              <a:t>Мобильные устройства</a:t>
            </a:r>
          </a:p>
          <a:p>
            <a:pPr marL="914400" lvl="1" indent="-396875" defTabSz="914363" fontAlgn="auto">
              <a:lnSpc>
                <a:spcPct val="90000"/>
              </a:lnSpc>
              <a:spcBef>
                <a:spcPct val="20000"/>
              </a:spcBef>
              <a:spcAft>
                <a:spcPts val="0"/>
              </a:spcAft>
              <a:buSzPct val="80000"/>
              <a:buFontTx/>
              <a:buBlip>
                <a:blip r:embed="rId3"/>
              </a:buBlip>
              <a:defRPr/>
            </a:pPr>
            <a:r>
              <a:rPr lang="ru-RU" sz="3200" dirty="0">
                <a:solidFill>
                  <a:schemeClr val="tx1"/>
                </a:solidFill>
                <a:latin typeface="+mn-lt"/>
              </a:rPr>
              <a:t>Облачные сервисы</a:t>
            </a:r>
          </a:p>
          <a:p>
            <a:pPr marL="914400" lvl="1" indent="-396875" defTabSz="914363" fontAlgn="auto">
              <a:lnSpc>
                <a:spcPct val="90000"/>
              </a:lnSpc>
              <a:spcBef>
                <a:spcPct val="20000"/>
              </a:spcBef>
              <a:spcAft>
                <a:spcPts val="0"/>
              </a:spcAft>
              <a:buSzPct val="80000"/>
              <a:buFontTx/>
              <a:buBlip>
                <a:blip r:embed="rId3"/>
              </a:buBlip>
              <a:defRPr/>
            </a:pPr>
            <a:r>
              <a:rPr lang="ru-RU" sz="3200" dirty="0">
                <a:solidFill>
                  <a:schemeClr val="tx1"/>
                </a:solidFill>
                <a:latin typeface="+mn-lt"/>
              </a:rPr>
              <a:t>Интеграция с МЧС</a:t>
            </a:r>
          </a:p>
        </p:txBody>
      </p:sp>
      <p:sp>
        <p:nvSpPr>
          <p:cNvPr id="67587" name="Text Box 5"/>
          <p:cNvSpPr txBox="1">
            <a:spLocks noChangeArrowheads="1"/>
          </p:cNvSpPr>
          <p:nvPr/>
        </p:nvSpPr>
        <p:spPr bwMode="auto">
          <a:xfrm>
            <a:off x="225425" y="180975"/>
            <a:ext cx="8729663" cy="579438"/>
          </a:xfrm>
          <a:prstGeom prst="rect">
            <a:avLst/>
          </a:prstGeom>
          <a:noFill/>
          <a:ln w="9525">
            <a:noFill/>
            <a:miter lim="800000"/>
            <a:headEnd/>
            <a:tailEnd/>
          </a:ln>
        </p:spPr>
        <p:txBody>
          <a:bodyPr>
            <a:spAutoFit/>
          </a:bodyPr>
          <a:lstStyle/>
          <a:p>
            <a:pPr algn="ctr"/>
            <a:r>
              <a:rPr lang="ru-RU" sz="3200"/>
              <a:t>Дополнительные возможности</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4"/>
          <p:cNvSpPr txBox="1">
            <a:spLocks noChangeArrowheads="1"/>
          </p:cNvSpPr>
          <p:nvPr/>
        </p:nvSpPr>
        <p:spPr bwMode="auto">
          <a:xfrm>
            <a:off x="196850" y="306388"/>
            <a:ext cx="8721725" cy="1066800"/>
          </a:xfrm>
          <a:prstGeom prst="rect">
            <a:avLst/>
          </a:prstGeom>
          <a:noFill/>
          <a:ln w="9525">
            <a:noFill/>
            <a:miter lim="800000"/>
            <a:headEnd/>
            <a:tailEnd/>
          </a:ln>
        </p:spPr>
        <p:txBody>
          <a:bodyPr>
            <a:spAutoFit/>
          </a:bodyPr>
          <a:lstStyle/>
          <a:p>
            <a:pPr algn="ctr"/>
            <a:r>
              <a:rPr lang="ru-RU" sz="3200"/>
              <a:t>Модульность</a:t>
            </a:r>
            <a:endParaRPr lang="en-US" sz="3200"/>
          </a:p>
          <a:p>
            <a:pPr algn="ctr"/>
            <a:r>
              <a:rPr lang="ru-RU" sz="3200"/>
              <a:t>Пример конфигурации 1</a:t>
            </a:r>
          </a:p>
        </p:txBody>
      </p:sp>
      <p:sp>
        <p:nvSpPr>
          <p:cNvPr id="26626" name="AutoShape 13"/>
          <p:cNvSpPr>
            <a:spLocks noChangeArrowheads="1"/>
          </p:cNvSpPr>
          <p:nvPr/>
        </p:nvSpPr>
        <p:spPr bwMode="auto">
          <a:xfrm>
            <a:off x="439738" y="2103438"/>
            <a:ext cx="2868612" cy="1239837"/>
          </a:xfrm>
          <a:prstGeom prst="roundRect">
            <a:avLst>
              <a:gd name="adj" fmla="val 16667"/>
            </a:avLst>
          </a:prstGeom>
          <a:solidFill>
            <a:srgbClr val="339966"/>
          </a:solidFill>
          <a:ln w="9525">
            <a:solidFill>
              <a:schemeClr val="tx1"/>
            </a:solidFill>
            <a:round/>
            <a:headEnd/>
            <a:tailEnd/>
          </a:ln>
        </p:spPr>
        <p:txBody>
          <a:bodyPr wrap="none" anchor="ctr"/>
          <a:lstStyle/>
          <a:p>
            <a:pPr algn="ctr"/>
            <a:r>
              <a:rPr lang="ru-RU"/>
              <a:t>Пожарная подсистема</a:t>
            </a:r>
          </a:p>
        </p:txBody>
      </p:sp>
      <p:sp>
        <p:nvSpPr>
          <p:cNvPr id="26627" name="AutoShape 14"/>
          <p:cNvSpPr>
            <a:spLocks noChangeArrowheads="1"/>
          </p:cNvSpPr>
          <p:nvPr/>
        </p:nvSpPr>
        <p:spPr bwMode="auto">
          <a:xfrm>
            <a:off x="5883275" y="5026025"/>
            <a:ext cx="2868613" cy="1239838"/>
          </a:xfrm>
          <a:prstGeom prst="roundRect">
            <a:avLst>
              <a:gd name="adj" fmla="val 16667"/>
            </a:avLst>
          </a:prstGeom>
          <a:solidFill>
            <a:srgbClr val="3366FF"/>
          </a:solidFill>
          <a:ln w="9525">
            <a:solidFill>
              <a:schemeClr val="tx1"/>
            </a:solidFill>
            <a:round/>
            <a:headEnd/>
            <a:tailEnd/>
          </a:ln>
        </p:spPr>
        <p:txBody>
          <a:bodyPr wrap="none" anchor="ctr"/>
          <a:lstStyle/>
          <a:p>
            <a:pPr algn="ctr"/>
            <a:r>
              <a:rPr lang="ru-RU"/>
              <a:t>СКУД</a:t>
            </a:r>
          </a:p>
        </p:txBody>
      </p:sp>
      <p:sp>
        <p:nvSpPr>
          <p:cNvPr id="26628" name="AutoShape 15"/>
          <p:cNvSpPr>
            <a:spLocks noChangeArrowheads="1"/>
          </p:cNvSpPr>
          <p:nvPr/>
        </p:nvSpPr>
        <p:spPr bwMode="auto">
          <a:xfrm>
            <a:off x="5886450" y="2097088"/>
            <a:ext cx="2868613" cy="1239837"/>
          </a:xfrm>
          <a:prstGeom prst="roundRect">
            <a:avLst>
              <a:gd name="adj" fmla="val 16667"/>
            </a:avLst>
          </a:prstGeom>
          <a:solidFill>
            <a:srgbClr val="969696"/>
          </a:solidFill>
          <a:ln w="9525">
            <a:solidFill>
              <a:schemeClr val="tx1"/>
            </a:solidFill>
            <a:round/>
            <a:headEnd/>
            <a:tailEnd/>
          </a:ln>
        </p:spPr>
        <p:txBody>
          <a:bodyPr wrap="none" anchor="ctr"/>
          <a:lstStyle/>
          <a:p>
            <a:pPr algn="ctr"/>
            <a:r>
              <a:rPr lang="ru-RU"/>
              <a:t>Видео</a:t>
            </a:r>
          </a:p>
        </p:txBody>
      </p:sp>
      <p:sp>
        <p:nvSpPr>
          <p:cNvPr id="26629" name="AutoShape 16"/>
          <p:cNvSpPr>
            <a:spLocks noChangeArrowheads="1"/>
          </p:cNvSpPr>
          <p:nvPr/>
        </p:nvSpPr>
        <p:spPr bwMode="auto">
          <a:xfrm>
            <a:off x="449263" y="3614738"/>
            <a:ext cx="2868612" cy="1239837"/>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ru-RU"/>
              <a:t>Охранная подсистема</a:t>
            </a:r>
          </a:p>
        </p:txBody>
      </p:sp>
      <p:sp>
        <p:nvSpPr>
          <p:cNvPr id="26630" name="AutoShape 15"/>
          <p:cNvSpPr>
            <a:spLocks noChangeArrowheads="1"/>
          </p:cNvSpPr>
          <p:nvPr/>
        </p:nvSpPr>
        <p:spPr bwMode="auto">
          <a:xfrm>
            <a:off x="5902325" y="3554413"/>
            <a:ext cx="2868613" cy="1239837"/>
          </a:xfrm>
          <a:prstGeom prst="roundRect">
            <a:avLst>
              <a:gd name="adj" fmla="val 16667"/>
            </a:avLst>
          </a:prstGeom>
          <a:solidFill>
            <a:schemeClr val="accent2"/>
          </a:solidFill>
          <a:ln w="9525">
            <a:solidFill>
              <a:schemeClr val="tx1"/>
            </a:solidFill>
            <a:round/>
            <a:headEnd/>
            <a:tailEnd/>
          </a:ln>
        </p:spPr>
        <p:txBody>
          <a:bodyPr wrap="none" anchor="ctr"/>
          <a:lstStyle/>
          <a:p>
            <a:pPr algn="ctr"/>
            <a:r>
              <a:rPr lang="ru-RU"/>
              <a:t>Инженерные системы</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13"/>
          <p:cNvSpPr>
            <a:spLocks noChangeArrowheads="1"/>
          </p:cNvSpPr>
          <p:nvPr/>
        </p:nvSpPr>
        <p:spPr bwMode="auto">
          <a:xfrm>
            <a:off x="477838" y="1876425"/>
            <a:ext cx="2868612" cy="1239838"/>
          </a:xfrm>
          <a:prstGeom prst="roundRect">
            <a:avLst>
              <a:gd name="adj" fmla="val 16667"/>
            </a:avLst>
          </a:prstGeom>
          <a:solidFill>
            <a:srgbClr val="339966"/>
          </a:solidFill>
          <a:ln w="9525">
            <a:solidFill>
              <a:schemeClr val="tx1"/>
            </a:solidFill>
            <a:round/>
            <a:headEnd/>
            <a:tailEnd/>
          </a:ln>
        </p:spPr>
        <p:txBody>
          <a:bodyPr wrap="none" anchor="ctr"/>
          <a:lstStyle/>
          <a:p>
            <a:pPr algn="ctr"/>
            <a:r>
              <a:rPr lang="ru-RU"/>
              <a:t>Пожарная подсистема</a:t>
            </a:r>
          </a:p>
        </p:txBody>
      </p:sp>
      <p:sp>
        <p:nvSpPr>
          <p:cNvPr id="27651" name="AutoShape 14"/>
          <p:cNvSpPr>
            <a:spLocks noChangeArrowheads="1"/>
          </p:cNvSpPr>
          <p:nvPr/>
        </p:nvSpPr>
        <p:spPr bwMode="auto">
          <a:xfrm>
            <a:off x="420688" y="4900613"/>
            <a:ext cx="2868612" cy="1239837"/>
          </a:xfrm>
          <a:prstGeom prst="roundRect">
            <a:avLst>
              <a:gd name="adj" fmla="val 16667"/>
            </a:avLst>
          </a:prstGeom>
          <a:solidFill>
            <a:srgbClr val="3366FF"/>
          </a:solidFill>
          <a:ln w="9525">
            <a:solidFill>
              <a:schemeClr val="tx1"/>
            </a:solidFill>
            <a:round/>
            <a:headEnd/>
            <a:tailEnd/>
          </a:ln>
        </p:spPr>
        <p:txBody>
          <a:bodyPr wrap="none" anchor="ctr"/>
          <a:lstStyle/>
          <a:p>
            <a:pPr algn="ctr"/>
            <a:r>
              <a:rPr lang="ru-RU"/>
              <a:t>СКУД</a:t>
            </a:r>
          </a:p>
        </p:txBody>
      </p:sp>
      <p:sp>
        <p:nvSpPr>
          <p:cNvPr id="27652" name="AutoShape 15"/>
          <p:cNvSpPr>
            <a:spLocks noChangeArrowheads="1"/>
          </p:cNvSpPr>
          <p:nvPr/>
        </p:nvSpPr>
        <p:spPr bwMode="auto">
          <a:xfrm>
            <a:off x="5973763" y="1871663"/>
            <a:ext cx="2868612" cy="1239837"/>
          </a:xfrm>
          <a:prstGeom prst="roundRect">
            <a:avLst>
              <a:gd name="adj" fmla="val 16667"/>
            </a:avLst>
          </a:prstGeom>
          <a:solidFill>
            <a:srgbClr val="969696"/>
          </a:solidFill>
          <a:ln w="9525">
            <a:solidFill>
              <a:schemeClr val="tx1"/>
            </a:solidFill>
            <a:round/>
            <a:headEnd/>
            <a:tailEnd/>
          </a:ln>
        </p:spPr>
        <p:txBody>
          <a:bodyPr wrap="none" anchor="ctr"/>
          <a:lstStyle/>
          <a:p>
            <a:pPr algn="ctr"/>
            <a:r>
              <a:rPr lang="ru-RU"/>
              <a:t>Видео</a:t>
            </a:r>
          </a:p>
        </p:txBody>
      </p:sp>
      <p:sp>
        <p:nvSpPr>
          <p:cNvPr id="27653" name="AutoShape 16"/>
          <p:cNvSpPr>
            <a:spLocks noChangeArrowheads="1"/>
          </p:cNvSpPr>
          <p:nvPr/>
        </p:nvSpPr>
        <p:spPr bwMode="auto">
          <a:xfrm>
            <a:off x="487363" y="3387725"/>
            <a:ext cx="2868612" cy="1239838"/>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ru-RU"/>
              <a:t>Охранная подсистема</a:t>
            </a:r>
          </a:p>
        </p:txBody>
      </p:sp>
      <p:sp>
        <p:nvSpPr>
          <p:cNvPr id="27654" name="AutoShape 15"/>
          <p:cNvSpPr>
            <a:spLocks noChangeArrowheads="1"/>
          </p:cNvSpPr>
          <p:nvPr/>
        </p:nvSpPr>
        <p:spPr bwMode="auto">
          <a:xfrm>
            <a:off x="5989638" y="3367088"/>
            <a:ext cx="2868612" cy="1239837"/>
          </a:xfrm>
          <a:prstGeom prst="roundRect">
            <a:avLst>
              <a:gd name="adj" fmla="val 16667"/>
            </a:avLst>
          </a:prstGeom>
          <a:solidFill>
            <a:schemeClr val="accent2"/>
          </a:solidFill>
          <a:ln w="9525">
            <a:solidFill>
              <a:schemeClr val="tx1"/>
            </a:solidFill>
            <a:round/>
            <a:headEnd/>
            <a:tailEnd/>
          </a:ln>
        </p:spPr>
        <p:txBody>
          <a:bodyPr wrap="none" anchor="ctr"/>
          <a:lstStyle/>
          <a:p>
            <a:pPr algn="ctr"/>
            <a:r>
              <a:rPr lang="ru-RU"/>
              <a:t>Инженерные системы</a:t>
            </a:r>
          </a:p>
        </p:txBody>
      </p:sp>
      <p:sp>
        <p:nvSpPr>
          <p:cNvPr id="27656" name="Text Box 4"/>
          <p:cNvSpPr txBox="1">
            <a:spLocks noChangeArrowheads="1"/>
          </p:cNvSpPr>
          <p:nvPr/>
        </p:nvSpPr>
        <p:spPr bwMode="auto">
          <a:xfrm>
            <a:off x="196850" y="306388"/>
            <a:ext cx="8721725" cy="1066800"/>
          </a:xfrm>
          <a:prstGeom prst="rect">
            <a:avLst/>
          </a:prstGeom>
          <a:noFill/>
          <a:ln w="9525">
            <a:noFill/>
            <a:miter lim="800000"/>
            <a:headEnd/>
            <a:tailEnd/>
          </a:ln>
        </p:spPr>
        <p:txBody>
          <a:bodyPr>
            <a:spAutoFit/>
          </a:bodyPr>
          <a:lstStyle/>
          <a:p>
            <a:pPr algn="ctr"/>
            <a:r>
              <a:rPr lang="ru-RU" sz="3200"/>
              <a:t>Модульность</a:t>
            </a:r>
            <a:endParaRPr lang="en-US" sz="3200"/>
          </a:p>
          <a:p>
            <a:pPr algn="ctr"/>
            <a:r>
              <a:rPr lang="ru-RU" sz="3200"/>
              <a:t>Пример конфигурации 2</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4"/>
          <p:cNvSpPr txBox="1">
            <a:spLocks noChangeArrowheads="1"/>
          </p:cNvSpPr>
          <p:nvPr/>
        </p:nvSpPr>
        <p:spPr bwMode="auto">
          <a:xfrm>
            <a:off x="357188" y="279400"/>
            <a:ext cx="8616950" cy="579438"/>
          </a:xfrm>
          <a:prstGeom prst="rect">
            <a:avLst/>
          </a:prstGeom>
          <a:noFill/>
          <a:ln w="9525">
            <a:noFill/>
            <a:miter lim="800000"/>
            <a:headEnd/>
            <a:tailEnd/>
          </a:ln>
        </p:spPr>
        <p:txBody>
          <a:bodyPr>
            <a:spAutoFit/>
          </a:bodyPr>
          <a:lstStyle/>
          <a:p>
            <a:pPr algn="ctr"/>
            <a:r>
              <a:rPr lang="ru-RU" sz="3200"/>
              <a:t>Расширяемость</a:t>
            </a:r>
          </a:p>
        </p:txBody>
      </p:sp>
      <p:sp>
        <p:nvSpPr>
          <p:cNvPr id="28674" name="AutoShape 13"/>
          <p:cNvSpPr>
            <a:spLocks noChangeArrowheads="1"/>
          </p:cNvSpPr>
          <p:nvPr/>
        </p:nvSpPr>
        <p:spPr bwMode="auto">
          <a:xfrm>
            <a:off x="3195638" y="1627188"/>
            <a:ext cx="2868612" cy="1239837"/>
          </a:xfrm>
          <a:prstGeom prst="roundRect">
            <a:avLst>
              <a:gd name="adj" fmla="val 16667"/>
            </a:avLst>
          </a:prstGeom>
          <a:solidFill>
            <a:srgbClr val="339966"/>
          </a:solidFill>
          <a:ln w="9525">
            <a:solidFill>
              <a:schemeClr val="tx1"/>
            </a:solidFill>
            <a:round/>
            <a:headEnd/>
            <a:tailEnd/>
          </a:ln>
        </p:spPr>
        <p:txBody>
          <a:bodyPr wrap="none" anchor="ctr"/>
          <a:lstStyle/>
          <a:p>
            <a:pPr algn="ctr"/>
            <a:r>
              <a:rPr lang="ru-RU"/>
              <a:t>Пожарная подсистема</a:t>
            </a:r>
          </a:p>
        </p:txBody>
      </p:sp>
      <p:sp>
        <p:nvSpPr>
          <p:cNvPr id="28675" name="AutoShape 14"/>
          <p:cNvSpPr>
            <a:spLocks noChangeArrowheads="1"/>
          </p:cNvSpPr>
          <p:nvPr/>
        </p:nvSpPr>
        <p:spPr bwMode="auto">
          <a:xfrm>
            <a:off x="1609725" y="4637088"/>
            <a:ext cx="2868613" cy="1239837"/>
          </a:xfrm>
          <a:prstGeom prst="roundRect">
            <a:avLst>
              <a:gd name="adj" fmla="val 16667"/>
            </a:avLst>
          </a:prstGeom>
          <a:solidFill>
            <a:srgbClr val="3366FF"/>
          </a:solidFill>
          <a:ln w="9525">
            <a:solidFill>
              <a:schemeClr val="tx1"/>
            </a:solidFill>
            <a:round/>
            <a:headEnd/>
            <a:tailEnd/>
          </a:ln>
        </p:spPr>
        <p:txBody>
          <a:bodyPr wrap="none" anchor="ctr"/>
          <a:lstStyle/>
          <a:p>
            <a:pPr algn="ctr"/>
            <a:r>
              <a:rPr lang="ru-RU"/>
              <a:t>Недостающий компонент</a:t>
            </a:r>
          </a:p>
          <a:p>
            <a:pPr algn="ctr"/>
            <a:r>
              <a:rPr lang="ru-RU"/>
              <a:t>производства РУБЕЖ</a:t>
            </a:r>
          </a:p>
        </p:txBody>
      </p:sp>
      <p:sp>
        <p:nvSpPr>
          <p:cNvPr id="28676" name="AutoShape 16"/>
          <p:cNvSpPr>
            <a:spLocks noChangeArrowheads="1"/>
          </p:cNvSpPr>
          <p:nvPr/>
        </p:nvSpPr>
        <p:spPr bwMode="auto">
          <a:xfrm>
            <a:off x="3205163" y="3138488"/>
            <a:ext cx="2868612" cy="1239837"/>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ru-RU"/>
              <a:t>Охранная подсистема</a:t>
            </a:r>
          </a:p>
        </p:txBody>
      </p:sp>
      <p:sp>
        <p:nvSpPr>
          <p:cNvPr id="28677" name="AutoShape 14"/>
          <p:cNvSpPr>
            <a:spLocks noChangeArrowheads="1"/>
          </p:cNvSpPr>
          <p:nvPr/>
        </p:nvSpPr>
        <p:spPr bwMode="auto">
          <a:xfrm>
            <a:off x="4805363" y="4629150"/>
            <a:ext cx="2868612" cy="1239838"/>
          </a:xfrm>
          <a:prstGeom prst="roundRect">
            <a:avLst>
              <a:gd name="adj" fmla="val 16667"/>
            </a:avLst>
          </a:prstGeom>
          <a:solidFill>
            <a:srgbClr val="3366FF"/>
          </a:solidFill>
          <a:ln w="9525">
            <a:solidFill>
              <a:schemeClr val="tx1"/>
            </a:solidFill>
            <a:round/>
            <a:headEnd/>
            <a:tailEnd/>
          </a:ln>
        </p:spPr>
        <p:txBody>
          <a:bodyPr wrap="none" anchor="ctr"/>
          <a:lstStyle/>
          <a:p>
            <a:pPr algn="ctr"/>
            <a:r>
              <a:rPr lang="ru-RU"/>
              <a:t>Недостающий компонент</a:t>
            </a:r>
          </a:p>
          <a:p>
            <a:pPr algn="ctr"/>
            <a:r>
              <a:rPr lang="ru-RU"/>
              <a:t>производства</a:t>
            </a:r>
          </a:p>
          <a:p>
            <a:pPr algn="ctr"/>
            <a:r>
              <a:rPr lang="ru-RU"/>
              <a:t>стороннего разработчика</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4"/>
          <p:cNvSpPr txBox="1">
            <a:spLocks noChangeArrowheads="1"/>
          </p:cNvSpPr>
          <p:nvPr/>
        </p:nvSpPr>
        <p:spPr bwMode="auto">
          <a:xfrm>
            <a:off x="285750" y="220663"/>
            <a:ext cx="8566150" cy="579437"/>
          </a:xfrm>
          <a:prstGeom prst="rect">
            <a:avLst/>
          </a:prstGeom>
          <a:noFill/>
          <a:ln w="9525">
            <a:noFill/>
            <a:miter lim="800000"/>
            <a:headEnd/>
            <a:tailEnd/>
          </a:ln>
        </p:spPr>
        <p:txBody>
          <a:bodyPr>
            <a:spAutoFit/>
          </a:bodyPr>
          <a:lstStyle/>
          <a:p>
            <a:pPr algn="ctr"/>
            <a:r>
              <a:rPr lang="ru-RU" sz="3200"/>
              <a:t>Масштабируемость</a:t>
            </a:r>
          </a:p>
        </p:txBody>
      </p:sp>
      <p:pic>
        <p:nvPicPr>
          <p:cNvPr id="29698" name="Рисунок 40" descr="монитор2.png"/>
          <p:cNvPicPr>
            <a:picLocks noChangeAspect="1"/>
          </p:cNvPicPr>
          <p:nvPr/>
        </p:nvPicPr>
        <p:blipFill>
          <a:blip r:embed="rId2"/>
          <a:srcRect/>
          <a:stretch>
            <a:fillRect/>
          </a:stretch>
        </p:blipFill>
        <p:spPr bwMode="auto">
          <a:xfrm>
            <a:off x="3621088" y="2733675"/>
            <a:ext cx="854075" cy="854075"/>
          </a:xfrm>
          <a:prstGeom prst="rect">
            <a:avLst/>
          </a:prstGeom>
          <a:noFill/>
          <a:ln w="9525">
            <a:noFill/>
            <a:miter lim="800000"/>
            <a:headEnd/>
            <a:tailEnd/>
          </a:ln>
        </p:spPr>
      </p:pic>
      <p:pic>
        <p:nvPicPr>
          <p:cNvPr id="29699" name="Рисунок 64" descr="адресный прибор.jpg"/>
          <p:cNvPicPr>
            <a:picLocks noChangeAspect="1"/>
          </p:cNvPicPr>
          <p:nvPr/>
        </p:nvPicPr>
        <p:blipFill>
          <a:blip r:embed="rId3"/>
          <a:srcRect/>
          <a:stretch>
            <a:fillRect/>
          </a:stretch>
        </p:blipFill>
        <p:spPr bwMode="auto">
          <a:xfrm>
            <a:off x="3530600" y="5003800"/>
            <a:ext cx="979488" cy="788988"/>
          </a:xfrm>
          <a:prstGeom prst="rect">
            <a:avLst/>
          </a:prstGeom>
          <a:noFill/>
          <a:ln w="9525">
            <a:noFill/>
            <a:miter lim="800000"/>
            <a:headEnd/>
            <a:tailEnd/>
          </a:ln>
        </p:spPr>
      </p:pic>
      <p:cxnSp>
        <p:nvCxnSpPr>
          <p:cNvPr id="29700" name="AutoShape 19"/>
          <p:cNvCxnSpPr>
            <a:cxnSpLocks noChangeShapeType="1"/>
          </p:cNvCxnSpPr>
          <p:nvPr/>
        </p:nvCxnSpPr>
        <p:spPr bwMode="auto">
          <a:xfrm flipV="1">
            <a:off x="4021138" y="3587750"/>
            <a:ext cx="26987" cy="1246188"/>
          </a:xfrm>
          <a:prstGeom prst="straightConnector1">
            <a:avLst/>
          </a:prstGeom>
          <a:noFill/>
          <a:ln w="9525">
            <a:solidFill>
              <a:schemeClr val="tx1"/>
            </a:solidFill>
            <a:round/>
            <a:headEnd type="triangle" w="med" len="med"/>
            <a:tailEnd type="triangle" w="med" len="med"/>
          </a:ln>
        </p:spPr>
      </p:cxnSp>
      <p:sp>
        <p:nvSpPr>
          <p:cNvPr id="29701" name="Text Box 36"/>
          <p:cNvSpPr txBox="1">
            <a:spLocks noChangeArrowheads="1"/>
          </p:cNvSpPr>
          <p:nvPr/>
        </p:nvSpPr>
        <p:spPr bwMode="auto">
          <a:xfrm>
            <a:off x="4641850" y="2852738"/>
            <a:ext cx="2400300" cy="641350"/>
          </a:xfrm>
          <a:prstGeom prst="rect">
            <a:avLst/>
          </a:prstGeom>
          <a:noFill/>
          <a:ln w="9525">
            <a:noFill/>
            <a:miter lim="800000"/>
            <a:headEnd/>
            <a:tailEnd/>
          </a:ln>
        </p:spPr>
        <p:txBody>
          <a:bodyPr wrap="none">
            <a:spAutoFit/>
          </a:bodyPr>
          <a:lstStyle/>
          <a:p>
            <a:r>
              <a:rPr lang="ru-RU"/>
              <a:t>Оперативная задача</a:t>
            </a:r>
            <a:endParaRPr lang="en-US"/>
          </a:p>
          <a:p>
            <a:r>
              <a:rPr lang="ru-RU"/>
              <a:t>Сервер</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4"/>
          <p:cNvSpPr txBox="1">
            <a:spLocks noChangeArrowheads="1"/>
          </p:cNvSpPr>
          <p:nvPr/>
        </p:nvSpPr>
        <p:spPr bwMode="auto">
          <a:xfrm>
            <a:off x="285750" y="220663"/>
            <a:ext cx="8566150" cy="579437"/>
          </a:xfrm>
          <a:prstGeom prst="rect">
            <a:avLst/>
          </a:prstGeom>
          <a:noFill/>
          <a:ln w="9525">
            <a:noFill/>
            <a:miter lim="800000"/>
            <a:headEnd/>
            <a:tailEnd/>
          </a:ln>
        </p:spPr>
        <p:txBody>
          <a:bodyPr>
            <a:spAutoFit/>
          </a:bodyPr>
          <a:lstStyle/>
          <a:p>
            <a:pPr algn="ctr"/>
            <a:r>
              <a:rPr lang="ru-RU" sz="3200"/>
              <a:t>Масштабируемость</a:t>
            </a:r>
          </a:p>
        </p:txBody>
      </p:sp>
      <p:pic>
        <p:nvPicPr>
          <p:cNvPr id="30722" name="Рисунок 33" descr="монитор2.png"/>
          <p:cNvPicPr>
            <a:picLocks noChangeAspect="1"/>
          </p:cNvPicPr>
          <p:nvPr/>
        </p:nvPicPr>
        <p:blipFill>
          <a:blip r:embed="rId2"/>
          <a:srcRect/>
          <a:stretch>
            <a:fillRect/>
          </a:stretch>
        </p:blipFill>
        <p:spPr bwMode="auto">
          <a:xfrm>
            <a:off x="3884613" y="1346200"/>
            <a:ext cx="852487" cy="852488"/>
          </a:xfrm>
          <a:prstGeom prst="rect">
            <a:avLst/>
          </a:prstGeom>
          <a:noFill/>
          <a:ln w="9525">
            <a:noFill/>
            <a:miter lim="800000"/>
            <a:headEnd/>
            <a:tailEnd/>
          </a:ln>
        </p:spPr>
      </p:pic>
      <p:pic>
        <p:nvPicPr>
          <p:cNvPr id="30723" name="Рисунок 40" descr="монитор2.png"/>
          <p:cNvPicPr>
            <a:picLocks noChangeAspect="1"/>
          </p:cNvPicPr>
          <p:nvPr/>
        </p:nvPicPr>
        <p:blipFill>
          <a:blip r:embed="rId2"/>
          <a:srcRect/>
          <a:stretch>
            <a:fillRect/>
          </a:stretch>
        </p:blipFill>
        <p:spPr bwMode="auto">
          <a:xfrm>
            <a:off x="3859213" y="3509963"/>
            <a:ext cx="854075" cy="854075"/>
          </a:xfrm>
          <a:prstGeom prst="rect">
            <a:avLst/>
          </a:prstGeom>
          <a:noFill/>
          <a:ln w="9525">
            <a:noFill/>
            <a:miter lim="800000"/>
            <a:headEnd/>
            <a:tailEnd/>
          </a:ln>
        </p:spPr>
      </p:pic>
      <p:pic>
        <p:nvPicPr>
          <p:cNvPr id="30724" name="Рисунок 64" descr="адресный прибор.jpg"/>
          <p:cNvPicPr>
            <a:picLocks noChangeAspect="1"/>
          </p:cNvPicPr>
          <p:nvPr/>
        </p:nvPicPr>
        <p:blipFill>
          <a:blip r:embed="rId3"/>
          <a:srcRect/>
          <a:stretch>
            <a:fillRect/>
          </a:stretch>
        </p:blipFill>
        <p:spPr bwMode="auto">
          <a:xfrm>
            <a:off x="3819525" y="5737225"/>
            <a:ext cx="979488" cy="788988"/>
          </a:xfrm>
          <a:prstGeom prst="rect">
            <a:avLst/>
          </a:prstGeom>
          <a:noFill/>
          <a:ln w="9525">
            <a:noFill/>
            <a:miter lim="800000"/>
            <a:headEnd/>
            <a:tailEnd/>
          </a:ln>
        </p:spPr>
      </p:pic>
      <p:cxnSp>
        <p:nvCxnSpPr>
          <p:cNvPr id="30725" name="AutoShape 18"/>
          <p:cNvCxnSpPr>
            <a:cxnSpLocks noChangeShapeType="1"/>
          </p:cNvCxnSpPr>
          <p:nvPr/>
        </p:nvCxnSpPr>
        <p:spPr bwMode="auto">
          <a:xfrm flipV="1">
            <a:off x="4286250" y="2198688"/>
            <a:ext cx="25400" cy="1260475"/>
          </a:xfrm>
          <a:prstGeom prst="straightConnector1">
            <a:avLst/>
          </a:prstGeom>
          <a:noFill/>
          <a:ln w="9525">
            <a:solidFill>
              <a:schemeClr val="tx1"/>
            </a:solidFill>
            <a:round/>
            <a:headEnd type="triangle" w="med" len="med"/>
            <a:tailEnd type="triangle" w="med" len="med"/>
          </a:ln>
        </p:spPr>
      </p:cxnSp>
      <p:cxnSp>
        <p:nvCxnSpPr>
          <p:cNvPr id="30726" name="AutoShape 19"/>
          <p:cNvCxnSpPr>
            <a:cxnSpLocks noChangeShapeType="1"/>
          </p:cNvCxnSpPr>
          <p:nvPr/>
        </p:nvCxnSpPr>
        <p:spPr bwMode="auto">
          <a:xfrm flipH="1" flipV="1">
            <a:off x="4286250" y="4364038"/>
            <a:ext cx="23813" cy="1284287"/>
          </a:xfrm>
          <a:prstGeom prst="straightConnector1">
            <a:avLst/>
          </a:prstGeom>
          <a:noFill/>
          <a:ln w="9525">
            <a:solidFill>
              <a:schemeClr val="tx1"/>
            </a:solidFill>
            <a:round/>
            <a:headEnd type="triangle" w="med" len="med"/>
            <a:tailEnd type="triangle" w="med" len="med"/>
          </a:ln>
        </p:spPr>
      </p:cxnSp>
      <p:sp>
        <p:nvSpPr>
          <p:cNvPr id="30727" name="Text Box 34"/>
          <p:cNvSpPr txBox="1">
            <a:spLocks noChangeArrowheads="1"/>
          </p:cNvSpPr>
          <p:nvPr/>
        </p:nvSpPr>
        <p:spPr bwMode="auto">
          <a:xfrm>
            <a:off x="4779963" y="3665538"/>
            <a:ext cx="979487" cy="366712"/>
          </a:xfrm>
          <a:prstGeom prst="rect">
            <a:avLst/>
          </a:prstGeom>
          <a:noFill/>
          <a:ln w="9525">
            <a:noFill/>
            <a:miter lim="800000"/>
            <a:headEnd/>
            <a:tailEnd/>
          </a:ln>
        </p:spPr>
        <p:txBody>
          <a:bodyPr wrap="none">
            <a:spAutoFit/>
          </a:bodyPr>
          <a:lstStyle/>
          <a:p>
            <a:r>
              <a:rPr lang="ru-RU"/>
              <a:t>Сервер</a:t>
            </a:r>
          </a:p>
        </p:txBody>
      </p:sp>
      <p:sp>
        <p:nvSpPr>
          <p:cNvPr id="30728" name="Text Box 36"/>
          <p:cNvSpPr txBox="1">
            <a:spLocks noChangeArrowheads="1"/>
          </p:cNvSpPr>
          <p:nvPr/>
        </p:nvSpPr>
        <p:spPr bwMode="auto">
          <a:xfrm>
            <a:off x="4930775" y="1611313"/>
            <a:ext cx="2400300" cy="366712"/>
          </a:xfrm>
          <a:prstGeom prst="rect">
            <a:avLst/>
          </a:prstGeom>
          <a:noFill/>
          <a:ln w="9525">
            <a:noFill/>
            <a:miter lim="800000"/>
            <a:headEnd/>
            <a:tailEnd/>
          </a:ln>
        </p:spPr>
        <p:txBody>
          <a:bodyPr wrap="none">
            <a:spAutoFit/>
          </a:bodyPr>
          <a:lstStyle/>
          <a:p>
            <a:r>
              <a:rPr lang="ru-RU"/>
              <a:t>Оперативная задача</a:t>
            </a: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man_Sravnenie_LINQ_EnitityFramework_DataServices">
  <a:themeElements>
    <a:clrScheme name="Официальная">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Blue-Purple TT">
      <a:majorFont>
        <a:latin typeface="Segoe"/>
        <a:ea typeface=""/>
        <a:cs typeface=""/>
      </a:majorFont>
      <a:minorFont>
        <a:latin typeface="Segoe"/>
        <a:ea typeface=""/>
        <a:cs typeface=""/>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1"/>
        </a:lnRef>
        <a:fillRef idx="3">
          <a:schemeClr val="accent1"/>
        </a:fillRef>
        <a:effectRef idx="3">
          <a:schemeClr val="accent1"/>
        </a:effectRef>
        <a:fontRef idx="minor">
          <a:schemeClr val="lt1"/>
        </a:fontRef>
      </a:style>
    </a:sp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Roman_Sravnenie_LINQ_EnitityFramework_DataServices</Template>
  <TotalTime>937</TotalTime>
  <Words>581</Words>
  <Application>Microsoft Office PowerPoint</Application>
  <PresentationFormat>Экран (4:3)</PresentationFormat>
  <Paragraphs>214</Paragraphs>
  <Slides>44</Slides>
  <Notes>5</Notes>
  <HiddenSlides>0</HiddenSlides>
  <MMClips>0</MMClips>
  <ScaleCrop>false</ScaleCrop>
  <HeadingPairs>
    <vt:vector size="8" baseType="variant">
      <vt:variant>
        <vt:lpstr>Использованные шрифты</vt:lpstr>
      </vt:variant>
      <vt:variant>
        <vt:i4>5</vt:i4>
      </vt:variant>
      <vt:variant>
        <vt:lpstr>Шаблон оформления</vt:lpstr>
      </vt:variant>
      <vt:variant>
        <vt:i4>14</vt:i4>
      </vt:variant>
      <vt:variant>
        <vt:lpstr>Заголовки слайдов</vt:lpstr>
      </vt:variant>
      <vt:variant>
        <vt:i4>44</vt:i4>
      </vt:variant>
      <vt:variant>
        <vt:lpstr>Произвольные показы</vt:lpstr>
      </vt:variant>
      <vt:variant>
        <vt:i4>1</vt:i4>
      </vt:variant>
    </vt:vector>
  </HeadingPairs>
  <TitlesOfParts>
    <vt:vector size="64" baseType="lpstr">
      <vt:lpstr>Arial</vt:lpstr>
      <vt:lpstr>Segoe</vt:lpstr>
      <vt:lpstr>Calibri</vt:lpstr>
      <vt:lpstr>Times New Roman</vt:lpstr>
      <vt:lpstr>Segoe Semibold</vt:lpstr>
      <vt:lpstr>Roman_Sravnenie_LINQ_EnitityFramework_DataServices</vt:lpstr>
      <vt:lpstr>Custom Design</vt:lpstr>
      <vt:lpstr>Roman_Sravnenie_LINQ_EnitityFramework_DataServices</vt:lpstr>
      <vt:lpstr>Roman_Sravnenie_LINQ_EnitityFramework_DataServices</vt:lpstr>
      <vt:lpstr>Roman_Sravnenie_LINQ_EnitityFramework_DataServices</vt:lpstr>
      <vt:lpstr>Roman_Sravnenie_LINQ_EnitityFramework_DataServices</vt:lpstr>
      <vt:lpstr>Roman_Sravnenie_LINQ_EnitityFramework_DataServices</vt:lpstr>
      <vt:lpstr>Roman_Sravnenie_LINQ_EnitityFramework_DataServices</vt:lpstr>
      <vt:lpstr>Roman_Sravnenie_LINQ_EnitityFramework_DataServices</vt:lpstr>
      <vt:lpstr>Roman_Sravnenie_LINQ_EnitityFramework_DataServices</vt:lpstr>
      <vt:lpstr>Custom Design</vt:lpstr>
      <vt:lpstr>Custom Design</vt:lpstr>
      <vt:lpstr>Custom Design</vt:lpstr>
      <vt:lpstr>Custom Design</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Видеонаблюдение</vt:lpstr>
      <vt:lpstr>Слайд 28</vt:lpstr>
      <vt:lpstr>Видеоаналитика</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lpstr>Слайд 43</vt:lpstr>
      <vt:lpstr>Слайд 44</vt:lpstr>
      <vt:lpstr>Произвольный показ 1</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21</cp:revision>
  <dcterms:created xsi:type="dcterms:W3CDTF">2011-07-03T23:23:48Z</dcterms:created>
  <dcterms:modified xsi:type="dcterms:W3CDTF">2011-12-21T15:45:14Z</dcterms:modified>
  <cp:contentType/>
</cp:coreProperties>
</file>